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9598600" cy="36004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00141" latinLnBrk="0">
      <a:lnSpc>
        <a:spcPct val="125000"/>
      </a:lnSpc>
      <a:defRPr sz="2100">
        <a:latin typeface="+mn-lt"/>
        <a:ea typeface="+mn-ea"/>
        <a:cs typeface="+mn-cs"/>
        <a:sym typeface="Avenir Roman"/>
      </a:defRPr>
    </a:lvl1pPr>
    <a:lvl2pPr indent="228600" defTabSz="400141" latinLnBrk="0">
      <a:lnSpc>
        <a:spcPct val="125000"/>
      </a:lnSpc>
      <a:defRPr sz="2100">
        <a:latin typeface="+mn-lt"/>
        <a:ea typeface="+mn-ea"/>
        <a:cs typeface="+mn-cs"/>
        <a:sym typeface="Avenir Roman"/>
      </a:defRPr>
    </a:lvl2pPr>
    <a:lvl3pPr indent="457200" defTabSz="400141" latinLnBrk="0">
      <a:lnSpc>
        <a:spcPct val="125000"/>
      </a:lnSpc>
      <a:defRPr sz="2100">
        <a:latin typeface="+mn-lt"/>
        <a:ea typeface="+mn-ea"/>
        <a:cs typeface="+mn-cs"/>
        <a:sym typeface="Avenir Roman"/>
      </a:defRPr>
    </a:lvl3pPr>
    <a:lvl4pPr indent="685800" defTabSz="400141" latinLnBrk="0">
      <a:lnSpc>
        <a:spcPct val="125000"/>
      </a:lnSpc>
      <a:defRPr sz="2100">
        <a:latin typeface="+mn-lt"/>
        <a:ea typeface="+mn-ea"/>
        <a:cs typeface="+mn-cs"/>
        <a:sym typeface="Avenir Roman"/>
      </a:defRPr>
    </a:lvl4pPr>
    <a:lvl5pPr indent="914400" defTabSz="400141" latinLnBrk="0">
      <a:lnSpc>
        <a:spcPct val="125000"/>
      </a:lnSpc>
      <a:defRPr sz="2100">
        <a:latin typeface="+mn-lt"/>
        <a:ea typeface="+mn-ea"/>
        <a:cs typeface="+mn-cs"/>
        <a:sym typeface="Avenir Roman"/>
      </a:defRPr>
    </a:lvl5pPr>
    <a:lvl6pPr indent="1143000" defTabSz="400141" latinLnBrk="0">
      <a:lnSpc>
        <a:spcPct val="125000"/>
      </a:lnSpc>
      <a:defRPr sz="2100">
        <a:latin typeface="+mn-lt"/>
        <a:ea typeface="+mn-ea"/>
        <a:cs typeface="+mn-cs"/>
        <a:sym typeface="Avenir Roman"/>
      </a:defRPr>
    </a:lvl6pPr>
    <a:lvl7pPr indent="1371600" defTabSz="400141" latinLnBrk="0">
      <a:lnSpc>
        <a:spcPct val="125000"/>
      </a:lnSpc>
      <a:defRPr sz="2100">
        <a:latin typeface="+mn-lt"/>
        <a:ea typeface="+mn-ea"/>
        <a:cs typeface="+mn-cs"/>
        <a:sym typeface="Avenir Roman"/>
      </a:defRPr>
    </a:lvl7pPr>
    <a:lvl8pPr indent="1600200" defTabSz="400141" latinLnBrk="0">
      <a:lnSpc>
        <a:spcPct val="125000"/>
      </a:lnSpc>
      <a:defRPr sz="2100">
        <a:latin typeface="+mn-lt"/>
        <a:ea typeface="+mn-ea"/>
        <a:cs typeface="+mn-cs"/>
        <a:sym typeface="Avenir Roman"/>
      </a:defRPr>
    </a:lvl8pPr>
    <a:lvl9pPr indent="1828800" defTabSz="400141" latinLnBrk="0">
      <a:lnSpc>
        <a:spcPct val="125000"/>
      </a:lnSpc>
      <a:defRPr sz="2100">
        <a:latin typeface="+mn-lt"/>
        <a:ea typeface="+mn-ea"/>
        <a:cs typeface="+mn-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 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932915" y="4042171"/>
            <a:ext cx="31678881" cy="8759429"/>
          </a:xfrm>
          <a:prstGeom prst="rect">
            <a:avLst/>
          </a:prstGeom>
          <a:ln w="12700">
            <a:miter lim="400000"/>
          </a:ln>
          <a:extLst>
            <a:ext uri="{C572A759-6A51-4108-AA02-DFA0A04FC94B}">
              <ma14:wrappingTextBoxFlag xmlns:ma14="http://schemas.microsoft.com/office/mac/drawingml/2011/main" val="1"/>
            </a:ext>
          </a:extLst>
        </p:spPr>
        <p:txBody>
          <a:bodyPr lIns="40013" tIns="40013" rIns="40013" bIns="40013" anchor="ctr"/>
          <a:lstStyle/>
          <a:p>
            <a:pPr/>
            <a:r>
              <a:t>Title Text</a:t>
            </a:r>
          </a:p>
        </p:txBody>
      </p:sp>
      <p:sp>
        <p:nvSpPr>
          <p:cNvPr id="3" name="Body Level One…"/>
          <p:cNvSpPr txBox="1"/>
          <p:nvPr>
            <p:ph type="body" idx="1"/>
          </p:nvPr>
        </p:nvSpPr>
        <p:spPr>
          <a:xfrm>
            <a:off x="22102343" y="12801600"/>
            <a:ext cx="15509453" cy="23202900"/>
          </a:xfrm>
          <a:prstGeom prst="rect">
            <a:avLst/>
          </a:prstGeom>
          <a:ln w="12700">
            <a:miter lim="400000"/>
          </a:ln>
          <a:extLst>
            <a:ext uri="{C572A759-6A51-4108-AA02-DFA0A04FC94B}">
              <ma14:wrappingTextBoxFlag xmlns:ma14="http://schemas.microsoft.com/office/mac/drawingml/2011/main" val="1"/>
            </a:ext>
          </a:extLst>
        </p:spPr>
        <p:txBody>
          <a:bodyPr lIns="40013" tIns="40013" rIns="40013" bIns="40013"/>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5543771" y="34110162"/>
            <a:ext cx="1092281" cy="1150430"/>
          </a:xfrm>
          <a:prstGeom prst="rect">
            <a:avLst/>
          </a:prstGeom>
          <a:ln w="12700">
            <a:miter lim="400000"/>
          </a:ln>
        </p:spPr>
        <p:txBody>
          <a:bodyPr wrap="none" lIns="177840" tIns="177840" rIns="177840" bIns="177840">
            <a:spAutoFit/>
          </a:bodyPr>
          <a:lstStyle>
            <a:lvl1pPr algn="r">
              <a:defRPr sz="5700">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1pPr>
      <a:lvl2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2pPr>
      <a:lvl3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3pPr>
      <a:lvl4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4pPr>
      <a:lvl5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5pPr>
      <a:lvl6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6pPr>
      <a:lvl7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7pPr>
      <a:lvl8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8pPr>
      <a:lvl9pPr marL="0" marR="0" indent="0" algn="ctr" defTabSz="3720969" rtl="0" latinLnBrk="0">
        <a:lnSpc>
          <a:spcPct val="100000"/>
        </a:lnSpc>
        <a:spcBef>
          <a:spcPts val="0"/>
        </a:spcBef>
        <a:spcAft>
          <a:spcPts val="0"/>
        </a:spcAft>
        <a:buClrTx/>
        <a:buSzTx/>
        <a:buFontTx/>
        <a:buNone/>
        <a:tabLst/>
        <a:defRPr b="0" baseline="0" cap="none" i="0" spc="0" strike="noStrike" sz="17900" u="none">
          <a:solidFill>
            <a:srgbClr val="000000"/>
          </a:solidFill>
          <a:uFill>
            <a:solidFill>
              <a:srgbClr val="000000"/>
            </a:solidFill>
          </a:uFill>
          <a:latin typeface="Times New Roman"/>
          <a:ea typeface="Times New Roman"/>
          <a:cs typeface="Times New Roman"/>
          <a:sym typeface="Times New Roman"/>
        </a:defRPr>
      </a:lvl9pPr>
    </p:titleStyle>
    <p:bodyStyle>
      <a:lvl1pPr marL="1395905" marR="0" indent="-1395905"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1pPr>
      <a:lvl2pPr marL="3193649" marR="0" indent="-1332437"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2pPr>
      <a:lvl3pPr marL="4959005" marR="0" indent="-1238034"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3pPr>
      <a:lvl4pPr marL="7073148" marR="0" indent="-1490967"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4pPr>
      <a:lvl5pPr marL="8932033" marR="0" indent="-1488644" algn="l" defTabSz="3720969" rtl="0" latinLnBrk="0">
        <a:lnSpc>
          <a:spcPct val="100000"/>
        </a:lnSpc>
        <a:spcBef>
          <a:spcPts val="3000"/>
        </a:spcBef>
        <a:spcAft>
          <a:spcPts val="0"/>
        </a:spcAft>
        <a:buClr>
          <a:srgbClr val="000000"/>
        </a:buClr>
        <a:buSzPct val="100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5pPr>
      <a:lvl6pPr marL="2946557" marR="0" indent="-801358"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6pPr>
      <a:lvl7pPr marL="3257779" marR="0" indent="-801358"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7pPr>
      <a:lvl8pPr marL="3569001" marR="0" indent="-801358"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8pPr>
      <a:lvl9pPr marL="3880222" marR="0" indent="-801355" algn="l" defTabSz="3720969" rtl="0" latinLnBrk="0">
        <a:lnSpc>
          <a:spcPct val="100000"/>
        </a:lnSpc>
        <a:spcBef>
          <a:spcPts val="3000"/>
        </a:spcBef>
        <a:spcAft>
          <a:spcPts val="0"/>
        </a:spcAft>
        <a:buClr>
          <a:srgbClr val="000000"/>
        </a:buClr>
        <a:buSzPct val="171000"/>
        <a:buFontTx/>
        <a:buChar char="•"/>
        <a:tabLst/>
        <a:defRPr b="0" baseline="0" cap="none" i="0" spc="0" strike="noStrike" sz="13000" u="none">
          <a:solidFill>
            <a:srgbClr val="000000"/>
          </a:solidFill>
          <a:uFill>
            <a:solidFill>
              <a:srgbClr val="000000"/>
            </a:solidFill>
          </a:uFill>
          <a:latin typeface="Times New Roman"/>
          <a:ea typeface="Times New Roman"/>
          <a:cs typeface="Times New Roman"/>
          <a:sym typeface="Times New Roman"/>
        </a:defRPr>
      </a:lvl9pPr>
    </p:bodyStyle>
    <p:otherStyle>
      <a:lvl1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1pPr>
      <a:lvl2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2pPr>
      <a:lvl3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3pPr>
      <a:lvl4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4pPr>
      <a:lvl5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5pPr>
      <a:lvl6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6pPr>
      <a:lvl7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7pPr>
      <a:lvl8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8pPr>
      <a:lvl9pPr marL="0" marR="0" indent="0" algn="r" defTabSz="800282" rtl="0" latinLnBrk="0">
        <a:lnSpc>
          <a:spcPct val="100000"/>
        </a:lnSpc>
        <a:spcBef>
          <a:spcPts val="0"/>
        </a:spcBef>
        <a:spcAft>
          <a:spcPts val="0"/>
        </a:spcAft>
        <a:buClrTx/>
        <a:buSzTx/>
        <a:buFontTx/>
        <a:buNone/>
        <a:tabLst/>
        <a:defRPr b="0" baseline="0" cap="none" i="0" spc="0" strike="noStrike" sz="5700" u="none">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Shape"/>
          <p:cNvSpPr/>
          <p:nvPr/>
        </p:nvSpPr>
        <p:spPr>
          <a:xfrm flipH="1" rot="5400000">
            <a:off x="9019913" y="30715263"/>
            <a:ext cx="2236720" cy="4143501"/>
          </a:xfrm>
          <a:custGeom>
            <a:avLst/>
            <a:gdLst/>
            <a:ahLst/>
            <a:cxnLst>
              <a:cxn ang="0">
                <a:pos x="wd2" y="hd2"/>
              </a:cxn>
              <a:cxn ang="5400000">
                <a:pos x="wd2" y="hd2"/>
              </a:cxn>
              <a:cxn ang="10800000">
                <a:pos x="wd2" y="hd2"/>
              </a:cxn>
              <a:cxn ang="16200000">
                <a:pos x="wd2" y="hd2"/>
              </a:cxn>
            </a:cxnLst>
            <a:rect l="0" t="0" r="r" b="b"/>
            <a:pathLst>
              <a:path w="21505" h="21600" fill="norm" stroke="1" extrusionOk="0">
                <a:moveTo>
                  <a:pt x="13049" y="0"/>
                </a:moveTo>
                <a:cubicBezTo>
                  <a:pt x="7711" y="0"/>
                  <a:pt x="3007" y="2124"/>
                  <a:pt x="3104" y="4928"/>
                </a:cubicBezTo>
                <a:cubicBezTo>
                  <a:pt x="3104" y="4938"/>
                  <a:pt x="3105" y="4948"/>
                  <a:pt x="3106" y="4958"/>
                </a:cubicBezTo>
                <a:lnTo>
                  <a:pt x="3104" y="17359"/>
                </a:lnTo>
                <a:lnTo>
                  <a:pt x="0" y="17359"/>
                </a:lnTo>
                <a:lnTo>
                  <a:pt x="5760" y="21600"/>
                </a:lnTo>
                <a:lnTo>
                  <a:pt x="11521" y="17359"/>
                </a:lnTo>
                <a:lnTo>
                  <a:pt x="8402" y="17359"/>
                </a:lnTo>
                <a:lnTo>
                  <a:pt x="8402" y="4958"/>
                </a:lnTo>
                <a:lnTo>
                  <a:pt x="8402" y="4945"/>
                </a:lnTo>
                <a:cubicBezTo>
                  <a:pt x="8402" y="4940"/>
                  <a:pt x="8402" y="4934"/>
                  <a:pt x="8402" y="4928"/>
                </a:cubicBezTo>
                <a:cubicBezTo>
                  <a:pt x="8414" y="3603"/>
                  <a:pt x="10652" y="2612"/>
                  <a:pt x="13049" y="2872"/>
                </a:cubicBezTo>
                <a:lnTo>
                  <a:pt x="13051" y="2872"/>
                </a:lnTo>
                <a:cubicBezTo>
                  <a:pt x="14479" y="3306"/>
                  <a:pt x="15303" y="4080"/>
                  <a:pt x="15864" y="4928"/>
                </a:cubicBezTo>
                <a:cubicBezTo>
                  <a:pt x="16546" y="5956"/>
                  <a:pt x="16989" y="11385"/>
                  <a:pt x="16094" y="12400"/>
                </a:cubicBezTo>
                <a:lnTo>
                  <a:pt x="21396" y="12400"/>
                </a:lnTo>
                <a:cubicBezTo>
                  <a:pt x="21600" y="12131"/>
                  <a:pt x="21465" y="5214"/>
                  <a:pt x="21405" y="4928"/>
                </a:cubicBezTo>
                <a:cubicBezTo>
                  <a:pt x="20890" y="2463"/>
                  <a:pt x="17624" y="441"/>
                  <a:pt x="13134" y="0"/>
                </a:cubicBezTo>
                <a:lnTo>
                  <a:pt x="13051" y="0"/>
                </a:lnTo>
                <a:lnTo>
                  <a:pt x="13049" y="0"/>
                </a:lnTo>
                <a:close/>
              </a:path>
            </a:pathLst>
          </a:custGeom>
          <a:solidFill>
            <a:srgbClr val="000000"/>
          </a:solidFill>
          <a:ln w="12700">
            <a:miter lim="400000"/>
          </a:ln>
        </p:spPr>
        <p:txBody>
          <a:bodyPr lIns="50800" tIns="50800" rIns="50800" bIns="50800" anchor="ctr"/>
          <a:lstStyle/>
          <a:p>
            <a:pPr/>
          </a:p>
        </p:txBody>
      </p:sp>
      <p:sp>
        <p:nvSpPr>
          <p:cNvPr id="21" name="Deseq2"/>
          <p:cNvSpPr txBox="1"/>
          <p:nvPr/>
        </p:nvSpPr>
        <p:spPr>
          <a:xfrm>
            <a:off x="8708242" y="32964294"/>
            <a:ext cx="2289440"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900">
                <a:solidFill>
                  <a:srgbClr val="FFFFFF"/>
                </a:solidFill>
              </a:defRPr>
            </a:lvl1pPr>
          </a:lstStyle>
          <a:p>
            <a:pPr/>
            <a:r>
              <a:t>Deseq2</a:t>
            </a:r>
          </a:p>
        </p:txBody>
      </p:sp>
      <p:sp>
        <p:nvSpPr>
          <p:cNvPr id="22" name=".csv count files"/>
          <p:cNvSpPr txBox="1"/>
          <p:nvPr/>
        </p:nvSpPr>
        <p:spPr>
          <a:xfrm>
            <a:off x="7843679" y="31564679"/>
            <a:ext cx="3516388" cy="8001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114300" tIns="114300" rIns="114300" bIns="114300" anchor="ctr">
            <a:spAutoFit/>
          </a:bodyPr>
          <a:lstStyle>
            <a:lvl1pPr algn="ctr">
              <a:defRPr sz="3600"/>
            </a:lvl1pPr>
          </a:lstStyle>
          <a:p>
            <a:pPr/>
            <a:r>
              <a:t>.csv count files</a:t>
            </a:r>
          </a:p>
        </p:txBody>
      </p:sp>
      <p:sp>
        <p:nvSpPr>
          <p:cNvPr id="23" name="Shape"/>
          <p:cNvSpPr/>
          <p:nvPr/>
        </p:nvSpPr>
        <p:spPr>
          <a:xfrm>
            <a:off x="3195978" y="29776360"/>
            <a:ext cx="1729880" cy="2064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95" y="0"/>
                </a:moveTo>
                <a:lnTo>
                  <a:pt x="0" y="2083"/>
                </a:lnTo>
                <a:lnTo>
                  <a:pt x="14619" y="20804"/>
                </a:lnTo>
                <a:lnTo>
                  <a:pt x="21600" y="21600"/>
                </a:lnTo>
                <a:lnTo>
                  <a:pt x="8495" y="0"/>
                </a:lnTo>
                <a:close/>
              </a:path>
            </a:pathLst>
          </a:custGeom>
          <a:solidFill>
            <a:srgbClr val="000000"/>
          </a:solidFill>
          <a:ln w="25400">
            <a:solidFill>
              <a:srgbClr val="000000"/>
            </a:solidFill>
          </a:ln>
        </p:spPr>
        <p:txBody>
          <a:bodyPr lIns="50800" tIns="50800" rIns="50800" bIns="50800" anchor="ctr"/>
          <a:lstStyle/>
          <a:p>
            <a:pPr>
              <a:defRPr sz="4600"/>
            </a:pPr>
          </a:p>
        </p:txBody>
      </p:sp>
      <p:sp>
        <p:nvSpPr>
          <p:cNvPr id="24" name=".bam alignment files"/>
          <p:cNvSpPr txBox="1"/>
          <p:nvPr/>
        </p:nvSpPr>
        <p:spPr>
          <a:xfrm>
            <a:off x="1033714" y="29173345"/>
            <a:ext cx="3223420" cy="13462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114300" tIns="114300" rIns="114300" bIns="114300" anchor="ctr">
            <a:spAutoFit/>
          </a:bodyPr>
          <a:lstStyle>
            <a:lvl1pPr algn="ctr">
              <a:defRPr sz="3600"/>
            </a:lvl1pPr>
          </a:lstStyle>
          <a:p>
            <a:pPr/>
            <a:r>
              <a:t>.bam alignment files</a:t>
            </a:r>
          </a:p>
        </p:txBody>
      </p:sp>
      <p:sp>
        <p:nvSpPr>
          <p:cNvPr id="25" name="Shape"/>
          <p:cNvSpPr/>
          <p:nvPr/>
        </p:nvSpPr>
        <p:spPr>
          <a:xfrm rot="16200000">
            <a:off x="2389839" y="32238994"/>
            <a:ext cx="2228341" cy="3889501"/>
          </a:xfrm>
          <a:custGeom>
            <a:avLst/>
            <a:gdLst/>
            <a:ahLst/>
            <a:cxnLst>
              <a:cxn ang="0">
                <a:pos x="wd2" y="hd2"/>
              </a:cxn>
              <a:cxn ang="5400000">
                <a:pos x="wd2" y="hd2"/>
              </a:cxn>
              <a:cxn ang="10800000">
                <a:pos x="wd2" y="hd2"/>
              </a:cxn>
              <a:cxn ang="16200000">
                <a:pos x="wd2" y="hd2"/>
              </a:cxn>
            </a:cxnLst>
            <a:rect l="0" t="0" r="r" b="b"/>
            <a:pathLst>
              <a:path w="21544" h="21600" fill="norm" stroke="1" extrusionOk="0">
                <a:moveTo>
                  <a:pt x="12140" y="0"/>
                </a:moveTo>
                <a:cubicBezTo>
                  <a:pt x="7314" y="0"/>
                  <a:pt x="2995" y="2010"/>
                  <a:pt x="3121" y="4686"/>
                </a:cubicBezTo>
                <a:cubicBezTo>
                  <a:pt x="3121" y="4696"/>
                  <a:pt x="3122" y="4707"/>
                  <a:pt x="3123" y="4717"/>
                </a:cubicBezTo>
                <a:lnTo>
                  <a:pt x="3121" y="17082"/>
                </a:lnTo>
                <a:lnTo>
                  <a:pt x="0" y="17082"/>
                </a:lnTo>
                <a:lnTo>
                  <a:pt x="5793" y="21600"/>
                </a:lnTo>
                <a:lnTo>
                  <a:pt x="12813" y="17082"/>
                </a:lnTo>
                <a:lnTo>
                  <a:pt x="9677" y="17082"/>
                </a:lnTo>
                <a:lnTo>
                  <a:pt x="9677" y="4717"/>
                </a:lnTo>
                <a:lnTo>
                  <a:pt x="9677" y="4704"/>
                </a:lnTo>
                <a:cubicBezTo>
                  <a:pt x="9677" y="4698"/>
                  <a:pt x="9677" y="4692"/>
                  <a:pt x="9677" y="4686"/>
                </a:cubicBezTo>
                <a:cubicBezTo>
                  <a:pt x="9689" y="3882"/>
                  <a:pt x="11050" y="3313"/>
                  <a:pt x="12385" y="3553"/>
                </a:cubicBezTo>
                <a:lnTo>
                  <a:pt x="12387" y="3553"/>
                </a:lnTo>
                <a:cubicBezTo>
                  <a:pt x="13014" y="3488"/>
                  <a:pt x="13661" y="3566"/>
                  <a:pt x="14187" y="3773"/>
                </a:cubicBezTo>
                <a:cubicBezTo>
                  <a:pt x="14958" y="4075"/>
                  <a:pt x="15348" y="4588"/>
                  <a:pt x="15585" y="5109"/>
                </a:cubicBezTo>
                <a:cubicBezTo>
                  <a:pt x="16055" y="6141"/>
                  <a:pt x="15959" y="7297"/>
                  <a:pt x="15899" y="8439"/>
                </a:cubicBezTo>
                <a:cubicBezTo>
                  <a:pt x="15820" y="9970"/>
                  <a:pt x="15814" y="11501"/>
                  <a:pt x="15815" y="12927"/>
                </a:cubicBezTo>
                <a:lnTo>
                  <a:pt x="21515" y="12927"/>
                </a:lnTo>
                <a:cubicBezTo>
                  <a:pt x="21517" y="11570"/>
                  <a:pt x="21505" y="9935"/>
                  <a:pt x="21531" y="8299"/>
                </a:cubicBezTo>
                <a:cubicBezTo>
                  <a:pt x="21552" y="7000"/>
                  <a:pt x="21600" y="5687"/>
                  <a:pt x="21157" y="4686"/>
                </a:cubicBezTo>
                <a:cubicBezTo>
                  <a:pt x="20068" y="2225"/>
                  <a:pt x="16592" y="362"/>
                  <a:pt x="12225" y="0"/>
                </a:cubicBezTo>
                <a:lnTo>
                  <a:pt x="12142" y="0"/>
                </a:lnTo>
                <a:lnTo>
                  <a:pt x="12140" y="0"/>
                </a:lnTo>
                <a:close/>
              </a:path>
            </a:pathLst>
          </a:custGeom>
          <a:solidFill>
            <a:srgbClr val="000000"/>
          </a:solidFill>
          <a:ln w="12700">
            <a:miter lim="400000"/>
          </a:ln>
        </p:spPr>
        <p:txBody>
          <a:bodyPr lIns="50800" tIns="50800" rIns="50800" bIns="50800" anchor="ctr"/>
          <a:lstStyle/>
          <a:p>
            <a:pPr/>
          </a:p>
        </p:txBody>
      </p:sp>
      <p:sp>
        <p:nvSpPr>
          <p:cNvPr id="26" name="Enriched Genes"/>
          <p:cNvSpPr txBox="1"/>
          <p:nvPr/>
        </p:nvSpPr>
        <p:spPr>
          <a:xfrm>
            <a:off x="3818670" y="32913494"/>
            <a:ext cx="4262370" cy="8001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114300" tIns="114300" rIns="114300" bIns="114300" anchor="ctr">
            <a:spAutoFit/>
          </a:bodyPr>
          <a:lstStyle>
            <a:lvl1pPr algn="ctr">
              <a:defRPr sz="3600"/>
            </a:lvl1pPr>
          </a:lstStyle>
          <a:p>
            <a:pPr/>
            <a:r>
              <a:t>Enriched Genes</a:t>
            </a:r>
          </a:p>
        </p:txBody>
      </p:sp>
      <p:sp>
        <p:nvSpPr>
          <p:cNvPr id="27" name="Arrow"/>
          <p:cNvSpPr/>
          <p:nvPr/>
        </p:nvSpPr>
        <p:spPr>
          <a:xfrm>
            <a:off x="2946400" y="31329729"/>
            <a:ext cx="4933080" cy="1270001"/>
          </a:xfrm>
          <a:prstGeom prst="rightArrow">
            <a:avLst>
              <a:gd name="adj1" fmla="val 44000"/>
              <a:gd name="adj2" fmla="val 65000"/>
            </a:avLst>
          </a:prstGeom>
          <a:solidFill>
            <a:srgbClr val="000000"/>
          </a:solidFill>
          <a:ln w="12700">
            <a:miter lim="400000"/>
          </a:ln>
        </p:spPr>
        <p:txBody>
          <a:bodyPr lIns="50800" tIns="50800" rIns="50800" bIns="50800" anchor="ctr"/>
          <a:lstStyle/>
          <a:p>
            <a:pPr>
              <a:defRPr sz="2700"/>
            </a:pPr>
          </a:p>
        </p:txBody>
      </p:sp>
      <p:sp>
        <p:nvSpPr>
          <p:cNvPr id="28" name="featureCounts"/>
          <p:cNvSpPr txBox="1"/>
          <p:nvPr/>
        </p:nvSpPr>
        <p:spPr>
          <a:xfrm>
            <a:off x="3478621" y="31590079"/>
            <a:ext cx="4046437"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900">
                <a:solidFill>
                  <a:srgbClr val="FFFFFF"/>
                </a:solidFill>
              </a:defRPr>
            </a:lvl1pPr>
          </a:lstStyle>
          <a:p>
            <a:pPr/>
            <a:r>
              <a:t>featureCounts</a:t>
            </a:r>
          </a:p>
        </p:txBody>
      </p:sp>
      <p:sp>
        <p:nvSpPr>
          <p:cNvPr id="29" name="Arrow"/>
          <p:cNvSpPr/>
          <p:nvPr/>
        </p:nvSpPr>
        <p:spPr>
          <a:xfrm flipH="1">
            <a:off x="4019198" y="28982845"/>
            <a:ext cx="2787484" cy="1422401"/>
          </a:xfrm>
          <a:prstGeom prst="rightArrow">
            <a:avLst>
              <a:gd name="adj1" fmla="val 44000"/>
              <a:gd name="adj2" fmla="val 58036"/>
            </a:avLst>
          </a:prstGeom>
          <a:solidFill>
            <a:srgbClr val="000000"/>
          </a:solidFill>
          <a:ln w="25400">
            <a:solidFill>
              <a:schemeClr val="accent1"/>
            </a:solidFill>
          </a:ln>
        </p:spPr>
        <p:txBody>
          <a:bodyPr lIns="50800" tIns="50800" rIns="50800" bIns="50800" anchor="ctr"/>
          <a:lstStyle/>
          <a:p>
            <a:pPr>
              <a:defRPr sz="2700"/>
            </a:pPr>
          </a:p>
        </p:txBody>
      </p:sp>
      <p:sp>
        <p:nvSpPr>
          <p:cNvPr id="30" name="Shape 20"/>
          <p:cNvSpPr txBox="1"/>
          <p:nvPr/>
        </p:nvSpPr>
        <p:spPr>
          <a:xfrm>
            <a:off x="1164461" y="5509050"/>
            <a:ext cx="9591920" cy="85917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4800" u="sng">
                <a:solidFill>
                  <a:srgbClr val="195B6B"/>
                </a:solidFill>
                <a:uFill>
                  <a:solidFill>
                    <a:srgbClr val="195B6B"/>
                  </a:solidFill>
                </a:uFill>
              </a:defRPr>
            </a:pPr>
            <a:r>
              <a:t>Introduction</a:t>
            </a:r>
            <a:endParaRPr sz="1800">
              <a:uFillTx/>
            </a:endParaRPr>
          </a:p>
          <a:p>
            <a:pPr defTabSz="400141">
              <a:defRPr sz="2500">
                <a:solidFill>
                  <a:srgbClr val="195B6B"/>
                </a:solidFill>
                <a:uFillTx/>
              </a:defRPr>
            </a:pPr>
          </a:p>
          <a:p>
            <a:pPr defTabSz="400141">
              <a:defRPr i="1" sz="3000">
                <a:solidFill>
                  <a:srgbClr val="195B6B"/>
                </a:solidFill>
                <a:uFillTx/>
              </a:defRPr>
            </a:pPr>
            <a:r>
              <a:rPr i="0"/>
              <a:t>The phytobacterium </a:t>
            </a:r>
            <a:r>
              <a:t>Pseudomonas syringae </a:t>
            </a:r>
            <a:r>
              <a:rPr i="0"/>
              <a:t>destroys millions of dollars of crops as a neurotrophic pest.</a:t>
            </a:r>
            <a:endParaRPr i="0"/>
          </a:p>
          <a:p>
            <a:pPr algn="just" defTabSz="400141">
              <a:defRPr i="1" sz="3000">
                <a:solidFill>
                  <a:srgbClr val="195B6B"/>
                </a:solidFill>
                <a:uFillTx/>
              </a:defRPr>
            </a:pPr>
            <a:endParaRPr i="0"/>
          </a:p>
          <a:p>
            <a:pPr algn="just" defTabSz="400141">
              <a:defRPr i="1" sz="3000">
                <a:solidFill>
                  <a:srgbClr val="195B6B"/>
                </a:solidFill>
                <a:uFillTx/>
              </a:defRPr>
            </a:pPr>
            <a:r>
              <a:t>P. syringae </a:t>
            </a:r>
            <a:r>
              <a:rPr i="0"/>
              <a:t>enters the stomata and secrets its type-III secreted effector proteins</a:t>
            </a:r>
            <a:r>
              <a:rPr baseline="31999" i="0"/>
              <a:t>[1]</a:t>
            </a:r>
            <a:r>
              <a:rPr i="0"/>
              <a:t> into the symplast to disable host immunity. The plant responds with a transcriptional counter-attack (PAMP-triggered immunity).</a:t>
            </a:r>
          </a:p>
          <a:p>
            <a:pPr algn="ctr" defTabSz="400141">
              <a:buClr>
                <a:srgbClr val="000000"/>
              </a:buClr>
              <a:buSzPct val="125000"/>
              <a:buFont typeface="Helvetica"/>
              <a:buChar char="•"/>
              <a:defRPr sz="2600">
                <a:solidFill>
                  <a:srgbClr val="195B6B"/>
                </a:solidFill>
                <a:uFillTx/>
              </a:defRPr>
            </a:pPr>
          </a:p>
          <a:p>
            <a:pPr algn="just">
              <a:defRPr b="1" sz="3000">
                <a:solidFill>
                  <a:srgbClr val="195B6B"/>
                </a:solidFill>
                <a:uFillTx/>
              </a:defRPr>
            </a:pPr>
            <a:r>
              <a:t>But does each effector induce a </a:t>
            </a:r>
            <a:r>
              <a:rPr i="1"/>
              <a:t>unique </a:t>
            </a:r>
            <a:r>
              <a:t>transcriptional response in the plant?</a:t>
            </a:r>
          </a:p>
          <a:p>
            <a:pPr algn="ctr">
              <a:defRPr sz="3100">
                <a:solidFill>
                  <a:srgbClr val="195B6B"/>
                </a:solidFill>
                <a:uFillTx/>
              </a:defRPr>
            </a:pPr>
          </a:p>
          <a:p>
            <a:pPr algn="just">
              <a:defRPr sz="3000">
                <a:solidFill>
                  <a:srgbClr val="195B6B"/>
                </a:solidFill>
                <a:uFillTx/>
              </a:defRPr>
            </a:pPr>
            <a:r>
              <a:t>We’ve adapted a system developed by Wei </a:t>
            </a:r>
            <a:r>
              <a:rPr i="1"/>
              <a:t>et. Al (2015)</a:t>
            </a:r>
            <a:r>
              <a:t> to answer that question</a:t>
            </a:r>
            <a:r>
              <a:rPr baseline="31999"/>
              <a:t>[2]</a:t>
            </a:r>
            <a:r>
              <a:t>:</a:t>
            </a:r>
          </a:p>
        </p:txBody>
      </p:sp>
      <p:sp>
        <p:nvSpPr>
          <p:cNvPr id="31" name="Shape 21"/>
          <p:cNvSpPr txBox="1"/>
          <p:nvPr/>
        </p:nvSpPr>
        <p:spPr>
          <a:xfrm>
            <a:off x="28846983" y="5293921"/>
            <a:ext cx="9603566" cy="142432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4800" u="sng">
                <a:solidFill>
                  <a:srgbClr val="195B6B"/>
                </a:solidFill>
                <a:uFill>
                  <a:solidFill>
                    <a:srgbClr val="195B6B"/>
                  </a:solidFill>
                </a:uFill>
              </a:defRPr>
            </a:pPr>
            <a:r>
              <a:t>Discussion</a:t>
            </a:r>
            <a:endParaRPr>
              <a:uFillTx/>
            </a:endParaRPr>
          </a:p>
          <a:p>
            <a:pPr>
              <a:buClr>
                <a:srgbClr val="000000"/>
              </a:buClr>
              <a:buSzPct val="125000"/>
              <a:buChar char="•"/>
              <a:defRPr b="1" sz="2500">
                <a:solidFill>
                  <a:srgbClr val="195B6B"/>
                </a:solidFill>
                <a:uFill>
                  <a:solidFill>
                    <a:srgbClr val="195B6B"/>
                  </a:solidFill>
                </a:uFill>
              </a:defRPr>
            </a:pPr>
          </a:p>
          <a:p>
            <a:pPr>
              <a:defRPr sz="2800">
                <a:solidFill>
                  <a:srgbClr val="195B6B"/>
                </a:solidFill>
                <a:uFill>
                  <a:solidFill>
                    <a:srgbClr val="195B6B"/>
                  </a:solidFill>
                </a:uFill>
              </a:defRPr>
            </a:pPr>
            <a:r>
              <a:t>Or maybe a brief summary, whatever makes more sense</a:t>
            </a:r>
            <a:r>
              <a:rPr>
                <a:uFillTx/>
              </a:rPr>
              <a:t> for your poster. This is where you help your viewer understand what your results mean, and how they address your question. You’ll want to bring this back to your hypothesis or aims, to remind people of what you were trying to do.</a:t>
            </a:r>
            <a:endParaRPr>
              <a:uFillTx/>
            </a:endParaRPr>
          </a:p>
          <a:p>
            <a:pPr>
              <a:defRPr sz="2800">
                <a:solidFill>
                  <a:srgbClr val="195B6B"/>
                </a:solidFill>
                <a:uFillTx/>
              </a:defRPr>
            </a:pPr>
          </a:p>
          <a:p>
            <a:pPr>
              <a:defRPr sz="2800">
                <a:solidFill>
                  <a:srgbClr val="195B6B"/>
                </a:solidFill>
                <a:uFillTx/>
              </a:defRPr>
            </a:pPr>
            <a:r>
              <a:t>This part might be wordier than the others, so maybe you won’t have a figure in it, but make sure it doesn’t turn into a massive wall of text. If you find yourself tempted to decrease the font size or shrink your figures into teensy unintelligible specks so you can fit more words, STOP. Think about the core message, and focus on that. Save the rest for the paper.</a:t>
            </a: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defRPr sz="2800">
                <a:solidFill>
                  <a:srgbClr val="195B6B"/>
                </a:solidFill>
                <a:uFillTx/>
              </a:defRPr>
            </a:pPr>
          </a:p>
          <a:p>
            <a:pPr algn="ctr">
              <a:defRPr sz="2400">
                <a:solidFill>
                  <a:srgbClr val="195B6B"/>
                </a:solidFill>
                <a:uFillTx/>
              </a:defRPr>
            </a:pPr>
            <a:r>
              <a:t>You can even caption it. You know you want to.</a:t>
            </a:r>
          </a:p>
        </p:txBody>
      </p:sp>
      <p:sp>
        <p:nvSpPr>
          <p:cNvPr id="32" name="Shape 22"/>
          <p:cNvSpPr txBox="1"/>
          <p:nvPr/>
        </p:nvSpPr>
        <p:spPr>
          <a:xfrm>
            <a:off x="1145962" y="20638714"/>
            <a:ext cx="9628918" cy="63565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defTabSz="400141">
              <a:defRPr b="1" sz="4800" u="sng">
                <a:solidFill>
                  <a:srgbClr val="195B6B"/>
                </a:solidFill>
                <a:uFillTx/>
              </a:defRPr>
            </a:pPr>
            <a:r>
              <a:t>Methods</a:t>
            </a:r>
            <a:endParaRPr sz="1800"/>
          </a:p>
          <a:p>
            <a:pPr defTabSz="400141">
              <a:defRPr b="1" sz="2500">
                <a:solidFill>
                  <a:srgbClr val="195B6B"/>
                </a:solidFill>
                <a:uFillTx/>
              </a:defRPr>
            </a:pPr>
          </a:p>
          <a:p>
            <a:pPr marL="228600" indent="-228600" defTabSz="400141">
              <a:buSzPct val="100000"/>
              <a:buChar char="•"/>
              <a:defRPr sz="3100">
                <a:solidFill>
                  <a:srgbClr val="195B6B"/>
                </a:solidFill>
                <a:uFillTx/>
              </a:defRPr>
            </a:pPr>
            <a:r>
              <a:t>Infect </a:t>
            </a:r>
            <a:r>
              <a:rPr i="1"/>
              <a:t>A. thaliana </a:t>
            </a:r>
            <a:r>
              <a:t>with D36E::HopN1a, D36E::HopB1a, and D36E::HopAB1j (with D36E::EV and MgSO4 as controls) in biological triplicate.</a:t>
            </a:r>
          </a:p>
          <a:p>
            <a:pPr defTabSz="400141">
              <a:defRPr sz="1700">
                <a:solidFill>
                  <a:srgbClr val="195B6B"/>
                </a:solidFill>
                <a:uFillTx/>
              </a:defRPr>
            </a:pPr>
          </a:p>
          <a:p>
            <a:pPr marL="228600" indent="-228600" defTabSz="400141">
              <a:buSzPct val="100000"/>
              <a:buChar char="•"/>
              <a:defRPr sz="3100">
                <a:solidFill>
                  <a:srgbClr val="195B6B"/>
                </a:solidFill>
                <a:uFillTx/>
              </a:defRPr>
            </a:pPr>
            <a:r>
              <a:t>Extract, analyze, and sequence the plant’s RNA  profile each effector’s induced transcriptional response.</a:t>
            </a:r>
          </a:p>
          <a:p>
            <a:pPr defTabSz="400141">
              <a:defRPr sz="3100">
                <a:solidFill>
                  <a:srgbClr val="195B6B"/>
                </a:solidFill>
                <a:uFillTx/>
              </a:defRPr>
            </a:pPr>
          </a:p>
          <a:p>
            <a:pPr defTabSz="400141">
              <a:defRPr b="1" sz="3700">
                <a:solidFill>
                  <a:srgbClr val="195B6B"/>
                </a:solidFill>
                <a:uFillTx/>
              </a:defRPr>
            </a:pPr>
            <a:r>
              <a:t>Computational analysis pipeline:</a:t>
            </a:r>
          </a:p>
        </p:txBody>
      </p:sp>
      <p:sp>
        <p:nvSpPr>
          <p:cNvPr id="33" name="Shape 23"/>
          <p:cNvSpPr txBox="1"/>
          <p:nvPr/>
        </p:nvSpPr>
        <p:spPr>
          <a:xfrm>
            <a:off x="11691301" y="5165320"/>
            <a:ext cx="16215998" cy="14035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lvl1pPr algn="ctr">
              <a:defRPr b="1" sz="4800" u="sng">
                <a:solidFill>
                  <a:srgbClr val="195B6B"/>
                </a:solidFill>
                <a:uFill>
                  <a:solidFill>
                    <a:srgbClr val="195B6B"/>
                  </a:solidFill>
                </a:uFill>
              </a:defRPr>
            </a:lvl1pPr>
          </a:lstStyle>
          <a:p>
            <a:pPr/>
            <a:r>
              <a:t>Results</a:t>
            </a:r>
          </a:p>
        </p:txBody>
      </p:sp>
      <p:sp>
        <p:nvSpPr>
          <p:cNvPr id="34" name="Shape 25"/>
          <p:cNvSpPr txBox="1"/>
          <p:nvPr/>
        </p:nvSpPr>
        <p:spPr>
          <a:xfrm>
            <a:off x="2301940" y="404530"/>
            <a:ext cx="34974086" cy="5133991"/>
          </a:xfrm>
          <a:prstGeom prst="rect">
            <a:avLst/>
          </a:prstGeom>
          <a:ln w="12700">
            <a:miter lim="400000"/>
          </a:ln>
          <a:extLst>
            <a:ext uri="{C572A759-6A51-4108-AA02-DFA0A04FC94B}">
              <ma14:wrappingTextBoxFlag xmlns:ma14="http://schemas.microsoft.com/office/mac/drawingml/2011/main" val="1"/>
            </a:ext>
          </a:extLst>
        </p:spPr>
        <p:txBody>
          <a:bodyPr lIns="33345" tIns="33345" rIns="33345" bIns="33345">
            <a:spAutoFit/>
          </a:bodyPr>
          <a:lstStyle/>
          <a:p>
            <a:pPr algn="ctr" defTabSz="400141">
              <a:defRPr b="1" i="1" sz="8400">
                <a:solidFill>
                  <a:srgbClr val="195B6B"/>
                </a:solidFill>
                <a:uFillTx/>
              </a:defRPr>
            </a:pPr>
            <a:r>
              <a:t>Pseudomonas syringae </a:t>
            </a:r>
            <a:r>
              <a:rPr i="0"/>
              <a:t>Type-III Secreted Effectors Elicit Unique Transcriptional Responses in </a:t>
            </a:r>
            <a:r>
              <a:t>Arabidopsis thaliana</a:t>
            </a:r>
            <a:r>
              <a:rPr i="0"/>
              <a:t> </a:t>
            </a:r>
            <a:endParaRPr sz="1800"/>
          </a:p>
          <a:p>
            <a:pPr algn="ctr" defTabSz="400141">
              <a:defRPr b="1" sz="4200">
                <a:solidFill>
                  <a:srgbClr val="195B6B"/>
                </a:solidFill>
                <a:uFillTx/>
              </a:defRPr>
            </a:pPr>
          </a:p>
          <a:p>
            <a:pPr algn="ctr" defTabSz="400141">
              <a:defRPr b="1" sz="5600">
                <a:solidFill>
                  <a:srgbClr val="195B6B"/>
                </a:solidFill>
                <a:uFillTx/>
              </a:defRPr>
            </a:pPr>
            <a:r>
              <a:t>Nicholas Garcia, Pauline Wang</a:t>
            </a:r>
            <a:r>
              <a:rPr baseline="31999"/>
              <a:t>1,2</a:t>
            </a:r>
            <a:r>
              <a:t>, Calvin Mok</a:t>
            </a:r>
            <a:r>
              <a:rPr baseline="31999"/>
              <a:t>1,2</a:t>
            </a:r>
            <a:r>
              <a:t>, Darrell Desveaux</a:t>
            </a:r>
            <a:r>
              <a:rPr baseline="31999"/>
              <a:t>1</a:t>
            </a:r>
            <a:r>
              <a:t>, David Guttman</a:t>
            </a:r>
            <a:r>
              <a:rPr baseline="31999"/>
              <a:t>1,2</a:t>
            </a:r>
            <a:endParaRPr baseline="31999"/>
          </a:p>
          <a:p>
            <a:pPr lvl="3" defTabSz="400141">
              <a:defRPr b="1" sz="3300">
                <a:solidFill>
                  <a:srgbClr val="195B6B"/>
                </a:solidFill>
                <a:uFillTx/>
              </a:defRPr>
            </a:pPr>
            <a:r>
              <a:rPr baseline="31999"/>
              <a:t>                                          </a:t>
            </a:r>
            <a:r>
              <a:rPr baseline="31999">
                <a:solidFill>
                  <a:srgbClr val="8E8E8E"/>
                </a:solidFill>
              </a:rPr>
              <a:t>1</a:t>
            </a:r>
            <a:r>
              <a:rPr>
                <a:solidFill>
                  <a:srgbClr val="8E8E8E"/>
                </a:solidFill>
              </a:rPr>
              <a:t> Centre for the Analysis of Genome Evolution and Function, University of Toronto</a:t>
            </a:r>
            <a:endParaRPr>
              <a:solidFill>
                <a:srgbClr val="8E8E8E"/>
              </a:solidFill>
            </a:endParaRPr>
          </a:p>
          <a:p>
            <a:pPr lvl="1" defTabSz="400141">
              <a:defRPr b="1" sz="3300">
                <a:solidFill>
                  <a:srgbClr val="8E8E8E"/>
                </a:solidFill>
                <a:uFillTx/>
              </a:defRPr>
            </a:pPr>
            <a:r>
              <a:t>                            </a:t>
            </a:r>
            <a:r>
              <a:rPr baseline="31999"/>
              <a:t>2</a:t>
            </a:r>
            <a:r>
              <a:t> Department of Cell &amp; Systems Biology, University of Toronto</a:t>
            </a:r>
          </a:p>
        </p:txBody>
      </p:sp>
      <p:sp>
        <p:nvSpPr>
          <p:cNvPr id="35" name="Shape 26"/>
          <p:cNvSpPr txBox="1"/>
          <p:nvPr/>
        </p:nvSpPr>
        <p:spPr>
          <a:xfrm>
            <a:off x="28883553" y="26600654"/>
            <a:ext cx="9530426" cy="32831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3200">
                <a:solidFill>
                  <a:srgbClr val="195B6B"/>
                </a:solidFill>
                <a:uFill>
                  <a:solidFill>
                    <a:srgbClr val="195B6B"/>
                  </a:solidFill>
                </a:uFill>
              </a:defRPr>
            </a:pPr>
            <a:r>
              <a:t>References</a:t>
            </a:r>
            <a:endParaRPr sz="1800">
              <a:uFillTx/>
            </a:endParaRPr>
          </a:p>
          <a:p>
            <a:pPr>
              <a:defRPr b="1" sz="1200">
                <a:solidFill>
                  <a:srgbClr val="195B6B"/>
                </a:solidFill>
                <a:uFill>
                  <a:solidFill>
                    <a:srgbClr val="195B6B"/>
                  </a:solidFill>
                </a:uFill>
              </a:defRPr>
            </a:pPr>
          </a:p>
          <a:p>
            <a:pPr>
              <a:buClr>
                <a:srgbClr val="195B6B"/>
              </a:buClr>
              <a:buSzPct val="100000"/>
              <a:buAutoNum type="arabicPeriod" startAt="1"/>
              <a:defRPr sz="1800">
                <a:solidFill>
                  <a:srgbClr val="195B6B"/>
                </a:solidFill>
                <a:uFill>
                  <a:solidFill>
                    <a:srgbClr val="195B6B"/>
                  </a:solidFill>
                </a:uFill>
              </a:defRPr>
            </a:pPr>
            <a:r>
              <a:t>Xin X, Kvitko B, He SY. “</a:t>
            </a:r>
            <a:r>
              <a:rPr i="1"/>
              <a:t>Pseudomonas syringae</a:t>
            </a:r>
            <a:r>
              <a:t>: what it takes to be a pathogen”. Nat Rev Microbiol, 16, 5, 2018, pp. 316-318. 10.1038/nrmicro.2018.17</a:t>
            </a:r>
          </a:p>
          <a:p>
            <a:pPr>
              <a:defRPr sz="1800">
                <a:solidFill>
                  <a:srgbClr val="195B6B"/>
                </a:solidFill>
                <a:uFill>
                  <a:solidFill>
                    <a:srgbClr val="195B6B"/>
                  </a:solidFill>
                </a:uFill>
              </a:defRPr>
            </a:pPr>
          </a:p>
          <a:p>
            <a:pPr>
              <a:buClr>
                <a:srgbClr val="195B6B"/>
              </a:buClr>
              <a:buSzPct val="100000"/>
              <a:buAutoNum type="arabicPeriod" startAt="2"/>
              <a:defRPr sz="1800">
                <a:solidFill>
                  <a:srgbClr val="195B6B"/>
                </a:solidFill>
                <a:uFill>
                  <a:solidFill>
                    <a:srgbClr val="195B6B"/>
                  </a:solidFill>
                </a:uFill>
              </a:defRPr>
            </a:pPr>
            <a:r>
              <a:t> Wei H, Chakravarthy S, Mathieu J, Swingle B, Martin G, Collmer A. “</a:t>
            </a:r>
            <a:r>
              <a:rPr i="1"/>
              <a:t>Pseudomonas syringae</a:t>
            </a:r>
            <a:r>
              <a:t> pv. </a:t>
            </a:r>
            <a:r>
              <a:rPr i="1"/>
              <a:t>tomato</a:t>
            </a:r>
            <a:r>
              <a:t> DC3000 Type III Secretion Effector Polymutants Reveal an Interplay between HopAD1 and AvrPtoB”. Cell Host &amp; Microbe, 17, 2015, pp. 752-762. 10.1016/j.chom.2015.05.007</a:t>
            </a:r>
          </a:p>
        </p:txBody>
      </p:sp>
      <p:sp>
        <p:nvSpPr>
          <p:cNvPr id="36" name="Shape 29"/>
          <p:cNvSpPr txBox="1"/>
          <p:nvPr/>
        </p:nvSpPr>
        <p:spPr>
          <a:xfrm>
            <a:off x="28883553" y="29984820"/>
            <a:ext cx="9530426" cy="22671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3200">
                <a:solidFill>
                  <a:srgbClr val="195B6B"/>
                </a:solidFill>
                <a:uFill>
                  <a:solidFill>
                    <a:srgbClr val="195B6B"/>
                  </a:solidFill>
                </a:uFill>
              </a:defRPr>
            </a:pPr>
            <a:r>
              <a:t>Acknowledgements</a:t>
            </a:r>
            <a:endParaRPr sz="1800">
              <a:uFillTx/>
            </a:endParaRPr>
          </a:p>
          <a:p>
            <a:pPr algn="ctr">
              <a:defRPr b="1" sz="1800">
                <a:solidFill>
                  <a:srgbClr val="195B6B"/>
                </a:solidFill>
                <a:uFill>
                  <a:solidFill>
                    <a:srgbClr val="195B6B"/>
                  </a:solidFill>
                </a:uFill>
              </a:defRPr>
            </a:pPr>
          </a:p>
          <a:p>
            <a:pPr algn="ctr">
              <a:defRPr sz="1800">
                <a:solidFill>
                  <a:srgbClr val="195B6B"/>
                </a:solidFill>
                <a:uFill>
                  <a:solidFill>
                    <a:srgbClr val="195B6B"/>
                  </a:solidFill>
                </a:uFill>
              </a:defRPr>
            </a:pPr>
            <a:r>
              <a:t>This part can be smaller too, but make sure you acknowledge the people who helped you - it’s only polite! If you need to add big logos for your funding agencies or school, put them here instead of in your title area. It just looks nicer.</a:t>
            </a:r>
          </a:p>
        </p:txBody>
      </p:sp>
      <p:sp>
        <p:nvSpPr>
          <p:cNvPr id="37" name="Shape 38"/>
          <p:cNvSpPr/>
          <p:nvPr/>
        </p:nvSpPr>
        <p:spPr>
          <a:xfrm>
            <a:off x="29890405" y="13214322"/>
            <a:ext cx="7440939" cy="5135936"/>
          </a:xfrm>
          <a:prstGeom prst="rect">
            <a:avLst/>
          </a:prstGeom>
          <a:solidFill>
            <a:srgbClr val="195B6B"/>
          </a:solidFill>
          <a:ln w="12700">
            <a:miter lim="400000"/>
          </a:ln>
        </p:spPr>
        <p:txBody>
          <a:bodyPr lIns="50800" tIns="50800" rIns="50800" bIns="50800" anchor="ctr"/>
          <a:lstStyle/>
          <a:p>
            <a:pPr algn="ctr">
              <a:defRPr sz="1800">
                <a:uFillTx/>
              </a:defRPr>
            </a:pPr>
          </a:p>
        </p:txBody>
      </p:sp>
      <p:sp>
        <p:nvSpPr>
          <p:cNvPr id="38" name="Shape 39"/>
          <p:cNvSpPr txBox="1"/>
          <p:nvPr/>
        </p:nvSpPr>
        <p:spPr>
          <a:xfrm>
            <a:off x="29896885" y="15112623"/>
            <a:ext cx="7440942" cy="27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1800">
                <a:solidFill>
                  <a:srgbClr val="FFFFFF"/>
                </a:solidFill>
                <a:uFillTx/>
              </a:defRPr>
            </a:lvl1pPr>
          </a:lstStyle>
          <a:p>
            <a:pPr/>
            <a:r>
              <a:t>It wouldn’t kill you to have an image here too.</a:t>
            </a:r>
          </a:p>
        </p:txBody>
      </p:sp>
      <p:pic>
        <p:nvPicPr>
          <p:cNvPr id="39" name="image1.jpeg" descr="image1.jpeg"/>
          <p:cNvPicPr>
            <a:picLocks noChangeAspect="1"/>
          </p:cNvPicPr>
          <p:nvPr/>
        </p:nvPicPr>
        <p:blipFill>
          <a:blip r:embed="rId2">
            <a:extLst/>
          </a:blip>
          <a:stretch>
            <a:fillRect/>
          </a:stretch>
        </p:blipFill>
        <p:spPr>
          <a:xfrm>
            <a:off x="27867756" y="34204259"/>
            <a:ext cx="3771761" cy="1297202"/>
          </a:xfrm>
          <a:prstGeom prst="rect">
            <a:avLst/>
          </a:prstGeom>
          <a:ln w="12700">
            <a:miter lim="400000"/>
          </a:ln>
        </p:spPr>
      </p:pic>
      <p:pic>
        <p:nvPicPr>
          <p:cNvPr id="40" name="CAGEF_twitterava.png" descr="CAGEF_twitterava.png"/>
          <p:cNvPicPr>
            <a:picLocks noChangeAspect="1"/>
          </p:cNvPicPr>
          <p:nvPr/>
        </p:nvPicPr>
        <p:blipFill>
          <a:blip r:embed="rId3">
            <a:extLst/>
          </a:blip>
          <a:srcRect l="0" t="17863" r="0" b="17863"/>
          <a:stretch>
            <a:fillRect/>
          </a:stretch>
        </p:blipFill>
        <p:spPr>
          <a:xfrm>
            <a:off x="34835640" y="32683187"/>
            <a:ext cx="4612486" cy="2964587"/>
          </a:xfrm>
          <a:prstGeom prst="rect">
            <a:avLst/>
          </a:prstGeom>
          <a:ln w="12700">
            <a:miter lim="400000"/>
          </a:ln>
        </p:spPr>
      </p:pic>
      <p:pic>
        <p:nvPicPr>
          <p:cNvPr id="41" name="pasted-movie.png" descr="pasted-movie.png"/>
          <p:cNvPicPr>
            <a:picLocks noChangeAspect="1"/>
          </p:cNvPicPr>
          <p:nvPr/>
        </p:nvPicPr>
        <p:blipFill>
          <a:blip r:embed="rId4">
            <a:extLst/>
          </a:blip>
          <a:stretch>
            <a:fillRect/>
          </a:stretch>
        </p:blipFill>
        <p:spPr>
          <a:xfrm>
            <a:off x="32206797" y="32702045"/>
            <a:ext cx="2435093" cy="2435093"/>
          </a:xfrm>
          <a:prstGeom prst="rect">
            <a:avLst/>
          </a:prstGeom>
          <a:ln w="12700">
            <a:miter lim="400000"/>
          </a:ln>
        </p:spPr>
      </p:pic>
      <p:pic>
        <p:nvPicPr>
          <p:cNvPr id="42" name="pasted-movie.png" descr="pasted-movie.png"/>
          <p:cNvPicPr>
            <a:picLocks noChangeAspect="1"/>
          </p:cNvPicPr>
          <p:nvPr/>
        </p:nvPicPr>
        <p:blipFill>
          <a:blip r:embed="rId5">
            <a:extLst/>
          </a:blip>
          <a:srcRect l="0" t="23042" r="0" b="21333"/>
          <a:stretch>
            <a:fillRect/>
          </a:stretch>
        </p:blipFill>
        <p:spPr>
          <a:xfrm>
            <a:off x="27773627" y="32281394"/>
            <a:ext cx="3959920" cy="1468458"/>
          </a:xfrm>
          <a:prstGeom prst="rect">
            <a:avLst/>
          </a:prstGeom>
          <a:ln w="12700">
            <a:miter lim="400000"/>
          </a:ln>
        </p:spPr>
      </p:pic>
      <p:sp>
        <p:nvSpPr>
          <p:cNvPr id="43" name="Shape 27"/>
          <p:cNvSpPr txBox="1"/>
          <p:nvPr/>
        </p:nvSpPr>
        <p:spPr>
          <a:xfrm>
            <a:off x="28883553" y="19749388"/>
            <a:ext cx="9530426" cy="7334401"/>
          </a:xfrm>
          <a:prstGeom prst="rect">
            <a:avLst/>
          </a:prstGeom>
          <a:ln w="12700">
            <a:miter lim="400000"/>
          </a:ln>
          <a:extLst>
            <a:ext uri="{C572A759-6A51-4108-AA02-DFA0A04FC94B}">
              <ma14:wrappingTextBoxFlag xmlns:ma14="http://schemas.microsoft.com/office/mac/drawingml/2011/main" val="1"/>
            </a:ext>
          </a:extLst>
        </p:spPr>
        <p:txBody>
          <a:bodyPr lIns="333449" tIns="333449" rIns="333449" bIns="333449">
            <a:spAutoFit/>
          </a:bodyPr>
          <a:lstStyle/>
          <a:p>
            <a:pPr algn="ctr">
              <a:defRPr b="1" sz="4800">
                <a:solidFill>
                  <a:srgbClr val="195B6B"/>
                </a:solidFill>
                <a:uFill>
                  <a:solidFill>
                    <a:srgbClr val="195B6B"/>
                  </a:solidFill>
                </a:uFill>
              </a:defRPr>
            </a:pPr>
            <a:r>
              <a:t>Conclusions</a:t>
            </a:r>
            <a:endParaRPr>
              <a:uFillTx/>
            </a:endParaRPr>
          </a:p>
          <a:p>
            <a:pPr>
              <a:defRPr b="1" sz="2100">
                <a:solidFill>
                  <a:srgbClr val="195B6B"/>
                </a:solidFill>
                <a:uFill>
                  <a:solidFill>
                    <a:srgbClr val="195B6B"/>
                  </a:solidFill>
                </a:uFill>
              </a:defRPr>
            </a:pPr>
          </a:p>
          <a:p>
            <a:pPr>
              <a:defRPr sz="2800">
                <a:solidFill>
                  <a:srgbClr val="195B6B"/>
                </a:solidFill>
                <a:uFillTx/>
              </a:defRPr>
            </a:pPr>
            <a:r>
              <a:t>This is a </a:t>
            </a:r>
            <a:r>
              <a:rPr>
                <a:uFill>
                  <a:solidFill>
                    <a:srgbClr val="195B6B"/>
                  </a:solidFill>
                </a:uFill>
              </a:rPr>
              <a:t>good place to talk about how your work fits in and adds to the current knowledge within your field of study. Bring it back to your intro, tie everything together, and remind the viewer of the context and relevance of your work. </a:t>
            </a:r>
          </a:p>
          <a:p>
            <a:pPr>
              <a:defRPr b="1" sz="2800">
                <a:solidFill>
                  <a:srgbClr val="195B6B"/>
                </a:solidFill>
                <a:uFill>
                  <a:solidFill>
                    <a:srgbClr val="195B6B"/>
                  </a:solidFill>
                </a:uFill>
              </a:defRPr>
            </a:pPr>
          </a:p>
          <a:p>
            <a:pPr>
              <a:defRPr sz="2800">
                <a:solidFill>
                  <a:srgbClr val="195B6B"/>
                </a:solidFill>
                <a:uFill>
                  <a:solidFill>
                    <a:srgbClr val="195B6B"/>
                  </a:solidFill>
                </a:uFill>
              </a:defRPr>
            </a:pPr>
          </a:p>
          <a:p>
            <a:pPr>
              <a:defRPr b="1" sz="2800">
                <a:solidFill>
                  <a:srgbClr val="195B6B"/>
                </a:solidFill>
                <a:uFill>
                  <a:solidFill>
                    <a:srgbClr val="195B6B"/>
                  </a:solidFill>
                </a:uFill>
              </a:defRPr>
            </a:pPr>
            <a:r>
              <a:t>Future directions (optional)</a:t>
            </a:r>
            <a:endParaRPr>
              <a:uFillTx/>
            </a:endParaRPr>
          </a:p>
          <a:p>
            <a:pPr>
              <a:defRPr b="1" sz="2800">
                <a:solidFill>
                  <a:srgbClr val="195B6B"/>
                </a:solidFill>
                <a:uFill>
                  <a:solidFill>
                    <a:srgbClr val="195B6B"/>
                  </a:solidFill>
                </a:uFill>
              </a:defRPr>
            </a:pPr>
          </a:p>
          <a:p>
            <a:pPr>
              <a:defRPr sz="2800">
                <a:solidFill>
                  <a:srgbClr val="195B6B"/>
                </a:solidFill>
                <a:uFill>
                  <a:solidFill>
                    <a:srgbClr val="195B6B"/>
                  </a:solidFill>
                </a:uFill>
              </a:defRPr>
            </a:pPr>
            <a:r>
              <a:t>This is a good place to put your next steps, especially if you still have open questions that need to be addressed, or if the data showed something unexpected.</a:t>
            </a:r>
          </a:p>
        </p:txBody>
      </p:sp>
      <p:sp>
        <p:nvSpPr>
          <p:cNvPr id="44" name="fdsfsfsdf"/>
          <p:cNvSpPr/>
          <p:nvPr/>
        </p:nvSpPr>
        <p:spPr>
          <a:xfrm rot="10800000">
            <a:off x="8553483" y="27529951"/>
            <a:ext cx="1367046" cy="17494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67" y="0"/>
                </a:moveTo>
                <a:lnTo>
                  <a:pt x="0" y="7818"/>
                </a:lnTo>
                <a:lnTo>
                  <a:pt x="4127" y="7818"/>
                </a:lnTo>
                <a:cubicBezTo>
                  <a:pt x="4127" y="7860"/>
                  <a:pt x="4125" y="7904"/>
                  <a:pt x="4125" y="7946"/>
                </a:cubicBezTo>
                <a:cubicBezTo>
                  <a:pt x="4125" y="15487"/>
                  <a:pt x="11948" y="21600"/>
                  <a:pt x="21598" y="21600"/>
                </a:cubicBezTo>
                <a:cubicBezTo>
                  <a:pt x="21598" y="21600"/>
                  <a:pt x="21600" y="21600"/>
                  <a:pt x="21600" y="21600"/>
                </a:cubicBezTo>
                <a:lnTo>
                  <a:pt x="21600" y="16556"/>
                </a:lnTo>
                <a:cubicBezTo>
                  <a:pt x="21600" y="16556"/>
                  <a:pt x="21598" y="16556"/>
                  <a:pt x="21598" y="16556"/>
                </a:cubicBezTo>
                <a:cubicBezTo>
                  <a:pt x="15512" y="16556"/>
                  <a:pt x="10578" y="12702"/>
                  <a:pt x="10578" y="7946"/>
                </a:cubicBezTo>
                <a:cubicBezTo>
                  <a:pt x="10578" y="7903"/>
                  <a:pt x="10582" y="7860"/>
                  <a:pt x="10582" y="7818"/>
                </a:cubicBezTo>
                <a:lnTo>
                  <a:pt x="14736" y="7818"/>
                </a:lnTo>
                <a:lnTo>
                  <a:pt x="7367" y="0"/>
                </a:lnTo>
                <a:close/>
              </a:path>
            </a:pathLst>
          </a:custGeom>
          <a:solidFill>
            <a:srgbClr val="000000"/>
          </a:solidFill>
          <a:ln w="25400">
            <a:solidFill>
              <a:srgbClr val="FFFFFF"/>
            </a:solidFill>
          </a:ln>
          <a:extLst>
            <a:ext uri="{C572A759-6A51-4108-AA02-DFA0A04FC94B}">
              <ma14:wrappingTextBoxFlag xmlns:ma14="http://schemas.microsoft.com/office/mac/drawingml/2011/main" val="1"/>
            </a:ext>
          </a:extLst>
        </p:spPr>
        <p:txBody>
          <a:bodyPr lIns="50800" tIns="50800" rIns="50800" bIns="50800" anchor="ctr"/>
          <a:lstStyle/>
          <a:p>
            <a:pPr/>
            <a:r>
              <a:t>fdsfsfsdf</a:t>
            </a:r>
          </a:p>
        </p:txBody>
      </p:sp>
      <p:sp>
        <p:nvSpPr>
          <p:cNvPr id="45" name="Trimmomatic"/>
          <p:cNvSpPr txBox="1"/>
          <p:nvPr/>
        </p:nvSpPr>
        <p:spPr>
          <a:xfrm>
            <a:off x="9322506" y="27884295"/>
            <a:ext cx="3147394" cy="6985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900">
                <a:solidFill>
                  <a:srgbClr val="FFFFFF"/>
                </a:solidFill>
              </a:defRPr>
            </a:lvl1pPr>
          </a:lstStyle>
          <a:p>
            <a:pPr/>
            <a:r>
              <a:t>Trimmomatic</a:t>
            </a:r>
          </a:p>
        </p:txBody>
      </p:sp>
      <p:sp>
        <p:nvSpPr>
          <p:cNvPr id="46" name="Arrow"/>
          <p:cNvSpPr/>
          <p:nvPr/>
        </p:nvSpPr>
        <p:spPr>
          <a:xfrm flipH="1">
            <a:off x="6373895" y="28989195"/>
            <a:ext cx="2928574" cy="1409701"/>
          </a:xfrm>
          <a:prstGeom prst="rightArrow">
            <a:avLst>
              <a:gd name="adj1" fmla="val 44000"/>
              <a:gd name="adj2" fmla="val 58559"/>
            </a:avLst>
          </a:prstGeom>
          <a:solidFill>
            <a:srgbClr val="000000"/>
          </a:solidFill>
          <a:ln w="25400">
            <a:solidFill>
              <a:srgbClr val="FFFFFF"/>
            </a:solidFill>
          </a:ln>
        </p:spPr>
        <p:txBody>
          <a:bodyPr lIns="50800" tIns="50800" rIns="50800" bIns="50800" anchor="ctr"/>
          <a:lstStyle/>
          <a:p>
            <a:pPr>
              <a:defRPr sz="2700"/>
            </a:pPr>
          </a:p>
        </p:txBody>
      </p:sp>
      <p:sp>
        <p:nvSpPr>
          <p:cNvPr id="47" name="FastQC"/>
          <p:cNvSpPr txBox="1"/>
          <p:nvPr/>
        </p:nvSpPr>
        <p:spPr>
          <a:xfrm>
            <a:off x="7009221" y="29332095"/>
            <a:ext cx="2040311"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900">
                <a:solidFill>
                  <a:srgbClr val="FFFFFF"/>
                </a:solidFill>
              </a:defRPr>
            </a:lvl1pPr>
          </a:lstStyle>
          <a:p>
            <a:pPr/>
            <a:r>
              <a:t>FastQC</a:t>
            </a:r>
          </a:p>
        </p:txBody>
      </p:sp>
      <p:sp>
        <p:nvSpPr>
          <p:cNvPr id="48" name=".fastq files"/>
          <p:cNvSpPr txBox="1"/>
          <p:nvPr/>
        </p:nvSpPr>
        <p:spPr>
          <a:xfrm>
            <a:off x="8936638" y="29281295"/>
            <a:ext cx="2409693" cy="8001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114300" tIns="114300" rIns="114300" bIns="114300" anchor="ctr">
            <a:spAutoFit/>
          </a:bodyPr>
          <a:lstStyle>
            <a:lvl1pPr algn="ctr">
              <a:defRPr sz="3600"/>
            </a:lvl1pPr>
          </a:lstStyle>
          <a:p>
            <a:pPr/>
            <a:r>
              <a:t>.fastq files</a:t>
            </a:r>
          </a:p>
        </p:txBody>
      </p:sp>
      <p:sp>
        <p:nvSpPr>
          <p:cNvPr id="49" name="Hisat2"/>
          <p:cNvSpPr txBox="1"/>
          <p:nvPr/>
        </p:nvSpPr>
        <p:spPr>
          <a:xfrm>
            <a:off x="4764033" y="29387880"/>
            <a:ext cx="1535089" cy="5969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sz="3900">
                <a:solidFill>
                  <a:srgbClr val="FFFFFF"/>
                </a:solidFill>
              </a:defRPr>
            </a:lvl1pPr>
          </a:lstStyle>
          <a:p>
            <a:pPr/>
            <a:r>
              <a:t>Hisat2</a:t>
            </a:r>
          </a:p>
        </p:txBody>
      </p:sp>
      <p:sp>
        <p:nvSpPr>
          <p:cNvPr id="50" name="TAIR10 reference genome"/>
          <p:cNvSpPr txBox="1"/>
          <p:nvPr/>
        </p:nvSpPr>
        <p:spPr>
          <a:xfrm>
            <a:off x="989397" y="31107479"/>
            <a:ext cx="1981225" cy="17145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114300" tIns="114300" rIns="114300" bIns="114300" anchor="ctr">
            <a:spAutoFit/>
          </a:bodyPr>
          <a:lstStyle/>
          <a:p>
            <a:pPr algn="ctr">
              <a:defRPr sz="3600"/>
            </a:pPr>
            <a:r>
              <a:t>TAIR10 </a:t>
            </a:r>
            <a:r>
              <a:rPr sz="3000"/>
              <a:t>reference genome</a:t>
            </a:r>
          </a:p>
        </p:txBody>
      </p:sp>
      <p:sp>
        <p:nvSpPr>
          <p:cNvPr id="51" name="Arrow"/>
          <p:cNvSpPr/>
          <p:nvPr/>
        </p:nvSpPr>
        <p:spPr>
          <a:xfrm>
            <a:off x="4280629" y="27141345"/>
            <a:ext cx="4734525" cy="1270001"/>
          </a:xfrm>
          <a:prstGeom prst="rightArrow">
            <a:avLst>
              <a:gd name="adj1" fmla="val 44000"/>
              <a:gd name="adj2" fmla="val 65000"/>
            </a:avLst>
          </a:prstGeom>
          <a:solidFill>
            <a:srgbClr val="000000"/>
          </a:solidFill>
          <a:ln w="25400">
            <a:solidFill>
              <a:srgbClr val="FFFFFF"/>
            </a:solidFill>
          </a:ln>
        </p:spPr>
        <p:txBody>
          <a:bodyPr lIns="50800" tIns="50800" rIns="50800" bIns="50800" anchor="ctr"/>
          <a:lstStyle/>
          <a:p>
            <a:pPr>
              <a:defRPr sz="2700"/>
            </a:pPr>
          </a:p>
        </p:txBody>
      </p:sp>
      <p:sp>
        <p:nvSpPr>
          <p:cNvPr id="52" name="FastQC"/>
          <p:cNvSpPr txBox="1"/>
          <p:nvPr/>
        </p:nvSpPr>
        <p:spPr>
          <a:xfrm>
            <a:off x="5236092" y="27414395"/>
            <a:ext cx="2289440"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900">
                <a:solidFill>
                  <a:srgbClr val="FFFFFF"/>
                </a:solidFill>
              </a:defRPr>
            </a:lvl1pPr>
          </a:lstStyle>
          <a:p>
            <a:pPr/>
            <a:r>
              <a:t>FastQC</a:t>
            </a:r>
          </a:p>
        </p:txBody>
      </p:sp>
      <p:sp>
        <p:nvSpPr>
          <p:cNvPr id="53" name=".fastq files"/>
          <p:cNvSpPr txBox="1"/>
          <p:nvPr/>
        </p:nvSpPr>
        <p:spPr>
          <a:xfrm>
            <a:off x="1615612" y="27363595"/>
            <a:ext cx="2740058" cy="8001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114300" tIns="114300" rIns="114300" bIns="114300" anchor="ctr">
            <a:spAutoFit/>
          </a:bodyPr>
          <a:lstStyle>
            <a:lvl1pPr algn="ctr">
              <a:defRPr sz="3600"/>
            </a:lvl1pPr>
          </a:lstStyle>
          <a:p>
            <a:pPr/>
            <a:r>
              <a:t>.fastq files</a:t>
            </a:r>
          </a:p>
        </p:txBody>
      </p:sp>
      <p:sp>
        <p:nvSpPr>
          <p:cNvPr id="54" name="gProfiler2"/>
          <p:cNvSpPr txBox="1"/>
          <p:nvPr/>
        </p:nvSpPr>
        <p:spPr>
          <a:xfrm>
            <a:off x="2348921" y="34275010"/>
            <a:ext cx="2289440" cy="69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3900">
                <a:solidFill>
                  <a:srgbClr val="FFFFFF"/>
                </a:solidFill>
              </a:defRPr>
            </a:lvl1pPr>
          </a:lstStyle>
          <a:p>
            <a:pPr/>
            <a:r>
              <a:t>gProfiler2</a:t>
            </a:r>
          </a:p>
        </p:txBody>
      </p:sp>
      <p:sp>
        <p:nvSpPr>
          <p:cNvPr id="55" name="Enriched GO Terms"/>
          <p:cNvSpPr txBox="1"/>
          <p:nvPr/>
        </p:nvSpPr>
        <p:spPr>
          <a:xfrm>
            <a:off x="5420048" y="34262310"/>
            <a:ext cx="4734525" cy="800101"/>
          </a:xfrm>
          <a:prstGeom prst="rect">
            <a:avLst/>
          </a:prstGeom>
          <a:solidFill>
            <a:srgbClr val="FFFFFF"/>
          </a:solidFill>
          <a:ln w="25400">
            <a:solidFill>
              <a:srgbClr val="000000"/>
            </a:solidFill>
            <a:miter lim="400000"/>
          </a:ln>
          <a:extLst>
            <a:ext uri="{C572A759-6A51-4108-AA02-DFA0A04FC94B}">
              <ma14:wrappingTextBoxFlag xmlns:ma14="http://schemas.microsoft.com/office/mac/drawingml/2011/main" val="1"/>
            </a:ext>
          </a:extLst>
        </p:spPr>
        <p:txBody>
          <a:bodyPr lIns="114300" tIns="114300" rIns="114300" bIns="114300" anchor="ctr">
            <a:spAutoFit/>
          </a:bodyPr>
          <a:lstStyle>
            <a:lvl1pPr algn="ctr">
              <a:defRPr sz="3600"/>
            </a:lvl1pPr>
          </a:lstStyle>
          <a:p>
            <a:pPr/>
            <a:r>
              <a:t>Enriched GO Terms</a:t>
            </a:r>
          </a:p>
        </p:txBody>
      </p:sp>
      <p:pic>
        <p:nvPicPr>
          <p:cNvPr id="56" name="D36E_system.png" descr="D36E_system.png"/>
          <p:cNvPicPr>
            <a:picLocks noChangeAspect="1"/>
          </p:cNvPicPr>
          <p:nvPr/>
        </p:nvPicPr>
        <p:blipFill>
          <a:blip r:embed="rId6">
            <a:extLst/>
          </a:blip>
          <a:srcRect l="3285" t="2605" r="0" b="0"/>
          <a:stretch>
            <a:fillRect/>
          </a:stretch>
        </p:blipFill>
        <p:spPr>
          <a:xfrm>
            <a:off x="641479" y="14151021"/>
            <a:ext cx="10870818" cy="5072560"/>
          </a:xfrm>
          <a:prstGeom prst="rect">
            <a:avLst/>
          </a:prstGeom>
          <a:ln w="12700">
            <a:miter lim="400000"/>
          </a:ln>
        </p:spPr>
      </p:pic>
      <p:sp>
        <p:nvSpPr>
          <p:cNvPr id="57" name="Rectangle"/>
          <p:cNvSpPr/>
          <p:nvPr/>
        </p:nvSpPr>
        <p:spPr>
          <a:xfrm>
            <a:off x="408559" y="13832290"/>
            <a:ext cx="3248820" cy="1270001"/>
          </a:xfrm>
          <a:prstGeom prst="rect">
            <a:avLst/>
          </a:prstGeom>
          <a:solidFill>
            <a:srgbClr val="FFFFFF"/>
          </a:solidFill>
          <a:ln w="12700">
            <a:miter lim="400000"/>
          </a:ln>
        </p:spPr>
        <p:txBody>
          <a:bodyPr lIns="50800" tIns="50800" rIns="50800" bIns="50800" anchor="ctr"/>
          <a:lstStyle/>
          <a:p>
            <a:pPr/>
          </a:p>
        </p:txBody>
      </p:sp>
      <p:pic>
        <p:nvPicPr>
          <p:cNvPr id="58" name="DEG_heatmap_1h_annotated.pdf" descr="DEG_heatmap_1h_annotated.pdf"/>
          <p:cNvPicPr>
            <a:picLocks noChangeAspect="1"/>
          </p:cNvPicPr>
          <p:nvPr/>
        </p:nvPicPr>
        <p:blipFill>
          <a:blip r:embed="rId7">
            <a:extLst/>
          </a:blip>
          <a:srcRect l="37147" t="41852" r="37147" b="41852"/>
          <a:stretch>
            <a:fillRect/>
          </a:stretch>
        </p:blipFill>
        <p:spPr>
          <a:xfrm>
            <a:off x="15465623" y="6803421"/>
            <a:ext cx="8667193" cy="9419292"/>
          </a:xfrm>
          <a:prstGeom prst="rect">
            <a:avLst/>
          </a:prstGeom>
          <a:ln w="12700">
            <a:miter lim="400000"/>
          </a:ln>
        </p:spPr>
      </p:pic>
      <p:graphicFrame>
        <p:nvGraphicFramePr>
          <p:cNvPr id="59" name="Table 1"/>
          <p:cNvGraphicFramePr/>
          <p:nvPr/>
        </p:nvGraphicFramePr>
        <p:xfrm>
          <a:off x="14236751" y="16676931"/>
          <a:ext cx="7152006" cy="4445001"/>
        </p:xfrm>
        <a:graphic xmlns:a="http://schemas.openxmlformats.org/drawingml/2006/main">
          <a:graphicData uri="http://schemas.openxmlformats.org/drawingml/2006/table">
            <a:tbl>
              <a:tblPr firstCol="1" firstRow="0" lastCol="0" lastRow="0" bandCol="0" bandRow="1" rtl="0">
                <a:tableStyleId>{33BA23B1-9221-436E-865A-0063620EA4FD}</a:tableStyleId>
              </a:tblPr>
              <a:tblGrid>
                <a:gridCol w="2828310"/>
                <a:gridCol w="2749431"/>
                <a:gridCol w="1305004"/>
                <a:gridCol w="1917382"/>
                <a:gridCol w="2304335"/>
              </a:tblGrid>
              <a:tr h="889000">
                <a:tc gridSpan="5">
                  <a:txBody>
                    <a:bodyPr/>
                    <a:lstStyle/>
                    <a:p>
                      <a:pPr algn="ctr">
                        <a:defRPr b="0" sz="1800">
                          <a:solidFill>
                            <a:srgbClr val="000000"/>
                          </a:solidFill>
                          <a:uFillTx/>
                        </a:defRPr>
                      </a:pPr>
                      <a:r>
                        <a:rPr b="1" sz="3100">
                          <a:solidFill>
                            <a:srgbClr val="FFFFFF"/>
                          </a:solidFill>
                          <a:uFill>
                            <a:solidFill>
                              <a:srgbClr val="000000"/>
                            </a:solidFill>
                          </a:uFill>
                          <a:sym typeface="Helvetica"/>
                        </a:rPr>
                        <a:t>Genes with significantly-altered expression</a:t>
                      </a:r>
                    </a:p>
                  </a:txBody>
                  <a:tcPr marL="0" marR="0" marT="0" marB="0" anchor="ctr" anchorCtr="0" horzOverflow="overflow"/>
                </a:tc>
                <a:tc hMerge="1">
                  <a:tcPr/>
                </a:tc>
                <a:tc hMerge="1">
                  <a:tcPr/>
                </a:tc>
                <a:tc hMerge="1">
                  <a:tcPr/>
                </a:tc>
                <a:tc hMerge="1">
                  <a:tcPr/>
                </a:tc>
              </a:tr>
              <a:tr h="1039911">
                <a:tc>
                  <a:txBody>
                    <a:bodyPr/>
                    <a:lstStyle/>
                    <a:p>
                      <a:pPr algn="ctr">
                        <a:defRPr b="0" sz="1800">
                          <a:solidFill>
                            <a:srgbClr val="000000"/>
                          </a:solidFill>
                          <a:uFillTx/>
                        </a:defRPr>
                      </a:pPr>
                      <a:r>
                        <a:rPr b="1" sz="3100">
                          <a:solidFill>
                            <a:srgbClr val="FFFFFF"/>
                          </a:solidFill>
                          <a:uFill>
                            <a:solidFill>
                              <a:srgbClr val="000000"/>
                            </a:solidFill>
                          </a:uFill>
                          <a:sym typeface="Helvetica"/>
                        </a:rPr>
                        <a:t>Data comparison</a:t>
                      </a:r>
                    </a:p>
                  </a:txBody>
                  <a:tcPr marL="0" marR="0" marT="0" marB="0" anchor="b" anchorCtr="0" horzOverflow="overflow">
                    <a:lnB w="38100">
                      <a:solidFill>
                        <a:srgbClr val="FFFFFF"/>
                      </a:solidFill>
                    </a:lnB>
                  </a:tcPr>
                </a:tc>
                <a:tc>
                  <a:txBody>
                    <a:bodyPr/>
                    <a:lstStyle/>
                    <a:p>
                      <a:pPr algn="ctr">
                        <a:defRPr sz="1800">
                          <a:uFillTx/>
                        </a:defRPr>
                      </a:pPr>
                      <a:r>
                        <a:rPr b="1" sz="3100">
                          <a:solidFill>
                            <a:srgbClr val="FFFFFF"/>
                          </a:solidFill>
                          <a:uFill>
                            <a:solidFill>
                              <a:srgbClr val="000000"/>
                            </a:solidFill>
                          </a:uFill>
                          <a:sym typeface="Helvetica"/>
                        </a:rPr>
                        <a:t>Timepoint post-infection</a:t>
                      </a:r>
                    </a:p>
                  </a:txBody>
                  <a:tcPr marL="0" marR="0" marT="0" marB="0" anchor="b" anchorCtr="0" horzOverflow="overflow">
                    <a:lnB w="38100">
                      <a:solidFill>
                        <a:srgbClr val="FFFFFF"/>
                      </a:solidFill>
                    </a:lnB>
                    <a:solidFill>
                      <a:srgbClr val="000000"/>
                    </a:solidFill>
                  </a:tcPr>
                </a:tc>
                <a:tc>
                  <a:txBody>
                    <a:bodyPr/>
                    <a:lstStyle/>
                    <a:p>
                      <a:pPr algn="ctr">
                        <a:defRPr sz="1800">
                          <a:uFillTx/>
                        </a:defRPr>
                      </a:pPr>
                      <a:r>
                        <a:rPr b="1" sz="3100">
                          <a:solidFill>
                            <a:srgbClr val="FFFFFF"/>
                          </a:solidFill>
                          <a:uFill>
                            <a:solidFill>
                              <a:srgbClr val="000000"/>
                            </a:solidFill>
                          </a:uFill>
                          <a:sym typeface="Helvetica"/>
                        </a:rPr>
                        <a:t>Total</a:t>
                      </a:r>
                    </a:p>
                  </a:txBody>
                  <a:tcPr marL="0" marR="0" marT="0" marB="0" anchor="b" anchorCtr="0" horzOverflow="overflow">
                    <a:lnB w="38100">
                      <a:solidFill>
                        <a:srgbClr val="FFFFFF"/>
                      </a:solidFill>
                    </a:lnB>
                    <a:solidFill>
                      <a:srgbClr val="000000"/>
                    </a:solidFill>
                  </a:tcPr>
                </a:tc>
                <a:tc>
                  <a:txBody>
                    <a:bodyPr/>
                    <a:lstStyle/>
                    <a:p>
                      <a:pPr algn="ctr">
                        <a:defRPr sz="1800">
                          <a:uFillTx/>
                        </a:defRPr>
                      </a:pPr>
                      <a:r>
                        <a:rPr b="1" sz="3100">
                          <a:solidFill>
                            <a:srgbClr val="FFFFFF"/>
                          </a:solidFill>
                          <a:uFill>
                            <a:solidFill>
                              <a:srgbClr val="000000"/>
                            </a:solidFill>
                          </a:uFill>
                          <a:sym typeface="Helvetica"/>
                        </a:rPr>
                        <a:t>Induced</a:t>
                      </a:r>
                    </a:p>
                  </a:txBody>
                  <a:tcPr marL="0" marR="0" marT="0" marB="0" anchor="b" anchorCtr="0" horzOverflow="overflow">
                    <a:lnB w="38100">
                      <a:solidFill>
                        <a:srgbClr val="FFFFFF"/>
                      </a:solidFill>
                    </a:lnB>
                    <a:solidFill>
                      <a:srgbClr val="000000"/>
                    </a:solidFill>
                  </a:tcPr>
                </a:tc>
                <a:tc>
                  <a:txBody>
                    <a:bodyPr/>
                    <a:lstStyle/>
                    <a:p>
                      <a:pPr algn="ctr">
                        <a:defRPr sz="1800">
                          <a:uFillTx/>
                        </a:defRPr>
                      </a:pPr>
                      <a:r>
                        <a:rPr b="1" sz="3100">
                          <a:solidFill>
                            <a:srgbClr val="FFFFFF"/>
                          </a:solidFill>
                          <a:uFill>
                            <a:solidFill>
                              <a:srgbClr val="000000"/>
                            </a:solidFill>
                          </a:uFill>
                          <a:sym typeface="Helvetica"/>
                        </a:rPr>
                        <a:t>Repressed</a:t>
                      </a:r>
                    </a:p>
                  </a:txBody>
                  <a:tcPr marL="0" marR="0" marT="0" marB="0" anchor="b" anchorCtr="0" horzOverflow="overflow">
                    <a:lnB w="38100">
                      <a:solidFill>
                        <a:srgbClr val="FFFFFF"/>
                      </a:solidFill>
                    </a:lnB>
                    <a:solidFill>
                      <a:srgbClr val="000000"/>
                    </a:solidFill>
                  </a:tcPr>
                </a:tc>
              </a:tr>
              <a:tr h="1190625">
                <a:tc>
                  <a:txBody>
                    <a:bodyPr/>
                    <a:lstStyle/>
                    <a:p>
                      <a:pPr algn="ctr">
                        <a:defRPr sz="2900">
                          <a:sym typeface="Helvetica"/>
                        </a:defRPr>
                      </a:pPr>
                      <a:r>
                        <a:rPr b="0"/>
                        <a:t>D36E::</a:t>
                      </a:r>
                      <a:r>
                        <a:t>HopN1a </a:t>
                      </a:r>
                      <a:r>
                        <a:rPr b="0"/>
                        <a:t>vs D36E::EV</a:t>
                      </a:r>
                    </a:p>
                  </a:txBody>
                  <a:tcPr marL="0" marR="0" marT="0" marB="0" anchor="ctr" anchorCtr="0" horzOverflow="overflow">
                    <a:lnT w="38100">
                      <a:solidFill>
                        <a:srgbClr val="FFFFFF"/>
                      </a:solidFill>
                    </a:lnT>
                    <a:solidFill>
                      <a:srgbClr val="535353"/>
                    </a:solidFill>
                  </a:tcPr>
                </a:tc>
                <a:tc>
                  <a:txBody>
                    <a:bodyPr/>
                    <a:lstStyle/>
                    <a:p>
                      <a:pPr algn="ctr">
                        <a:defRPr sz="1800">
                          <a:uFillTx/>
                        </a:defRPr>
                      </a:pPr>
                      <a:r>
                        <a:rPr sz="2900">
                          <a:uFill>
                            <a:solidFill>
                              <a:srgbClr val="000000"/>
                            </a:solidFill>
                          </a:uFill>
                          <a:sym typeface="Helvetica"/>
                        </a:rPr>
                        <a:t>1 hour
</a:t>
                      </a:r>
                    </a:p>
                  </a:txBody>
                  <a:tcPr marL="0" marR="0" marT="0" marB="0" anchor="ctr" anchorCtr="0" horzOverflow="overflow">
                    <a:lnT w="38100">
                      <a:solidFill>
                        <a:srgbClr val="FFFFFF"/>
                      </a:solidFill>
                    </a:lnT>
                  </a:tcPr>
                </a:tc>
                <a:tc>
                  <a:txBody>
                    <a:bodyPr/>
                    <a:lstStyle/>
                    <a:p>
                      <a:pPr algn="ctr">
                        <a:defRPr sz="1800">
                          <a:uFillTx/>
                        </a:defRPr>
                      </a:pPr>
                      <a:r>
                        <a:rPr sz="3100">
                          <a:uFill>
                            <a:solidFill>
                              <a:srgbClr val="000000"/>
                            </a:solidFill>
                          </a:uFill>
                          <a:sym typeface="Helvetica"/>
                        </a:rPr>
                        <a:t>2</a:t>
                      </a:r>
                    </a:p>
                  </a:txBody>
                  <a:tcPr marL="0" marR="0" marT="0" marB="0" anchor="ctr" anchorCtr="0" horzOverflow="overflow">
                    <a:lnT w="38100">
                      <a:solidFill>
                        <a:srgbClr val="FFFFFF"/>
                      </a:solidFill>
                    </a:lnT>
                  </a:tcPr>
                </a:tc>
                <a:tc>
                  <a:txBody>
                    <a:bodyPr/>
                    <a:lstStyle/>
                    <a:p>
                      <a:pPr algn="ctr">
                        <a:defRPr sz="1800">
                          <a:uFillTx/>
                        </a:defRPr>
                      </a:pPr>
                      <a:r>
                        <a:rPr sz="3100">
                          <a:uFill>
                            <a:solidFill>
                              <a:srgbClr val="000000"/>
                            </a:solidFill>
                          </a:uFill>
                          <a:sym typeface="Helvetica"/>
                        </a:rPr>
                        <a:t>1</a:t>
                      </a:r>
                    </a:p>
                  </a:txBody>
                  <a:tcPr marL="0" marR="0" marT="0" marB="0" anchor="ctr" anchorCtr="0" horzOverflow="overflow">
                    <a:lnT w="38100">
                      <a:solidFill>
                        <a:srgbClr val="FFFFFF"/>
                      </a:solidFill>
                    </a:lnT>
                  </a:tcPr>
                </a:tc>
                <a:tc>
                  <a:txBody>
                    <a:bodyPr/>
                    <a:lstStyle/>
                    <a:p>
                      <a:pPr algn="ctr">
                        <a:defRPr sz="1800">
                          <a:uFillTx/>
                        </a:defRPr>
                      </a:pPr>
                      <a:r>
                        <a:rPr sz="3100">
                          <a:uFill>
                            <a:solidFill>
                              <a:srgbClr val="000000"/>
                            </a:solidFill>
                          </a:uFill>
                          <a:sym typeface="Helvetica"/>
                        </a:rPr>
                        <a:t>1</a:t>
                      </a:r>
                    </a:p>
                  </a:txBody>
                  <a:tcPr marL="0" marR="0" marT="0" marB="0" anchor="ctr" anchorCtr="0" horzOverflow="overflow">
                    <a:lnT w="38100">
                      <a:solidFill>
                        <a:srgbClr val="FFFFFF"/>
                      </a:solidFill>
                    </a:lnT>
                  </a:tcPr>
                </a:tc>
              </a:tr>
              <a:tr h="1223367">
                <a:tc>
                  <a:txBody>
                    <a:bodyPr/>
                    <a:lstStyle/>
                    <a:p>
                      <a:pPr algn="ctr">
                        <a:defRPr sz="2900">
                          <a:sym typeface="Helvetica"/>
                        </a:defRPr>
                      </a:pPr>
                      <a:r>
                        <a:rPr b="0"/>
                        <a:t>D36E::</a:t>
                      </a:r>
                      <a:r>
                        <a:t>HopN1a </a:t>
                      </a:r>
                      <a:r>
                        <a:rPr b="0"/>
                        <a:t>vs D36E::EV</a:t>
                      </a:r>
                    </a:p>
                  </a:txBody>
                  <a:tcPr marL="0" marR="0" marT="0" marB="0" anchor="ctr" anchorCtr="0" horzOverflow="overflow">
                    <a:solidFill>
                      <a:srgbClr val="535353"/>
                    </a:solidFill>
                  </a:tcPr>
                </a:tc>
                <a:tc>
                  <a:txBody>
                    <a:bodyPr/>
                    <a:lstStyle/>
                    <a:p>
                      <a:pPr algn="ctr">
                        <a:defRPr sz="1800">
                          <a:uFillTx/>
                        </a:defRPr>
                      </a:pPr>
                      <a:r>
                        <a:rPr sz="2900">
                          <a:uFill>
                            <a:solidFill>
                              <a:srgbClr val="000000"/>
                            </a:solidFill>
                          </a:uFill>
                          <a:sym typeface="Helvetica"/>
                        </a:rPr>
                        <a:t>8 hours</a:t>
                      </a:r>
                    </a:p>
                  </a:txBody>
                  <a:tcPr marL="0" marR="0" marT="0" marB="0" anchor="ctr" anchorCtr="0" horzOverflow="overflow"/>
                </a:tc>
                <a:tc>
                  <a:txBody>
                    <a:bodyPr/>
                    <a:lstStyle/>
                    <a:p>
                      <a:pPr algn="ctr">
                        <a:defRPr sz="1800">
                          <a:uFillTx/>
                        </a:defRPr>
                      </a:pPr>
                      <a:r>
                        <a:rPr sz="3100">
                          <a:uFill>
                            <a:solidFill>
                              <a:srgbClr val="000000"/>
                            </a:solidFill>
                          </a:uFill>
                          <a:sym typeface="Helvetica"/>
                        </a:rPr>
                        <a:t>14</a:t>
                      </a:r>
                    </a:p>
                  </a:txBody>
                  <a:tcPr marL="0" marR="0" marT="0" marB="0" anchor="ctr" anchorCtr="0" horzOverflow="overflow"/>
                </a:tc>
                <a:tc>
                  <a:txBody>
                    <a:bodyPr/>
                    <a:lstStyle/>
                    <a:p>
                      <a:pPr algn="ctr">
                        <a:defRPr sz="1800">
                          <a:uFillTx/>
                        </a:defRPr>
                      </a:pPr>
                      <a:r>
                        <a:rPr sz="3100">
                          <a:uFill>
                            <a:solidFill>
                              <a:srgbClr val="000000"/>
                            </a:solidFill>
                          </a:uFill>
                          <a:sym typeface="Helvetica"/>
                        </a:rPr>
                        <a:t>4</a:t>
                      </a:r>
                    </a:p>
                  </a:txBody>
                  <a:tcPr marL="0" marR="0" marT="0" marB="0" anchor="ctr" anchorCtr="0" horzOverflow="overflow"/>
                </a:tc>
                <a:tc>
                  <a:txBody>
                    <a:bodyPr/>
                    <a:lstStyle/>
                    <a:p>
                      <a:pPr algn="ctr">
                        <a:defRPr sz="1800">
                          <a:uFillTx/>
                        </a:defRPr>
                      </a:pPr>
                      <a:r>
                        <a:rPr sz="3100">
                          <a:uFill>
                            <a:solidFill>
                              <a:srgbClr val="000000"/>
                            </a:solidFill>
                          </a:uFill>
                          <a:sym typeface="Helvetica"/>
                        </a:rPr>
                        <a:t>10</a:t>
                      </a:r>
                    </a:p>
                  </a:txBody>
                  <a:tcPr marL="0" marR="0" marT="0" marB="0" anchor="ctr" anchorCtr="0" horzOverflow="overflow"/>
                </a:tc>
              </a:tr>
              <a:tr h="1185366">
                <a:tc>
                  <a:txBody>
                    <a:bodyPr/>
                    <a:lstStyle/>
                    <a:p>
                      <a:pPr algn="ctr">
                        <a:defRPr sz="2900">
                          <a:sym typeface="Helvetica"/>
                        </a:defRPr>
                      </a:pPr>
                      <a:r>
                        <a:rPr b="0"/>
                        <a:t>D36E::</a:t>
                      </a:r>
                      <a:r>
                        <a:t>HopB1a </a:t>
                      </a:r>
                      <a:r>
                        <a:rPr b="0"/>
                        <a:t>vs D36E::EV</a:t>
                      </a:r>
                    </a:p>
                  </a:txBody>
                  <a:tcPr marL="0" marR="0" marT="0" marB="0" anchor="ctr" anchorCtr="0" horzOverflow="overflow">
                    <a:solidFill>
                      <a:srgbClr val="535353"/>
                    </a:solidFill>
                  </a:tcPr>
                </a:tc>
                <a:tc>
                  <a:txBody>
                    <a:bodyPr/>
                    <a:lstStyle/>
                    <a:p>
                      <a:pPr algn="ctr">
                        <a:defRPr sz="1800">
                          <a:uFillTx/>
                        </a:defRPr>
                      </a:pPr>
                      <a:r>
                        <a:rPr sz="2900">
                          <a:uFill>
                            <a:solidFill>
                              <a:srgbClr val="000000"/>
                            </a:solidFill>
                          </a:uFill>
                          <a:sym typeface="Helvetica"/>
                        </a:rPr>
                        <a:t>1 hour
</a:t>
                      </a:r>
                    </a:p>
                  </a:txBody>
                  <a:tcPr marL="0" marR="0" marT="0" marB="0" anchor="ctr" anchorCtr="0" horzOverflow="overflow"/>
                </a:tc>
                <a:tc>
                  <a:txBody>
                    <a:bodyPr/>
                    <a:lstStyle/>
                    <a:p>
                      <a:pPr algn="ctr">
                        <a:defRPr sz="1800">
                          <a:uFillTx/>
                        </a:defRPr>
                      </a:pPr>
                      <a:r>
                        <a:rPr sz="3100">
                          <a:uFill>
                            <a:solidFill>
                              <a:srgbClr val="000000"/>
                            </a:solidFill>
                          </a:uFill>
                          <a:sym typeface="Helvetica"/>
                        </a:rPr>
                        <a:t>1</a:t>
                      </a:r>
                    </a:p>
                  </a:txBody>
                  <a:tcPr marL="0" marR="0" marT="0" marB="0" anchor="ctr" anchorCtr="0" horzOverflow="overflow"/>
                </a:tc>
                <a:tc>
                  <a:txBody>
                    <a:bodyPr/>
                    <a:lstStyle/>
                    <a:p>
                      <a:pPr algn="ctr">
                        <a:defRPr sz="1800">
                          <a:uFillTx/>
                        </a:defRPr>
                      </a:pPr>
                      <a:r>
                        <a:rPr sz="3100">
                          <a:uFill>
                            <a:solidFill>
                              <a:srgbClr val="000000"/>
                            </a:solidFill>
                          </a:uFill>
                          <a:sym typeface="Helvetica"/>
                        </a:rPr>
                        <a:t>1</a:t>
                      </a:r>
                    </a:p>
                  </a:txBody>
                  <a:tcPr marL="0" marR="0" marT="0" marB="0" anchor="ctr" anchorCtr="0" horzOverflow="overflow"/>
                </a:tc>
                <a:tc>
                  <a:txBody>
                    <a:bodyPr/>
                    <a:lstStyle/>
                    <a:p>
                      <a:pPr algn="ctr">
                        <a:defRPr sz="1800">
                          <a:uFillTx/>
                        </a:defRPr>
                      </a:pPr>
                      <a:r>
                        <a:rPr sz="3100">
                          <a:uFill>
                            <a:solidFill>
                              <a:srgbClr val="000000"/>
                            </a:solidFill>
                          </a:uFill>
                          <a:sym typeface="Helvetica"/>
                        </a:rPr>
                        <a:t>0</a:t>
                      </a:r>
                    </a:p>
                  </a:txBody>
                  <a:tcPr marL="0" marR="0" marT="0" marB="0" anchor="ctr" anchorCtr="0" horzOverflow="overflow"/>
                </a:tc>
              </a:tr>
              <a:tr h="1238250">
                <a:tc>
                  <a:txBody>
                    <a:bodyPr/>
                    <a:lstStyle/>
                    <a:p>
                      <a:pPr algn="ctr">
                        <a:defRPr sz="2900">
                          <a:sym typeface="Helvetica"/>
                        </a:defRPr>
                      </a:pPr>
                      <a:r>
                        <a:rPr b="0"/>
                        <a:t>D36E::</a:t>
                      </a:r>
                      <a:r>
                        <a:t>HopB1a </a:t>
                      </a:r>
                      <a:r>
                        <a:rPr b="0"/>
                        <a:t>vs D36E::EV</a:t>
                      </a:r>
                    </a:p>
                  </a:txBody>
                  <a:tcPr marL="0" marR="0" marT="0" marB="0" anchor="ctr" anchorCtr="0" horzOverflow="overflow">
                    <a:solidFill>
                      <a:srgbClr val="535353"/>
                    </a:solidFill>
                  </a:tcPr>
                </a:tc>
                <a:tc>
                  <a:txBody>
                    <a:bodyPr/>
                    <a:lstStyle/>
                    <a:p>
                      <a:pPr algn="ctr">
                        <a:defRPr sz="1800">
                          <a:uFillTx/>
                        </a:defRPr>
                      </a:pPr>
                      <a:r>
                        <a:rPr sz="2900">
                          <a:uFill>
                            <a:solidFill>
                              <a:srgbClr val="000000"/>
                            </a:solidFill>
                          </a:uFill>
                          <a:sym typeface="Helvetica"/>
                        </a:rPr>
                        <a:t>8 hours</a:t>
                      </a:r>
                    </a:p>
                  </a:txBody>
                  <a:tcPr marL="0" marR="0" marT="0" marB="0" anchor="ctr" anchorCtr="0" horzOverflow="overflow"/>
                </a:tc>
                <a:tc>
                  <a:txBody>
                    <a:bodyPr/>
                    <a:lstStyle/>
                    <a:p>
                      <a:pPr algn="ctr">
                        <a:defRPr sz="1800">
                          <a:uFillTx/>
                        </a:defRPr>
                      </a:pPr>
                      <a:r>
                        <a:rPr sz="3100">
                          <a:uFill>
                            <a:solidFill>
                              <a:srgbClr val="000000"/>
                            </a:solidFill>
                          </a:uFill>
                          <a:sym typeface="Helvetica"/>
                        </a:rPr>
                        <a:t>960</a:t>
                      </a:r>
                    </a:p>
                  </a:txBody>
                  <a:tcPr marL="0" marR="0" marT="0" marB="0" anchor="ctr" anchorCtr="0" horzOverflow="overflow"/>
                </a:tc>
                <a:tc>
                  <a:txBody>
                    <a:bodyPr/>
                    <a:lstStyle/>
                    <a:p>
                      <a:pPr algn="ctr">
                        <a:defRPr sz="1800">
                          <a:uFillTx/>
                        </a:defRPr>
                      </a:pPr>
                      <a:r>
                        <a:rPr sz="3100">
                          <a:uFill>
                            <a:solidFill>
                              <a:srgbClr val="000000"/>
                            </a:solidFill>
                          </a:uFill>
                          <a:sym typeface="Helvetica"/>
                        </a:rPr>
                        <a:t>659</a:t>
                      </a:r>
                    </a:p>
                  </a:txBody>
                  <a:tcPr marL="0" marR="0" marT="0" marB="0" anchor="ctr" anchorCtr="0" horzOverflow="overflow"/>
                </a:tc>
                <a:tc>
                  <a:txBody>
                    <a:bodyPr/>
                    <a:lstStyle/>
                    <a:p>
                      <a:pPr algn="ctr">
                        <a:defRPr sz="1800">
                          <a:uFillTx/>
                        </a:defRPr>
                      </a:pPr>
                      <a:r>
                        <a:rPr sz="3100">
                          <a:uFill>
                            <a:solidFill>
                              <a:srgbClr val="000000"/>
                            </a:solidFill>
                          </a:uFill>
                          <a:sym typeface="Helvetica"/>
                        </a:rPr>
                        <a:t>301</a:t>
                      </a:r>
                    </a:p>
                  </a:txBody>
                  <a:tcPr marL="0" marR="0" marT="0" marB="0" anchor="ctr" anchorCtr="0" horzOverflow="overflow"/>
                </a:tc>
              </a:tr>
              <a:tr h="1179314">
                <a:tc>
                  <a:txBody>
                    <a:bodyPr/>
                    <a:lstStyle/>
                    <a:p>
                      <a:pPr algn="ctr">
                        <a:defRPr sz="2900">
                          <a:sym typeface="Helvetica"/>
                        </a:defRPr>
                      </a:pPr>
                      <a:r>
                        <a:rPr b="0"/>
                        <a:t>D36E::</a:t>
                      </a:r>
                      <a:r>
                        <a:t>HopAB1j </a:t>
                      </a:r>
                      <a:r>
                        <a:rPr b="0"/>
                        <a:t>vs D36E::EV</a:t>
                      </a:r>
                    </a:p>
                  </a:txBody>
                  <a:tcPr marL="0" marR="0" marT="0" marB="0" anchor="ctr" anchorCtr="0" horzOverflow="overflow">
                    <a:solidFill>
                      <a:srgbClr val="535353"/>
                    </a:solidFill>
                  </a:tcPr>
                </a:tc>
                <a:tc>
                  <a:txBody>
                    <a:bodyPr/>
                    <a:lstStyle/>
                    <a:p>
                      <a:pPr algn="ctr">
                        <a:defRPr sz="1800">
                          <a:uFillTx/>
                        </a:defRPr>
                      </a:pPr>
                      <a:r>
                        <a:rPr sz="2900">
                          <a:uFill>
                            <a:solidFill>
                              <a:srgbClr val="000000"/>
                            </a:solidFill>
                          </a:uFill>
                          <a:sym typeface="Helvetica"/>
                        </a:rPr>
                        <a:t>1 hour
</a:t>
                      </a:r>
                    </a:p>
                  </a:txBody>
                  <a:tcPr marL="0" marR="0" marT="0" marB="0" anchor="ctr" anchorCtr="0" horzOverflow="overflow"/>
                </a:tc>
                <a:tc>
                  <a:txBody>
                    <a:bodyPr/>
                    <a:lstStyle/>
                    <a:p>
                      <a:pPr algn="ctr">
                        <a:defRPr sz="1800">
                          <a:uFillTx/>
                        </a:defRPr>
                      </a:pPr>
                      <a:r>
                        <a:rPr sz="3100">
                          <a:uFill>
                            <a:solidFill>
                              <a:srgbClr val="000000"/>
                            </a:solidFill>
                          </a:uFill>
                          <a:sym typeface="Helvetica"/>
                        </a:rPr>
                        <a:t>5</a:t>
                      </a:r>
                    </a:p>
                  </a:txBody>
                  <a:tcPr marL="0" marR="0" marT="0" marB="0" anchor="ctr" anchorCtr="0" horzOverflow="overflow"/>
                </a:tc>
                <a:tc>
                  <a:txBody>
                    <a:bodyPr/>
                    <a:lstStyle/>
                    <a:p>
                      <a:pPr algn="ctr">
                        <a:defRPr sz="1800">
                          <a:uFillTx/>
                        </a:defRPr>
                      </a:pPr>
                      <a:r>
                        <a:rPr sz="3100">
                          <a:uFill>
                            <a:solidFill>
                              <a:srgbClr val="000000"/>
                            </a:solidFill>
                          </a:uFill>
                          <a:sym typeface="Helvetica"/>
                        </a:rPr>
                        <a:t>4</a:t>
                      </a:r>
                    </a:p>
                  </a:txBody>
                  <a:tcPr marL="0" marR="0" marT="0" marB="0" anchor="ctr" anchorCtr="0" horzOverflow="overflow"/>
                </a:tc>
                <a:tc>
                  <a:txBody>
                    <a:bodyPr/>
                    <a:lstStyle/>
                    <a:p>
                      <a:pPr algn="ctr">
                        <a:defRPr sz="1800">
                          <a:uFillTx/>
                        </a:defRPr>
                      </a:pPr>
                      <a:r>
                        <a:rPr sz="3100">
                          <a:uFill>
                            <a:solidFill>
                              <a:srgbClr val="000000"/>
                            </a:solidFill>
                          </a:uFill>
                          <a:sym typeface="Helvetica"/>
                        </a:rPr>
                        <a:t>1</a:t>
                      </a:r>
                    </a:p>
                  </a:txBody>
                  <a:tcPr marL="0" marR="0" marT="0" marB="0" anchor="ctr" anchorCtr="0" horzOverflow="overflow"/>
                </a:tc>
              </a:tr>
              <a:tr h="1165621">
                <a:tc>
                  <a:txBody>
                    <a:bodyPr/>
                    <a:lstStyle/>
                    <a:p>
                      <a:pPr algn="ctr">
                        <a:defRPr sz="2900">
                          <a:sym typeface="Helvetica"/>
                        </a:defRPr>
                      </a:pPr>
                      <a:r>
                        <a:rPr b="0"/>
                        <a:t>D36E::</a:t>
                      </a:r>
                      <a:r>
                        <a:t>HopABj </a:t>
                      </a:r>
                      <a:r>
                        <a:rPr b="0"/>
                        <a:t>vs D36E::EV</a:t>
                      </a:r>
                    </a:p>
                  </a:txBody>
                  <a:tcPr marL="0" marR="0" marT="0" marB="0" anchor="ctr" anchorCtr="0" horzOverflow="overflow">
                    <a:solidFill>
                      <a:srgbClr val="535353"/>
                    </a:solidFill>
                  </a:tcPr>
                </a:tc>
                <a:tc>
                  <a:txBody>
                    <a:bodyPr/>
                    <a:lstStyle/>
                    <a:p>
                      <a:pPr algn="ctr">
                        <a:defRPr sz="1800">
                          <a:uFillTx/>
                        </a:defRPr>
                      </a:pPr>
                      <a:r>
                        <a:rPr sz="2900">
                          <a:uFill>
                            <a:solidFill>
                              <a:srgbClr val="000000"/>
                            </a:solidFill>
                          </a:uFill>
                          <a:sym typeface="Helvetica"/>
                        </a:rPr>
                        <a:t>8 hours</a:t>
                      </a:r>
                    </a:p>
                  </a:txBody>
                  <a:tcPr marL="0" marR="0" marT="0" marB="0" anchor="ctr" anchorCtr="0" horzOverflow="overflow"/>
                </a:tc>
                <a:tc>
                  <a:txBody>
                    <a:bodyPr/>
                    <a:lstStyle/>
                    <a:p>
                      <a:pPr algn="ctr">
                        <a:defRPr sz="1800">
                          <a:uFillTx/>
                        </a:defRPr>
                      </a:pPr>
                      <a:r>
                        <a:rPr sz="3100">
                          <a:uFill>
                            <a:solidFill>
                              <a:srgbClr val="000000"/>
                            </a:solidFill>
                          </a:uFill>
                          <a:sym typeface="Helvetica"/>
                        </a:rPr>
                        <a:t>543</a:t>
                      </a:r>
                    </a:p>
                  </a:txBody>
                  <a:tcPr marL="0" marR="0" marT="0" marB="0" anchor="ctr" anchorCtr="0" horzOverflow="overflow"/>
                </a:tc>
                <a:tc>
                  <a:txBody>
                    <a:bodyPr/>
                    <a:lstStyle/>
                    <a:p>
                      <a:pPr algn="ctr">
                        <a:defRPr sz="1800">
                          <a:uFillTx/>
                        </a:defRPr>
                      </a:pPr>
                      <a:r>
                        <a:rPr sz="3100">
                          <a:uFill>
                            <a:solidFill>
                              <a:srgbClr val="000000"/>
                            </a:solidFill>
                          </a:uFill>
                          <a:sym typeface="Helvetica"/>
                        </a:rPr>
                        <a:t>474</a:t>
                      </a:r>
                    </a:p>
                  </a:txBody>
                  <a:tcPr marL="0" marR="0" marT="0" marB="0" anchor="ctr" anchorCtr="0" horzOverflow="overflow"/>
                </a:tc>
                <a:tc>
                  <a:txBody>
                    <a:bodyPr/>
                    <a:lstStyle/>
                    <a:p>
                      <a:pPr algn="ctr">
                        <a:defRPr sz="1800">
                          <a:uFillTx/>
                        </a:defRPr>
                      </a:pPr>
                      <a:r>
                        <a:rPr sz="3100">
                          <a:uFill>
                            <a:solidFill>
                              <a:srgbClr val="000000"/>
                            </a:solidFill>
                          </a:uFill>
                          <a:sym typeface="Helvetica"/>
                        </a:rPr>
                        <a:t>69</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00282" rtl="0" fontAlgn="auto" latinLnBrk="0" hangingPunct="0">
          <a:lnSpc>
            <a:spcPct val="100000"/>
          </a:lnSpc>
          <a:spcBef>
            <a:spcPts val="0"/>
          </a:spcBef>
          <a:spcAft>
            <a:spcPts val="0"/>
          </a:spcAft>
          <a:buClrTx/>
          <a:buSzTx/>
          <a:buFontTx/>
          <a:buNone/>
          <a:tabLst/>
          <a:defRPr b="0" baseline="0" cap="none" i="0" spc="0" strike="noStrike" sz="29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