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6" r:id="rId7"/>
    <p:sldId id="265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85" d="100"/>
          <a:sy n="85" d="100"/>
        </p:scale>
        <p:origin x="547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2019-11-22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5164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2019-11-22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978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2019-11-22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4059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2019-11-22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6361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2019-11-22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3200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2019-11-22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5613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2019-11-22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4631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2019-11-22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2340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2019-11-22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4665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2019-11-22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383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2019-11-22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2104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473334-62CF-419E-9525-EB38B3AC1407}" type="datetimeFigureOut">
              <a:rPr lang="ko-KR" altLang="en-US" smtClean="0"/>
              <a:t>2019-11-22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9217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016498" y="2473131"/>
            <a:ext cx="815900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임베디드 시스템 설계과제 제안서</a:t>
            </a:r>
            <a:endParaRPr lang="en-US" altLang="ko-KR" sz="32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endParaRPr lang="ko-KR" altLang="en-US" sz="24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24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과제명 </a:t>
            </a:r>
            <a:r>
              <a:rPr lang="en-US" altLang="ko-KR" sz="24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: </a:t>
            </a:r>
            <a:r>
              <a:rPr lang="ko-KR" altLang="en-US" sz="24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목숨을 건 구구단 게임 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8193026" y="4430811"/>
            <a:ext cx="306736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       </a:t>
            </a:r>
            <a:r>
              <a:rPr lang="ko-KR" altLang="en-US" sz="2000" dirty="0" err="1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팀명</a:t>
            </a:r>
            <a:r>
              <a:rPr lang="ko-KR" altLang="en-US" sz="2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en-US" altLang="ko-KR" sz="2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: BTS</a:t>
            </a:r>
          </a:p>
          <a:p>
            <a:endParaRPr lang="en-US" altLang="ko-KR" sz="6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2016156005 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김주하</a:t>
            </a:r>
            <a:endParaRPr lang="en-US" altLang="ko-KR" sz="16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2017150048 </a:t>
            </a:r>
            <a:r>
              <a:rPr lang="ko-KR" altLang="en-US" sz="1600" dirty="0" err="1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이길형</a:t>
            </a:r>
            <a:endParaRPr lang="en-US" altLang="ko-KR" sz="16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2017152049 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정하림</a:t>
            </a:r>
            <a:endParaRPr lang="en-US" altLang="ko-KR" sz="16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2017156037 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정수경</a:t>
            </a:r>
          </a:p>
        </p:txBody>
      </p:sp>
    </p:spTree>
    <p:extLst>
      <p:ext uri="{BB962C8B-B14F-4D97-AF65-F5344CB8AC3E}">
        <p14:creationId xmlns:p14="http://schemas.microsoft.com/office/powerpoint/2010/main" val="3401168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0050" y="715775"/>
            <a:ext cx="125095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목차</a:t>
            </a:r>
            <a:endParaRPr lang="en-US" altLang="ko-KR" sz="32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INDEX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03772" y="3123371"/>
            <a:ext cx="11853334" cy="9239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5A15D064-71AA-43A8-8C9E-2F1671B0A8F7}"/>
              </a:ext>
            </a:extLst>
          </p:cNvPr>
          <p:cNvGrpSpPr/>
          <p:nvPr/>
        </p:nvGrpSpPr>
        <p:grpSpPr>
          <a:xfrm>
            <a:off x="1084730" y="3265346"/>
            <a:ext cx="10022542" cy="646331"/>
            <a:chOff x="1929513" y="3265346"/>
            <a:chExt cx="10391105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1929513" y="3265346"/>
              <a:ext cx="17284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문제 정의 및</a:t>
              </a:r>
              <a:endParaRPr lang="en-US" altLang="ko-KR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-윤고딕310" panose="02030504000101010101" pitchFamily="18" charset="-127"/>
                <a:ea typeface="-윤고딕310" panose="02030504000101010101" pitchFamily="18" charset="-127"/>
              </a:endParaRPr>
            </a:p>
            <a:p>
              <a:pPr algn="ctr"/>
              <a:r>
                <a:rPr lang="ko-KR" altLang="en-US" dirty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설계과제 목표</a:t>
              </a:r>
              <a:endParaRPr lang="en-US" altLang="ko-KR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-윤고딕310" panose="02030504000101010101" pitchFamily="18" charset="-127"/>
                <a:ea typeface="-윤고딕310" panose="02030504000101010101" pitchFamily="18" charset="-127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850264" y="3403845"/>
              <a:ext cx="17284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요구사항 분석</a:t>
              </a:r>
              <a:endParaRPr lang="en-US" altLang="ko-KR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-윤고딕310" panose="02030504000101010101" pitchFamily="18" charset="-127"/>
                <a:ea typeface="-윤고딕310" panose="02030504000101010101" pitchFamily="18" charset="-127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771015" y="3403845"/>
              <a:ext cx="24268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사용할 디바이스설명</a:t>
              </a:r>
              <a:endParaRPr lang="en-US" altLang="ko-KR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-윤고딕310" panose="02030504000101010101" pitchFamily="18" charset="-127"/>
                <a:ea typeface="-윤고딕310" panose="02030504000101010101" pitchFamily="18" charset="-127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8911330-C7C1-4717-9B44-C8BAE5380ED3}"/>
                </a:ext>
              </a:extLst>
            </p:cNvPr>
            <p:cNvSpPr txBox="1"/>
            <p:nvPr/>
          </p:nvSpPr>
          <p:spPr>
            <a:xfrm>
              <a:off x="8390182" y="3265346"/>
              <a:ext cx="17284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소프트웨어</a:t>
              </a:r>
              <a:endParaRPr lang="en-US" altLang="ko-KR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-윤고딕310" panose="02030504000101010101" pitchFamily="18" charset="-127"/>
                <a:ea typeface="-윤고딕310" panose="02030504000101010101" pitchFamily="18" charset="-127"/>
              </a:endParaRPr>
            </a:p>
            <a:p>
              <a:pPr algn="ctr"/>
              <a:r>
                <a:rPr lang="ko-KR" altLang="en-US" dirty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설계도</a:t>
              </a:r>
              <a:endParaRPr lang="en-US" altLang="ko-KR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-윤고딕310" panose="02030504000101010101" pitchFamily="18" charset="-127"/>
                <a:ea typeface="-윤고딕310" panose="02030504000101010101" pitchFamily="18" charset="-127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093691A-ABA4-4D91-A13D-70F62782B610}"/>
                </a:ext>
              </a:extLst>
            </p:cNvPr>
            <p:cNvSpPr txBox="1"/>
            <p:nvPr/>
          </p:nvSpPr>
          <p:spPr>
            <a:xfrm>
              <a:off x="10310932" y="3403845"/>
              <a:ext cx="20096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팀원간 역할분담</a:t>
              </a:r>
              <a:endParaRPr lang="en-US" altLang="ko-KR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-윤고딕310" panose="02030504000101010101" pitchFamily="18" charset="-127"/>
                <a:ea typeface="-윤고딕310" panose="02030504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81518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0049" y="715775"/>
            <a:ext cx="55794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문제 정의 및 설계과제 목표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908381" y="1776533"/>
            <a:ext cx="10375238" cy="4436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최소한 </a:t>
            </a:r>
            <a:r>
              <a:rPr lang="en-US" altLang="ko-KR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5</a:t>
            </a:r>
            <a:r>
              <a:rPr lang="ko-KR" altLang="en-US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개 이상의 디바이스를 사용하는 구구단 문제 맞추기 게임을 구현한다</a:t>
            </a:r>
            <a:r>
              <a:rPr lang="en-US" altLang="ko-KR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과제를 작성하며 응용과 통신할 각종 디바이스 드라이버의 구조를 파악하도록 한다</a:t>
            </a:r>
            <a:r>
              <a:rPr lang="en-US" altLang="ko-KR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. 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ko-KR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Synchronization tool</a:t>
            </a:r>
            <a:r>
              <a:rPr lang="ko-KR" altLang="en-US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을 사용하여 쓰레드간 순서를 조정하도록 한다</a:t>
            </a:r>
            <a:r>
              <a:rPr lang="en-US" altLang="ko-KR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개발된 프로그램이 운영체제에 악영향을 주지 않도록 우아한 종료를 실시한다</a:t>
            </a:r>
            <a:r>
              <a:rPr lang="en-US" altLang="ko-KR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ko-KR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Make, </a:t>
            </a:r>
            <a:r>
              <a:rPr lang="en-US" altLang="ko-KR" dirty="0" err="1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gcc</a:t>
            </a:r>
            <a:r>
              <a:rPr lang="en-US" altLang="ko-KR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, </a:t>
            </a:r>
            <a:r>
              <a:rPr lang="en-US" altLang="ko-KR" dirty="0" err="1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gdb</a:t>
            </a:r>
            <a:r>
              <a:rPr lang="en-US" altLang="ko-KR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ko-KR" altLang="en-US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등 리눅스 환경의 개발도구를 활용하여 개발한다</a:t>
            </a:r>
            <a:r>
              <a:rPr lang="en-US" altLang="ko-KR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메모리</a:t>
            </a:r>
            <a:r>
              <a:rPr lang="en-US" altLang="ko-KR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ko-KR" altLang="en-US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사용량과 성능을 최적화 하도록 설계한다</a:t>
            </a:r>
            <a:r>
              <a:rPr lang="en-US" altLang="ko-KR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ko-KR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Secure coding </a:t>
            </a:r>
            <a:r>
              <a:rPr lang="ko-KR" altLang="en-US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기법을 활용하여 완벽한 프로그램을 작성하고 적절한 수준의 주석을 작성한다</a:t>
            </a:r>
            <a:r>
              <a:rPr lang="en-US" altLang="ko-KR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ko-KR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Scrum framework</a:t>
            </a:r>
            <a:r>
              <a:rPr lang="ko-KR" altLang="en-US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를 활용하여 </a:t>
            </a:r>
            <a:r>
              <a:rPr lang="en-US" altLang="ko-KR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1~2</a:t>
            </a:r>
            <a:r>
              <a:rPr lang="ko-KR" altLang="en-US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회분의 </a:t>
            </a:r>
            <a:r>
              <a:rPr lang="en-US" altLang="ko-KR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sprint</a:t>
            </a:r>
            <a:r>
              <a:rPr lang="ko-KR" altLang="en-US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를 진행하며 백로그를 작성한다</a:t>
            </a:r>
            <a:r>
              <a:rPr lang="en-US" altLang="ko-KR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90BF0A-E5DD-4BF3-9CCA-263DDF7F8ADA}"/>
              </a:ext>
            </a:extLst>
          </p:cNvPr>
          <p:cNvSpPr txBox="1"/>
          <p:nvPr/>
        </p:nvSpPr>
        <p:spPr>
          <a:xfrm>
            <a:off x="11400817" y="44029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ea typeface="-윤고딕310" panose="02030504000101010101"/>
              </a:rPr>
              <a:t>1</a:t>
            </a:r>
            <a:endParaRPr lang="ko-KR" altLang="en-US" dirty="0">
              <a:ea typeface="-윤고딕310" panose="02030504000101010101"/>
            </a:endParaRPr>
          </a:p>
        </p:txBody>
      </p:sp>
    </p:spTree>
    <p:extLst>
      <p:ext uri="{BB962C8B-B14F-4D97-AF65-F5344CB8AC3E}">
        <p14:creationId xmlns:p14="http://schemas.microsoft.com/office/powerpoint/2010/main" val="948681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0049" y="715775"/>
            <a:ext cx="48577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요구사항 분석</a:t>
            </a:r>
            <a:endParaRPr lang="en-US" altLang="ko-KR" sz="32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CD117A9-8E60-4815-903B-3F6F58428315}"/>
              </a:ext>
            </a:extLst>
          </p:cNvPr>
          <p:cNvSpPr txBox="1"/>
          <p:nvPr/>
        </p:nvSpPr>
        <p:spPr>
          <a:xfrm>
            <a:off x="908381" y="1536580"/>
            <a:ext cx="10375238" cy="4436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ko-KR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LCD</a:t>
            </a:r>
            <a:r>
              <a:rPr lang="ko-KR" altLang="en-US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판에 총 </a:t>
            </a:r>
            <a:r>
              <a:rPr lang="en-US" altLang="ko-KR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10</a:t>
            </a:r>
            <a:r>
              <a:rPr lang="ko-KR" altLang="en-US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문제의 구구단 문제가 하나씩 출제된다</a:t>
            </a:r>
            <a:r>
              <a:rPr lang="en-US" altLang="ko-KR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. Ex) 8 * ? = 56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ko-KR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LED </a:t>
            </a:r>
            <a:r>
              <a:rPr lang="ko-KR" altLang="en-US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불빛은 </a:t>
            </a:r>
            <a:r>
              <a:rPr lang="en-US" altLang="ko-KR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8</a:t>
            </a:r>
            <a:r>
              <a:rPr lang="ko-KR" altLang="en-US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개가 켜진 상태</a:t>
            </a:r>
            <a:r>
              <a:rPr lang="en-US" altLang="ko-KR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목숨 </a:t>
            </a:r>
            <a:r>
              <a:rPr lang="en-US" altLang="ko-KR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8</a:t>
            </a:r>
            <a:r>
              <a:rPr lang="ko-KR" altLang="en-US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개</a:t>
            </a:r>
            <a:r>
              <a:rPr lang="en-US" altLang="ko-KR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  <a:r>
              <a:rPr lang="ko-KR" altLang="en-US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로 시작한다</a:t>
            </a:r>
            <a:r>
              <a:rPr lang="en-US" altLang="ko-KR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. 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세그먼트에 시간제한 </a:t>
            </a:r>
            <a:r>
              <a:rPr lang="en-US" altLang="ko-KR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30</a:t>
            </a:r>
            <a:r>
              <a:rPr lang="ko-KR" altLang="en-US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초가 주어지고 사용자는 그 시간 내에 </a:t>
            </a:r>
            <a:r>
              <a:rPr lang="en-US" altLang="ko-KR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10</a:t>
            </a:r>
            <a:r>
              <a:rPr lang="ko-KR" altLang="en-US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문제를 모두 맞추도록 한다</a:t>
            </a:r>
            <a:r>
              <a:rPr lang="en-US" altLang="ko-KR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정답은 스위치를 통해 입력하며 </a:t>
            </a:r>
            <a:r>
              <a:rPr lang="en-US" altLang="ko-KR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1~9</a:t>
            </a:r>
            <a:r>
              <a:rPr lang="ko-KR" altLang="en-US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까지 해당하는 값을 입력한다</a:t>
            </a:r>
            <a:r>
              <a:rPr lang="en-US" altLang="ko-KR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정답의 여부는 </a:t>
            </a:r>
            <a:r>
              <a:rPr lang="en-US" altLang="ko-KR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DOT MATRIX </a:t>
            </a:r>
            <a:r>
              <a:rPr lang="ko-KR" altLang="en-US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에 </a:t>
            </a:r>
            <a:r>
              <a:rPr lang="en-US" altLang="ko-KR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O /</a:t>
            </a:r>
            <a:r>
              <a:rPr lang="ko-KR" altLang="en-US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en-US" altLang="ko-KR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X</a:t>
            </a:r>
            <a:r>
              <a:rPr lang="ko-KR" altLang="en-US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 로 표기된다</a:t>
            </a:r>
            <a:r>
              <a:rPr lang="en-US" altLang="ko-KR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만약에 사용자가 오답을 입력한 경우 </a:t>
            </a:r>
            <a:r>
              <a:rPr lang="en-US" altLang="ko-KR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LED </a:t>
            </a:r>
            <a:r>
              <a:rPr lang="ko-KR" altLang="en-US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불빛 </a:t>
            </a:r>
            <a:r>
              <a:rPr lang="en-US" altLang="ko-KR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8</a:t>
            </a:r>
            <a:r>
              <a:rPr lang="ko-KR" altLang="en-US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개 중 한 개가 꺼지면서 목숨을 하나 잃게 된다</a:t>
            </a:r>
            <a:r>
              <a:rPr lang="en-US" altLang="ko-KR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주어진 </a:t>
            </a:r>
            <a:r>
              <a:rPr lang="en-US" altLang="ko-KR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30</a:t>
            </a:r>
            <a:r>
              <a:rPr lang="ko-KR" altLang="en-US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초가 모두 지나 </a:t>
            </a:r>
            <a:r>
              <a:rPr lang="en-US" altLang="ko-KR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FND </a:t>
            </a:r>
            <a:r>
              <a:rPr lang="ko-KR" altLang="en-US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카운트가 </a:t>
            </a:r>
            <a:r>
              <a:rPr lang="en-US" altLang="ko-KR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0</a:t>
            </a:r>
            <a:r>
              <a:rPr lang="ko-KR" altLang="en-US" dirty="0" err="1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이되거나</a:t>
            </a:r>
            <a:r>
              <a:rPr lang="ko-KR" altLang="en-US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 목숨을 모두 소모하여 </a:t>
            </a:r>
            <a:r>
              <a:rPr lang="en-US" altLang="ko-KR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LED </a:t>
            </a:r>
            <a:r>
              <a:rPr lang="ko-KR" altLang="en-US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불빛 </a:t>
            </a:r>
            <a:r>
              <a:rPr lang="en-US" altLang="ko-KR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8</a:t>
            </a:r>
            <a:r>
              <a:rPr lang="ko-KR" altLang="en-US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개가 모두 꺼질 경우</a:t>
            </a:r>
            <a:r>
              <a:rPr lang="en-US" altLang="ko-KR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, </a:t>
            </a:r>
            <a:r>
              <a:rPr lang="ko-KR" altLang="en-US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사용자는 죽게 되어 프로그램이 즉시 종료된다</a:t>
            </a:r>
            <a:r>
              <a:rPr lang="en-US" altLang="ko-KR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.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DE5480B-D430-4594-A897-0FCAE9D6D992}"/>
              </a:ext>
            </a:extLst>
          </p:cNvPr>
          <p:cNvSpPr txBox="1"/>
          <p:nvPr/>
        </p:nvSpPr>
        <p:spPr>
          <a:xfrm>
            <a:off x="11400817" y="44029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ea typeface="-윤고딕310" panose="02030504000101010101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870119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0049" y="715775"/>
            <a:ext cx="48577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사용할 디바이스 설명</a:t>
            </a:r>
            <a:endParaRPr lang="en-US" altLang="ko-KR" sz="32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937B3C0-F95F-4EEA-B7EC-006C65F4D3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8412" y="1326212"/>
            <a:ext cx="6068054" cy="320725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BC4433A-EFC2-4B1F-9FFE-BC73A111E997}"/>
              </a:ext>
            </a:extLst>
          </p:cNvPr>
          <p:cNvSpPr txBox="1"/>
          <p:nvPr/>
        </p:nvSpPr>
        <p:spPr>
          <a:xfrm>
            <a:off x="829190" y="1846991"/>
            <a:ext cx="22797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-윤고딕310"/>
              </a:rPr>
              <a:t>LCD</a:t>
            </a:r>
          </a:p>
          <a:p>
            <a:r>
              <a:rPr lang="en-US" altLang="ko-KR" sz="1600" dirty="0">
                <a:latin typeface="-윤고딕310"/>
              </a:rPr>
              <a:t>-  </a:t>
            </a:r>
            <a:r>
              <a:rPr lang="ko-KR" altLang="en-US" sz="1600" dirty="0">
                <a:latin typeface="-윤고딕310"/>
              </a:rPr>
              <a:t>구구단 문제가 출제됨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AA0EE9-6B0F-4457-A11C-C0D8001E0A5E}"/>
              </a:ext>
            </a:extLst>
          </p:cNvPr>
          <p:cNvSpPr txBox="1"/>
          <p:nvPr/>
        </p:nvSpPr>
        <p:spPr>
          <a:xfrm>
            <a:off x="3450715" y="5640913"/>
            <a:ext cx="31037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-윤고딕310"/>
              </a:rPr>
              <a:t>Dot Matrix</a:t>
            </a:r>
          </a:p>
          <a:p>
            <a:r>
              <a:rPr lang="en-US" altLang="ko-KR" sz="1600" dirty="0">
                <a:latin typeface="-윤고딕310"/>
              </a:rPr>
              <a:t>-  </a:t>
            </a:r>
            <a:r>
              <a:rPr lang="ko-KR" altLang="en-US" sz="1600" dirty="0">
                <a:latin typeface="-윤고딕310"/>
              </a:rPr>
              <a:t>올바른 답인지 아닌지 </a:t>
            </a:r>
            <a:r>
              <a:rPr lang="en-US" altLang="ko-KR" sz="1600" dirty="0">
                <a:latin typeface="-윤고딕310"/>
              </a:rPr>
              <a:t>O/X </a:t>
            </a:r>
            <a:r>
              <a:rPr lang="ko-KR" altLang="en-US" sz="1600" dirty="0">
                <a:latin typeface="-윤고딕310"/>
              </a:rPr>
              <a:t>출력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C78DE6-DAD7-4113-BAF2-3C0D1EE3213F}"/>
              </a:ext>
            </a:extLst>
          </p:cNvPr>
          <p:cNvSpPr txBox="1"/>
          <p:nvPr/>
        </p:nvSpPr>
        <p:spPr>
          <a:xfrm>
            <a:off x="7879707" y="5672625"/>
            <a:ext cx="30941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-윤고딕310"/>
              </a:rPr>
              <a:t>SWITCH (Push)</a:t>
            </a:r>
          </a:p>
          <a:p>
            <a:r>
              <a:rPr lang="en-US" altLang="ko-KR" sz="1600" dirty="0">
                <a:latin typeface="-윤고딕310"/>
              </a:rPr>
              <a:t>-  1~9</a:t>
            </a:r>
            <a:r>
              <a:rPr lang="ko-KR" altLang="en-US" sz="1600" dirty="0">
                <a:latin typeface="-윤고딕310"/>
              </a:rPr>
              <a:t>의 숫자를 이용해 답을 입력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F8CEB0-2547-4797-98FF-107D4C4FA922}"/>
              </a:ext>
            </a:extLst>
          </p:cNvPr>
          <p:cNvSpPr txBox="1"/>
          <p:nvPr/>
        </p:nvSpPr>
        <p:spPr>
          <a:xfrm>
            <a:off x="775977" y="2917655"/>
            <a:ext cx="35541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-윤고딕310"/>
              </a:rPr>
              <a:t>세그먼트</a:t>
            </a:r>
            <a:endParaRPr lang="en-US" altLang="ko-KR" sz="2000" dirty="0">
              <a:latin typeface="-윤고딕310"/>
            </a:endParaRPr>
          </a:p>
          <a:p>
            <a:r>
              <a:rPr lang="en-US" altLang="ko-KR" sz="1600" dirty="0">
                <a:latin typeface="-윤고딕310"/>
              </a:rPr>
              <a:t>-  </a:t>
            </a:r>
            <a:r>
              <a:rPr lang="ko-KR" altLang="en-US" sz="1600" dirty="0">
                <a:latin typeface="-윤고딕310"/>
              </a:rPr>
              <a:t>한 문제당 시간제한 </a:t>
            </a:r>
            <a:r>
              <a:rPr lang="en-US" altLang="ko-KR" sz="1600" dirty="0">
                <a:latin typeface="-윤고딕310"/>
              </a:rPr>
              <a:t>3</a:t>
            </a:r>
            <a:r>
              <a:rPr lang="ko-KR" altLang="en-US" sz="1600" dirty="0">
                <a:latin typeface="-윤고딕310"/>
              </a:rPr>
              <a:t>초가 주어진다</a:t>
            </a:r>
            <a:r>
              <a:rPr lang="en-US" altLang="ko-KR" sz="1600" dirty="0">
                <a:latin typeface="-윤고딕310"/>
              </a:rPr>
              <a:t>.</a:t>
            </a:r>
            <a:endParaRPr lang="ko-KR" altLang="en-US" sz="1600" dirty="0">
              <a:latin typeface="-윤고딕31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CCD07CA-A67B-41AA-A9B7-A0462C5FEBAC}"/>
              </a:ext>
            </a:extLst>
          </p:cNvPr>
          <p:cNvSpPr txBox="1"/>
          <p:nvPr/>
        </p:nvSpPr>
        <p:spPr>
          <a:xfrm>
            <a:off x="829190" y="4095825"/>
            <a:ext cx="46153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-윤고딕310"/>
              </a:rPr>
              <a:t>LED</a:t>
            </a:r>
          </a:p>
          <a:p>
            <a:r>
              <a:rPr lang="en-US" altLang="ko-KR" sz="1600" dirty="0">
                <a:latin typeface="-윤고딕310"/>
              </a:rPr>
              <a:t>-  </a:t>
            </a:r>
            <a:r>
              <a:rPr lang="ko-KR" altLang="en-US" sz="1600" dirty="0">
                <a:latin typeface="-윤고딕310"/>
              </a:rPr>
              <a:t>정답을 못 맞출 때마다 사용자 목숨이 줄어든다</a:t>
            </a:r>
            <a:r>
              <a:rPr lang="en-US" altLang="ko-KR" sz="1600" dirty="0">
                <a:latin typeface="-윤고딕310"/>
              </a:rPr>
              <a:t>.</a:t>
            </a:r>
            <a:r>
              <a:rPr lang="ko-KR" altLang="en-US" sz="1600" dirty="0">
                <a:latin typeface="-윤고딕310"/>
              </a:rPr>
              <a:t> 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6E665BE1-3FFA-41FD-A808-07480325D139}"/>
              </a:ext>
            </a:extLst>
          </p:cNvPr>
          <p:cNvCxnSpPr>
            <a:cxnSpLocks/>
          </p:cNvCxnSpPr>
          <p:nvPr/>
        </p:nvCxnSpPr>
        <p:spPr>
          <a:xfrm>
            <a:off x="1712068" y="2003898"/>
            <a:ext cx="4494179" cy="0"/>
          </a:xfrm>
          <a:prstGeom prst="straightConnector1">
            <a:avLst/>
          </a:prstGeom>
          <a:ln w="25400">
            <a:tailEnd type="oval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EEEAE0F0-B5AD-4887-B5DB-EAEDE28D67F8}"/>
              </a:ext>
            </a:extLst>
          </p:cNvPr>
          <p:cNvCxnSpPr>
            <a:cxnSpLocks/>
          </p:cNvCxnSpPr>
          <p:nvPr/>
        </p:nvCxnSpPr>
        <p:spPr>
          <a:xfrm flipV="1">
            <a:off x="2106939" y="3024776"/>
            <a:ext cx="4254950" cy="8767"/>
          </a:xfrm>
          <a:prstGeom prst="straightConnector1">
            <a:avLst/>
          </a:prstGeom>
          <a:ln w="25400">
            <a:tailEnd type="oval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0BE1DD81-39D3-4A16-8AA0-1BB70905B672}"/>
              </a:ext>
            </a:extLst>
          </p:cNvPr>
          <p:cNvCxnSpPr>
            <a:cxnSpLocks/>
          </p:cNvCxnSpPr>
          <p:nvPr/>
        </p:nvCxnSpPr>
        <p:spPr>
          <a:xfrm flipV="1">
            <a:off x="1634247" y="3621249"/>
            <a:ext cx="4215904" cy="637410"/>
          </a:xfrm>
          <a:prstGeom prst="straightConnector1">
            <a:avLst/>
          </a:prstGeom>
          <a:ln w="25400">
            <a:tailEnd type="oval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08540DF6-1ED2-4FD6-B943-F30D6D844483}"/>
              </a:ext>
            </a:extLst>
          </p:cNvPr>
          <p:cNvCxnSpPr>
            <a:cxnSpLocks/>
          </p:cNvCxnSpPr>
          <p:nvPr/>
        </p:nvCxnSpPr>
        <p:spPr>
          <a:xfrm flipV="1">
            <a:off x="4978434" y="3951707"/>
            <a:ext cx="1887696" cy="1855706"/>
          </a:xfrm>
          <a:prstGeom prst="straightConnector1">
            <a:avLst/>
          </a:prstGeom>
          <a:ln w="25400">
            <a:tailEnd type="oval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914731D1-0B22-4A9D-9966-0F4536369EBB}"/>
              </a:ext>
            </a:extLst>
          </p:cNvPr>
          <p:cNvCxnSpPr>
            <a:cxnSpLocks/>
          </p:cNvCxnSpPr>
          <p:nvPr/>
        </p:nvCxnSpPr>
        <p:spPr>
          <a:xfrm flipH="1" flipV="1">
            <a:off x="7864450" y="3906267"/>
            <a:ext cx="463534" cy="1784082"/>
          </a:xfrm>
          <a:prstGeom prst="straightConnector1">
            <a:avLst/>
          </a:prstGeom>
          <a:ln w="25400">
            <a:tailEnd type="oval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E4DEBF7A-9D37-42AC-A16F-FAE380BAB61D}"/>
              </a:ext>
            </a:extLst>
          </p:cNvPr>
          <p:cNvSpPr txBox="1"/>
          <p:nvPr/>
        </p:nvSpPr>
        <p:spPr>
          <a:xfrm>
            <a:off x="11400817" y="44029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ea typeface="-윤고딕310" panose="02030504000101010101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986467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0049" y="715775"/>
            <a:ext cx="48577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소프트웨어 설계도</a:t>
            </a:r>
            <a:endParaRPr lang="en-US" altLang="ko-KR" sz="32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CF7324F-64BD-43F0-99CE-5E1BD45E6543}"/>
              </a:ext>
            </a:extLst>
          </p:cNvPr>
          <p:cNvSpPr/>
          <p:nvPr/>
        </p:nvSpPr>
        <p:spPr>
          <a:xfrm>
            <a:off x="1870953" y="1611752"/>
            <a:ext cx="8450094" cy="48892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ko-KR" altLang="en-US" dirty="0"/>
              <a:t>메인 프로세스</a:t>
            </a:r>
            <a:endParaRPr lang="en-US" altLang="ko-KR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F6C58528-BA4F-4717-A0B8-6283F699ED2D}"/>
              </a:ext>
            </a:extLst>
          </p:cNvPr>
          <p:cNvGrpSpPr/>
          <p:nvPr/>
        </p:nvGrpSpPr>
        <p:grpSpPr>
          <a:xfrm>
            <a:off x="2771248" y="2699733"/>
            <a:ext cx="6649504" cy="2561505"/>
            <a:chOff x="3161757" y="2464108"/>
            <a:chExt cx="5501514" cy="2561505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E77F5DC8-2760-4A16-8E5F-9E3FF26AD7C6}"/>
                </a:ext>
              </a:extLst>
            </p:cNvPr>
            <p:cNvSpPr/>
            <p:nvPr/>
          </p:nvSpPr>
          <p:spPr>
            <a:xfrm rot="16200000">
              <a:off x="2163522" y="3462355"/>
              <a:ext cx="2561486" cy="565016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메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인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 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 err="1">
                  <a:solidFill>
                    <a:schemeClr val="tx1"/>
                  </a:solidFill>
                </a:rPr>
                <a:t>쓰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레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 err="1">
                  <a:solidFill>
                    <a:schemeClr val="tx1"/>
                  </a:solidFill>
                </a:rPr>
                <a:t>드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B50BAEF1-F524-4599-9EA2-C511095C7456}"/>
                </a:ext>
              </a:extLst>
            </p:cNvPr>
            <p:cNvSpPr/>
            <p:nvPr/>
          </p:nvSpPr>
          <p:spPr>
            <a:xfrm rot="16200000">
              <a:off x="4167143" y="3463267"/>
              <a:ext cx="2561504" cy="563186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lvl="0" algn="ctr"/>
              <a:r>
                <a:rPr lang="en-US" altLang="ko-KR" dirty="0">
                  <a:solidFill>
                    <a:prstClr val="black"/>
                  </a:solidFill>
                </a:rPr>
                <a:t>L</a:t>
              </a:r>
            </a:p>
            <a:p>
              <a:pPr lvl="0" algn="ctr"/>
              <a:r>
                <a:rPr lang="en-US" altLang="ko-KR" dirty="0">
                  <a:solidFill>
                    <a:prstClr val="black"/>
                  </a:solidFill>
                </a:rPr>
                <a:t>C</a:t>
              </a:r>
            </a:p>
            <a:p>
              <a:pPr lvl="0" algn="ctr"/>
              <a:r>
                <a:rPr lang="en-US" altLang="ko-KR" dirty="0">
                  <a:solidFill>
                    <a:prstClr val="black"/>
                  </a:solidFill>
                </a:rPr>
                <a:t>D</a:t>
              </a:r>
            </a:p>
            <a:p>
              <a:pPr lvl="0" algn="ctr"/>
              <a:endParaRPr lang="en-US" altLang="ko-KR" sz="1000" dirty="0">
                <a:solidFill>
                  <a:prstClr val="black"/>
                </a:solidFill>
              </a:endParaRPr>
            </a:p>
            <a:p>
              <a:pPr lvl="0" algn="ctr"/>
              <a:r>
                <a:rPr lang="ko-KR" altLang="en-US" dirty="0" err="1">
                  <a:solidFill>
                    <a:prstClr val="black"/>
                  </a:solidFill>
                </a:rPr>
                <a:t>쓰</a:t>
              </a:r>
              <a:endParaRPr lang="en-US" altLang="ko-KR" dirty="0">
                <a:solidFill>
                  <a:prstClr val="black"/>
                </a:solidFill>
              </a:endParaRPr>
            </a:p>
            <a:p>
              <a:pPr lvl="0" algn="ctr"/>
              <a:r>
                <a:rPr lang="ko-KR" altLang="en-US" dirty="0">
                  <a:solidFill>
                    <a:prstClr val="black"/>
                  </a:solidFill>
                </a:rPr>
                <a:t>레</a:t>
              </a:r>
              <a:endParaRPr lang="en-US" altLang="ko-KR" dirty="0">
                <a:solidFill>
                  <a:prstClr val="black"/>
                </a:solidFill>
              </a:endParaRPr>
            </a:p>
            <a:p>
              <a:pPr lvl="0" algn="ctr"/>
              <a:r>
                <a:rPr lang="ko-KR" altLang="en-US" dirty="0" err="1">
                  <a:solidFill>
                    <a:prstClr val="black"/>
                  </a:solidFill>
                </a:rPr>
                <a:t>드</a:t>
              </a: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A8997DBA-CE20-4C49-82C3-E52945D93331}"/>
                </a:ext>
              </a:extLst>
            </p:cNvPr>
            <p:cNvSpPr/>
            <p:nvPr/>
          </p:nvSpPr>
          <p:spPr>
            <a:xfrm rot="16200000">
              <a:off x="3165671" y="3463268"/>
              <a:ext cx="2561504" cy="563186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lvl="0" algn="ctr"/>
              <a:r>
                <a:rPr lang="en-US" altLang="ko-KR" dirty="0">
                  <a:solidFill>
                    <a:prstClr val="black"/>
                  </a:solidFill>
                </a:rPr>
                <a:t>F</a:t>
              </a:r>
            </a:p>
            <a:p>
              <a:pPr lvl="0" algn="ctr"/>
              <a:r>
                <a:rPr lang="en-US" altLang="ko-KR" dirty="0">
                  <a:solidFill>
                    <a:prstClr val="black"/>
                  </a:solidFill>
                </a:rPr>
                <a:t>N</a:t>
              </a:r>
            </a:p>
            <a:p>
              <a:pPr lvl="0" algn="ctr"/>
              <a:r>
                <a:rPr lang="en-US" altLang="ko-KR" dirty="0">
                  <a:solidFill>
                    <a:prstClr val="black"/>
                  </a:solidFill>
                </a:rPr>
                <a:t>D</a:t>
              </a:r>
            </a:p>
            <a:p>
              <a:pPr lvl="0" algn="ctr"/>
              <a:endParaRPr lang="en-US" altLang="ko-KR" sz="1000" dirty="0">
                <a:solidFill>
                  <a:prstClr val="black"/>
                </a:solidFill>
              </a:endParaRPr>
            </a:p>
            <a:p>
              <a:pPr lvl="0" algn="ctr"/>
              <a:r>
                <a:rPr lang="ko-KR" altLang="en-US" dirty="0" err="1">
                  <a:solidFill>
                    <a:prstClr val="black"/>
                  </a:solidFill>
                </a:rPr>
                <a:t>쓰</a:t>
              </a:r>
              <a:endParaRPr lang="en-US" altLang="ko-KR" dirty="0">
                <a:solidFill>
                  <a:prstClr val="black"/>
                </a:solidFill>
              </a:endParaRPr>
            </a:p>
            <a:p>
              <a:pPr lvl="0" algn="ctr"/>
              <a:r>
                <a:rPr lang="ko-KR" altLang="en-US" dirty="0">
                  <a:solidFill>
                    <a:prstClr val="black"/>
                  </a:solidFill>
                </a:rPr>
                <a:t>레</a:t>
              </a:r>
              <a:endParaRPr lang="en-US" altLang="ko-KR" dirty="0">
                <a:solidFill>
                  <a:prstClr val="black"/>
                </a:solidFill>
              </a:endParaRPr>
            </a:p>
            <a:p>
              <a:pPr lvl="0" algn="ctr"/>
              <a:r>
                <a:rPr lang="ko-KR" altLang="en-US" dirty="0" err="1">
                  <a:solidFill>
                    <a:prstClr val="black"/>
                  </a:solidFill>
                </a:rPr>
                <a:t>드</a:t>
              </a: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D7EB53FA-5015-4F92-B105-51396D2ACFC0}"/>
                </a:ext>
              </a:extLst>
            </p:cNvPr>
            <p:cNvSpPr/>
            <p:nvPr/>
          </p:nvSpPr>
          <p:spPr>
            <a:xfrm rot="16200000">
              <a:off x="5097306" y="3462355"/>
              <a:ext cx="2561486" cy="565016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lvl="0" algn="ctr"/>
              <a:r>
                <a:rPr lang="ko-KR" altLang="en-US" dirty="0" err="1">
                  <a:solidFill>
                    <a:prstClr val="black"/>
                  </a:solidFill>
                </a:rPr>
                <a:t>스</a:t>
              </a:r>
              <a:endParaRPr lang="en-US" altLang="ko-KR" dirty="0">
                <a:solidFill>
                  <a:prstClr val="black"/>
                </a:solidFill>
              </a:endParaRPr>
            </a:p>
            <a:p>
              <a:pPr lvl="0" algn="ctr"/>
              <a:r>
                <a:rPr lang="ko-KR" altLang="en-US" dirty="0">
                  <a:solidFill>
                    <a:prstClr val="black"/>
                  </a:solidFill>
                </a:rPr>
                <a:t>위</a:t>
              </a:r>
              <a:endParaRPr lang="en-US" altLang="ko-KR" dirty="0">
                <a:solidFill>
                  <a:prstClr val="black"/>
                </a:solidFill>
              </a:endParaRPr>
            </a:p>
            <a:p>
              <a:pPr lvl="0" algn="ctr"/>
              <a:r>
                <a:rPr lang="ko-KR" altLang="en-US" dirty="0">
                  <a:solidFill>
                    <a:prstClr val="black"/>
                  </a:solidFill>
                </a:rPr>
                <a:t>치</a:t>
              </a:r>
              <a:endParaRPr lang="en-US" altLang="ko-KR" dirty="0">
                <a:solidFill>
                  <a:prstClr val="black"/>
                </a:solidFill>
              </a:endParaRPr>
            </a:p>
            <a:p>
              <a:pPr lvl="0" algn="ctr"/>
              <a:endParaRPr lang="en-US" altLang="ko-KR" sz="1000" dirty="0">
                <a:solidFill>
                  <a:prstClr val="black"/>
                </a:solidFill>
              </a:endParaRPr>
            </a:p>
            <a:p>
              <a:pPr lvl="0" algn="ctr"/>
              <a:r>
                <a:rPr lang="ko-KR" altLang="en-US" dirty="0" err="1">
                  <a:solidFill>
                    <a:prstClr val="black"/>
                  </a:solidFill>
                </a:rPr>
                <a:t>쓰</a:t>
              </a:r>
              <a:endParaRPr lang="en-US" altLang="ko-KR" dirty="0">
                <a:solidFill>
                  <a:prstClr val="black"/>
                </a:solidFill>
              </a:endParaRPr>
            </a:p>
            <a:p>
              <a:pPr lvl="0" algn="ctr"/>
              <a:r>
                <a:rPr lang="ko-KR" altLang="en-US" dirty="0">
                  <a:solidFill>
                    <a:prstClr val="black"/>
                  </a:solidFill>
                </a:rPr>
                <a:t>레</a:t>
              </a:r>
              <a:endParaRPr lang="en-US" altLang="ko-KR" dirty="0">
                <a:solidFill>
                  <a:prstClr val="black"/>
                </a:solidFill>
              </a:endParaRPr>
            </a:p>
            <a:p>
              <a:pPr lvl="0" algn="ctr"/>
              <a:r>
                <a:rPr lang="ko-KR" altLang="en-US" dirty="0" err="1">
                  <a:solidFill>
                    <a:prstClr val="black"/>
                  </a:solidFill>
                </a:rPr>
                <a:t>드</a:t>
              </a: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E0200C32-3098-42E1-A62E-DEDD0D9D7236}"/>
                </a:ext>
              </a:extLst>
            </p:cNvPr>
            <p:cNvSpPr/>
            <p:nvPr/>
          </p:nvSpPr>
          <p:spPr>
            <a:xfrm rot="16200000">
              <a:off x="7100931" y="3463268"/>
              <a:ext cx="2561496" cy="563184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lvl="0" algn="ctr"/>
              <a:r>
                <a:rPr lang="en-US" altLang="ko-KR" dirty="0">
                  <a:solidFill>
                    <a:prstClr val="black"/>
                  </a:solidFill>
                </a:rPr>
                <a:t>L</a:t>
              </a:r>
            </a:p>
            <a:p>
              <a:pPr lvl="0" algn="ctr"/>
              <a:r>
                <a:rPr lang="en-US" altLang="ko-KR" dirty="0">
                  <a:solidFill>
                    <a:prstClr val="black"/>
                  </a:solidFill>
                </a:rPr>
                <a:t>E</a:t>
              </a:r>
            </a:p>
            <a:p>
              <a:pPr lvl="0" algn="ctr"/>
              <a:r>
                <a:rPr lang="en-US" altLang="ko-KR" dirty="0">
                  <a:solidFill>
                    <a:prstClr val="black"/>
                  </a:solidFill>
                </a:rPr>
                <a:t>D</a:t>
              </a:r>
            </a:p>
            <a:p>
              <a:pPr lvl="0" algn="ctr"/>
              <a:endParaRPr lang="en-US" altLang="ko-KR" sz="1000" dirty="0">
                <a:solidFill>
                  <a:prstClr val="black"/>
                </a:solidFill>
              </a:endParaRPr>
            </a:p>
            <a:p>
              <a:pPr lvl="0" algn="ctr"/>
              <a:r>
                <a:rPr lang="ko-KR" altLang="en-US" dirty="0" err="1">
                  <a:solidFill>
                    <a:prstClr val="black"/>
                  </a:solidFill>
                </a:rPr>
                <a:t>쓰</a:t>
              </a:r>
              <a:endParaRPr lang="en-US" altLang="ko-KR" dirty="0">
                <a:solidFill>
                  <a:prstClr val="black"/>
                </a:solidFill>
              </a:endParaRPr>
            </a:p>
            <a:p>
              <a:pPr lvl="0" algn="ctr"/>
              <a:r>
                <a:rPr lang="ko-KR" altLang="en-US" dirty="0">
                  <a:solidFill>
                    <a:prstClr val="black"/>
                  </a:solidFill>
                </a:rPr>
                <a:t>레</a:t>
              </a:r>
              <a:endParaRPr lang="en-US" altLang="ko-KR" dirty="0">
                <a:solidFill>
                  <a:prstClr val="black"/>
                </a:solidFill>
              </a:endParaRPr>
            </a:p>
            <a:p>
              <a:pPr lvl="0" algn="ctr"/>
              <a:r>
                <a:rPr lang="ko-KR" altLang="en-US" dirty="0" err="1">
                  <a:solidFill>
                    <a:prstClr val="black"/>
                  </a:solidFill>
                </a:rPr>
                <a:t>드</a:t>
              </a: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36948E33-A1AA-4D02-B04F-E2E24092A568}"/>
                </a:ext>
              </a:extLst>
            </p:cNvPr>
            <p:cNvSpPr/>
            <p:nvPr/>
          </p:nvSpPr>
          <p:spPr>
            <a:xfrm rot="16200000">
              <a:off x="6099455" y="3463268"/>
              <a:ext cx="2561504" cy="563186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lvl="0" algn="ctr"/>
              <a:r>
                <a:rPr lang="en-US" altLang="ko-KR" dirty="0">
                  <a:solidFill>
                    <a:prstClr val="black"/>
                  </a:solidFill>
                </a:rPr>
                <a:t>D</a:t>
              </a:r>
            </a:p>
            <a:p>
              <a:pPr lvl="0" algn="ctr"/>
              <a:r>
                <a:rPr lang="en-US" altLang="ko-KR" dirty="0">
                  <a:solidFill>
                    <a:prstClr val="black"/>
                  </a:solidFill>
                </a:rPr>
                <a:t>O</a:t>
              </a:r>
            </a:p>
            <a:p>
              <a:pPr lvl="0" algn="ctr"/>
              <a:r>
                <a:rPr lang="en-US" altLang="ko-KR" dirty="0">
                  <a:solidFill>
                    <a:prstClr val="black"/>
                  </a:solidFill>
                </a:rPr>
                <a:t>T</a:t>
              </a:r>
              <a:r>
                <a:rPr lang="ko-KR" altLang="en-US" dirty="0">
                  <a:solidFill>
                    <a:prstClr val="black"/>
                  </a:solidFill>
                </a:rPr>
                <a:t> </a:t>
              </a:r>
              <a:endParaRPr lang="en-US" altLang="ko-KR" sz="1000" dirty="0">
                <a:solidFill>
                  <a:prstClr val="black"/>
                </a:solidFill>
              </a:endParaRPr>
            </a:p>
            <a:p>
              <a:pPr lvl="0" algn="ctr"/>
              <a:endParaRPr lang="en-US" altLang="ko-KR" sz="1000" dirty="0">
                <a:solidFill>
                  <a:prstClr val="black"/>
                </a:solidFill>
              </a:endParaRPr>
            </a:p>
            <a:p>
              <a:pPr lvl="0" algn="ctr"/>
              <a:r>
                <a:rPr lang="ko-KR" altLang="en-US" dirty="0" err="1">
                  <a:solidFill>
                    <a:prstClr val="black"/>
                  </a:solidFill>
                </a:rPr>
                <a:t>쓰</a:t>
              </a:r>
              <a:endParaRPr lang="en-US" altLang="ko-KR" dirty="0">
                <a:solidFill>
                  <a:prstClr val="black"/>
                </a:solidFill>
              </a:endParaRPr>
            </a:p>
            <a:p>
              <a:pPr lvl="0" algn="ctr"/>
              <a:r>
                <a:rPr lang="ko-KR" altLang="en-US" dirty="0">
                  <a:solidFill>
                    <a:prstClr val="black"/>
                  </a:solidFill>
                </a:rPr>
                <a:t>레</a:t>
              </a:r>
              <a:endParaRPr lang="en-US" altLang="ko-KR" dirty="0">
                <a:solidFill>
                  <a:prstClr val="black"/>
                </a:solidFill>
              </a:endParaRPr>
            </a:p>
            <a:p>
              <a:pPr lvl="0" algn="ctr"/>
              <a:r>
                <a:rPr lang="ko-KR" altLang="en-US" dirty="0" err="1">
                  <a:solidFill>
                    <a:prstClr val="black"/>
                  </a:solidFill>
                </a:rPr>
                <a:t>드</a:t>
              </a:r>
              <a:endParaRPr lang="ko-KR" altLang="en-US" dirty="0">
                <a:solidFill>
                  <a:prstClr val="black"/>
                </a:solidFill>
              </a:endParaRPr>
            </a:p>
          </p:txBody>
        </p:sp>
      </p:grp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4934B88F-72F6-414B-8F08-CA57EF8C21C9}"/>
              </a:ext>
            </a:extLst>
          </p:cNvPr>
          <p:cNvCxnSpPr>
            <a:cxnSpLocks/>
          </p:cNvCxnSpPr>
          <p:nvPr/>
        </p:nvCxnSpPr>
        <p:spPr>
          <a:xfrm>
            <a:off x="5322244" y="2452519"/>
            <a:ext cx="375815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97CC95A-0D2A-4808-B037-9F59B5156A0D}"/>
              </a:ext>
            </a:extLst>
          </p:cNvPr>
          <p:cNvSpPr txBox="1"/>
          <p:nvPr/>
        </p:nvSpPr>
        <p:spPr>
          <a:xfrm>
            <a:off x="5596120" y="2189872"/>
            <a:ext cx="201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06A2FFB-8DB1-4ED1-8CB0-2E4DC30D0B57}"/>
              </a:ext>
            </a:extLst>
          </p:cNvPr>
          <p:cNvSpPr txBox="1"/>
          <p:nvPr/>
        </p:nvSpPr>
        <p:spPr>
          <a:xfrm>
            <a:off x="6328937" y="2144742"/>
            <a:ext cx="12486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순서 동기화</a:t>
            </a: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A7FCB2DE-4F57-4149-949C-A0C9B94F4035}"/>
              </a:ext>
            </a:extLst>
          </p:cNvPr>
          <p:cNvSpPr/>
          <p:nvPr/>
        </p:nvSpPr>
        <p:spPr>
          <a:xfrm>
            <a:off x="6382978" y="5747535"/>
            <a:ext cx="1605112" cy="566615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입력된 </a:t>
            </a:r>
            <a:r>
              <a:rPr lang="en-US" altLang="ko-KR" sz="1400" dirty="0">
                <a:solidFill>
                  <a:schemeClr val="tx1"/>
                </a:solidFill>
              </a:rPr>
              <a:t>NUM </a:t>
            </a:r>
            <a:r>
              <a:rPr lang="ko-KR" altLang="en-US" sz="1400" dirty="0">
                <a:solidFill>
                  <a:schemeClr val="tx1"/>
                </a:solidFill>
              </a:rPr>
              <a:t>변수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68AFC8E2-DD2B-4E75-BCA5-E1796B10D816}"/>
              </a:ext>
            </a:extLst>
          </p:cNvPr>
          <p:cNvCxnSpPr>
            <a:cxnSpLocks/>
            <a:stCxn id="13" idx="1"/>
            <a:endCxn id="20" idx="0"/>
          </p:cNvCxnSpPr>
          <p:nvPr/>
        </p:nvCxnSpPr>
        <p:spPr>
          <a:xfrm>
            <a:off x="6658678" y="5261232"/>
            <a:ext cx="526856" cy="486303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E3AC0EC6-37B2-4498-844D-A49D55B1BFCE}"/>
              </a:ext>
            </a:extLst>
          </p:cNvPr>
          <p:cNvCxnSpPr>
            <a:cxnSpLocks/>
            <a:stCxn id="20" idx="0"/>
            <a:endCxn id="15" idx="1"/>
          </p:cNvCxnSpPr>
          <p:nvPr/>
        </p:nvCxnSpPr>
        <p:spPr>
          <a:xfrm flipV="1">
            <a:off x="7185534" y="5261239"/>
            <a:ext cx="684421" cy="486296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9C92BA86-D120-4D5E-9161-6935EF595CE5}"/>
              </a:ext>
            </a:extLst>
          </p:cNvPr>
          <p:cNvCxnSpPr>
            <a:cxnSpLocks/>
            <a:stCxn id="20" idx="0"/>
            <a:endCxn id="14" idx="1"/>
          </p:cNvCxnSpPr>
          <p:nvPr/>
        </p:nvCxnSpPr>
        <p:spPr>
          <a:xfrm flipV="1">
            <a:off x="7185534" y="5261233"/>
            <a:ext cx="1894867" cy="486302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7F7C3AEA-A506-44F8-8940-73FCE2A3AB6B}"/>
              </a:ext>
            </a:extLst>
          </p:cNvPr>
          <p:cNvSpPr txBox="1"/>
          <p:nvPr/>
        </p:nvSpPr>
        <p:spPr>
          <a:xfrm>
            <a:off x="11400817" y="44029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ea typeface="-윤고딕310" panose="02030504000101010101"/>
              </a:rPr>
              <a:t>4</a:t>
            </a:r>
            <a:endParaRPr lang="ko-KR" altLang="en-US" dirty="0">
              <a:ea typeface="-윤고딕310" panose="02030504000101010101"/>
            </a:endParaRPr>
          </a:p>
        </p:txBody>
      </p:sp>
    </p:spTree>
    <p:extLst>
      <p:ext uri="{BB962C8B-B14F-4D97-AF65-F5344CB8AC3E}">
        <p14:creationId xmlns:p14="http://schemas.microsoft.com/office/powerpoint/2010/main" val="3317396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0049" y="715775"/>
            <a:ext cx="48577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/>
                <a:ea typeface="-윤고딕330" panose="02030504000101010101" pitchFamily="18" charset="-127"/>
              </a:rPr>
              <a:t>역할 분담</a:t>
            </a:r>
            <a:endParaRPr lang="en-US" altLang="ko-KR" sz="32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10"/>
              <a:ea typeface="-윤고딕330" panose="02030504000101010101" pitchFamily="18" charset="-127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32AC3BFE-1353-4F89-92B3-BBB989CD8CCE}"/>
              </a:ext>
            </a:extLst>
          </p:cNvPr>
          <p:cNvGrpSpPr/>
          <p:nvPr/>
        </p:nvGrpSpPr>
        <p:grpSpPr>
          <a:xfrm>
            <a:off x="7130871" y="1662398"/>
            <a:ext cx="3738682" cy="1800000"/>
            <a:chOff x="2090929" y="1625492"/>
            <a:chExt cx="3738682" cy="1800000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C4ED29E2-22E4-4A66-9A5C-ACE7BE86D2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42468" y="1719801"/>
              <a:ext cx="1260000" cy="1260000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286F839-D9C6-4279-8E80-EC4E9C16DDF4}"/>
                </a:ext>
              </a:extLst>
            </p:cNvPr>
            <p:cNvSpPr txBox="1"/>
            <p:nvPr/>
          </p:nvSpPr>
          <p:spPr>
            <a:xfrm>
              <a:off x="2090929" y="2993689"/>
              <a:ext cx="1503629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-윤고딕310" panose="02030504000101010101"/>
                  <a:sym typeface="Arial"/>
                </a:rPr>
                <a:t>김주하</a:t>
              </a:r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68CBCD68-9DC5-4035-8957-45BE500D8477}"/>
                </a:ext>
              </a:extLst>
            </p:cNvPr>
            <p:cNvSpPr/>
            <p:nvPr/>
          </p:nvSpPr>
          <p:spPr>
            <a:xfrm>
              <a:off x="3654757" y="1625492"/>
              <a:ext cx="2160000" cy="1800000"/>
            </a:xfrm>
            <a:prstGeom prst="roundRect">
              <a:avLst/>
            </a:prstGeom>
            <a:solidFill>
              <a:srgbClr val="FFFFFF"/>
            </a:solidFill>
            <a:ln w="25400" cap="flat">
              <a:solidFill>
                <a:schemeClr val="tx1">
                  <a:lumMod val="50000"/>
                  <a:lumOff val="50000"/>
                  <a:alpha val="90000"/>
                </a:schemeClr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lang="en-US" altLang="ko-KR" b="1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665E479-7267-4760-B8C4-FB29F8E1E835}"/>
                </a:ext>
              </a:extLst>
            </p:cNvPr>
            <p:cNvSpPr txBox="1"/>
            <p:nvPr/>
          </p:nvSpPr>
          <p:spPr>
            <a:xfrm>
              <a:off x="3632078" y="2222452"/>
              <a:ext cx="2197533" cy="58477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algn="ctr"/>
              <a:r>
                <a:rPr lang="ko-KR" altLang="en-US" sz="1600" b="1" dirty="0">
                  <a:ea typeface="-윤고딕310" panose="02030504000101010101"/>
                </a:rPr>
                <a:t>스위치로 사용자가 </a:t>
              </a:r>
              <a:endParaRPr lang="en-US" altLang="ko-KR" sz="1600" b="1" dirty="0">
                <a:ea typeface="-윤고딕310" panose="02030504000101010101"/>
              </a:endParaRPr>
            </a:p>
            <a:p>
              <a:pPr algn="ctr"/>
              <a:r>
                <a:rPr lang="ko-KR" altLang="en-US" sz="1600" b="1" dirty="0">
                  <a:ea typeface="-윤고딕310" panose="02030504000101010101"/>
                </a:rPr>
                <a:t>답을 입력하는 기능</a:t>
              </a:r>
              <a:endParaRPr kumimoji="0" lang="ko-KR" altLang="en-US" sz="1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-윤고딕310" panose="02030504000101010101"/>
                <a:ea typeface="-윤고딕310" panose="02030504000101010101"/>
                <a:sym typeface="Arial"/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4C4EF8F9-13BF-4EAD-9342-2F4EA79F3A70}"/>
              </a:ext>
            </a:extLst>
          </p:cNvPr>
          <p:cNvGrpSpPr/>
          <p:nvPr/>
        </p:nvGrpSpPr>
        <p:grpSpPr>
          <a:xfrm>
            <a:off x="7182316" y="4127326"/>
            <a:ext cx="3687237" cy="1800000"/>
            <a:chOff x="6401934" y="1595568"/>
            <a:chExt cx="3687237" cy="1800000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8419AB98-D3AF-4067-BCD0-9676B53DEB8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24533" y="1701076"/>
              <a:ext cx="1258433" cy="1258433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A771177-B870-473E-90F0-36D5E7C45853}"/>
                </a:ext>
              </a:extLst>
            </p:cNvPr>
            <p:cNvSpPr txBox="1"/>
            <p:nvPr/>
          </p:nvSpPr>
          <p:spPr>
            <a:xfrm>
              <a:off x="6401934" y="3015942"/>
              <a:ext cx="1503629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b="1" i="0" u="none" strike="noStrike" cap="none" spc="0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-윤고딕310" panose="02030504000101010101"/>
                  <a:sym typeface="Arial"/>
                </a:rPr>
                <a:t>정하림</a:t>
              </a:r>
              <a:endParaRPr kumimoji="0" lang="ko-KR" altLang="en-US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ea typeface="-윤고딕310" panose="02030504000101010101"/>
                <a:sym typeface="Arial"/>
              </a:endParaRPr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3FACA2ED-A6C2-478B-BBE5-FB98C1802914}"/>
                </a:ext>
              </a:extLst>
            </p:cNvPr>
            <p:cNvSpPr/>
            <p:nvPr/>
          </p:nvSpPr>
          <p:spPr>
            <a:xfrm>
              <a:off x="7929171" y="1595568"/>
              <a:ext cx="2160000" cy="1800000"/>
            </a:xfrm>
            <a:prstGeom prst="roundRect">
              <a:avLst/>
            </a:prstGeom>
            <a:solidFill>
              <a:srgbClr val="FFFFFF"/>
            </a:solidFill>
            <a:ln w="25400" cap="flat">
              <a:solidFill>
                <a:schemeClr val="tx1">
                  <a:lumMod val="50000"/>
                  <a:lumOff val="50000"/>
                  <a:alpha val="90000"/>
                </a:schemeClr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lang="en-US" altLang="ko-KR" b="1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15615B8-E1DB-4473-9495-5E12483E623A}"/>
                </a:ext>
              </a:extLst>
            </p:cNvPr>
            <p:cNvSpPr txBox="1"/>
            <p:nvPr/>
          </p:nvSpPr>
          <p:spPr>
            <a:xfrm>
              <a:off x="8085634" y="2122482"/>
              <a:ext cx="1927728" cy="83099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b="1" dirty="0">
                  <a:ea typeface="-윤고딕310" panose="02030504000101010101"/>
                </a:rPr>
                <a:t>FND </a:t>
              </a:r>
              <a:r>
                <a:rPr lang="ko-KR" altLang="en-US" sz="1600" b="1" dirty="0">
                  <a:ea typeface="-윤고딕310" panose="02030504000101010101"/>
                </a:rPr>
                <a:t>제한시간 </a:t>
              </a:r>
              <a:r>
                <a:rPr lang="ko-KR" altLang="en-US" sz="1600" b="1" dirty="0" err="1">
                  <a:ea typeface="-윤고딕310" panose="02030504000101010101"/>
                </a:rPr>
                <a:t>카운팅</a:t>
              </a:r>
              <a:r>
                <a:rPr lang="ko-KR" altLang="en-US" sz="1600" b="1" dirty="0">
                  <a:ea typeface="-윤고딕310" panose="02030504000101010101"/>
                </a:rPr>
                <a:t> 기능</a:t>
              </a: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DF0E4EDA-8667-4670-902D-8C7AC7F9A098}"/>
              </a:ext>
            </a:extLst>
          </p:cNvPr>
          <p:cNvGrpSpPr/>
          <p:nvPr/>
        </p:nvGrpSpPr>
        <p:grpSpPr>
          <a:xfrm>
            <a:off x="2155750" y="1621481"/>
            <a:ext cx="3687507" cy="1851510"/>
            <a:chOff x="6401664" y="4193352"/>
            <a:chExt cx="3687507" cy="1851510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530E8D80-0F08-467F-A816-BE64D1EBB9B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24534" y="4332817"/>
              <a:ext cx="1258433" cy="1258433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5F6CD87-7F8F-4D70-8FE7-552A2FF5522F}"/>
                </a:ext>
              </a:extLst>
            </p:cNvPr>
            <p:cNvSpPr txBox="1"/>
            <p:nvPr/>
          </p:nvSpPr>
          <p:spPr>
            <a:xfrm>
              <a:off x="6401664" y="5675532"/>
              <a:ext cx="1503629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ko-KR" altLang="en-US" b="1" dirty="0" err="1">
                  <a:ea typeface="-윤고딕310" panose="02030504000101010101"/>
                </a:rPr>
                <a:t>이길형</a:t>
              </a:r>
              <a:endParaRPr kumimoji="0" lang="ko-KR" altLang="en-US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ea typeface="-윤고딕310" panose="02030504000101010101"/>
                <a:sym typeface="Arial"/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E7816490-84F8-4BA6-9758-B5B42AB1D2BC}"/>
                </a:ext>
              </a:extLst>
            </p:cNvPr>
            <p:cNvSpPr/>
            <p:nvPr/>
          </p:nvSpPr>
          <p:spPr>
            <a:xfrm>
              <a:off x="7929171" y="4193352"/>
              <a:ext cx="2160000" cy="1800000"/>
            </a:xfrm>
            <a:prstGeom prst="roundRect">
              <a:avLst/>
            </a:prstGeom>
            <a:solidFill>
              <a:srgbClr val="FFFFFF"/>
            </a:solidFill>
            <a:ln w="25400" cap="flat">
              <a:solidFill>
                <a:schemeClr val="tx1">
                  <a:lumMod val="50000"/>
                  <a:lumOff val="50000"/>
                  <a:alpha val="90000"/>
                </a:schemeClr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lang="en-US" altLang="ko-KR" b="1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CD035A8-9248-459B-B4F7-5DD3A2909824}"/>
                </a:ext>
              </a:extLst>
            </p:cNvPr>
            <p:cNvSpPr txBox="1"/>
            <p:nvPr/>
          </p:nvSpPr>
          <p:spPr>
            <a:xfrm>
              <a:off x="8052339" y="4718772"/>
              <a:ext cx="1913664" cy="83099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600" b="1" dirty="0">
                  <a:ea typeface="-윤고딕310" panose="02030504000101010101"/>
                </a:rPr>
                <a:t>LCD </a:t>
              </a:r>
              <a:r>
                <a:rPr lang="ko-KR" altLang="en-US" sz="1600" b="1" dirty="0">
                  <a:ea typeface="-윤고딕310" panose="02030504000101010101"/>
                </a:rPr>
                <a:t>화면에</a:t>
              </a:r>
              <a:r>
                <a:rPr lang="en-US" altLang="ko-KR" sz="1600" b="1" dirty="0">
                  <a:ea typeface="-윤고딕310" panose="02030504000101010101"/>
                </a:rPr>
                <a:t> </a:t>
              </a:r>
              <a:r>
                <a:rPr lang="ko-KR" altLang="en-US" sz="1600" b="1" dirty="0">
                  <a:ea typeface="-윤고딕310" panose="02030504000101010101"/>
                </a:rPr>
                <a:t>구구단</a:t>
              </a:r>
              <a:endParaRPr lang="en-US" altLang="ko-KR" sz="1600" b="1" dirty="0">
                <a:ea typeface="-윤고딕310" panose="02030504000101010101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600" b="1" dirty="0">
                  <a:ea typeface="-윤고딕310" panose="02030504000101010101"/>
                </a:rPr>
                <a:t> 문제 출력 기능</a:t>
              </a:r>
              <a:endParaRPr kumimoji="0" lang="ko-KR" altLang="en-US" sz="1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-윤고딕310" panose="02030504000101010101"/>
                <a:ea typeface="-윤고딕310" panose="02030504000101010101"/>
                <a:sym typeface="Arial"/>
              </a:endParaRP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FA6E9200-B183-4AA4-9BCB-21321F1F0503}"/>
              </a:ext>
            </a:extLst>
          </p:cNvPr>
          <p:cNvGrpSpPr/>
          <p:nvPr/>
        </p:nvGrpSpPr>
        <p:grpSpPr>
          <a:xfrm>
            <a:off x="2155750" y="4151859"/>
            <a:ext cx="3679214" cy="1893003"/>
            <a:chOff x="2155750" y="4151859"/>
            <a:chExt cx="3679214" cy="1893003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B31FCCF-9A31-4393-83B1-D2835397F945}"/>
                </a:ext>
              </a:extLst>
            </p:cNvPr>
            <p:cNvSpPr txBox="1"/>
            <p:nvPr/>
          </p:nvSpPr>
          <p:spPr>
            <a:xfrm>
              <a:off x="2155750" y="5675532"/>
              <a:ext cx="1503629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-윤고딕310" panose="02030504000101010101"/>
                  <a:sym typeface="Arial"/>
                </a:rPr>
                <a:t>정수경</a:t>
              </a: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B8B1F26E-6060-4BC9-8AA0-7AA1D1A96A70}"/>
                </a:ext>
              </a:extLst>
            </p:cNvPr>
            <p:cNvSpPr/>
            <p:nvPr/>
          </p:nvSpPr>
          <p:spPr>
            <a:xfrm>
              <a:off x="3674964" y="4151859"/>
              <a:ext cx="2160000" cy="1800000"/>
            </a:xfrm>
            <a:prstGeom prst="roundRect">
              <a:avLst/>
            </a:prstGeom>
            <a:solidFill>
              <a:srgbClr val="FFFFFF"/>
            </a:solidFill>
            <a:ln w="25400" cap="flat">
              <a:solidFill>
                <a:schemeClr val="tx1">
                  <a:lumMod val="50000"/>
                  <a:lumOff val="50000"/>
                  <a:alpha val="90000"/>
                </a:schemeClr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lang="en-US" altLang="ko-KR" b="1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55391EC-2E31-49D4-8EE8-5B8C2074B7CA}"/>
                </a:ext>
              </a:extLst>
            </p:cNvPr>
            <p:cNvSpPr txBox="1"/>
            <p:nvPr/>
          </p:nvSpPr>
          <p:spPr>
            <a:xfrm>
              <a:off x="3765421" y="4242736"/>
              <a:ext cx="1927726" cy="156965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r>
                <a:rPr lang="en-US" altLang="ko-KR" sz="1600" b="1" dirty="0">
                  <a:ea typeface="-윤고딕310" panose="02030504000101010101"/>
                </a:rPr>
                <a:t>Dot Matrix</a:t>
              </a:r>
              <a:r>
                <a:rPr lang="ko-KR" altLang="en-US" sz="1600" b="1" dirty="0">
                  <a:ea typeface="-윤고딕310" panose="02030504000101010101"/>
                </a:rPr>
                <a:t>로 정답  </a:t>
              </a:r>
              <a:endParaRPr lang="en-US" altLang="ko-KR" sz="1600" b="1" dirty="0">
                <a:ea typeface="-윤고딕310" panose="02030504000101010101"/>
              </a:endParaRPr>
            </a:p>
            <a:p>
              <a:r>
                <a:rPr lang="ko-KR" altLang="en-US" sz="1600" b="1" dirty="0">
                  <a:ea typeface="-윤고딕310" panose="02030504000101010101"/>
                </a:rPr>
                <a:t>여부를 </a:t>
              </a:r>
              <a:r>
                <a:rPr lang="en-US" altLang="ko-KR" sz="1600" b="1" dirty="0">
                  <a:ea typeface="-윤고딕310" panose="02030504000101010101"/>
                </a:rPr>
                <a:t>O, X</a:t>
              </a:r>
              <a:r>
                <a:rPr lang="ko-KR" altLang="en-US" sz="1600" b="1" dirty="0">
                  <a:ea typeface="-윤고딕310" panose="02030504000101010101"/>
                </a:rPr>
                <a:t>로 출력시키는 기능</a:t>
              </a:r>
              <a:endParaRPr lang="en-US" altLang="ko-KR" sz="1600" b="1" dirty="0">
                <a:ea typeface="-윤고딕310" panose="02030504000101010101"/>
              </a:endParaRPr>
            </a:p>
            <a:p>
              <a:endParaRPr lang="en-US" altLang="ko-KR" sz="1600" b="1" dirty="0">
                <a:ea typeface="-윤고딕310" panose="02030504000101010101"/>
              </a:endParaRPr>
            </a:p>
            <a:p>
              <a:r>
                <a:rPr lang="en-US" altLang="ko-KR" sz="1600" b="1" dirty="0">
                  <a:ea typeface="-윤고딕310" panose="02030504000101010101"/>
                </a:rPr>
                <a:t>LED</a:t>
              </a:r>
              <a:r>
                <a:rPr lang="ko-KR" altLang="en-US" sz="1600" b="1" dirty="0">
                  <a:ea typeface="-윤고딕310" panose="02030504000101010101"/>
                </a:rPr>
                <a:t>로 목숨을 표현하는 기능</a:t>
              </a:r>
            </a:p>
          </p:txBody>
        </p:sp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35942872-9121-444B-B089-9A5428E01C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42468" y="4332817"/>
              <a:ext cx="1260000" cy="1260000"/>
            </a:xfrm>
            <a:prstGeom prst="rect">
              <a:avLst/>
            </a:prstGeom>
          </p:spPr>
        </p:pic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054FC0F9-5E66-4F75-945F-AE297E48D77A}"/>
              </a:ext>
            </a:extLst>
          </p:cNvPr>
          <p:cNvSpPr txBox="1"/>
          <p:nvPr/>
        </p:nvSpPr>
        <p:spPr>
          <a:xfrm>
            <a:off x="11400817" y="44029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ea typeface="-윤고딕310" panose="02030504000101010101"/>
              </a:rPr>
              <a:t>5</a:t>
            </a:r>
            <a:endParaRPr lang="ko-KR" altLang="en-US" dirty="0">
              <a:ea typeface="-윤고딕310" panose="02030504000101010101"/>
            </a:endParaRPr>
          </a:p>
        </p:txBody>
      </p:sp>
    </p:spTree>
    <p:extLst>
      <p:ext uri="{BB962C8B-B14F-4D97-AF65-F5344CB8AC3E}">
        <p14:creationId xmlns:p14="http://schemas.microsoft.com/office/powerpoint/2010/main" val="22396951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377</Words>
  <Application>Microsoft Office PowerPoint</Application>
  <PresentationFormat>와이드스크린</PresentationFormat>
  <Paragraphs>110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맑은 고딕</vt:lpstr>
      <vt:lpstr>-윤고딕310</vt:lpstr>
      <vt:lpstr>-윤고딕330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/>
  <cp:revision>7</cp:revision>
  <dcterms:created xsi:type="dcterms:W3CDTF">2016-03-30T05:53:39Z</dcterms:created>
  <dcterms:modified xsi:type="dcterms:W3CDTF">2019-11-22T02:44:48Z</dcterms:modified>
</cp:coreProperties>
</file>