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87" r:id="rId4"/>
    <p:sldId id="258" r:id="rId5"/>
    <p:sldId id="289" r:id="rId6"/>
    <p:sldId id="261" r:id="rId7"/>
    <p:sldId id="293" r:id="rId8"/>
    <p:sldId id="294" r:id="rId9"/>
    <p:sldId id="295" r:id="rId10"/>
    <p:sldId id="288" r:id="rId11"/>
    <p:sldId id="296" r:id="rId12"/>
    <p:sldId id="297" r:id="rId13"/>
    <p:sldId id="298" r:id="rId14"/>
    <p:sldId id="299" r:id="rId15"/>
    <p:sldId id="291" r:id="rId16"/>
    <p:sldId id="290" r:id="rId17"/>
    <p:sldId id="300" r:id="rId18"/>
    <p:sldId id="301" r:id="rId19"/>
    <p:sldId id="292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BB3"/>
    <a:srgbClr val="008000"/>
    <a:srgbClr val="000000"/>
    <a:srgbClr val="BEE4C7"/>
    <a:srgbClr val="17375E"/>
    <a:srgbClr val="73B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4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80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18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94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3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25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39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05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58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4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4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5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6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708920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목숨을 건 구구단 게임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2160" y="4725144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2017152049 </a:t>
            </a:r>
            <a:r>
              <a:rPr lang="ko-KR" altLang="en-US" sz="1600" b="1" dirty="0" err="1">
                <a:solidFill>
                  <a:schemeClr val="bg1"/>
                </a:solidFill>
              </a:rPr>
              <a:t>정하림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2016156005 </a:t>
            </a:r>
            <a:r>
              <a:rPr lang="ko-KR" altLang="en-US" sz="1600" b="1" dirty="0">
                <a:solidFill>
                  <a:schemeClr val="bg1"/>
                </a:solidFill>
              </a:rPr>
              <a:t>김주하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2017152000 </a:t>
            </a:r>
            <a:r>
              <a:rPr lang="ko-KR" altLang="en-US" sz="1600" b="1" dirty="0" err="1">
                <a:solidFill>
                  <a:schemeClr val="bg1"/>
                </a:solidFill>
              </a:rPr>
              <a:t>이길형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2017156037 </a:t>
            </a:r>
            <a:r>
              <a:rPr lang="ko-KR" altLang="en-US" sz="1600" b="1" dirty="0">
                <a:solidFill>
                  <a:schemeClr val="bg1"/>
                </a:solidFill>
              </a:rPr>
              <a:t>정수경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EMBEDDED SYSTEM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BTS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987835" y="225514"/>
            <a:ext cx="33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소스코드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C8287-BF13-4920-A503-69BC7A90EA17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737191-2D7C-45B9-BE73-1A05873F1FAE}"/>
              </a:ext>
            </a:extLst>
          </p:cNvPr>
          <p:cNvSpPr/>
          <p:nvPr/>
        </p:nvSpPr>
        <p:spPr>
          <a:xfrm>
            <a:off x="508071" y="1287565"/>
            <a:ext cx="107594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nn-NO" altLang="ko-KR" sz="16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i = 0; i &lt; 10; i++) 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전송</a:t>
            </a:r>
            <a:endParaRPr lang="ko-KR" altLang="en-US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while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(1)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if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((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right_anwser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== 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user_answer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&amp;&amp; 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is_pushed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== 1)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"correct! right answer: %d\n"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right_anwser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printf(</a:t>
            </a:r>
            <a:r>
              <a:rPr lang="de-DE" altLang="ko-KR" sz="1600" dirty="0">
                <a:solidFill>
                  <a:srgbClr val="A315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"user_answer :%d\n\n"</a:t>
            </a:r>
            <a:r>
              <a:rPr lang="de-DE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user_answer);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quiz_number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++;</a:t>
            </a:r>
          </a:p>
          <a:p>
            <a:endParaRPr lang="ko-KR" altLang="en-US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flag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pthread_mutex_lock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m_id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user_answer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= -1;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is_pushed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pthread_mutex_unlock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m_id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BEE4C7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break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}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3655F4-1C69-44E7-BCBF-2B0381B80C6C}"/>
              </a:ext>
            </a:extLst>
          </p:cNvPr>
          <p:cNvGrpSpPr/>
          <p:nvPr/>
        </p:nvGrpSpPr>
        <p:grpSpPr>
          <a:xfrm>
            <a:off x="532306" y="797530"/>
            <a:ext cx="633265" cy="633265"/>
            <a:chOff x="1896832" y="932834"/>
            <a:chExt cx="633265" cy="63326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761E0396-CE54-4D92-A7EF-11230F4FFD1C}"/>
                </a:ext>
              </a:extLst>
            </p:cNvPr>
            <p:cNvSpPr/>
            <p:nvPr/>
          </p:nvSpPr>
          <p:spPr>
            <a:xfrm>
              <a:off x="1896832" y="932834"/>
              <a:ext cx="633265" cy="6332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9" name="그림 58" descr="그리기, 표지판, 시계이(가) 표시된 사진&#10;&#10;자동 생성된 설명">
              <a:extLst>
                <a:ext uri="{FF2B5EF4-FFF2-40B4-BE49-F238E27FC236}">
                  <a16:creationId xmlns:a16="http://schemas.microsoft.com/office/drawing/2014/main" id="{7DEFFB34-096F-43C0-9F28-50051F4BD7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413"/>
            <a:stretch/>
          </p:blipFill>
          <p:spPr>
            <a:xfrm>
              <a:off x="2009367" y="1093086"/>
              <a:ext cx="408371" cy="31275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7AA67F-D57D-4754-8F04-E595314EF293}"/>
              </a:ext>
            </a:extLst>
          </p:cNvPr>
          <p:cNvSpPr txBox="1"/>
          <p:nvPr/>
        </p:nvSpPr>
        <p:spPr>
          <a:xfrm>
            <a:off x="1153693" y="9002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6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987835" y="225514"/>
            <a:ext cx="33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소스코드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C8287-BF13-4920-A503-69BC7A90EA17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B3414D-838B-42C2-9747-506DBFDF0A68}"/>
              </a:ext>
            </a:extLst>
          </p:cNvPr>
          <p:cNvSpPr/>
          <p:nvPr/>
        </p:nvSpPr>
        <p:spPr>
          <a:xfrm>
            <a:off x="512676" y="1115290"/>
            <a:ext cx="970282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((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right_anwser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!= 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user_answer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&amp;&amp; 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is_pushed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== 1) {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flag = 0;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led_data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&gt;&gt;= 1;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pthread_mutex_lock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m_id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is_pushed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= 0;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pthread_mutex_unlock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m_id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2"/>
            <a:endParaRPr lang="ko-KR" altLang="en-US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if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led_data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== 0x00)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"Bomb!!!!!!!!!!\</a:t>
            </a:r>
            <a:r>
              <a:rPr lang="en-US" altLang="ko-KR" sz="1600" dirty="0" err="1">
                <a:solidFill>
                  <a:srgbClr val="A315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nYou</a:t>
            </a:r>
            <a:r>
              <a:rPr lang="en-US" altLang="ko-KR" sz="1600" dirty="0">
                <a:solidFill>
                  <a:srgbClr val="A315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Die...\n"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"Exit 3 sec later...\n"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for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j = 0; j &lt; 3; 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j++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usleep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(10000);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6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 종료</a:t>
            </a:r>
            <a:endParaRPr lang="en-US" altLang="ko-KR" sz="1600" dirty="0">
              <a:solidFill>
                <a:srgbClr val="008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6"/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pthread_exit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p_switch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pthread_exit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p_led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6"/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pthread_exit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p_fnd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pthread_exit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p_lcd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6"/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pthread_exit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p_dot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09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void* 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int dev = open(LED_DEVICE, O_RDWR);</a:t>
            </a:r>
          </a:p>
          <a:p>
            <a:r>
              <a:rPr lang="en-US" altLang="ko-KR" dirty="0"/>
              <a:t>	</a:t>
            </a:r>
            <a:endParaRPr lang="ko-KR" altLang="en-US" dirty="0"/>
          </a:p>
          <a:p>
            <a:r>
              <a:rPr lang="en-US" altLang="ko-KR" dirty="0"/>
              <a:t>if (dev &lt; 0)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(dev);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 (write(dev, 1) &lt; 0)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puts("led write error!\n");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sleep(1);</a:t>
            </a:r>
          </a:p>
          <a:p>
            <a:r>
              <a:rPr lang="en-US" altLang="ko-KR" dirty="0"/>
              <a:t>}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987835" y="225514"/>
            <a:ext cx="33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소스코드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C8287-BF13-4920-A503-69BC7A90EA17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0F6CF5-0380-4985-988B-16C094E30D2F}"/>
              </a:ext>
            </a:extLst>
          </p:cNvPr>
          <p:cNvGrpSpPr/>
          <p:nvPr/>
        </p:nvGrpSpPr>
        <p:grpSpPr>
          <a:xfrm>
            <a:off x="691462" y="1324327"/>
            <a:ext cx="646331" cy="646331"/>
            <a:chOff x="1099906" y="1508929"/>
            <a:chExt cx="1080120" cy="108012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58FD39F-F1C5-49C6-8F9E-2B467FB0742F}"/>
                </a:ext>
              </a:extLst>
            </p:cNvPr>
            <p:cNvSpPr/>
            <p:nvPr/>
          </p:nvSpPr>
          <p:spPr>
            <a:xfrm>
              <a:off x="1099906" y="1508929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음식, 표지판이(가) 표시된 사진&#10;&#10;자동 생성된 설명">
              <a:extLst>
                <a:ext uri="{FF2B5EF4-FFF2-40B4-BE49-F238E27FC236}">
                  <a16:creationId xmlns:a16="http://schemas.microsoft.com/office/drawing/2014/main" id="{BBDA6BD0-8759-46AB-8B5B-06510D5F9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302" y="1672007"/>
              <a:ext cx="820825" cy="8208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1DB564-D117-4C21-A017-AE26F81951A3}"/>
              </a:ext>
            </a:extLst>
          </p:cNvPr>
          <p:cNvSpPr/>
          <p:nvPr/>
        </p:nvSpPr>
        <p:spPr>
          <a:xfrm>
            <a:off x="1494771" y="1375608"/>
            <a:ext cx="6750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(1) {</a:t>
            </a:r>
          </a:p>
          <a:p>
            <a:r>
              <a:rPr lang="en-US" altLang="ko-KR" sz="15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if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write(dev, &amp;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led_data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1) 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0)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puts(</a:t>
            </a:r>
            <a:r>
              <a:rPr lang="en-US" altLang="ko-KR" sz="1500" dirty="0">
                <a:solidFill>
                  <a:srgbClr val="A315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"led write error!\n"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sleep(1);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1123D5-2933-41A4-BEEE-82FF3A3BF70A}"/>
              </a:ext>
            </a:extLst>
          </p:cNvPr>
          <p:cNvGrpSpPr/>
          <p:nvPr/>
        </p:nvGrpSpPr>
        <p:grpSpPr>
          <a:xfrm>
            <a:off x="685423" y="3200480"/>
            <a:ext cx="646331" cy="646331"/>
            <a:chOff x="5517159" y="1532366"/>
            <a:chExt cx="1080120" cy="108012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2A7DE9A-6DC2-4541-91A8-39ACB92FF9A1}"/>
                </a:ext>
              </a:extLst>
            </p:cNvPr>
            <p:cNvSpPr/>
            <p:nvPr/>
          </p:nvSpPr>
          <p:spPr>
            <a:xfrm>
              <a:off x="5517159" y="1532366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09B60E7C-3DC3-409C-A222-E3F4DCB83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86254" y="1698309"/>
              <a:ext cx="741929" cy="741929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6A175E-9E43-45F1-BC09-2EC95E08FBBC}"/>
              </a:ext>
            </a:extLst>
          </p:cNvPr>
          <p:cNvSpPr/>
          <p:nvPr/>
        </p:nvSpPr>
        <p:spPr>
          <a:xfrm>
            <a:off x="1494430" y="3245782"/>
            <a:ext cx="774035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(1)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quiz_number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endParaRPr lang="ko-KR" altLang="en-US" sz="15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5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right_anwser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question[</a:t>
            </a:r>
            <a:r>
              <a:rPr lang="en-US" altLang="ko-KR" sz="15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].</a:t>
            </a:r>
            <a:r>
              <a:rPr lang="en-US" altLang="ko-KR" sz="15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rear_number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sz="1500" dirty="0" err="1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 문제배열 </a:t>
            </a:r>
            <a:r>
              <a:rPr lang="en-US" altLang="ko-KR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question </a:t>
            </a:r>
            <a:r>
              <a:rPr lang="ko-KR" altLang="en-US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접근</a:t>
            </a:r>
            <a:r>
              <a:rPr lang="en-US" altLang="ko-KR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</a:t>
            </a:r>
            <a:r>
              <a:rPr lang="en-US" altLang="ko-KR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sz="1500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변환과정 진행</a:t>
            </a:r>
            <a:endParaRPr lang="en-US" altLang="ko-KR" sz="1500" dirty="0">
              <a:solidFill>
                <a:srgbClr val="008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5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5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memset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(string + </a:t>
            </a:r>
            <a:r>
              <a:rPr lang="en-US" altLang="ko-KR" sz="15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str_size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>
                <a:solidFill>
                  <a:srgbClr val="A315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 '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>
                <a:solidFill>
                  <a:srgbClr val="6F00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MAX_BUFF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en-US" altLang="ko-KR" sz="15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str_size</a:t>
            </a:r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endParaRPr lang="ko-KR" altLang="en-US" sz="15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write(dev, string, </a:t>
            </a:r>
            <a:r>
              <a:rPr lang="en-US" altLang="ko-KR" sz="1500" dirty="0">
                <a:solidFill>
                  <a:srgbClr val="6F008A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MAX_BUFF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98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void* 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int dev = open(LED_DEVICE, O_RDWR);</a:t>
            </a:r>
          </a:p>
          <a:p>
            <a:r>
              <a:rPr lang="en-US" altLang="ko-KR" dirty="0"/>
              <a:t>	</a:t>
            </a:r>
            <a:endParaRPr lang="ko-KR" altLang="en-US" dirty="0"/>
          </a:p>
          <a:p>
            <a:r>
              <a:rPr lang="en-US" altLang="ko-KR" dirty="0"/>
              <a:t>if (dev &lt; 0)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(dev);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while (1)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 (write(dev, 1) &lt; 0)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puts("led write error!\n");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sleep(1);</a:t>
            </a:r>
          </a:p>
          <a:p>
            <a:r>
              <a:rPr lang="en-US" altLang="ko-KR" dirty="0"/>
              <a:t>}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987835" y="225514"/>
            <a:ext cx="33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소스코드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C8287-BF13-4920-A503-69BC7A90EA17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9BEFC8-5A30-4369-A64E-78C9E7188DF6}"/>
              </a:ext>
            </a:extLst>
          </p:cNvPr>
          <p:cNvGrpSpPr/>
          <p:nvPr/>
        </p:nvGrpSpPr>
        <p:grpSpPr>
          <a:xfrm>
            <a:off x="755576" y="1375369"/>
            <a:ext cx="646331" cy="646331"/>
            <a:chOff x="2572945" y="1518680"/>
            <a:chExt cx="1080120" cy="108012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C70FC3-E30D-4419-911A-8CF24B7E1F7D}"/>
                </a:ext>
              </a:extLst>
            </p:cNvPr>
            <p:cNvSpPr/>
            <p:nvPr/>
          </p:nvSpPr>
          <p:spPr>
            <a:xfrm>
              <a:off x="2572945" y="1518680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F1AF7A8-2F16-40C4-B00C-983A587B7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32" y="1729571"/>
              <a:ext cx="650858" cy="650858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0F7B93-D13B-4CB8-A5FE-5F5DF36D6FF6}"/>
              </a:ext>
            </a:extLst>
          </p:cNvPr>
          <p:cNvSpPr/>
          <p:nvPr/>
        </p:nvSpPr>
        <p:spPr>
          <a:xfrm>
            <a:off x="1716121" y="1342863"/>
            <a:ext cx="85136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(1) 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usleep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(400000);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read(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sw_dev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&amp;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push_sw_buff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buff_size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endParaRPr lang="ko-KR" altLang="en-US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nn-NO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(i = 0; i &lt; </a:t>
            </a:r>
            <a:r>
              <a:rPr lang="nn-NO" altLang="ko-KR" dirty="0">
                <a:solidFill>
                  <a:srgbClr val="6F00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MAX_BUTTON</a:t>
            </a:r>
            <a:r>
              <a:rPr lang="nn-NO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 i++)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if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push_sw_buff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== 1) {</a:t>
            </a:r>
          </a:p>
          <a:p>
            <a:pPr lvl="2"/>
            <a:r>
              <a:rPr lang="en-US" altLang="ko-KR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//   </a:t>
            </a:r>
            <a:r>
              <a:rPr lang="en-US" altLang="ko-KR" dirty="0" err="1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printf</a:t>
            </a:r>
            <a:r>
              <a:rPr lang="en-US" altLang="ko-KR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("%d button pushed!\n", </a:t>
            </a:r>
            <a:r>
              <a:rPr lang="en-US" altLang="ko-KR" dirty="0" err="1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pthread_mutex_lock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m_id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user_answer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+ 1;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is_pushed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= 1;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pthread_mutex_unlock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(&amp;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m_id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}</a:t>
            </a:r>
          </a:p>
          <a:p>
            <a:pPr lvl="2"/>
            <a:endParaRPr lang="ko-KR" altLang="en-US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void* 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int dev = open(LED_DEVICE, O_RDWR);</a:t>
            </a:r>
          </a:p>
          <a:p>
            <a:r>
              <a:rPr lang="en-US" altLang="ko-KR" dirty="0"/>
              <a:t>	</a:t>
            </a:r>
            <a:endParaRPr lang="ko-KR" altLang="en-US" dirty="0"/>
          </a:p>
          <a:p>
            <a:r>
              <a:rPr lang="en-US" altLang="ko-KR" dirty="0"/>
              <a:t>if (dev &lt; 0)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(dev);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while (1)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 (write(dev, 1) &lt; 0)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puts("led write error!\n");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sleep(1);</a:t>
            </a:r>
          </a:p>
          <a:p>
            <a:r>
              <a:rPr lang="en-US" altLang="ko-KR" dirty="0"/>
              <a:t>}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987835" y="225514"/>
            <a:ext cx="33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소스코드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C8287-BF13-4920-A503-69BC7A90EA17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67532C-6FD4-4B4C-9200-65697D5F9F90}"/>
              </a:ext>
            </a:extLst>
          </p:cNvPr>
          <p:cNvGrpSpPr/>
          <p:nvPr/>
        </p:nvGrpSpPr>
        <p:grpSpPr>
          <a:xfrm>
            <a:off x="762266" y="1612058"/>
            <a:ext cx="646331" cy="646331"/>
            <a:chOff x="3976500" y="1532140"/>
            <a:chExt cx="1080120" cy="108012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960E567-1C12-4455-AF5D-7B4EBEE7A131}"/>
                </a:ext>
              </a:extLst>
            </p:cNvPr>
            <p:cNvSpPr/>
            <p:nvPr/>
          </p:nvSpPr>
          <p:spPr>
            <a:xfrm>
              <a:off x="3976500" y="1532140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리기이(가) 표시된 사진&#10;&#10;자동 생성된 설명">
              <a:extLst>
                <a:ext uri="{FF2B5EF4-FFF2-40B4-BE49-F238E27FC236}">
                  <a16:creationId xmlns:a16="http://schemas.microsoft.com/office/drawing/2014/main" id="{71FB5894-9F73-4E6D-8D1E-EF7443031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8" y="1737030"/>
              <a:ext cx="643399" cy="643399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EE727D-826E-4557-ACC4-F1BC73C5B920}"/>
              </a:ext>
            </a:extLst>
          </p:cNvPr>
          <p:cNvSpPr/>
          <p:nvPr/>
        </p:nvSpPr>
        <p:spPr>
          <a:xfrm>
            <a:off x="2195736" y="1617074"/>
            <a:ext cx="5454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(1)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flag == 1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{ </a:t>
            </a:r>
            <a:r>
              <a:rPr lang="en-US" altLang="ko-KR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//answer is true...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str_size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fpga_number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[0]);</a:t>
            </a:r>
            <a:r>
              <a:rPr lang="en-US" altLang="ko-KR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//O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write(dev,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fpga_number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[1],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str_size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flag == 0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{ </a:t>
            </a:r>
            <a:r>
              <a:rPr lang="en-US" altLang="ko-KR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//answer is false...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str_size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fpga_number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[1]); </a:t>
            </a:r>
            <a:r>
              <a:rPr lang="en-US" altLang="ko-KR" dirty="0">
                <a:solidFill>
                  <a:srgbClr val="008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//X</a:t>
            </a:r>
            <a:endParaRPr lang="en-US" altLang="ko-KR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write(dev,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fpga_number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[1],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str_size</a:t>
            </a:r>
            <a:r>
              <a:rPr lang="en-US" altLang="ko-KR" dirty="0">
                <a:solidFill>
                  <a:srgbClr val="000000"/>
                </a:solidFill>
                <a:highlight>
                  <a:srgbClr val="BEE4C7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87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742413" y="225514"/>
            <a:ext cx="304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역할 분담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775220-6410-4A86-ABDD-EC9CC7841995}"/>
              </a:ext>
            </a:extLst>
          </p:cNvPr>
          <p:cNvSpPr txBox="1"/>
          <p:nvPr/>
        </p:nvSpPr>
        <p:spPr>
          <a:xfrm>
            <a:off x="708781" y="1560912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  <a:cs typeface="AaLovable" panose="02020603020101020101" pitchFamily="18" charset="-127"/>
              </a:rPr>
              <a:t>LED</a:t>
            </a:r>
            <a:endParaRPr lang="ko-KR" altLang="en-US" sz="3000" dirty="0">
              <a:solidFill>
                <a:schemeClr val="bg1"/>
              </a:solidFill>
              <a:latin typeface="나눔손글씨 배은혜체" panose="02000503000000000000" pitchFamily="2" charset="-127"/>
              <a:ea typeface="나눔손글씨 배은혜체" panose="02000503000000000000" pitchFamily="2" charset="-127"/>
              <a:cs typeface="AaLovable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E78F2-7C36-4760-866E-81781DA8CA19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32CA38-CFB5-4908-A22E-513786AEBB8E}"/>
              </a:ext>
            </a:extLst>
          </p:cNvPr>
          <p:cNvGrpSpPr/>
          <p:nvPr/>
        </p:nvGrpSpPr>
        <p:grpSpPr>
          <a:xfrm rot="18000000">
            <a:off x="2255836" y="1360333"/>
            <a:ext cx="2082503" cy="1836756"/>
            <a:chOff x="5194810" y="1474116"/>
            <a:chExt cx="2622465" cy="2313000"/>
          </a:xfrm>
        </p:grpSpPr>
        <p:sp>
          <p:nvSpPr>
            <p:cNvPr id="15" name="사각형: 둥근 모서리 16">
              <a:extLst>
                <a:ext uri="{FF2B5EF4-FFF2-40B4-BE49-F238E27FC236}">
                  <a16:creationId xmlns:a16="http://schemas.microsoft.com/office/drawing/2014/main" id="{E0223979-17A4-4585-B6B7-C59B443CD7B1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3E1916E-D8F9-4848-BEEC-8012D011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7426E42-C52E-42A7-A6EE-271184CF199B}"/>
              </a:ext>
            </a:extLst>
          </p:cNvPr>
          <p:cNvGrpSpPr/>
          <p:nvPr/>
        </p:nvGrpSpPr>
        <p:grpSpPr>
          <a:xfrm rot="14400000">
            <a:off x="2255835" y="3973914"/>
            <a:ext cx="2082502" cy="1836756"/>
            <a:chOff x="5194811" y="1474116"/>
            <a:chExt cx="2622464" cy="2313000"/>
          </a:xfrm>
        </p:grpSpPr>
        <p:sp>
          <p:nvSpPr>
            <p:cNvPr id="24" name="사각형: 둥근 모서리 16">
              <a:extLst>
                <a:ext uri="{FF2B5EF4-FFF2-40B4-BE49-F238E27FC236}">
                  <a16:creationId xmlns:a16="http://schemas.microsoft.com/office/drawing/2014/main" id="{011996C5-29A6-43BB-AFD4-6D0AA8511C0F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74C5253-8565-4AF8-AF78-A10258F5E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40F08B2-88E1-402E-93C5-7841750F37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214"/>
          <a:stretch/>
        </p:blipFill>
        <p:spPr>
          <a:xfrm>
            <a:off x="5791596" y="4194319"/>
            <a:ext cx="536574" cy="444209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4EAF5A6-279A-4F00-A10B-AF0A5BE5D3A4}"/>
              </a:ext>
            </a:extLst>
          </p:cNvPr>
          <p:cNvGrpSpPr/>
          <p:nvPr/>
        </p:nvGrpSpPr>
        <p:grpSpPr>
          <a:xfrm rot="3600000">
            <a:off x="4738898" y="1396200"/>
            <a:ext cx="2082503" cy="1836756"/>
            <a:chOff x="5194810" y="1474116"/>
            <a:chExt cx="2622465" cy="2313000"/>
          </a:xfrm>
        </p:grpSpPr>
        <p:sp>
          <p:nvSpPr>
            <p:cNvPr id="34" name="사각형: 둥근 모서리 16">
              <a:extLst>
                <a:ext uri="{FF2B5EF4-FFF2-40B4-BE49-F238E27FC236}">
                  <a16:creationId xmlns:a16="http://schemas.microsoft.com/office/drawing/2014/main" id="{CBA14E8D-22AC-4939-A519-F755D16E88B3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A1793BB-7049-415D-846B-1109D3E2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F99840-A3F5-45CB-9CAD-ED4D35509BA5}"/>
              </a:ext>
            </a:extLst>
          </p:cNvPr>
          <p:cNvGrpSpPr/>
          <p:nvPr/>
        </p:nvGrpSpPr>
        <p:grpSpPr>
          <a:xfrm rot="7200000">
            <a:off x="4716082" y="3999296"/>
            <a:ext cx="2082503" cy="1836756"/>
            <a:chOff x="5194810" y="1474116"/>
            <a:chExt cx="2622465" cy="2313000"/>
          </a:xfrm>
        </p:grpSpPr>
        <p:sp>
          <p:nvSpPr>
            <p:cNvPr id="37" name="사각형: 둥근 모서리 16">
              <a:extLst>
                <a:ext uri="{FF2B5EF4-FFF2-40B4-BE49-F238E27FC236}">
                  <a16:creationId xmlns:a16="http://schemas.microsoft.com/office/drawing/2014/main" id="{4EADEE51-ECBA-42DD-9611-7122C5FB2B05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DF127AC-7975-4280-BC39-25D680D50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966242-0C4E-4275-ABAB-BD133E59B589}"/>
              </a:ext>
            </a:extLst>
          </p:cNvPr>
          <p:cNvSpPr txBox="1"/>
          <p:nvPr/>
        </p:nvSpPr>
        <p:spPr>
          <a:xfrm>
            <a:off x="1806937" y="2078864"/>
            <a:ext cx="304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err="1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정하림</a:t>
            </a:r>
            <a:endParaRPr lang="ko-KR" altLang="en-US" sz="3000" spc="-150" dirty="0">
              <a:solidFill>
                <a:schemeClr val="bg1"/>
              </a:solidFill>
              <a:latin typeface="나눔손글씨 배은혜체" panose="02000503000000000000" pitchFamily="2" charset="-127"/>
              <a:ea typeface="나눔손글씨 배은혜체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308583-E6F3-4D20-87C7-66C40C62F74E}"/>
              </a:ext>
            </a:extLst>
          </p:cNvPr>
          <p:cNvSpPr txBox="1"/>
          <p:nvPr/>
        </p:nvSpPr>
        <p:spPr>
          <a:xfrm>
            <a:off x="4122000" y="2037570"/>
            <a:ext cx="304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김주하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39C14-E759-47DE-9F7A-5A6D4BCABD71}"/>
              </a:ext>
            </a:extLst>
          </p:cNvPr>
          <p:cNvSpPr txBox="1"/>
          <p:nvPr/>
        </p:nvSpPr>
        <p:spPr>
          <a:xfrm>
            <a:off x="1867351" y="4444261"/>
            <a:ext cx="304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err="1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이길형</a:t>
            </a:r>
            <a:endParaRPr lang="ko-KR" altLang="en-US" sz="3000" spc="-150" dirty="0">
              <a:solidFill>
                <a:schemeClr val="bg1"/>
              </a:solidFill>
              <a:latin typeface="나눔손글씨 배은혜체" panose="02000503000000000000" pitchFamily="2" charset="-127"/>
              <a:ea typeface="나눔손글씨 배은혜체" panose="02000503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60C17B-77BA-4687-9895-4B375AAA725E}"/>
              </a:ext>
            </a:extLst>
          </p:cNvPr>
          <p:cNvSpPr txBox="1"/>
          <p:nvPr/>
        </p:nvSpPr>
        <p:spPr>
          <a:xfrm>
            <a:off x="4313191" y="4432255"/>
            <a:ext cx="304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정수경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EFBEF-D8B3-44EC-8BF1-24E8FE8234BA}"/>
              </a:ext>
            </a:extLst>
          </p:cNvPr>
          <p:cNvSpPr txBox="1"/>
          <p:nvPr/>
        </p:nvSpPr>
        <p:spPr>
          <a:xfrm>
            <a:off x="-363618" y="2240447"/>
            <a:ext cx="37088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FND  </a:t>
            </a:r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시간 카운트 기능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응용 프로그램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보고서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415252-256D-4EDA-A752-473D3FE41404}"/>
              </a:ext>
            </a:extLst>
          </p:cNvPr>
          <p:cNvSpPr txBox="1"/>
          <p:nvPr/>
        </p:nvSpPr>
        <p:spPr>
          <a:xfrm>
            <a:off x="-178862" y="4223291"/>
            <a:ext cx="37088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LCD  </a:t>
            </a:r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구구단 문제 출력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응용 프로그램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보고서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40236-75DF-47F9-8EDD-2F4D897ED55A}"/>
              </a:ext>
            </a:extLst>
          </p:cNvPr>
          <p:cNvSpPr txBox="1"/>
          <p:nvPr/>
        </p:nvSpPr>
        <p:spPr>
          <a:xfrm>
            <a:off x="5624025" y="2104384"/>
            <a:ext cx="370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스위치 입력 기능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응용 프로그램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en-US" altLang="ko-KR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PPT </a:t>
            </a:r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프로그램 통합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0209C0-0741-486A-88CC-2863BE149587}"/>
              </a:ext>
            </a:extLst>
          </p:cNvPr>
          <p:cNvSpPr txBox="1"/>
          <p:nvPr/>
        </p:nvSpPr>
        <p:spPr>
          <a:xfrm>
            <a:off x="5695227" y="4126190"/>
            <a:ext cx="370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LED  </a:t>
            </a:r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점등</a:t>
            </a:r>
            <a:r>
              <a:rPr lang="en-US" altLang="ko-KR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/</a:t>
            </a:r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점멸 기능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en-US" altLang="ko-KR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Dot Matrix O/X </a:t>
            </a:r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표시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응용 프로그램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1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보고서 작성</a:t>
            </a:r>
            <a:endParaRPr lang="en-US" altLang="ko-KR" sz="15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52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247890" y="225514"/>
            <a:ext cx="304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SCRUM FRAMWORK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775220-6410-4A86-ABDD-EC9CC7841995}"/>
              </a:ext>
            </a:extLst>
          </p:cNvPr>
          <p:cNvSpPr txBox="1"/>
          <p:nvPr/>
        </p:nvSpPr>
        <p:spPr>
          <a:xfrm>
            <a:off x="708781" y="1560912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  <a:cs typeface="AaLovable" panose="02020603020101020101" pitchFamily="18" charset="-127"/>
              </a:rPr>
              <a:t>LED</a:t>
            </a:r>
            <a:endParaRPr lang="ko-KR" altLang="en-US" sz="3000" dirty="0">
              <a:solidFill>
                <a:schemeClr val="bg1"/>
              </a:solidFill>
              <a:latin typeface="나눔손글씨 배은혜체" panose="02000503000000000000" pitchFamily="2" charset="-127"/>
              <a:ea typeface="나눔손글씨 배은혜체" panose="02000503000000000000" pitchFamily="2" charset="-127"/>
              <a:cs typeface="AaLovable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E78F2-7C36-4760-866E-81781DA8CA19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40F08B2-88E1-402E-93C5-7841750F37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214"/>
          <a:stretch/>
        </p:blipFill>
        <p:spPr>
          <a:xfrm>
            <a:off x="5857190" y="4194319"/>
            <a:ext cx="536574" cy="444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2E5962-06BA-4441-8A30-EA02C5D83A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68" t="4331" r="434" b="4981"/>
          <a:stretch/>
        </p:blipFill>
        <p:spPr>
          <a:xfrm>
            <a:off x="1754794" y="1295299"/>
            <a:ext cx="5797972" cy="415558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252D81C-49DF-4CB7-9EC8-7F8A0033E2CA}"/>
              </a:ext>
            </a:extLst>
          </p:cNvPr>
          <p:cNvSpPr txBox="1"/>
          <p:nvPr/>
        </p:nvSpPr>
        <p:spPr>
          <a:xfrm>
            <a:off x="-603500" y="825538"/>
            <a:ext cx="304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>
                <a:solidFill>
                  <a:srgbClr val="1737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b="1" spc="-150" dirty="0">
                <a:solidFill>
                  <a:srgbClr val="1737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6ADE2C-3B78-49D3-BF4E-C2C2020F8984}"/>
              </a:ext>
            </a:extLst>
          </p:cNvPr>
          <p:cNvSpPr txBox="1"/>
          <p:nvPr/>
        </p:nvSpPr>
        <p:spPr>
          <a:xfrm>
            <a:off x="2660113" y="5630097"/>
            <a:ext cx="3708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디바이스  드라이버의  기본 구조  공부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각자 맡은 디바이스의 소스 분석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16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247890" y="225514"/>
            <a:ext cx="304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SCRUM FRAMWORK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775220-6410-4A86-ABDD-EC9CC7841995}"/>
              </a:ext>
            </a:extLst>
          </p:cNvPr>
          <p:cNvSpPr txBox="1"/>
          <p:nvPr/>
        </p:nvSpPr>
        <p:spPr>
          <a:xfrm>
            <a:off x="708781" y="1560912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  <a:cs typeface="AaLovable" panose="02020603020101020101" pitchFamily="18" charset="-127"/>
              </a:rPr>
              <a:t>LED</a:t>
            </a:r>
            <a:endParaRPr lang="ko-KR" altLang="en-US" sz="3000" dirty="0">
              <a:solidFill>
                <a:schemeClr val="bg1"/>
              </a:solidFill>
              <a:latin typeface="나눔손글씨 배은혜체" panose="02000503000000000000" pitchFamily="2" charset="-127"/>
              <a:ea typeface="나눔손글씨 배은혜체" panose="02000503000000000000" pitchFamily="2" charset="-127"/>
              <a:cs typeface="AaLovable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E78F2-7C36-4760-866E-81781DA8CA19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40F08B2-88E1-402E-93C5-7841750F37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214"/>
          <a:stretch/>
        </p:blipFill>
        <p:spPr>
          <a:xfrm>
            <a:off x="5857190" y="4194319"/>
            <a:ext cx="536574" cy="4442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D7DB40-8CF1-4AEB-B4C3-657459C244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43" b="3353"/>
          <a:stretch/>
        </p:blipFill>
        <p:spPr>
          <a:xfrm>
            <a:off x="1685967" y="1345755"/>
            <a:ext cx="5772065" cy="4030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B58AD3-1326-49C5-A98F-F760C8F77DBB}"/>
              </a:ext>
            </a:extLst>
          </p:cNvPr>
          <p:cNvSpPr txBox="1"/>
          <p:nvPr/>
        </p:nvSpPr>
        <p:spPr>
          <a:xfrm>
            <a:off x="-603500" y="825538"/>
            <a:ext cx="304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1737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b="1" spc="-150" dirty="0">
                <a:solidFill>
                  <a:srgbClr val="1737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67D77-1F29-4012-A96E-DE7097055ED6}"/>
              </a:ext>
            </a:extLst>
          </p:cNvPr>
          <p:cNvSpPr txBox="1"/>
          <p:nvPr/>
        </p:nvSpPr>
        <p:spPr>
          <a:xfrm>
            <a:off x="1563827" y="5501147"/>
            <a:ext cx="6016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각자 맡은 디바이스  예제 실행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예제를 바탕으로 한 응용 프로그램 작성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스레드를 활용한 프로그램 통합 시작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프로그램 작성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21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247890" y="225514"/>
            <a:ext cx="304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SCRUM FRAMWORK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775220-6410-4A86-ABDD-EC9CC7841995}"/>
              </a:ext>
            </a:extLst>
          </p:cNvPr>
          <p:cNvSpPr txBox="1"/>
          <p:nvPr/>
        </p:nvSpPr>
        <p:spPr>
          <a:xfrm>
            <a:off x="708781" y="1560912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  <a:cs typeface="AaLovable" panose="02020603020101020101" pitchFamily="18" charset="-127"/>
              </a:rPr>
              <a:t>LED</a:t>
            </a:r>
            <a:endParaRPr lang="ko-KR" altLang="en-US" sz="3000" dirty="0">
              <a:solidFill>
                <a:schemeClr val="bg1"/>
              </a:solidFill>
              <a:latin typeface="나눔손글씨 배은혜체" panose="02000503000000000000" pitchFamily="2" charset="-127"/>
              <a:ea typeface="나눔손글씨 배은혜체" panose="02000503000000000000" pitchFamily="2" charset="-127"/>
              <a:cs typeface="AaLovable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E78F2-7C36-4760-866E-81781DA8CA19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40F08B2-88E1-402E-93C5-7841750F37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214"/>
          <a:stretch/>
        </p:blipFill>
        <p:spPr>
          <a:xfrm>
            <a:off x="5857190" y="4194319"/>
            <a:ext cx="536574" cy="444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5D74F8-ABB8-4BB6-B093-D740D0E2E5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92"/>
          <a:stretch/>
        </p:blipFill>
        <p:spPr>
          <a:xfrm>
            <a:off x="1642952" y="1196752"/>
            <a:ext cx="5858095" cy="4209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F7D8FA-52BA-4C92-8AA3-28AD3047A29D}"/>
              </a:ext>
            </a:extLst>
          </p:cNvPr>
          <p:cNvSpPr txBox="1"/>
          <p:nvPr/>
        </p:nvSpPr>
        <p:spPr>
          <a:xfrm>
            <a:off x="-603500" y="825538"/>
            <a:ext cx="304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1737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b="1" spc="-150" dirty="0">
                <a:solidFill>
                  <a:srgbClr val="1737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993A49-D4AF-49D2-B226-B87408EFD89A}"/>
              </a:ext>
            </a:extLst>
          </p:cNvPr>
          <p:cNvSpPr txBox="1"/>
          <p:nvPr/>
        </p:nvSpPr>
        <p:spPr>
          <a:xfrm>
            <a:off x="1563827" y="5512436"/>
            <a:ext cx="601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프로그램 작성 완료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통합 진행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디바이스들을 하나씩 합치면서 발생하는 오류 해결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13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649105" y="225514"/>
            <a:ext cx="304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결론 및 총평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775220-6410-4A86-ABDD-EC9CC7841995}"/>
              </a:ext>
            </a:extLst>
          </p:cNvPr>
          <p:cNvSpPr txBox="1"/>
          <p:nvPr/>
        </p:nvSpPr>
        <p:spPr>
          <a:xfrm>
            <a:off x="530429" y="1546105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  <a:cs typeface="AaLovable" panose="02020603020101020101" pitchFamily="18" charset="-127"/>
              </a:rPr>
              <a:t>LED</a:t>
            </a:r>
            <a:endParaRPr lang="ko-KR" altLang="en-US" sz="3000" dirty="0">
              <a:solidFill>
                <a:schemeClr val="bg1"/>
              </a:solidFill>
              <a:latin typeface="나눔손글씨 배은혜체" panose="02000503000000000000" pitchFamily="2" charset="-127"/>
              <a:ea typeface="나눔손글씨 배은혜체" panose="02000503000000000000" pitchFamily="2" charset="-127"/>
              <a:cs typeface="AaLovable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E78F2-7C36-4760-866E-81781DA8CA19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40F08B2-88E1-402E-93C5-7841750F37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214"/>
          <a:stretch/>
        </p:blipFill>
        <p:spPr>
          <a:xfrm>
            <a:off x="5678838" y="4179512"/>
            <a:ext cx="536574" cy="44420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5310F6A-A5AE-4B35-ACD2-36E0399FE2E0}"/>
              </a:ext>
            </a:extLst>
          </p:cNvPr>
          <p:cNvSpPr/>
          <p:nvPr/>
        </p:nvSpPr>
        <p:spPr>
          <a:xfrm>
            <a:off x="703132" y="2018007"/>
            <a:ext cx="3769042" cy="3745557"/>
          </a:xfrm>
          <a:prstGeom prst="ellipse">
            <a:avLst/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E8ABA4-B08C-4324-930A-C7402E50B16C}"/>
              </a:ext>
            </a:extLst>
          </p:cNvPr>
          <p:cNvSpPr/>
          <p:nvPr/>
        </p:nvSpPr>
        <p:spPr>
          <a:xfrm>
            <a:off x="4619382" y="2018006"/>
            <a:ext cx="3769042" cy="3745557"/>
          </a:xfrm>
          <a:prstGeom prst="ellipse">
            <a:avLst/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40">
            <a:extLst>
              <a:ext uri="{FF2B5EF4-FFF2-40B4-BE49-F238E27FC236}">
                <a16:creationId xmlns:a16="http://schemas.microsoft.com/office/drawing/2014/main" id="{78A8DF58-CBF4-4FCE-817C-06EE2CEE6AEE}"/>
              </a:ext>
            </a:extLst>
          </p:cNvPr>
          <p:cNvSpPr/>
          <p:nvPr/>
        </p:nvSpPr>
        <p:spPr>
          <a:xfrm>
            <a:off x="5979708" y="1400356"/>
            <a:ext cx="1110351" cy="460345"/>
          </a:xfrm>
          <a:prstGeom prst="roundRect">
            <a:avLst>
              <a:gd name="adj" fmla="val 50000"/>
            </a:avLst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총평</a:t>
            </a:r>
          </a:p>
        </p:txBody>
      </p:sp>
      <p:sp>
        <p:nvSpPr>
          <p:cNvPr id="17" name="모서리가 둥근 직사각형 40">
            <a:extLst>
              <a:ext uri="{FF2B5EF4-FFF2-40B4-BE49-F238E27FC236}">
                <a16:creationId xmlns:a16="http://schemas.microsoft.com/office/drawing/2014/main" id="{F72102D7-F774-443A-9310-347780DE043C}"/>
              </a:ext>
            </a:extLst>
          </p:cNvPr>
          <p:cNvSpPr/>
          <p:nvPr/>
        </p:nvSpPr>
        <p:spPr>
          <a:xfrm>
            <a:off x="2021489" y="1400356"/>
            <a:ext cx="1110351" cy="460345"/>
          </a:xfrm>
          <a:prstGeom prst="roundRect">
            <a:avLst>
              <a:gd name="adj" fmla="val 50000"/>
            </a:avLst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91101-E4C8-4F2C-AA84-02F4EE5C2F33}"/>
              </a:ext>
            </a:extLst>
          </p:cNvPr>
          <p:cNvSpPr txBox="1"/>
          <p:nvPr/>
        </p:nvSpPr>
        <p:spPr>
          <a:xfrm>
            <a:off x="4796266" y="2607598"/>
            <a:ext cx="347723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전까지 잘 작동하던 보드가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코드를 수정하지 않았음에도 불구하고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시나리오 대로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작동하지 않아서 어려웠다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 각각 실행하면 잘 되지만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통합 시 제대로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작동하지 않은 적도 많아서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원인을 찾느라 매우 힘들었다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생각하는 대로 보드가 작동하지 않아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점이 매우 어려웠다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E273A-A198-4762-A56B-840C8FB2FC11}"/>
              </a:ext>
            </a:extLst>
          </p:cNvPr>
          <p:cNvSpPr txBox="1"/>
          <p:nvPr/>
        </p:nvSpPr>
        <p:spPr>
          <a:xfrm>
            <a:off x="695123" y="2480099"/>
            <a:ext cx="3763081" cy="2969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디바이스 드라이버 사용 전에는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insmod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모듈을 커널에 적재하고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mknod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실행해 장치파일을 생성한다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 사용은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파일을 다루는 법과 같으며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open()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드라이버를 열고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read()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write()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사용해 디바이스 드라이버에 데이터를 쓰거나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데이터를 읽어온다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 후에는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close()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드라이버를 닫는다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7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020" y="27089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정의</a:t>
            </a:r>
          </a:p>
          <a:p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설계과제  목표</a:t>
            </a: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95736" y="3700189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디바이스</a:t>
            </a: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요구사항  분석</a:t>
            </a: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</a:p>
          <a:p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9835" y="3890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 설계도</a:t>
            </a:r>
          </a:p>
          <a:p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 설계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데모</a:t>
            </a: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</a:t>
            </a: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현실적  제한요소</a:t>
            </a: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SCRUM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FRAMWORK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간 역할 분담</a:t>
            </a: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 및  총평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99898" y="27089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요구사항 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45227" y="27089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시스템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77987" y="270895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구현 및 데모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4881" y="2708959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마무리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4D894-492A-4819-BA63-BE92564074A1}"/>
              </a:ext>
            </a:extLst>
          </p:cNvPr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BTS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D8CAB-5219-4881-BCAD-A3F609598EBD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585F9-BACC-4066-9F29-81B76DE79F1B}"/>
              </a:ext>
            </a:extLst>
          </p:cNvPr>
          <p:cNvSpPr txBox="1"/>
          <p:nvPr/>
        </p:nvSpPr>
        <p:spPr>
          <a:xfrm>
            <a:off x="2915816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46A06-E10C-466C-A61F-D9DB86E649C6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AD0E3-093B-4F0A-82DE-963B6800E60A}"/>
              </a:ext>
            </a:extLst>
          </p:cNvPr>
          <p:cNvSpPr txBox="1"/>
          <p:nvPr/>
        </p:nvSpPr>
        <p:spPr>
          <a:xfrm>
            <a:off x="35496" y="2153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A8988-8BFD-4817-BB24-D09D7ABFE3F5}"/>
              </a:ext>
            </a:extLst>
          </p:cNvPr>
          <p:cNvSpPr txBox="1"/>
          <p:nvPr/>
        </p:nvSpPr>
        <p:spPr>
          <a:xfrm>
            <a:off x="-144524" y="1844824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   ”  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4FA22-E630-4133-A863-CA7FC09AE736}"/>
              </a:ext>
            </a:extLst>
          </p:cNvPr>
          <p:cNvSpPr txBox="1"/>
          <p:nvPr/>
        </p:nvSpPr>
        <p:spPr>
          <a:xfrm>
            <a:off x="-315721" y="2095532"/>
            <a:ext cx="97754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이상의 디바이스와 스레드를 사용한 병행 처리 응용프로그램 설계</a:t>
            </a:r>
            <a:endParaRPr lang="en-US" altLang="ko-KR" sz="20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AC6CFE-8643-404F-89D8-0D661502AA56}"/>
              </a:ext>
            </a:extLst>
          </p:cNvPr>
          <p:cNvCxnSpPr>
            <a:cxnSpLocks/>
          </p:cNvCxnSpPr>
          <p:nvPr/>
        </p:nvCxnSpPr>
        <p:spPr>
          <a:xfrm>
            <a:off x="539552" y="2564904"/>
            <a:ext cx="828092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C4E834-26D9-40B7-A814-0B00D6A4E93F}"/>
              </a:ext>
            </a:extLst>
          </p:cNvPr>
          <p:cNvSpPr txBox="1"/>
          <p:nvPr/>
        </p:nvSpPr>
        <p:spPr>
          <a:xfrm>
            <a:off x="-315721" y="3619722"/>
            <a:ext cx="9775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각종 디바이스 드라이버의 구조를 파악하며 응용프로그램을 작성</a:t>
            </a:r>
            <a:endParaRPr lang="en-US" altLang="ko-KR" sz="20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Synchronization tool</a:t>
            </a:r>
            <a:r>
              <a:rPr lang="ko-KR" altLang="en-US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사용한 스레드간 순서 조정</a:t>
            </a:r>
            <a:r>
              <a:rPr lang="en-US" altLang="ko-KR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경쟁상태 방지</a:t>
            </a:r>
            <a:endParaRPr lang="en-US" altLang="ko-KR" sz="20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 사용량</a:t>
            </a:r>
            <a:r>
              <a:rPr lang="en-US" altLang="ko-KR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최적화</a:t>
            </a:r>
            <a:endParaRPr lang="en-US" altLang="ko-KR" sz="20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000" spc="-150" dirty="0" err="1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시큐어</a:t>
            </a:r>
            <a:r>
              <a:rPr lang="ko-KR" altLang="en-US" sz="2000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코딩 기법을 활용하여 프로그래밍</a:t>
            </a:r>
          </a:p>
          <a:p>
            <a:pPr marL="457200" indent="-457200" algn="ctr">
              <a:buAutoNum type="arabicPeriod"/>
            </a:pPr>
            <a:endParaRPr lang="en-US" altLang="ko-KR" sz="20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0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ko-KR" altLang="en-US" sz="20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0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ko-KR" altLang="en-US" sz="20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7C027-EC78-45B5-8CC6-4647717D8D0D}"/>
              </a:ext>
            </a:extLst>
          </p:cNvPr>
          <p:cNvSpPr txBox="1"/>
          <p:nvPr/>
        </p:nvSpPr>
        <p:spPr>
          <a:xfrm>
            <a:off x="3077580" y="1587068"/>
            <a:ext cx="298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>
                <a:solidFill>
                  <a:srgbClr val="17375E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문제 정의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708992-D742-475A-A9CF-FEEF47392CEA}"/>
              </a:ext>
            </a:extLst>
          </p:cNvPr>
          <p:cNvSpPr txBox="1"/>
          <p:nvPr/>
        </p:nvSpPr>
        <p:spPr>
          <a:xfrm>
            <a:off x="3077580" y="3156753"/>
            <a:ext cx="298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>
                <a:solidFill>
                  <a:srgbClr val="17375E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설계 목표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708141-61F4-4842-8E28-AD84CC346354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320165-03D2-49DA-84CF-BAA07EFD9057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6C81EA3-C324-42FA-89C7-CA3E9F57FAF9}"/>
              </a:ext>
            </a:extLst>
          </p:cNvPr>
          <p:cNvSpPr/>
          <p:nvPr/>
        </p:nvSpPr>
        <p:spPr>
          <a:xfrm>
            <a:off x="1096224" y="2862395"/>
            <a:ext cx="1080120" cy="10801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음식, 표지판이(가) 표시된 사진&#10;&#10;자동 생성된 설명">
            <a:extLst>
              <a:ext uri="{FF2B5EF4-FFF2-40B4-BE49-F238E27FC236}">
                <a16:creationId xmlns:a16="http://schemas.microsoft.com/office/drawing/2014/main" id="{F652BD46-A878-4C06-BAB8-E6CC3FD98E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20" y="3025473"/>
            <a:ext cx="820825" cy="820825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A5FA914E-739D-415A-A403-97991293A678}"/>
              </a:ext>
            </a:extLst>
          </p:cNvPr>
          <p:cNvSpPr/>
          <p:nvPr/>
        </p:nvSpPr>
        <p:spPr>
          <a:xfrm>
            <a:off x="2569263" y="2872146"/>
            <a:ext cx="1080120" cy="10801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6DCB7C-96BB-4018-9C85-7872D11A5C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0" y="3083037"/>
            <a:ext cx="650858" cy="65085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AA78D9C3-F9F0-45D1-9D27-21AE1BECDFE0}"/>
              </a:ext>
            </a:extLst>
          </p:cNvPr>
          <p:cNvSpPr/>
          <p:nvPr/>
        </p:nvSpPr>
        <p:spPr>
          <a:xfrm>
            <a:off x="3972818" y="2885606"/>
            <a:ext cx="1080120" cy="10801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5E54638-5DC7-4C6C-9960-D7BA22B908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06" y="3090496"/>
            <a:ext cx="643399" cy="643399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578EC60A-649E-48DC-AAC3-1D6F34941B1F}"/>
              </a:ext>
            </a:extLst>
          </p:cNvPr>
          <p:cNvSpPr/>
          <p:nvPr/>
        </p:nvSpPr>
        <p:spPr>
          <a:xfrm>
            <a:off x="5513477" y="2885832"/>
            <a:ext cx="1080120" cy="10801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135F34E3-FE59-49E0-AB27-629D0E264E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82572" y="3051775"/>
            <a:ext cx="741929" cy="741929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9F784994-4FB4-49F3-8B9A-651B63FE4F48}"/>
              </a:ext>
            </a:extLst>
          </p:cNvPr>
          <p:cNvSpPr/>
          <p:nvPr/>
        </p:nvSpPr>
        <p:spPr>
          <a:xfrm>
            <a:off x="6949463" y="2867523"/>
            <a:ext cx="1080120" cy="108012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표지판이(가) 표시된 사진&#10;&#10;자동 생성된 설명">
            <a:extLst>
              <a:ext uri="{FF2B5EF4-FFF2-40B4-BE49-F238E27FC236}">
                <a16:creationId xmlns:a16="http://schemas.microsoft.com/office/drawing/2014/main" id="{70074A83-1103-4E8A-8AEB-17909B1BF4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089005"/>
            <a:ext cx="679990" cy="6799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203E048-9F80-4FD7-82A6-9B82339865EF}"/>
              </a:ext>
            </a:extLst>
          </p:cNvPr>
          <p:cNvSpPr txBox="1"/>
          <p:nvPr/>
        </p:nvSpPr>
        <p:spPr>
          <a:xfrm>
            <a:off x="-144524" y="1926972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”  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4F35B78-C68F-46EF-AE51-B95BC46C91B8}"/>
              </a:ext>
            </a:extLst>
          </p:cNvPr>
          <p:cNvCxnSpPr>
            <a:cxnSpLocks/>
          </p:cNvCxnSpPr>
          <p:nvPr/>
        </p:nvCxnSpPr>
        <p:spPr>
          <a:xfrm>
            <a:off x="1619672" y="2524767"/>
            <a:ext cx="613144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BCF4B1-D8CF-4928-9557-354BA0AB1DB7}"/>
              </a:ext>
            </a:extLst>
          </p:cNvPr>
          <p:cNvSpPr txBox="1"/>
          <p:nvPr/>
        </p:nvSpPr>
        <p:spPr>
          <a:xfrm>
            <a:off x="3077580" y="2048485"/>
            <a:ext cx="298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>
                <a:solidFill>
                  <a:srgbClr val="17375E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디바이스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556FD6-5D0A-4E4F-ACF8-854AE29AAFB6}"/>
              </a:ext>
            </a:extLst>
          </p:cNvPr>
          <p:cNvSpPr txBox="1"/>
          <p:nvPr/>
        </p:nvSpPr>
        <p:spPr>
          <a:xfrm>
            <a:off x="-354193" y="195796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디바이스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970BA7-C7AD-45A5-83B9-7C11EF82A41F}"/>
              </a:ext>
            </a:extLst>
          </p:cNvPr>
          <p:cNvSpPr/>
          <p:nvPr/>
        </p:nvSpPr>
        <p:spPr>
          <a:xfrm>
            <a:off x="7009596" y="3999373"/>
            <a:ext cx="9893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카운트다운</a:t>
            </a:r>
            <a:endParaRPr lang="ko-KR" altLang="en-US" sz="2500" dirty="0">
              <a:latin typeface="나눔손글씨 배은혜체" panose="02000503000000000000" pitchFamily="2" charset="-127"/>
              <a:ea typeface="나눔손글씨 배은혜체" panose="02000503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043488-2431-4897-A19B-5B0EDF3E398F}"/>
              </a:ext>
            </a:extLst>
          </p:cNvPr>
          <p:cNvSpPr/>
          <p:nvPr/>
        </p:nvSpPr>
        <p:spPr>
          <a:xfrm>
            <a:off x="5656064" y="4018204"/>
            <a:ext cx="9092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문제 출력</a:t>
            </a:r>
            <a:endParaRPr lang="ko-KR" altLang="en-US" sz="2500" dirty="0">
              <a:latin typeface="나눔손글씨 배은혜체" panose="02000503000000000000" pitchFamily="2" charset="-127"/>
              <a:ea typeface="나눔손글씨 배은혜체" panose="02000503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D12C03-4C48-4F70-9408-0C4B89B2800F}"/>
              </a:ext>
            </a:extLst>
          </p:cNvPr>
          <p:cNvSpPr/>
          <p:nvPr/>
        </p:nvSpPr>
        <p:spPr>
          <a:xfrm>
            <a:off x="4106166" y="4048978"/>
            <a:ext cx="9316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O/X </a:t>
            </a:r>
            <a:r>
              <a:rPr lang="ko-KR" altLang="en-US" sz="25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표시</a:t>
            </a:r>
            <a:endParaRPr lang="ko-KR" altLang="en-US" sz="2500" dirty="0">
              <a:latin typeface="나눔손글씨 배은혜체" panose="02000503000000000000" pitchFamily="2" charset="-127"/>
              <a:ea typeface="나눔손글씨 배은혜체" panose="0200050300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D9B8E41-7275-4345-97FB-E75BEB691DDA}"/>
              </a:ext>
            </a:extLst>
          </p:cNvPr>
          <p:cNvSpPr/>
          <p:nvPr/>
        </p:nvSpPr>
        <p:spPr>
          <a:xfrm>
            <a:off x="2652306" y="4049964"/>
            <a:ext cx="9140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정답 입력</a:t>
            </a:r>
            <a:endParaRPr lang="ko-KR" altLang="en-US" sz="2500" dirty="0">
              <a:latin typeface="나눔손글씨 배은혜체" panose="02000503000000000000" pitchFamily="2" charset="-127"/>
              <a:ea typeface="나눔손글씨 배은혜체" panose="02000503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4D3B915-DA06-46C2-A730-D90ECA9F1C5B}"/>
              </a:ext>
            </a:extLst>
          </p:cNvPr>
          <p:cNvSpPr/>
          <p:nvPr/>
        </p:nvSpPr>
        <p:spPr>
          <a:xfrm>
            <a:off x="1026438" y="4048978"/>
            <a:ext cx="1229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배은혜체" panose="02000503000000000000" pitchFamily="2" charset="-127"/>
                <a:ea typeface="나눔손글씨 배은혜체" panose="02000503000000000000" pitchFamily="2" charset="-127"/>
              </a:rPr>
              <a:t>제한횟수 출력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708141-61F4-4842-8E28-AD84CC346354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320165-03D2-49DA-84CF-BAA07EFD9057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556FD6-5D0A-4E4F-ACF8-854AE29AAFB6}"/>
              </a:ext>
            </a:extLst>
          </p:cNvPr>
          <p:cNvSpPr txBox="1"/>
          <p:nvPr/>
        </p:nvSpPr>
        <p:spPr>
          <a:xfrm>
            <a:off x="-326207" y="195796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시나리오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ABC09-7FAD-40C0-94E2-30924FC351E4}"/>
              </a:ext>
            </a:extLst>
          </p:cNvPr>
          <p:cNvSpPr txBox="1"/>
          <p:nvPr/>
        </p:nvSpPr>
        <p:spPr>
          <a:xfrm>
            <a:off x="509336" y="140838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aLovable" panose="02020603020101020101" pitchFamily="18" charset="-127"/>
                <a:ea typeface="AaLovable" panose="02020603020101020101" pitchFamily="18" charset="-127"/>
                <a:cs typeface="AaLovable" panose="02020603020101020101" pitchFamily="18" charset="-127"/>
              </a:rPr>
              <a:t>LED</a:t>
            </a:r>
            <a:endParaRPr lang="ko-KR" altLang="en-US" sz="2000" dirty="0">
              <a:solidFill>
                <a:schemeClr val="bg1"/>
              </a:solidFill>
              <a:latin typeface="AaLovable" panose="02020603020101020101" pitchFamily="18" charset="-127"/>
              <a:ea typeface="AaLovable" panose="02020603020101020101" pitchFamily="18" charset="-127"/>
              <a:cs typeface="AaLovable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24E122-CE8D-4A5C-8491-0D73AD0A6F58}"/>
              </a:ext>
            </a:extLst>
          </p:cNvPr>
          <p:cNvSpPr/>
          <p:nvPr/>
        </p:nvSpPr>
        <p:spPr>
          <a:xfrm>
            <a:off x="971600" y="1503747"/>
            <a:ext cx="777324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FND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30:00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카운트를 시작한다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문제를 출력한다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보고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스위치를 이용해 정답을 입력한다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정답이면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Dot Matrix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다음문제를 출력하고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정답이 아니면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Dot Matrix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LED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하나씩 점멸한다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FND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00:00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초가 되거나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 8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모두 점멸 되면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게임을 종료한다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7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D3DC0-E0D9-476F-B866-BD0D2FA7E7B4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137730" y="215352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요구사항 분석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775220-6410-4A86-ABDD-EC9CC7841995}"/>
              </a:ext>
            </a:extLst>
          </p:cNvPr>
          <p:cNvSpPr txBox="1"/>
          <p:nvPr/>
        </p:nvSpPr>
        <p:spPr>
          <a:xfrm>
            <a:off x="509336" y="140838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aLovable" panose="02020603020101020101" pitchFamily="18" charset="-127"/>
                <a:ea typeface="AaLovable" panose="02020603020101020101" pitchFamily="18" charset="-127"/>
                <a:cs typeface="AaLovable" panose="02020603020101020101" pitchFamily="18" charset="-127"/>
              </a:rPr>
              <a:t>LED</a:t>
            </a:r>
            <a:endParaRPr lang="ko-KR" altLang="en-US" sz="2000" dirty="0">
              <a:solidFill>
                <a:schemeClr val="bg1"/>
              </a:solidFill>
              <a:latin typeface="AaLovable" panose="02020603020101020101" pitchFamily="18" charset="-127"/>
              <a:ea typeface="AaLovable" panose="02020603020101020101" pitchFamily="18" charset="-127"/>
              <a:cs typeface="AaLovable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B2723C-EBA0-4807-9448-C54BB739FCEE}"/>
              </a:ext>
            </a:extLst>
          </p:cNvPr>
          <p:cNvSpPr txBox="1"/>
          <p:nvPr/>
        </p:nvSpPr>
        <p:spPr>
          <a:xfrm>
            <a:off x="499903" y="226316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aLovable" panose="02020603020101020101" pitchFamily="18" charset="-127"/>
                <a:ea typeface="AaLovable" panose="02020603020101020101" pitchFamily="18" charset="-127"/>
                <a:cs typeface="AaLovable" panose="02020603020101020101" pitchFamily="18" charset="-127"/>
              </a:rPr>
              <a:t>LCD</a:t>
            </a:r>
            <a:endParaRPr lang="ko-KR" altLang="en-US" sz="2000" dirty="0">
              <a:solidFill>
                <a:schemeClr val="bg1"/>
              </a:solidFill>
              <a:latin typeface="AaLovable" panose="02020603020101020101" pitchFamily="18" charset="-127"/>
              <a:ea typeface="AaLovable" panose="02020603020101020101" pitchFamily="18" charset="-127"/>
              <a:cs typeface="AaLovable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44405-4B91-4189-8C02-65814F58D221}"/>
              </a:ext>
            </a:extLst>
          </p:cNvPr>
          <p:cNvSpPr txBox="1"/>
          <p:nvPr/>
        </p:nvSpPr>
        <p:spPr>
          <a:xfrm>
            <a:off x="264711" y="3172396"/>
            <a:ext cx="1526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AaLovable" panose="02020603020101020101" pitchFamily="18" charset="-127"/>
                <a:ea typeface="AaLovable" panose="02020603020101020101" pitchFamily="18" charset="-127"/>
                <a:cs typeface="AaLovable" panose="02020603020101020101" pitchFamily="18" charset="-127"/>
              </a:rPr>
              <a:t>SWITCH</a:t>
            </a:r>
            <a:endParaRPr lang="ko-KR" altLang="en-US" sz="1500" dirty="0">
              <a:solidFill>
                <a:schemeClr val="bg1"/>
              </a:solidFill>
              <a:latin typeface="AaLovable" panose="02020603020101020101" pitchFamily="18" charset="-127"/>
              <a:ea typeface="AaLovable" panose="02020603020101020101" pitchFamily="18" charset="-127"/>
              <a:cs typeface="AaLovable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F54A69-EF17-43BC-ABFA-C761256F72F1}"/>
              </a:ext>
            </a:extLst>
          </p:cNvPr>
          <p:cNvSpPr txBox="1"/>
          <p:nvPr/>
        </p:nvSpPr>
        <p:spPr>
          <a:xfrm>
            <a:off x="509336" y="399584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aLovable" panose="02020603020101020101" pitchFamily="18" charset="-127"/>
                <a:ea typeface="AaLovable" panose="02020603020101020101" pitchFamily="18" charset="-127"/>
                <a:cs typeface="AaLovable" panose="02020603020101020101" pitchFamily="18" charset="-127"/>
              </a:rPr>
              <a:t>DOT</a:t>
            </a:r>
            <a:endParaRPr lang="ko-KR" altLang="en-US" sz="2000" dirty="0">
              <a:solidFill>
                <a:schemeClr val="bg1"/>
              </a:solidFill>
              <a:latin typeface="AaLovable" panose="02020603020101020101" pitchFamily="18" charset="-127"/>
              <a:ea typeface="AaLovable" panose="02020603020101020101" pitchFamily="18" charset="-127"/>
              <a:cs typeface="AaLovable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5DD9F-C7C0-4AF7-A5D6-E2B961AE2743}"/>
              </a:ext>
            </a:extLst>
          </p:cNvPr>
          <p:cNvSpPr txBox="1"/>
          <p:nvPr/>
        </p:nvSpPr>
        <p:spPr>
          <a:xfrm>
            <a:off x="509336" y="483975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aLovable" panose="02020603020101020101" pitchFamily="18" charset="-127"/>
                <a:ea typeface="AaLovable" panose="02020603020101020101" pitchFamily="18" charset="-127"/>
                <a:cs typeface="AaLovable" panose="02020603020101020101" pitchFamily="18" charset="-127"/>
              </a:rPr>
              <a:t>FND</a:t>
            </a:r>
            <a:endParaRPr lang="ko-KR" altLang="en-US" sz="2000" dirty="0">
              <a:solidFill>
                <a:schemeClr val="bg1"/>
              </a:solidFill>
              <a:latin typeface="AaLovable" panose="02020603020101020101" pitchFamily="18" charset="-127"/>
              <a:ea typeface="AaLovable" panose="02020603020101020101" pitchFamily="18" charset="-127"/>
              <a:cs typeface="AaLovable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A21C05-56A7-4DFD-AD6E-E4924BC21A22}"/>
              </a:ext>
            </a:extLst>
          </p:cNvPr>
          <p:cNvSpPr/>
          <p:nvPr/>
        </p:nvSpPr>
        <p:spPr>
          <a:xfrm>
            <a:off x="1598888" y="2114695"/>
            <a:ext cx="640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- 10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구구단 문제를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출력하되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Ex) 8 X ? = 56</a:t>
            </a:r>
          </a:p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사용자가 정답을 맞추면 다음 문제를 출력한다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020FEA-E3AB-4104-81DA-B99852B3D502}"/>
              </a:ext>
            </a:extLst>
          </p:cNvPr>
          <p:cNvSpPr/>
          <p:nvPr/>
        </p:nvSpPr>
        <p:spPr>
          <a:xfrm>
            <a:off x="1629992" y="3181935"/>
            <a:ext cx="640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문제의 정답을 입력한다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CCF4CC-7658-412F-9832-37252993F66B}"/>
              </a:ext>
            </a:extLst>
          </p:cNvPr>
          <p:cNvSpPr/>
          <p:nvPr/>
        </p:nvSpPr>
        <p:spPr>
          <a:xfrm>
            <a:off x="1628064" y="1370081"/>
            <a:ext cx="640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개부터 시작하여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오답일 경우 하나씩 점멸한다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2E0FE5-10DB-46A5-BE80-032651022AEB}"/>
              </a:ext>
            </a:extLst>
          </p:cNvPr>
          <p:cNvSpPr/>
          <p:nvPr/>
        </p:nvSpPr>
        <p:spPr>
          <a:xfrm>
            <a:off x="1703854" y="3973907"/>
            <a:ext cx="640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정답 여부를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표시한다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3DBBDA-FBD4-42A5-A794-9D2EE72C7F2F}"/>
              </a:ext>
            </a:extLst>
          </p:cNvPr>
          <p:cNvSpPr/>
          <p:nvPr/>
        </p:nvSpPr>
        <p:spPr>
          <a:xfrm>
            <a:off x="1703854" y="4831010"/>
            <a:ext cx="640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초부터 시작하여 시간을 카운트한다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722E120-BB82-476C-8FE2-7D3DD03F5700}"/>
              </a:ext>
            </a:extLst>
          </p:cNvPr>
          <p:cNvSpPr/>
          <p:nvPr/>
        </p:nvSpPr>
        <p:spPr>
          <a:xfrm>
            <a:off x="711140" y="5545247"/>
            <a:ext cx="633265" cy="6332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508593-5C25-4F83-8322-383EBEECA658}"/>
              </a:ext>
            </a:extLst>
          </p:cNvPr>
          <p:cNvSpPr/>
          <p:nvPr/>
        </p:nvSpPr>
        <p:spPr>
          <a:xfrm>
            <a:off x="1677542" y="5457214"/>
            <a:ext cx="7373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초부터 시작하여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FND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00:00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되거나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목숨을 모두 소모하여 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LED 8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모두 점멸하면 프로그램을 종료한다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393002-A147-47B7-89C8-90CA36370B61}"/>
              </a:ext>
            </a:extLst>
          </p:cNvPr>
          <p:cNvGrpSpPr/>
          <p:nvPr/>
        </p:nvGrpSpPr>
        <p:grpSpPr>
          <a:xfrm>
            <a:off x="692441" y="1324172"/>
            <a:ext cx="646331" cy="646331"/>
            <a:chOff x="1099906" y="1508929"/>
            <a:chExt cx="1080120" cy="108012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8BD6165-2A20-4DB9-B841-9A6AFDE9683C}"/>
                </a:ext>
              </a:extLst>
            </p:cNvPr>
            <p:cNvSpPr/>
            <p:nvPr/>
          </p:nvSpPr>
          <p:spPr>
            <a:xfrm>
              <a:off x="1099906" y="1508929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 descr="음식, 표지판이(가) 표시된 사진&#10;&#10;자동 생성된 설명">
              <a:extLst>
                <a:ext uri="{FF2B5EF4-FFF2-40B4-BE49-F238E27FC236}">
                  <a16:creationId xmlns:a16="http://schemas.microsoft.com/office/drawing/2014/main" id="{238C7010-4AE0-47AB-9674-68639573A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302" y="1672007"/>
              <a:ext cx="820825" cy="82082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CEA41C-5C8B-442A-A127-75CF88872322}"/>
              </a:ext>
            </a:extLst>
          </p:cNvPr>
          <p:cNvGrpSpPr/>
          <p:nvPr/>
        </p:nvGrpSpPr>
        <p:grpSpPr>
          <a:xfrm>
            <a:off x="711421" y="3035118"/>
            <a:ext cx="646331" cy="646331"/>
            <a:chOff x="2572945" y="1518680"/>
            <a:chExt cx="1080120" cy="108012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30D2CCA-A652-4E24-9327-08ACCC0D8161}"/>
                </a:ext>
              </a:extLst>
            </p:cNvPr>
            <p:cNvSpPr/>
            <p:nvPr/>
          </p:nvSpPr>
          <p:spPr>
            <a:xfrm>
              <a:off x="2572945" y="1518680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9416BCB-FE22-47FF-9EB2-F93A46206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32" y="1729571"/>
              <a:ext cx="650858" cy="65085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C037D3-5C27-4DFD-888F-5132154FBF84}"/>
              </a:ext>
            </a:extLst>
          </p:cNvPr>
          <p:cNvGrpSpPr/>
          <p:nvPr/>
        </p:nvGrpSpPr>
        <p:grpSpPr>
          <a:xfrm>
            <a:off x="721308" y="3867416"/>
            <a:ext cx="646331" cy="646331"/>
            <a:chOff x="3976500" y="1532140"/>
            <a:chExt cx="1080120" cy="108012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23DB12B-76A4-47C0-ADC2-76A3E06F80C7}"/>
                </a:ext>
              </a:extLst>
            </p:cNvPr>
            <p:cNvSpPr/>
            <p:nvPr/>
          </p:nvSpPr>
          <p:spPr>
            <a:xfrm>
              <a:off x="3976500" y="1532140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 descr="그리기이(가) 표시된 사진&#10;&#10;자동 생성된 설명">
              <a:extLst>
                <a:ext uri="{FF2B5EF4-FFF2-40B4-BE49-F238E27FC236}">
                  <a16:creationId xmlns:a16="http://schemas.microsoft.com/office/drawing/2014/main" id="{A67F09EA-20D6-42C4-9BC0-BDDB36A20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8" y="1737030"/>
              <a:ext cx="643399" cy="643399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1D317C-0D29-4293-9645-1A0E1D445AC3}"/>
              </a:ext>
            </a:extLst>
          </p:cNvPr>
          <p:cNvGrpSpPr/>
          <p:nvPr/>
        </p:nvGrpSpPr>
        <p:grpSpPr>
          <a:xfrm>
            <a:off x="704695" y="2119567"/>
            <a:ext cx="646331" cy="646331"/>
            <a:chOff x="5517159" y="1532366"/>
            <a:chExt cx="1080120" cy="108012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15900F2-0702-4C8A-AD15-A56EE40E3D9C}"/>
                </a:ext>
              </a:extLst>
            </p:cNvPr>
            <p:cNvSpPr/>
            <p:nvPr/>
          </p:nvSpPr>
          <p:spPr>
            <a:xfrm>
              <a:off x="5517159" y="1532366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3178F911-EE9B-4253-BDD3-94D433C24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86254" y="1698309"/>
              <a:ext cx="741929" cy="741929"/>
            </a:xfrm>
            <a:prstGeom prst="rect">
              <a:avLst/>
            </a:prstGeom>
          </p:spPr>
        </p:pic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76D9BA66-0C33-4CF3-9D5B-47A2F51D820F}"/>
              </a:ext>
            </a:extLst>
          </p:cNvPr>
          <p:cNvSpPr/>
          <p:nvPr/>
        </p:nvSpPr>
        <p:spPr>
          <a:xfrm>
            <a:off x="721307" y="4707028"/>
            <a:ext cx="646331" cy="646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 descr="표지판이(가) 표시된 사진&#10;&#10;자동 생성된 설명">
            <a:extLst>
              <a:ext uri="{FF2B5EF4-FFF2-40B4-BE49-F238E27FC236}">
                <a16:creationId xmlns:a16="http://schemas.microsoft.com/office/drawing/2014/main" id="{3DBA82A0-2A3E-4752-A749-4B3AED53C7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47" y="4830934"/>
            <a:ext cx="406898" cy="406898"/>
          </a:xfrm>
          <a:prstGeom prst="rect">
            <a:avLst/>
          </a:prstGeom>
        </p:spPr>
      </p:pic>
      <p:pic>
        <p:nvPicPr>
          <p:cNvPr id="62" name="그림 61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F60FD547-91CC-4E1C-8458-15C158CA788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13"/>
          <a:stretch/>
        </p:blipFill>
        <p:spPr>
          <a:xfrm>
            <a:off x="823675" y="5705499"/>
            <a:ext cx="408371" cy="3127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530633" y="225514"/>
            <a:ext cx="33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소프트웨어 설계도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775220-6410-4A86-ABDD-EC9CC7841995}"/>
              </a:ext>
            </a:extLst>
          </p:cNvPr>
          <p:cNvSpPr txBox="1"/>
          <p:nvPr/>
        </p:nvSpPr>
        <p:spPr>
          <a:xfrm>
            <a:off x="509336" y="140838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aLovable" panose="02020603020101020101" pitchFamily="18" charset="-127"/>
                <a:ea typeface="AaLovable" panose="02020603020101020101" pitchFamily="18" charset="-127"/>
                <a:cs typeface="AaLovable" panose="02020603020101020101" pitchFamily="18" charset="-127"/>
              </a:rPr>
              <a:t>LED</a:t>
            </a:r>
            <a:endParaRPr lang="ko-KR" altLang="en-US" sz="2000" dirty="0">
              <a:solidFill>
                <a:schemeClr val="bg1"/>
              </a:solidFill>
              <a:latin typeface="AaLovable" panose="02020603020101020101" pitchFamily="18" charset="-127"/>
              <a:ea typeface="AaLovable" panose="02020603020101020101" pitchFamily="18" charset="-127"/>
              <a:cs typeface="AaLovable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C8287-BF13-4920-A503-69BC7A90EA17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C29AF-FFC2-4D23-B028-883E0109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55336"/>
            <a:ext cx="7128792" cy="52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396552" y="225514"/>
            <a:ext cx="251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스레드 설계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C8287-BF13-4920-A503-69BC7A90EA17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6EF3D35-E804-4F9C-AE38-9EB41AD8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79554"/>
              </p:ext>
            </p:extLst>
          </p:nvPr>
        </p:nvGraphicFramePr>
        <p:xfrm>
          <a:off x="874810" y="1237074"/>
          <a:ext cx="7394378" cy="21247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472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703">
                  <a:extLst>
                    <a:ext uri="{9D8B030D-6E8A-4147-A177-3AD203B41FA5}">
                      <a16:colId xmlns:a16="http://schemas.microsoft.com/office/drawing/2014/main" val="2588943122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 err="1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user_answer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F3EB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 err="1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is_pushed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F3EB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 err="1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m_id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(</a:t>
                      </a:r>
                      <a:r>
                        <a:rPr lang="en-US" altLang="ko-KR" sz="1300" b="0" kern="0" spc="0" dirty="0" err="1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pthread_mutex_t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BEE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9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사용자가 입력한 답을 저장하는 변수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스위치를 누르면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입력한 스위치 값으로 변경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에서는 정답여부 판별 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user_answer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값을 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초기화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스위치의 눌림 여부를 표시하며</a:t>
                      </a:r>
                      <a:endParaRPr lang="en-US" altLang="ko-KR" sz="1200" b="0" kern="0" spc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초깃값은</a:t>
                      </a:r>
                      <a:r>
                        <a:rPr lang="ko-KR" altLang="en-US" sz="1200" b="0" kern="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스위치를 누르면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b="0" kern="0" spc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r>
                        <a:rPr lang="en-US" altLang="ko-KR" sz="1200" b="0" kern="0" spc="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s_pushed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값을</a:t>
                      </a:r>
                      <a:endParaRPr lang="en-US" altLang="ko-KR" sz="1200" b="0" kern="0" spc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변경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에서는 정답여부 판별 후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is_pushed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값을 다시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user_answer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1200" b="0" kern="0" spc="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is_pushed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</a:t>
                      </a:r>
                      <a:endParaRPr lang="en-US" altLang="ko-KR" sz="1200" b="0" kern="0" spc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switch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스레드 에서</a:t>
                      </a:r>
                      <a:endParaRPr lang="en-US" altLang="ko-KR" sz="1200" b="0" kern="0" spc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write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하는 변수이기 때문에</a:t>
                      </a:r>
                      <a:endParaRPr lang="en-US" altLang="ko-KR" sz="1200" b="0" kern="0" spc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경쟁상태가 발생 할 수 있어</a:t>
                      </a:r>
                      <a:endParaRPr lang="en-US" altLang="ko-KR" sz="1200" b="0" kern="0" spc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m_id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critical section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설정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C5851DEA-1BE9-4C6A-94B7-DB1A42A5BADC}"/>
              </a:ext>
            </a:extLst>
          </p:cNvPr>
          <p:cNvSpPr txBox="1"/>
          <p:nvPr/>
        </p:nvSpPr>
        <p:spPr>
          <a:xfrm>
            <a:off x="-51392" y="846678"/>
            <a:ext cx="251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17375E"/>
                </a:solidFill>
                <a:latin typeface="AaLovable" panose="02020603020101020101" pitchFamily="18" charset="-127"/>
                <a:ea typeface="AaLovable" panose="02020603020101020101" pitchFamily="18" charset="-127"/>
                <a:cs typeface="AaLovable" panose="02020603020101020101" pitchFamily="18" charset="-127"/>
              </a:rPr>
              <a:t>공유 변수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7FD539-4439-4EE6-B641-C65E1FF1F9EF}"/>
              </a:ext>
            </a:extLst>
          </p:cNvPr>
          <p:cNvSpPr txBox="1"/>
          <p:nvPr/>
        </p:nvSpPr>
        <p:spPr>
          <a:xfrm>
            <a:off x="0" y="3748970"/>
            <a:ext cx="251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17375E"/>
                </a:solidFill>
                <a:latin typeface="AaLovable" panose="02020603020101020101" pitchFamily="18" charset="-127"/>
                <a:ea typeface="AaLovable" panose="02020603020101020101" pitchFamily="18" charset="-127"/>
                <a:cs typeface="AaLovable" panose="02020603020101020101" pitchFamily="18" charset="-127"/>
              </a:rPr>
              <a:t>전역 변수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7A461FF-C481-42BE-AA0F-37FF056D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44196"/>
              </p:ext>
            </p:extLst>
          </p:nvPr>
        </p:nvGraphicFramePr>
        <p:xfrm>
          <a:off x="823029" y="4116434"/>
          <a:ext cx="7394379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354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1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Flag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 err="1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led_data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 err="1">
                          <a:solidFill>
                            <a:srgbClr val="0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quiz_number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Dot Matrix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변경한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flag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값에 따라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O/X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출력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</a:t>
                      </a:r>
                      <a:r>
                        <a:rPr lang="ko-KR" altLang="en-US" sz="1300" kern="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사용</a:t>
                      </a:r>
                      <a:r>
                        <a:rPr lang="en-US" altLang="ko-KR" sz="1300" kern="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변경한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led_data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값을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모듈에 출력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LCD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사용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변경한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quiz_number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이용해 문제배열 접근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6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843E8-A203-4D86-87CB-1FBE1EE9EA34}"/>
              </a:ext>
            </a:extLst>
          </p:cNvPr>
          <p:cNvSpPr txBox="1"/>
          <p:nvPr/>
        </p:nvSpPr>
        <p:spPr>
          <a:xfrm>
            <a:off x="-396552" y="225514"/>
            <a:ext cx="251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스레드 설계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1BDC3-82E1-42F8-BB3E-18E5990C3AF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EMBEDDED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C8287-BF13-4920-A503-69BC7A90EA17}"/>
              </a:ext>
            </a:extLst>
          </p:cNvPr>
          <p:cNvSpPr txBox="1"/>
          <p:nvPr/>
        </p:nvSpPr>
        <p:spPr>
          <a:xfrm>
            <a:off x="6428183" y="659414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BEST TEAM OF SANGIDAE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5AC58E-D1FF-4D77-99F0-36258E0C61D5}"/>
              </a:ext>
            </a:extLst>
          </p:cNvPr>
          <p:cNvGrpSpPr/>
          <p:nvPr/>
        </p:nvGrpSpPr>
        <p:grpSpPr>
          <a:xfrm>
            <a:off x="944875" y="2611150"/>
            <a:ext cx="646331" cy="646331"/>
            <a:chOff x="1099906" y="1508929"/>
            <a:chExt cx="1080120" cy="108012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2CD8512-86FA-4F14-A1E3-88161338882D}"/>
                </a:ext>
              </a:extLst>
            </p:cNvPr>
            <p:cNvSpPr/>
            <p:nvPr/>
          </p:nvSpPr>
          <p:spPr>
            <a:xfrm>
              <a:off x="1099906" y="1508929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음식, 표지판이(가) 표시된 사진&#10;&#10;자동 생성된 설명">
              <a:extLst>
                <a:ext uri="{FF2B5EF4-FFF2-40B4-BE49-F238E27FC236}">
                  <a16:creationId xmlns:a16="http://schemas.microsoft.com/office/drawing/2014/main" id="{CF17B25F-20A4-42C6-BC2C-3FF755D3B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302" y="1672007"/>
              <a:ext cx="820825" cy="820825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09E9D9-3713-4FD3-97D4-F58A27EC567D}"/>
              </a:ext>
            </a:extLst>
          </p:cNvPr>
          <p:cNvGrpSpPr/>
          <p:nvPr/>
        </p:nvGrpSpPr>
        <p:grpSpPr>
          <a:xfrm>
            <a:off x="944875" y="3592392"/>
            <a:ext cx="646331" cy="646331"/>
            <a:chOff x="2572945" y="1518680"/>
            <a:chExt cx="1080120" cy="108012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4D4AC6D-67EC-43FD-BFBE-BB6CD7E0FCDD}"/>
                </a:ext>
              </a:extLst>
            </p:cNvPr>
            <p:cNvSpPr/>
            <p:nvPr/>
          </p:nvSpPr>
          <p:spPr>
            <a:xfrm>
              <a:off x="2572945" y="1518680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CA4DD60-3D59-49B6-9CB4-5D440B3BC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132" y="1729571"/>
              <a:ext cx="650858" cy="65085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C97669-CE9B-4DA5-AAF0-C63DDB459281}"/>
              </a:ext>
            </a:extLst>
          </p:cNvPr>
          <p:cNvGrpSpPr/>
          <p:nvPr/>
        </p:nvGrpSpPr>
        <p:grpSpPr>
          <a:xfrm>
            <a:off x="944875" y="4521051"/>
            <a:ext cx="646331" cy="646331"/>
            <a:chOff x="3976500" y="1532140"/>
            <a:chExt cx="1080120" cy="108012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7B2CDC8-5265-45AC-8984-EE5E4946F4EC}"/>
                </a:ext>
              </a:extLst>
            </p:cNvPr>
            <p:cNvSpPr/>
            <p:nvPr/>
          </p:nvSpPr>
          <p:spPr>
            <a:xfrm>
              <a:off x="3976500" y="1532140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리기이(가) 표시된 사진&#10;&#10;자동 생성된 설명">
              <a:extLst>
                <a:ext uri="{FF2B5EF4-FFF2-40B4-BE49-F238E27FC236}">
                  <a16:creationId xmlns:a16="http://schemas.microsoft.com/office/drawing/2014/main" id="{6FD08A1D-A81A-4658-8558-E4077695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8" y="1737030"/>
              <a:ext cx="643399" cy="64339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C770D0-0459-48A4-B686-9F7E0AD6984F}"/>
              </a:ext>
            </a:extLst>
          </p:cNvPr>
          <p:cNvGrpSpPr/>
          <p:nvPr/>
        </p:nvGrpSpPr>
        <p:grpSpPr>
          <a:xfrm>
            <a:off x="944875" y="1622897"/>
            <a:ext cx="646331" cy="646331"/>
            <a:chOff x="5517159" y="1532366"/>
            <a:chExt cx="1080120" cy="108012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A2B42EB-D081-47FC-A5BF-42A1FFF62B85}"/>
                </a:ext>
              </a:extLst>
            </p:cNvPr>
            <p:cNvSpPr/>
            <p:nvPr/>
          </p:nvSpPr>
          <p:spPr>
            <a:xfrm>
              <a:off x="5517159" y="1532366"/>
              <a:ext cx="1080120" cy="1080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3FE50C68-EFE3-4683-BB71-566845EEA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86254" y="1698309"/>
              <a:ext cx="741929" cy="74192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9D235B-1400-4D0F-AD98-A55E0510AAA7}"/>
              </a:ext>
            </a:extLst>
          </p:cNvPr>
          <p:cNvGrpSpPr/>
          <p:nvPr/>
        </p:nvGrpSpPr>
        <p:grpSpPr>
          <a:xfrm>
            <a:off x="944875" y="5432671"/>
            <a:ext cx="646331" cy="646331"/>
            <a:chOff x="801835" y="5446965"/>
            <a:chExt cx="646331" cy="646331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4FE959C-C6DD-4146-9B61-E2041787F8CB}"/>
                </a:ext>
              </a:extLst>
            </p:cNvPr>
            <p:cNvSpPr/>
            <p:nvPr/>
          </p:nvSpPr>
          <p:spPr>
            <a:xfrm>
              <a:off x="801835" y="5446965"/>
              <a:ext cx="646331" cy="646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 descr="표지판이(가) 표시된 사진&#10;&#10;자동 생성된 설명">
              <a:extLst>
                <a:ext uri="{FF2B5EF4-FFF2-40B4-BE49-F238E27FC236}">
                  <a16:creationId xmlns:a16="http://schemas.microsoft.com/office/drawing/2014/main" id="{E7AC1EB5-CAE0-4743-BEA0-1F68C27DE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75" y="5570871"/>
              <a:ext cx="406898" cy="406898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E1895B-4C4E-4E05-A1F8-E76625580532}"/>
              </a:ext>
            </a:extLst>
          </p:cNvPr>
          <p:cNvSpPr/>
          <p:nvPr/>
        </p:nvSpPr>
        <p:spPr>
          <a:xfrm>
            <a:off x="2080818" y="2604292"/>
            <a:ext cx="640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void*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func_led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정답 판별 후 변경한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값에 따라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점등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5E88F9-3B99-4597-ACF9-B91DDF74A2D5}"/>
              </a:ext>
            </a:extLst>
          </p:cNvPr>
          <p:cNvSpPr/>
          <p:nvPr/>
        </p:nvSpPr>
        <p:spPr>
          <a:xfrm>
            <a:off x="2080818" y="1565435"/>
            <a:ext cx="6680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void*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func_lcd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정답 판별 후 변경한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quiz_number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</a:t>
            </a:r>
            <a:b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quiz_number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를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출력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D1C6D4-F2E7-4DE9-A22C-C4F3FE1010BF}"/>
              </a:ext>
            </a:extLst>
          </p:cNvPr>
          <p:cNvSpPr/>
          <p:nvPr/>
        </p:nvSpPr>
        <p:spPr>
          <a:xfrm>
            <a:off x="2080818" y="3487254"/>
            <a:ext cx="8240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void*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func_switch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스위치 입력 시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공유변수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user_answer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 변경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공유변수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is_pushed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변경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48849F-E727-4DA3-A1A0-E16815175429}"/>
              </a:ext>
            </a:extLst>
          </p:cNvPr>
          <p:cNvSpPr/>
          <p:nvPr/>
        </p:nvSpPr>
        <p:spPr>
          <a:xfrm>
            <a:off x="2080818" y="4530134"/>
            <a:ext cx="6402488" cy="58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void*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func_dot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정답 판별 후 변경한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flag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값에 따라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O/X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출력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66B627-96A1-4A59-BDC3-6FB7D92DD3A2}"/>
              </a:ext>
            </a:extLst>
          </p:cNvPr>
          <p:cNvSpPr/>
          <p:nvPr/>
        </p:nvSpPr>
        <p:spPr>
          <a:xfrm>
            <a:off x="2080818" y="5402410"/>
            <a:ext cx="640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void* </a:t>
            </a:r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func_fnd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초부터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초까지 카운트다운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78EAA7-E683-4BDD-AE64-1266DBAE8719}"/>
              </a:ext>
            </a:extLst>
          </p:cNvPr>
          <p:cNvSpPr txBox="1"/>
          <p:nvPr/>
        </p:nvSpPr>
        <p:spPr>
          <a:xfrm>
            <a:off x="-433469" y="716940"/>
            <a:ext cx="251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17375E"/>
                </a:solidFill>
                <a:latin typeface="+mj-ea"/>
                <a:ea typeface="+mj-ea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04383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1750</Words>
  <Application>Microsoft Office PowerPoint</Application>
  <PresentationFormat>화면 슬라이드 쇼(4:3)</PresentationFormat>
  <Paragraphs>414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AaLovable</vt:lpstr>
      <vt:lpstr>HY헤드라인M</vt:lpstr>
      <vt:lpstr>경기천년바탕 Bold</vt:lpstr>
      <vt:lpstr>나눔손글씨 배은혜체</vt:lpstr>
      <vt:lpstr>나눔스퀘어</vt:lpstr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김민지</cp:lastModifiedBy>
  <cp:revision>199</cp:revision>
  <dcterms:created xsi:type="dcterms:W3CDTF">2016-11-03T20:47:04Z</dcterms:created>
  <dcterms:modified xsi:type="dcterms:W3CDTF">2019-12-08T23:31:52Z</dcterms:modified>
</cp:coreProperties>
</file>