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/>
    <p:restoredTop sz="94662"/>
  </p:normalViewPr>
  <p:slideViewPr>
    <p:cSldViewPr snapToGrid="0" snapToObjects="1">
      <p:cViewPr varScale="1">
        <p:scale>
          <a:sx n="74" d="100"/>
          <a:sy n="74" d="100"/>
        </p:scale>
        <p:origin x="184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EB46D-7B96-564E-9633-F38033133E7D}" type="datetimeFigureOut">
              <a:rPr kumimoji="1" lang="zh-CN" altLang="en-US" smtClean="0"/>
              <a:t>2019/10/22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2050B-D87C-7243-B98D-2D5104ED18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586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Relationship Id="rId3" Type="http://schemas.openxmlformats.org/officeDocument/2006/relationships/hyperlink" Target="https://www.mathsisfun.com/games/towerofhanoi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https://www.mathsisfun.com/games/towerofhanoi.html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02050B-D87C-7243-B98D-2D5104ED1856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3884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AE865-C37D-6D43-9A7C-975E34EE579B}" type="datetimeFigureOut">
              <a:rPr kumimoji="1" lang="zh-CN" altLang="en-US" smtClean="0"/>
              <a:t>2019/10/22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5C4B3-0FB6-6F4A-9B86-85D8D55DC0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123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AE865-C37D-6D43-9A7C-975E34EE579B}" type="datetimeFigureOut">
              <a:rPr kumimoji="1" lang="zh-CN" altLang="en-US" smtClean="0"/>
              <a:t>2019/10/22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5C4B3-0FB6-6F4A-9B86-85D8D55DC0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354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AE865-C37D-6D43-9A7C-975E34EE579B}" type="datetimeFigureOut">
              <a:rPr kumimoji="1" lang="zh-CN" altLang="en-US" smtClean="0"/>
              <a:t>2019/10/22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5C4B3-0FB6-6F4A-9B86-85D8D55DC0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144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AE865-C37D-6D43-9A7C-975E34EE579B}" type="datetimeFigureOut">
              <a:rPr kumimoji="1" lang="zh-CN" altLang="en-US" smtClean="0"/>
              <a:t>2019/10/22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5C4B3-0FB6-6F4A-9B86-85D8D55DC0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611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AE865-C37D-6D43-9A7C-975E34EE579B}" type="datetimeFigureOut">
              <a:rPr kumimoji="1" lang="zh-CN" altLang="en-US" smtClean="0"/>
              <a:t>2019/10/22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5C4B3-0FB6-6F4A-9B86-85D8D55DC0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4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AE865-C37D-6D43-9A7C-975E34EE579B}" type="datetimeFigureOut">
              <a:rPr kumimoji="1" lang="zh-CN" altLang="en-US" smtClean="0"/>
              <a:t>2019/10/22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5C4B3-0FB6-6F4A-9B86-85D8D55DC0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849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AE865-C37D-6D43-9A7C-975E34EE579B}" type="datetimeFigureOut">
              <a:rPr kumimoji="1" lang="zh-CN" altLang="en-US" smtClean="0"/>
              <a:t>2019/10/22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5C4B3-0FB6-6F4A-9B86-85D8D55DC0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8151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AE865-C37D-6D43-9A7C-975E34EE579B}" type="datetimeFigureOut">
              <a:rPr kumimoji="1" lang="zh-CN" altLang="en-US" smtClean="0"/>
              <a:t>2019/10/22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5C4B3-0FB6-6F4A-9B86-85D8D55DC0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358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AE865-C37D-6D43-9A7C-975E34EE579B}" type="datetimeFigureOut">
              <a:rPr kumimoji="1" lang="zh-CN" altLang="en-US" smtClean="0"/>
              <a:t>2019/10/22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5C4B3-0FB6-6F4A-9B86-85D8D55DC0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707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AE865-C37D-6D43-9A7C-975E34EE579B}" type="datetimeFigureOut">
              <a:rPr kumimoji="1" lang="zh-CN" altLang="en-US" smtClean="0"/>
              <a:t>2019/10/22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5C4B3-0FB6-6F4A-9B86-85D8D55DC0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8108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AE865-C37D-6D43-9A7C-975E34EE579B}" type="datetimeFigureOut">
              <a:rPr kumimoji="1" lang="zh-CN" altLang="en-US" smtClean="0"/>
              <a:t>2019/10/22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5C4B3-0FB6-6F4A-9B86-85D8D55DC0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697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AE865-C37D-6D43-9A7C-975E34EE579B}" type="datetimeFigureOut">
              <a:rPr kumimoji="1" lang="zh-CN" altLang="en-US" smtClean="0"/>
              <a:t>2019/10/22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5C4B3-0FB6-6F4A-9B86-85D8D55DC0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920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Policy Continuation with Hindsight Inverse Dynamics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kumimoji="1" lang="en-US" altLang="zh-CN" dirty="0" smtClean="0"/>
          </a:p>
          <a:p>
            <a:r>
              <a:rPr kumimoji="1" lang="en-US" altLang="zh-CN" dirty="0" smtClean="0"/>
              <a:t>Hao Sun</a:t>
            </a:r>
            <a:r>
              <a:rPr kumimoji="1" lang="en-US" altLang="zh-CN" baseline="30000" dirty="0" smtClean="0"/>
              <a:t>1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Zhizhong</a:t>
            </a:r>
            <a:r>
              <a:rPr kumimoji="1" lang="en-US" altLang="zh-CN" dirty="0" smtClean="0"/>
              <a:t> Li</a:t>
            </a:r>
            <a:r>
              <a:rPr kumimoji="1" lang="en-US" altLang="zh-CN" baseline="30000" dirty="0" smtClean="0"/>
              <a:t>1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Xiaotong</a:t>
            </a:r>
            <a:r>
              <a:rPr kumimoji="1" lang="en-US" altLang="zh-CN" dirty="0" smtClean="0"/>
              <a:t> Liu</a:t>
            </a:r>
            <a:r>
              <a:rPr kumimoji="1" lang="en-US" altLang="zh-CN" baseline="30000" dirty="0"/>
              <a:t>2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Dahua</a:t>
            </a:r>
            <a:r>
              <a:rPr kumimoji="1" lang="en-US" altLang="zh-CN" dirty="0" smtClean="0"/>
              <a:t> Lin</a:t>
            </a:r>
            <a:r>
              <a:rPr kumimoji="1" lang="en-US" altLang="zh-CN" baseline="30000" dirty="0" smtClean="0"/>
              <a:t>1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Bolei</a:t>
            </a:r>
            <a:r>
              <a:rPr kumimoji="1" lang="en-US" altLang="zh-CN" dirty="0" smtClean="0"/>
              <a:t> Zhou</a:t>
            </a:r>
            <a:r>
              <a:rPr kumimoji="1" lang="en-US" altLang="zh-CN" baseline="30000" dirty="0" smtClean="0"/>
              <a:t>1</a:t>
            </a:r>
          </a:p>
          <a:p>
            <a:endParaRPr kumimoji="1" lang="en-US" altLang="zh-CN" baseline="30000" dirty="0" smtClean="0"/>
          </a:p>
          <a:p>
            <a:r>
              <a:rPr kumimoji="1" lang="en-US" altLang="zh-CN" baseline="30000" dirty="0" smtClean="0"/>
              <a:t>1: </a:t>
            </a:r>
            <a:r>
              <a:rPr kumimoji="1" lang="en-US" altLang="zh-CN" baseline="30000" dirty="0" smtClean="0"/>
              <a:t>The</a:t>
            </a:r>
            <a:r>
              <a:rPr kumimoji="1" lang="zh-CN" altLang="en-US" baseline="30000" dirty="0" smtClean="0"/>
              <a:t> </a:t>
            </a:r>
            <a:r>
              <a:rPr kumimoji="1" lang="en-US" altLang="zh-CN" baseline="30000" dirty="0" smtClean="0"/>
              <a:t>Chinese</a:t>
            </a:r>
            <a:r>
              <a:rPr kumimoji="1" lang="zh-CN" altLang="en-US" baseline="30000" dirty="0" smtClean="0"/>
              <a:t> </a:t>
            </a:r>
            <a:r>
              <a:rPr kumimoji="1" lang="en-US" altLang="zh-CN" baseline="30000" dirty="0" smtClean="0"/>
              <a:t>University of Hong Kong</a:t>
            </a:r>
          </a:p>
          <a:p>
            <a:r>
              <a:rPr kumimoji="1" lang="en-US" altLang="zh-CN" baseline="30000" dirty="0" smtClean="0"/>
              <a:t>2:</a:t>
            </a:r>
            <a:r>
              <a:rPr kumimoji="1" lang="en-US" altLang="zh-CN" dirty="0" smtClean="0"/>
              <a:t> </a:t>
            </a:r>
            <a:r>
              <a:rPr kumimoji="1" lang="en-US" altLang="zh-CN" baseline="30000" dirty="0" smtClean="0"/>
              <a:t>Peking University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929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Reward Sparse Tasks in RL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93108" y="2304652"/>
            <a:ext cx="4682495" cy="28481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573" y="2304652"/>
            <a:ext cx="2848115" cy="28481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25610" y="5766731"/>
            <a:ext cx="531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smtClean="0"/>
              <a:t>Extrapolation of Policy!</a:t>
            </a:r>
            <a:endParaRPr kumimoji="1"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04055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Hindsight Experience Replay (HER)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Assign Credit to </a:t>
            </a:r>
            <a:r>
              <a:rPr kumimoji="1" lang="en-US" altLang="zh-CN" i="1" dirty="0" smtClean="0"/>
              <a:t>Hindsight Experience</a:t>
            </a:r>
            <a:endParaRPr kumimoji="1" lang="en-US" altLang="zh-CN" dirty="0" smtClean="0"/>
          </a:p>
          <a:p>
            <a:r>
              <a:rPr kumimoji="1" lang="en-US" altLang="zh-CN" dirty="0"/>
              <a:t>I</a:t>
            </a:r>
            <a:r>
              <a:rPr kumimoji="1" lang="en-US" altLang="zh-CN" dirty="0" smtClean="0"/>
              <a:t>f the goal is changed, previous failures might be successes.</a:t>
            </a:r>
          </a:p>
          <a:p>
            <a:r>
              <a:rPr kumimoji="1" lang="en-US" altLang="zh-CN" dirty="0" smtClean="0"/>
              <a:t>Any goal-oriented problem can be regarded as navigation in the state-goal space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87350" y="3861997"/>
            <a:ext cx="2617300" cy="246760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124091" y="5779698"/>
            <a:ext cx="241539" cy="2415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三角形 5"/>
          <p:cNvSpPr/>
          <p:nvPr/>
        </p:nvSpPr>
        <p:spPr>
          <a:xfrm>
            <a:off x="6728604" y="4399474"/>
            <a:ext cx="224287" cy="241539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63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Inspirations of PCHID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557923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Self-Imitation Learning: Supervised self-imitation learning can assign credit faster than RL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Curriculum Learning: People learn complex skills based on easier ones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Learn to get success from failures: Like in HER, </a:t>
            </a:r>
            <a:r>
              <a:rPr kumimoji="1" lang="en-US" altLang="zh-CN" dirty="0" smtClean="0"/>
              <a:t>If the goal is changed, previous failures might be successes.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Extrapolation Ability of Human: Previous skills act as priors in learning of new skills.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8981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Hindsight Inverse Dynamics and PC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1-step Hindsight Inverse Dynamics:</a:t>
            </a:r>
          </a:p>
          <a:p>
            <a:pPr lvl="1"/>
            <a:r>
              <a:rPr kumimoji="1" lang="en-US" altLang="zh-CN" dirty="0" smtClean="0"/>
              <a:t>Optimality is guaranteed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Multi-step Hindsight Inverse Dynamics:</a:t>
            </a:r>
          </a:p>
          <a:p>
            <a:pPr lvl="1"/>
            <a:r>
              <a:rPr kumimoji="1" lang="en-US" altLang="zh-CN" dirty="0" smtClean="0"/>
              <a:t>How to guarantee their optimality</a:t>
            </a:r>
          </a:p>
          <a:p>
            <a:pPr lvl="1"/>
            <a:endParaRPr kumimoji="1" lang="en-US" altLang="zh-CN" dirty="0"/>
          </a:p>
          <a:p>
            <a:r>
              <a:rPr kumimoji="1" lang="en-US" altLang="zh-CN" dirty="0" smtClean="0"/>
              <a:t>Policy Continuation!</a:t>
            </a:r>
          </a:p>
          <a:p>
            <a:pPr lvl="1"/>
            <a:r>
              <a:rPr kumimoji="1" lang="en-US" altLang="zh-CN" dirty="0" smtClean="0"/>
              <a:t>find easy-task solver before looking for solver for more complex-task, and let latter policies be </a:t>
            </a:r>
            <a:r>
              <a:rPr kumimoji="1" lang="en-US" altLang="zh-CN" b="1" i="1" dirty="0" smtClean="0"/>
              <a:t>continuation</a:t>
            </a:r>
            <a:r>
              <a:rPr kumimoji="1" lang="en-US" altLang="zh-CN" dirty="0" smtClean="0"/>
              <a:t> of previous policies.</a:t>
            </a:r>
          </a:p>
          <a:p>
            <a:pPr lvl="1"/>
            <a:r>
              <a:rPr kumimoji="1" lang="en-US" altLang="zh-CN" dirty="0" smtClean="0"/>
              <a:t>If a sampled K-step state-goal pair can not be reached within K-1 steps, the sampled trajectory must be an optimal trajectory!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456373" y="1674227"/>
            <a:ext cx="1244632" cy="119841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三角形 5"/>
          <p:cNvSpPr/>
          <p:nvPr/>
        </p:nvSpPr>
        <p:spPr>
          <a:xfrm>
            <a:off x="10159324" y="1933110"/>
            <a:ext cx="106658" cy="117306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568394" y="3122965"/>
            <a:ext cx="1250504" cy="123073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746796" y="4011546"/>
            <a:ext cx="115403" cy="1204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三角形 8"/>
          <p:cNvSpPr/>
          <p:nvPr/>
        </p:nvSpPr>
        <p:spPr>
          <a:xfrm>
            <a:off x="8413678" y="3435605"/>
            <a:ext cx="107161" cy="120466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任意形状 9"/>
          <p:cNvSpPr/>
          <p:nvPr/>
        </p:nvSpPr>
        <p:spPr>
          <a:xfrm>
            <a:off x="7782075" y="3445866"/>
            <a:ext cx="719690" cy="584929"/>
          </a:xfrm>
          <a:custGeom>
            <a:avLst/>
            <a:gdLst>
              <a:gd name="connsiteX0" fmla="*/ 19252 w 1506309"/>
              <a:gd name="connsiteY0" fmla="*/ 1172774 h 1172774"/>
              <a:gd name="connsiteX1" fmla="*/ 157275 w 1506309"/>
              <a:gd name="connsiteY1" fmla="*/ 223868 h 1172774"/>
              <a:gd name="connsiteX2" fmla="*/ 1175192 w 1506309"/>
              <a:gd name="connsiteY2" fmla="*/ 51340 h 1172774"/>
              <a:gd name="connsiteX3" fmla="*/ 588596 w 1506309"/>
              <a:gd name="connsiteY3" fmla="*/ 948487 h 1172774"/>
              <a:gd name="connsiteX4" fmla="*/ 1468490 w 1506309"/>
              <a:gd name="connsiteY4" fmla="*/ 965740 h 1172774"/>
              <a:gd name="connsiteX5" fmla="*/ 1347720 w 1506309"/>
              <a:gd name="connsiteY5" fmla="*/ 172109 h 1172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6309" h="1172774">
                <a:moveTo>
                  <a:pt x="19252" y="1172774"/>
                </a:moveTo>
                <a:cubicBezTo>
                  <a:pt x="-8065" y="791774"/>
                  <a:pt x="-35382" y="410774"/>
                  <a:pt x="157275" y="223868"/>
                </a:cubicBezTo>
                <a:cubicBezTo>
                  <a:pt x="349932" y="36962"/>
                  <a:pt x="1103305" y="-69430"/>
                  <a:pt x="1175192" y="51340"/>
                </a:cubicBezTo>
                <a:cubicBezTo>
                  <a:pt x="1247079" y="172110"/>
                  <a:pt x="539713" y="796087"/>
                  <a:pt x="588596" y="948487"/>
                </a:cubicBezTo>
                <a:cubicBezTo>
                  <a:pt x="637479" y="1100887"/>
                  <a:pt x="1341969" y="1095136"/>
                  <a:pt x="1468490" y="965740"/>
                </a:cubicBezTo>
                <a:cubicBezTo>
                  <a:pt x="1595011" y="836344"/>
                  <a:pt x="1364973" y="310132"/>
                  <a:pt x="1347720" y="17210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450501" y="3122963"/>
            <a:ext cx="1250504" cy="123073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763536" y="3982912"/>
            <a:ext cx="115403" cy="1204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三角形 12"/>
          <p:cNvSpPr/>
          <p:nvPr/>
        </p:nvSpPr>
        <p:spPr>
          <a:xfrm>
            <a:off x="10393319" y="3414360"/>
            <a:ext cx="107161" cy="120466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任意形状 13"/>
          <p:cNvSpPr/>
          <p:nvPr/>
        </p:nvSpPr>
        <p:spPr>
          <a:xfrm>
            <a:off x="9838491" y="3495838"/>
            <a:ext cx="554828" cy="489857"/>
          </a:xfrm>
          <a:custGeom>
            <a:avLst/>
            <a:gdLst>
              <a:gd name="connsiteX0" fmla="*/ 0 w 1173192"/>
              <a:gd name="connsiteY0" fmla="*/ 1000664 h 1000664"/>
              <a:gd name="connsiteX1" fmla="*/ 396815 w 1173192"/>
              <a:gd name="connsiteY1" fmla="*/ 379562 h 1000664"/>
              <a:gd name="connsiteX2" fmla="*/ 1173192 w 1173192"/>
              <a:gd name="connsiteY2" fmla="*/ 0 h 100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3192" h="1000664">
                <a:moveTo>
                  <a:pt x="0" y="1000664"/>
                </a:moveTo>
                <a:cubicBezTo>
                  <a:pt x="100641" y="773501"/>
                  <a:pt x="201283" y="546339"/>
                  <a:pt x="396815" y="379562"/>
                </a:cubicBezTo>
                <a:cubicBezTo>
                  <a:pt x="592347" y="212785"/>
                  <a:pt x="1173192" y="0"/>
                  <a:pt x="117319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9960350" y="1929949"/>
            <a:ext cx="115403" cy="1204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2389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54037" y="2949607"/>
            <a:ext cx="2617300" cy="246760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662687" y="3587516"/>
            <a:ext cx="241539" cy="2415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三角形 5"/>
          <p:cNvSpPr/>
          <p:nvPr/>
        </p:nvSpPr>
        <p:spPr>
          <a:xfrm>
            <a:off x="2671312" y="3941871"/>
            <a:ext cx="224287" cy="241539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611947" y="2949607"/>
            <a:ext cx="2617300" cy="246760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359879" y="4688167"/>
            <a:ext cx="241539" cy="2415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三角形 8"/>
          <p:cNvSpPr/>
          <p:nvPr/>
        </p:nvSpPr>
        <p:spPr>
          <a:xfrm>
            <a:off x="5135592" y="4442203"/>
            <a:ext cx="224287" cy="241539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752892" y="2949071"/>
            <a:ext cx="2617300" cy="246760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9082600" y="3700331"/>
            <a:ext cx="241539" cy="2415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三角形 11"/>
          <p:cNvSpPr/>
          <p:nvPr/>
        </p:nvSpPr>
        <p:spPr>
          <a:xfrm>
            <a:off x="9303081" y="3924082"/>
            <a:ext cx="224287" cy="241539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752892" y="144722"/>
            <a:ext cx="2617300" cy="246760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393152" y="1913363"/>
            <a:ext cx="241539" cy="2415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三角形 14"/>
          <p:cNvSpPr/>
          <p:nvPr/>
        </p:nvSpPr>
        <p:spPr>
          <a:xfrm>
            <a:off x="9634691" y="1913364"/>
            <a:ext cx="224287" cy="241539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0670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215</Words>
  <Application>Microsoft Macintosh PowerPoint</Application>
  <PresentationFormat>宽屏</PresentationFormat>
  <Paragraphs>32</Paragraphs>
  <Slides>6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DengXian</vt:lpstr>
      <vt:lpstr>DengXian Light</vt:lpstr>
      <vt:lpstr>Arial</vt:lpstr>
      <vt:lpstr>Office 主题</vt:lpstr>
      <vt:lpstr>Policy Continuation with Hindsight Inverse Dynamics</vt:lpstr>
      <vt:lpstr>Reward Sparse Tasks in RL</vt:lpstr>
      <vt:lpstr>Hindsight Experience Replay (HER)</vt:lpstr>
      <vt:lpstr>Inspirations of PCHID</vt:lpstr>
      <vt:lpstr>Hindsight Inverse Dynamics and PC</vt:lpstr>
      <vt:lpstr>PowerPoint 演示文稿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Policy Continuation with Hindsight Inverse Dynamics</dc:title>
  <dc:creator>Microsoft Office 用户</dc:creator>
  <cp:lastModifiedBy>Microsoft Office 用户</cp:lastModifiedBy>
  <cp:revision>5</cp:revision>
  <dcterms:created xsi:type="dcterms:W3CDTF">2019-10-22T08:25:03Z</dcterms:created>
  <dcterms:modified xsi:type="dcterms:W3CDTF">2019-10-22T09:09:05Z</dcterms:modified>
</cp:coreProperties>
</file>