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0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3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9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3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133C-B437-4715-AD37-3287593E65A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F971-7752-4220-BFDD-FD6DBA1E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40224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World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Sun</a:t>
            </a:r>
          </a:p>
          <a:p>
            <a:r>
              <a:rPr lang="en-US" altLang="zh-CN" dirty="0" smtClean="0"/>
              <a:t>Mar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33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Putting them together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9521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observation-&gt; z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z, a -&gt; h</a:t>
            </a:r>
          </a:p>
          <a:p>
            <a:r>
              <a:rPr lang="en-US" altLang="zh-CN" dirty="0" smtClean="0"/>
              <a:t>[z, h] -&gt; a </a:t>
            </a:r>
          </a:p>
          <a:p>
            <a:r>
              <a:rPr lang="en-US" altLang="zh-CN" dirty="0" smtClean="0"/>
              <a:t> a -&gt; observation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5" y="2365952"/>
            <a:ext cx="409632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046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CarRacing-v0, gym</a:t>
                </a:r>
              </a:p>
              <a:p>
                <a:pPr lvl="1"/>
                <a:r>
                  <a:rPr lang="en-US" altLang="zh-CN" dirty="0" smtClean="0"/>
                  <a:t>Collect 10,000 rollouts from a random policy. </a:t>
                </a:r>
              </a:p>
              <a:p>
                <a:pPr lvl="1"/>
                <a:r>
                  <a:rPr lang="en-US" altLang="zh-CN" dirty="0" smtClean="0"/>
                  <a:t>Train VAE (V) to encode frames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en-US" altLang="zh-CN" dirty="0" smtClean="0"/>
                  <a:t>Train MDN-RNN (M) to model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en-US" altLang="zh-CN" dirty="0" smtClean="0"/>
                  <a:t>Define Controller (C) as </a:t>
                </a:r>
              </a:p>
              <a:p>
                <a:pPr marL="457200" lvl="1" indent="0">
                  <a:buNone/>
                </a:pPr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en-US" altLang="zh-CN" dirty="0" smtClean="0"/>
                  <a:t>Use CMA-ES to solve for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 that maximizes the expected cumulative reward. </a:t>
                </a:r>
              </a:p>
              <a:p>
                <a:r>
                  <a:rPr lang="en-US" altLang="zh-CN" dirty="0" err="1" smtClean="0"/>
                  <a:t>VizDoom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04658" cy="4351338"/>
              </a:xfrm>
              <a:blipFill>
                <a:blip r:embed="rId2"/>
                <a:stretch>
                  <a:fillRect l="-1806" t="-280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90" y="1223836"/>
            <a:ext cx="3405072" cy="25104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90" y="3734307"/>
            <a:ext cx="3405072" cy="2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CarRacing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VizDoom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77" y="1690688"/>
            <a:ext cx="5022505" cy="2313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77" y="4092525"/>
            <a:ext cx="5022505" cy="25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Cheating behaviors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inside of the dream</a:t>
            </a:r>
          </a:p>
          <a:p>
            <a:r>
              <a:rPr lang="en-US" altLang="zh-CN" dirty="0" smtClean="0"/>
              <a:t>‘</a:t>
            </a:r>
            <a:r>
              <a:rPr lang="en-US" altLang="zh-CN" dirty="0"/>
              <a:t>B</a:t>
            </a:r>
            <a:r>
              <a:rPr lang="en-US" altLang="zh-CN" dirty="0" smtClean="0"/>
              <a:t>ugs’ of the environment</a:t>
            </a:r>
          </a:p>
          <a:p>
            <a:r>
              <a:rPr lang="en-US" altLang="zh-CN" dirty="0" smtClean="0"/>
              <a:t>Iteratively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96" y="3604376"/>
            <a:ext cx="2630776" cy="2630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3060"/>
            <a:ext cx="5332412" cy="2732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96" y="742304"/>
            <a:ext cx="2630776" cy="26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4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 &amp; Extensions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Ha D , Schmidhuber, Jürgen. World Models[J]. 2018. </a:t>
            </a:r>
            <a:endParaRPr lang="de-DE" altLang="zh-CN" dirty="0" smtClean="0"/>
          </a:p>
          <a:p>
            <a:r>
              <a:rPr lang="en-US" altLang="zh-CN" dirty="0" err="1" smtClean="0"/>
              <a:t>Hafner</a:t>
            </a:r>
            <a:r>
              <a:rPr lang="en-US" altLang="zh-CN" dirty="0" smtClean="0"/>
              <a:t> </a:t>
            </a:r>
            <a:r>
              <a:rPr lang="en-US" altLang="zh-CN" dirty="0"/>
              <a:t>D , </a:t>
            </a:r>
            <a:r>
              <a:rPr lang="en-US" altLang="zh-CN" dirty="0" err="1"/>
              <a:t>Lillicrap</a:t>
            </a:r>
            <a:r>
              <a:rPr lang="en-US" altLang="zh-CN" dirty="0"/>
              <a:t> T , Fischer I , et al. Learning Latent Dynamics for Planning from Pixels[J]. 2018. </a:t>
            </a:r>
            <a:endParaRPr lang="en-US" altLang="zh-CN" dirty="0" smtClean="0"/>
          </a:p>
          <a:p>
            <a:r>
              <a:rPr lang="en-US" altLang="zh-CN" dirty="0" smtClean="0"/>
              <a:t>https://worldmodels.github.io/</a:t>
            </a:r>
          </a:p>
          <a:p>
            <a:r>
              <a:rPr lang="en-US" altLang="zh-CN" dirty="0" smtClean="0"/>
              <a:t>https://planetrl.github.io/</a:t>
            </a:r>
          </a:p>
        </p:txBody>
      </p:sp>
    </p:spTree>
    <p:extLst>
      <p:ext uri="{BB962C8B-B14F-4D97-AF65-F5344CB8AC3E}">
        <p14:creationId xmlns:p14="http://schemas.microsoft.com/office/powerpoint/2010/main" val="33007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RL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:r>
                  <a:rPr lang="en-US" altLang="zh-CN" dirty="0" smtClean="0"/>
                  <a:t>RL considers a discrete-time Markov Decision Process (MDP), defined by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 smtClean="0"/>
                  <a:t>)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 stochastic policy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, is to optimize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  <a:blipFill>
                <a:blip r:embed="rId2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Model-Free/ Model-Based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Model Free (MF): Learning a policy from interactions with the environment directly.</a:t>
            </a:r>
          </a:p>
          <a:p>
            <a:pPr lvl="1"/>
            <a:r>
              <a:rPr lang="en-US" altLang="zh-CN" dirty="0" smtClean="0"/>
              <a:t>Pros: 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o not rely on models learned but from samples (learn a Q function)</a:t>
            </a:r>
          </a:p>
          <a:p>
            <a:pPr lvl="2"/>
            <a:r>
              <a:rPr lang="en-US" altLang="zh-CN" dirty="0" smtClean="0"/>
              <a:t>Fast inference </a:t>
            </a:r>
          </a:p>
          <a:p>
            <a:pPr lvl="1"/>
            <a:r>
              <a:rPr lang="en-US" altLang="zh-CN" dirty="0" smtClean="0"/>
              <a:t>Cons: </a:t>
            </a:r>
          </a:p>
          <a:p>
            <a:pPr lvl="2"/>
            <a:r>
              <a:rPr lang="en-US" altLang="zh-CN" dirty="0" smtClean="0"/>
              <a:t>Unstable in optimization</a:t>
            </a:r>
          </a:p>
          <a:p>
            <a:pPr lvl="2"/>
            <a:r>
              <a:rPr lang="en-US" altLang="zh-CN" dirty="0" smtClean="0"/>
              <a:t>Week generalization ability</a:t>
            </a:r>
          </a:p>
          <a:p>
            <a:pPr lvl="1"/>
            <a:r>
              <a:rPr lang="en-US" altLang="zh-CN" dirty="0" smtClean="0"/>
              <a:t>E.g. REINFORCE, DQN, DDPG, A3C …</a:t>
            </a:r>
          </a:p>
        </p:txBody>
      </p:sp>
    </p:spTree>
    <p:extLst>
      <p:ext uri="{BB962C8B-B14F-4D97-AF65-F5344CB8AC3E}">
        <p14:creationId xmlns:p14="http://schemas.microsoft.com/office/powerpoint/2010/main" val="12190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Model-Free/ Model-Based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Model Based (MB): Learning a transition model,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mentioned above, so that one may use such transition model to optimize a policy.</a:t>
                </a:r>
              </a:p>
              <a:p>
                <a:pPr lvl="1"/>
                <a:r>
                  <a:rPr lang="en-US" altLang="zh-CN" dirty="0" smtClean="0"/>
                  <a:t>Pros:</a:t>
                </a:r>
              </a:p>
              <a:p>
                <a:pPr lvl="2"/>
                <a:r>
                  <a:rPr lang="en-US" altLang="zh-CN" dirty="0" smtClean="0"/>
                  <a:t>Learning Q value is hard, but learning transition model is relatively easy (SL)</a:t>
                </a:r>
              </a:p>
              <a:p>
                <a:pPr lvl="2"/>
                <a:r>
                  <a:rPr lang="en-US" altLang="zh-CN" dirty="0" smtClean="0"/>
                  <a:t>Fast transfer into new environment</a:t>
                </a:r>
              </a:p>
              <a:p>
                <a:pPr lvl="1"/>
                <a:r>
                  <a:rPr lang="en-US" altLang="zh-CN" dirty="0" smtClean="0"/>
                  <a:t>Cons: </a:t>
                </a:r>
              </a:p>
              <a:p>
                <a:pPr lvl="2"/>
                <a:r>
                  <a:rPr lang="en-US" altLang="zh-CN" dirty="0" smtClean="0"/>
                  <a:t>Error accumulation</a:t>
                </a:r>
              </a:p>
              <a:p>
                <a:pPr lvl="1"/>
                <a:r>
                  <a:rPr lang="en-US" altLang="zh-CN" dirty="0" smtClean="0"/>
                  <a:t>E.g. World Models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14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World Models, David Ha, 2018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67498" cy="4351338"/>
          </a:xfrm>
        </p:spPr>
        <p:txBody>
          <a:bodyPr>
            <a:normAutofit/>
          </a:bodyPr>
          <a:lstStyle/>
          <a:p>
            <a:r>
              <a:rPr lang="en-US" altLang="zh-CN" i="1" dirty="0" smtClean="0"/>
              <a:t>The image of the world around us, which we carry in our head, is just a model. Nobody in his head imagines all the world, government or country. He has only selected concepts, and relationships between them, and uses those to represent the real system. </a:t>
            </a:r>
          </a:p>
          <a:p>
            <a:pPr marL="457200" lvl="1" indent="0">
              <a:buNone/>
            </a:pPr>
            <a:r>
              <a:rPr lang="en-US" altLang="zh-CN" i="1" dirty="0" smtClean="0"/>
              <a:t>		-</a:t>
            </a:r>
            <a:r>
              <a:rPr lang="en-US" altLang="zh-CN" dirty="0" smtClean="0"/>
              <a:t>Jay Wright Forrester, the father of system dynamics</a:t>
            </a:r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3" y="1568754"/>
            <a:ext cx="3422072" cy="27612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3" y="4490186"/>
            <a:ext cx="3422072" cy="17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2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bottleneck of MF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MF methods use small neural networks</a:t>
            </a:r>
          </a:p>
          <a:p>
            <a:r>
              <a:rPr lang="en-US" altLang="zh-CN" dirty="0" smtClean="0"/>
              <a:t>Bottlenecked by the credit assignment problem</a:t>
            </a:r>
          </a:p>
          <a:p>
            <a:r>
              <a:rPr lang="en-US" altLang="zh-CN" dirty="0" smtClean="0"/>
              <a:t>It is hard to learn millions of weights of large models</a:t>
            </a:r>
          </a:p>
          <a:p>
            <a:endParaRPr lang="en-US" altLang="zh-CN" dirty="0"/>
          </a:p>
          <a:p>
            <a:r>
              <a:rPr lang="en-US" altLang="zh-CN" dirty="0" smtClean="0"/>
              <a:t>Details:</a:t>
            </a:r>
          </a:p>
          <a:p>
            <a:pPr lvl="1"/>
            <a:r>
              <a:rPr lang="en-US" altLang="zh-CN" dirty="0" smtClean="0"/>
              <a:t>MF methods optimize a q-function or q-value estimator, and leverage the trajectory samples collected by running a policy to revise the estimator. (Temporal Difference, TD-methods)</a:t>
            </a:r>
          </a:p>
          <a:p>
            <a:pPr lvl="1"/>
            <a:r>
              <a:rPr lang="en-US" altLang="zh-CN" dirty="0" smtClean="0"/>
              <a:t>The process is unstable, especially in case of sparse reward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29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of World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 Propagation methods can be used to train large NN based agents efficiently.</a:t>
            </a:r>
          </a:p>
          <a:p>
            <a:r>
              <a:rPr lang="en-US" altLang="zh-CN" dirty="0" smtClean="0"/>
              <a:t>Credit assignment?</a:t>
            </a:r>
          </a:p>
          <a:p>
            <a:pPr lvl="1"/>
            <a:r>
              <a:rPr lang="en-US" altLang="zh-CN" dirty="0" smtClean="0"/>
              <a:t>Split the problem into two parts:</a:t>
            </a:r>
          </a:p>
          <a:p>
            <a:pPr lvl="2"/>
            <a:r>
              <a:rPr lang="en-US" altLang="zh-CN" dirty="0" smtClean="0"/>
              <a:t>Learning a world model using VAE and RNN, with large NN</a:t>
            </a:r>
          </a:p>
          <a:p>
            <a:pPr lvl="2"/>
            <a:r>
              <a:rPr lang="en-US" altLang="zh-CN" dirty="0" smtClean="0"/>
              <a:t>Optimize in the world model using evolution algorithms, with small NN</a:t>
            </a:r>
          </a:p>
          <a:p>
            <a:pPr lvl="1"/>
            <a:r>
              <a:rPr lang="en-US" altLang="zh-CN" dirty="0" smtClean="0"/>
              <a:t>Model based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04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world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parts</a:t>
            </a:r>
          </a:p>
          <a:p>
            <a:pPr lvl="1"/>
            <a:r>
              <a:rPr lang="en-US" altLang="zh-CN" dirty="0" smtClean="0"/>
              <a:t>Vision Model</a:t>
            </a:r>
          </a:p>
          <a:p>
            <a:pPr lvl="1"/>
            <a:r>
              <a:rPr lang="en-US" altLang="zh-CN" dirty="0" smtClean="0"/>
              <a:t>Memory Model</a:t>
            </a:r>
          </a:p>
          <a:p>
            <a:pPr lvl="1"/>
            <a:r>
              <a:rPr lang="en-US" altLang="zh-CN" dirty="0" smtClean="0"/>
              <a:t>Controller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12" y="1825625"/>
            <a:ext cx="5944786" cy="40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parts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6789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Vision Module: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VAE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Memory Module: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RNN (with MDN)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Controller: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​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6789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15" y="1474830"/>
            <a:ext cx="5801535" cy="2029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82" y="3715738"/>
            <a:ext cx="4446153" cy="29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457</Words>
  <Application>Microsoft Office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World Models</vt:lpstr>
      <vt:lpstr>Background: RL</vt:lpstr>
      <vt:lpstr>Model-Free/ Model-Based</vt:lpstr>
      <vt:lpstr>Model-Free/ Model-Based</vt:lpstr>
      <vt:lpstr>World Models, David Ha, 2018</vt:lpstr>
      <vt:lpstr>A bottleneck of MF</vt:lpstr>
      <vt:lpstr>Solution of World Models</vt:lpstr>
      <vt:lpstr>The world Model</vt:lpstr>
      <vt:lpstr>Three parts</vt:lpstr>
      <vt:lpstr>Putting them together</vt:lpstr>
      <vt:lpstr>Experiments</vt:lpstr>
      <vt:lpstr>Results</vt:lpstr>
      <vt:lpstr>Cheating behaviors</vt:lpstr>
      <vt:lpstr>References &amp;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Models</dc:title>
  <dc:creator>Hao Sun</dc:creator>
  <cp:lastModifiedBy>Hao Sun</cp:lastModifiedBy>
  <cp:revision>14</cp:revision>
  <dcterms:created xsi:type="dcterms:W3CDTF">2019-03-29T01:28:30Z</dcterms:created>
  <dcterms:modified xsi:type="dcterms:W3CDTF">2019-03-29T06:00:13Z</dcterms:modified>
</cp:coreProperties>
</file>