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61" r:id="rId8"/>
    <p:sldId id="277" r:id="rId9"/>
    <p:sldId id="263" r:id="rId10"/>
    <p:sldId id="262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1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0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9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5EBD-41DA-4A35-9AC4-E14263B3F69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4D95-064F-45ED-B97D-397EF62F8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ggsfield/np-hard-deep-reinforcement-learning" TargetMode="External"/><Relationship Id="rId2" Type="http://schemas.openxmlformats.org/officeDocument/2006/relationships/hyperlink" Target="https://github.com/LinyangHe/PyTorch-Pointer-Network-for-Number-Sor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njun-Dai/graph_comb_o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436101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2261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Solving Combinatorial Optimization problems with Neural Nets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0802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Sun</a:t>
            </a:r>
          </a:p>
          <a:p>
            <a:r>
              <a:rPr lang="en-US" altLang="zh-CN" dirty="0" smtClean="0"/>
              <a:t>Apr.12,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6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Reinforcement learning for solving vehicle routing </a:t>
            </a:r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Non-sequence </a:t>
            </a:r>
            <a:r>
              <a:rPr lang="en-US" altLang="zh-CN" dirty="0"/>
              <a:t>embedding</a:t>
            </a:r>
            <a:endParaRPr lang="en-US" altLang="zh-CN" dirty="0" smtClean="0"/>
          </a:p>
          <a:p>
            <a:r>
              <a:rPr lang="en-US" altLang="zh-CN" dirty="0"/>
              <a:t> Learning Combinatorial Optimization Algorithms over </a:t>
            </a:r>
            <a:r>
              <a:rPr lang="en-US" altLang="zh-CN" dirty="0" smtClean="0"/>
              <a:t>Graphs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raph embedding</a:t>
            </a:r>
          </a:p>
          <a:p>
            <a:r>
              <a:rPr lang="en-US" altLang="zh-CN" dirty="0" smtClean="0"/>
              <a:t>Code:</a:t>
            </a:r>
          </a:p>
          <a:p>
            <a:pPr lvl="1"/>
            <a:r>
              <a:rPr lang="en-US" altLang="zh-CN" dirty="0" err="1" smtClean="0"/>
              <a:t>PointNet:</a:t>
            </a:r>
            <a:r>
              <a:rPr lang="en-US" altLang="zh-CN" u="sng" dirty="0" err="1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://github.com/</a:t>
            </a:r>
            <a:r>
              <a:rPr lang="en-US" altLang="zh-CN" u="sng" dirty="0" err="1">
                <a:hlinkClick r:id="rId2"/>
              </a:rPr>
              <a:t>LinyangHe</a:t>
            </a:r>
            <a:r>
              <a:rPr lang="en-US" altLang="zh-CN" u="sng" dirty="0">
                <a:hlinkClick r:id="rId2"/>
              </a:rPr>
              <a:t>/</a:t>
            </a:r>
            <a:r>
              <a:rPr lang="en-US" altLang="zh-CN" u="sng" dirty="0" err="1">
                <a:hlinkClick r:id="rId2"/>
              </a:rPr>
              <a:t>PyTorch</a:t>
            </a:r>
            <a:r>
              <a:rPr lang="en-US" altLang="zh-CN" u="sng" dirty="0">
                <a:hlinkClick r:id="rId2"/>
              </a:rPr>
              <a:t>-Pointer-Network-for-Number-Sorting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NCO-RL:</a:t>
            </a:r>
            <a:r>
              <a:rPr lang="en-US" altLang="zh-CN" u="sng" dirty="0" err="1">
                <a:hlinkClick r:id="rId3"/>
              </a:rPr>
              <a:t>https</a:t>
            </a:r>
            <a:r>
              <a:rPr lang="en-US" altLang="zh-CN" u="sng" dirty="0">
                <a:hlinkClick r:id="rId3"/>
              </a:rPr>
              <a:t>://github.com/</a:t>
            </a:r>
            <a:r>
              <a:rPr lang="en-US" altLang="zh-CN" u="sng" dirty="0" err="1">
                <a:hlinkClick r:id="rId3"/>
              </a:rPr>
              <a:t>higgsfield</a:t>
            </a:r>
            <a:r>
              <a:rPr lang="en-US" altLang="zh-CN" u="sng" dirty="0">
                <a:hlinkClick r:id="rId3"/>
              </a:rPr>
              <a:t>/np-hard-deep-reinforcement-learning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Graph:</a:t>
            </a:r>
            <a:r>
              <a:rPr lang="en-US" altLang="zh-CN" dirty="0" err="1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://github.com/</a:t>
            </a:r>
            <a:r>
              <a:rPr lang="en-US" altLang="zh-CN" dirty="0" err="1">
                <a:hlinkClick r:id="rId4"/>
              </a:rPr>
              <a:t>Hanjun</a:t>
            </a:r>
            <a:r>
              <a:rPr lang="en-US" altLang="zh-CN" dirty="0">
                <a:hlinkClick r:id="rId4"/>
              </a:rPr>
              <a:t>-Dai/</a:t>
            </a:r>
            <a:r>
              <a:rPr lang="en-US" altLang="zh-CN" dirty="0" err="1">
                <a:hlinkClick r:id="rId4"/>
              </a:rPr>
              <a:t>graph_comb_opt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073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Vinyals</a:t>
            </a:r>
            <a:r>
              <a:rPr lang="en-US" altLang="zh-CN" dirty="0"/>
              <a:t>, </a:t>
            </a:r>
            <a:r>
              <a:rPr lang="en-US" altLang="zh-CN" dirty="0" err="1"/>
              <a:t>Oriol</a:t>
            </a:r>
            <a:r>
              <a:rPr lang="en-US" altLang="zh-CN" dirty="0"/>
              <a:t>, </a:t>
            </a:r>
            <a:r>
              <a:rPr lang="en-US" altLang="zh-CN" dirty="0" err="1"/>
              <a:t>Meire</a:t>
            </a:r>
            <a:r>
              <a:rPr lang="en-US" altLang="zh-CN" dirty="0"/>
              <a:t> Fortunato, and </a:t>
            </a:r>
            <a:r>
              <a:rPr lang="en-US" altLang="zh-CN" dirty="0" err="1"/>
              <a:t>Navdeep</a:t>
            </a:r>
            <a:r>
              <a:rPr lang="en-US" altLang="zh-CN" dirty="0"/>
              <a:t> </a:t>
            </a:r>
            <a:r>
              <a:rPr lang="en-US" altLang="zh-CN" dirty="0" err="1"/>
              <a:t>Jaitly</a:t>
            </a:r>
            <a:r>
              <a:rPr lang="en-US" altLang="zh-CN" dirty="0"/>
              <a:t>. "Pointer networks."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2015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Bello, </a:t>
            </a:r>
            <a:r>
              <a:rPr lang="en-US" altLang="zh-CN" dirty="0" err="1"/>
              <a:t>Irwan</a:t>
            </a:r>
            <a:r>
              <a:rPr lang="en-US" altLang="zh-CN" dirty="0"/>
              <a:t>, et al. "Neural combinatorial optimization with reinforcement learning." </a:t>
            </a:r>
            <a:r>
              <a:rPr lang="en-US" altLang="zh-CN" i="1" dirty="0" err="1"/>
              <a:t>arXiv</a:t>
            </a:r>
            <a:r>
              <a:rPr lang="en-US" altLang="zh-CN" i="1" dirty="0"/>
              <a:t> preprint arXiv:1611.09940</a:t>
            </a:r>
            <a:r>
              <a:rPr lang="en-US" altLang="zh-CN" dirty="0"/>
              <a:t>(2016).</a:t>
            </a:r>
            <a:endParaRPr lang="en-US" altLang="zh-CN" dirty="0" smtClean="0"/>
          </a:p>
          <a:p>
            <a:r>
              <a:rPr lang="en-US" altLang="zh-CN" dirty="0" err="1" smtClean="0"/>
              <a:t>Nazari</a:t>
            </a:r>
            <a:r>
              <a:rPr lang="en-US" altLang="zh-CN" dirty="0"/>
              <a:t>, </a:t>
            </a:r>
            <a:r>
              <a:rPr lang="en-US" altLang="zh-CN" dirty="0" err="1"/>
              <a:t>Mohammadreza</a:t>
            </a:r>
            <a:r>
              <a:rPr lang="en-US" altLang="zh-CN" dirty="0"/>
              <a:t>, et al. "Reinforcement learning for solving the vehicle routing problem." </a:t>
            </a:r>
            <a:r>
              <a:rPr lang="en-US" altLang="zh-CN" i="1" dirty="0"/>
              <a:t>Advances in Neural Information Processing </a:t>
            </a:r>
            <a:endParaRPr lang="en-US" altLang="zh-CN" dirty="0"/>
          </a:p>
          <a:p>
            <a:r>
              <a:rPr lang="en-US" altLang="zh-CN" dirty="0" smtClean="0"/>
              <a:t>Khalil</a:t>
            </a:r>
            <a:r>
              <a:rPr lang="en-US" altLang="zh-CN" dirty="0"/>
              <a:t>, Elias, et al. "Learning combinatorial optimization algorithms over graphs."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hlinkClick r:id="rId2"/>
              </a:rPr>
              <a:t>https://www.zhihu.com/question/43610101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From </a:t>
            </a:r>
            <a:r>
              <a:rPr lang="en-US" altLang="zh-CN" dirty="0" smtClean="0"/>
              <a:t>RNN, LSTM to Seq2Seq </a:t>
            </a:r>
            <a:r>
              <a:rPr lang="en-US" altLang="zh-CN" dirty="0" smtClean="0"/>
              <a:t>Models</a:t>
            </a:r>
          </a:p>
          <a:p>
            <a:pPr>
              <a:buFontTx/>
              <a:buChar char="-"/>
            </a:pPr>
            <a:r>
              <a:rPr lang="en-US" altLang="zh-CN" dirty="0" smtClean="0"/>
              <a:t>Pointer Networks</a:t>
            </a:r>
          </a:p>
          <a:p>
            <a:pPr>
              <a:buFontTx/>
              <a:buChar char="-"/>
            </a:pPr>
            <a:r>
              <a:rPr lang="en-US" altLang="zh-CN" dirty="0" smtClean="0"/>
              <a:t>Neural Combinatorial Optimization with RL</a:t>
            </a:r>
          </a:p>
          <a:p>
            <a:pPr>
              <a:buFontTx/>
              <a:buChar char="-"/>
            </a:pPr>
            <a:r>
              <a:rPr lang="en-US" altLang="zh-CN" dirty="0" smtClean="0"/>
              <a:t>Other extensions</a:t>
            </a:r>
          </a:p>
        </p:txBody>
      </p:sp>
    </p:spTree>
    <p:extLst>
      <p:ext uri="{BB962C8B-B14F-4D97-AF65-F5344CB8AC3E}">
        <p14:creationId xmlns:p14="http://schemas.microsoft.com/office/powerpoint/2010/main" val="19557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RNNs &amp; LSTMs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Recurrent Neural Nets</a:t>
            </a:r>
            <a:endParaRPr lang="en-US" altLang="zh-CN" dirty="0" smtClean="0"/>
          </a:p>
          <a:p>
            <a:r>
              <a:rPr lang="en-US" altLang="zh-CN" dirty="0" smtClean="0"/>
              <a:t>seq2seq</a:t>
            </a:r>
            <a:endParaRPr lang="zh-CN" altLang="en-US" dirty="0"/>
          </a:p>
        </p:txBody>
      </p:sp>
      <p:pic>
        <p:nvPicPr>
          <p:cNvPr id="1032" name="Picture 8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31" y="3831833"/>
            <a:ext cx="2893668" cy="22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0.ifengimg.com/pmop/2017/0901/CB886FFD55D48B4F6E183D4794E1F305FFC25FC9_size17_w600_h24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55" y="3831833"/>
            <a:ext cx="5619238" cy="22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s1.sinaimg.cn/large/005BVyzmly1fotn5cyzypj30jg07a74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27" y="291365"/>
            <a:ext cx="3738649" cy="13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s1.sinaimg.cn/large/005BVyzmly1fotnatxsm7j30jg07bjs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84" y="1867694"/>
            <a:ext cx="3834534" cy="14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1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Combinatorial Optimization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Travelling salesman problem(TSP)</a:t>
            </a:r>
          </a:p>
          <a:p>
            <a:r>
              <a:rPr lang="en-US" altLang="zh-CN" dirty="0" smtClean="0"/>
              <a:t>Convex Hull</a:t>
            </a:r>
          </a:p>
          <a:p>
            <a:r>
              <a:rPr lang="en-US" altLang="zh-CN" dirty="0" smtClean="0"/>
              <a:t>Delaunay Triangulation</a:t>
            </a:r>
          </a:p>
          <a:p>
            <a:r>
              <a:rPr lang="en-US" altLang="zh-CN" dirty="0" smtClean="0"/>
              <a:t>P/NP</a:t>
            </a:r>
          </a:p>
        </p:txBody>
      </p:sp>
      <p:pic>
        <p:nvPicPr>
          <p:cNvPr id="2050" name="Picture 2" descr="https://upload.wikimedia.org/wikipedia/commons/thumb/1/11/GLPK_solution_of_a_travelling_salesman_problem.svg/220px-GLPK_solution_of_a_travelling_salesman_probl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44" y="1630281"/>
            <a:ext cx="1838695" cy="17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âConvex Hull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3" y="4220590"/>
            <a:ext cx="5580207" cy="18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âdelaunay triangulation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2" y="3900797"/>
            <a:ext cx="4936958" cy="21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Solving CO by NNs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Seq2Seq</a:t>
                </a:r>
              </a:p>
              <a:p>
                <a:r>
                  <a:rPr lang="en-US" altLang="zh-CN" b="0" dirty="0" smtClean="0"/>
                  <a:t>Training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to estimate the conditional </a:t>
                </a:r>
                <a:r>
                  <a:rPr lang="en-US" altLang="zh-CN" dirty="0" err="1" smtClean="0"/>
                  <a:t>prob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 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383" y="829380"/>
            <a:ext cx="3658878" cy="35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module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Vanilla Seq2Seq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 the fixed dimensional state</a:t>
                </a:r>
              </a:p>
              <a:p>
                <a:r>
                  <a:rPr lang="en-US" altLang="zh-CN" dirty="0" smtClean="0"/>
                  <a:t>Constrains the amount of information and computation</a:t>
                </a:r>
              </a:p>
              <a:p>
                <a:r>
                  <a:rPr lang="en-US" altLang="zh-CN" dirty="0" smtClean="0"/>
                  <a:t>Attention:</a:t>
                </a:r>
              </a:p>
              <a:p>
                <a:pPr lvl="1"/>
                <a:r>
                  <a:rPr lang="en-US" altLang="zh-CN" dirty="0" smtClean="0"/>
                  <a:t>Hidden states of encoder and decoder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Compute attention vector by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i="1" dirty="0" smtClean="0"/>
                  <a:t>Not applicable </a:t>
                </a:r>
                <a:r>
                  <a:rPr lang="en-US" altLang="zh-CN" i="1" dirty="0"/>
                  <a:t>to problems where the output dictionary size depends on the input.</a:t>
                </a:r>
                <a:endParaRPr lang="zh-CN" altLang="en-US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04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Pointer Networks(PN)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Need</a:t>
                </a:r>
              </a:p>
              <a:p>
                <a:pPr lvl="1"/>
                <a:r>
                  <a:rPr lang="en-US" altLang="zh-CN" dirty="0" smtClean="0"/>
                  <a:t>output dictionary size depends on the input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pos m:val="top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   </m:t>
                          </m:r>
                        </m:e>
                      </m:groupCh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PN</a:t>
                </a:r>
              </a:p>
              <a:p>
                <a:pPr lvl="1"/>
                <a:r>
                  <a:rPr lang="en-US" altLang="zh-CN" dirty="0" smtClean="0"/>
                  <a:t>outputs are in a subset of inputs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592" y="2939703"/>
            <a:ext cx="4370545" cy="33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Table: on the convex hull problem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76" y="2959332"/>
            <a:ext cx="5706112" cy="34356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5" y="3110934"/>
            <a:ext cx="5451151" cy="32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5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Combinatorial Optimization with RL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/>
              <a:lstStyle/>
              <a:p>
                <a:r>
                  <a:rPr lang="en-US" altLang="zh-CN" dirty="0" smtClean="0"/>
                  <a:t>RL is better than SL in solving CO problems for:</a:t>
                </a:r>
              </a:p>
              <a:p>
                <a:pPr lvl="1"/>
                <a:r>
                  <a:rPr lang="en-US" altLang="zh-CN" dirty="0" smtClean="0"/>
                  <a:t>High cost in labeling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Readily to define rewards</a:t>
                </a:r>
              </a:p>
              <a:p>
                <a:pPr lvl="1"/>
                <a:r>
                  <a:rPr lang="en-US" altLang="zh-CN" dirty="0" smtClean="0"/>
                  <a:t>Generalization ability</a:t>
                </a:r>
              </a:p>
              <a:p>
                <a:r>
                  <a:rPr lang="en-US" altLang="zh-CN" dirty="0" smtClean="0"/>
                  <a:t>NCO-RL uses pointer network as its policy network and leverages policy gradient methods to train its parameters</a:t>
                </a:r>
              </a:p>
              <a:p>
                <a:pPr lvl="1"/>
                <a:r>
                  <a:rPr lang="en-US" altLang="zh-CN" dirty="0" smtClean="0"/>
                  <a:t>REINFORCE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Actor-Critic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Active Search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1043" t="-2258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98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141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Solving Combinatorial Optimization problems with Neural Nets</vt:lpstr>
      <vt:lpstr>Outline</vt:lpstr>
      <vt:lpstr>RNNs &amp; LSTMs</vt:lpstr>
      <vt:lpstr>Combinatorial Optimization Problems</vt:lpstr>
      <vt:lpstr>Solving CO by NNs</vt:lpstr>
      <vt:lpstr>Attention module</vt:lpstr>
      <vt:lpstr>Pointer Networks(PN)</vt:lpstr>
      <vt:lpstr>Empirical results</vt:lpstr>
      <vt:lpstr>Neural Combinatorial Optimization with RL</vt:lpstr>
      <vt:lpstr>Extensions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Networks</dc:title>
  <dc:creator>Hao Sun</dc:creator>
  <cp:lastModifiedBy>Hao Sun</cp:lastModifiedBy>
  <cp:revision>18</cp:revision>
  <dcterms:created xsi:type="dcterms:W3CDTF">2019-04-11T08:44:08Z</dcterms:created>
  <dcterms:modified xsi:type="dcterms:W3CDTF">2019-04-12T03:49:36Z</dcterms:modified>
</cp:coreProperties>
</file>