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7"/>
  </p:notesMasterIdLst>
  <p:handoutMasterIdLst>
    <p:handoutMasterId r:id="rId48"/>
  </p:handoutMasterIdLst>
  <p:sldIdLst>
    <p:sldId id="256" r:id="rId3"/>
    <p:sldId id="303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  <p:sldId id="267" r:id="rId14"/>
    <p:sldId id="268" r:id="rId15"/>
    <p:sldId id="298" r:id="rId16"/>
    <p:sldId id="299" r:id="rId17"/>
    <p:sldId id="300" r:id="rId18"/>
    <p:sldId id="301" r:id="rId19"/>
    <p:sldId id="302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5" r:id="rId42"/>
    <p:sldId id="304" r:id="rId43"/>
    <p:sldId id="305" r:id="rId44"/>
    <p:sldId id="297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47D306A-4A19-4313-9942-EB2F373925C4}">
          <p14:sldIdLst>
            <p14:sldId id="256"/>
            <p14:sldId id="303"/>
            <p14:sldId id="258"/>
          </p14:sldIdLst>
        </p14:section>
        <p14:section name="Objects" id="{2A5BA87E-3224-48AD-9700-1777C05DBD0B}">
          <p14:sldIdLst>
            <p14:sldId id="259"/>
            <p14:sldId id="260"/>
            <p14:sldId id="261"/>
            <p14:sldId id="265"/>
            <p14:sldId id="266"/>
            <p14:sldId id="262"/>
            <p14:sldId id="263"/>
            <p14:sldId id="264"/>
            <p14:sldId id="267"/>
            <p14:sldId id="268"/>
          </p14:sldIdLst>
        </p14:section>
        <p14:section name="Value and Reference Types" id="{F1839F0E-BB1E-4E4F-8281-590B94FE234C}">
          <p14:sldIdLst>
            <p14:sldId id="298"/>
            <p14:sldId id="299"/>
            <p14:sldId id="300"/>
            <p14:sldId id="301"/>
            <p14:sldId id="302"/>
          </p14:sldIdLst>
        </p14:section>
        <p14:section name="JSON" id="{7FB7F233-1FEF-4066-AAB6-0915D0B437CE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lasses" id="{23269AB0-08F4-4FAF-A023-231EDE3EC7B3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onclusion" id="{D3CD2929-700F-4A29-A656-643818AB39F3}">
          <p14:sldIdLst>
            <p14:sldId id="289"/>
            <p14:sldId id="295"/>
            <p14:sldId id="304"/>
            <p14:sldId id="305"/>
            <p14:sldId id="297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257" y="48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27.10.2021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077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287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992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848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208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5755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0039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3575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5284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885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6769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26823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446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7680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5166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065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3313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6080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5335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847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18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218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428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47002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8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virtualracingschool.com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8" y="381467"/>
            <a:ext cx="10965303" cy="882654"/>
          </a:xfrm>
        </p:spPr>
        <p:txBody>
          <a:bodyPr/>
          <a:lstStyle/>
          <a:p>
            <a:r>
              <a:rPr lang="en-US" dirty="0"/>
              <a:t>Objects and Classes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310486"/>
            <a:ext cx="45780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Using Objects and Classes</a:t>
            </a:r>
            <a:br>
              <a:rPr lang="en-US" sz="3000" dirty="0"/>
            </a:br>
            <a:r>
              <a:rPr lang="en-US" sz="3000" dirty="0"/>
              <a:t> Defining Simple Classes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4" y="2529000"/>
            <a:ext cx="2154591" cy="21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8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2"/>
            <a:ext cx="11572970" cy="3080428"/>
          </a:xfrm>
        </p:spPr>
        <p:txBody>
          <a:bodyPr>
            <a:normAutofit fontScale="85000" lnSpcReduction="20000"/>
          </a:bodyPr>
          <a:lstStyle/>
          <a:p>
            <a:pPr mar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bg-BG" altLang="bg-BG" sz="4000" dirty="0"/>
              <a:t> </a:t>
            </a:r>
            <a:r>
              <a:rPr lang="en-US" altLang="bg-BG" sz="4000" dirty="0"/>
              <a:t>Methods: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.entries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an array of tuples all properties and their values of an object 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.keys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properties</a:t>
            </a:r>
          </a:p>
          <a:p>
            <a:pPr lvl="1" defTabSz="914400" eaLnBrk="0" fontAlgn="base" latinLnBrk="0" hangingPunct="0">
              <a:lnSpc>
                <a:spcPct val="100000"/>
              </a:lnSpc>
            </a:pPr>
            <a:r>
              <a:rPr lang="en-US" altLang="bg-BG" sz="3800" dirty="0" err="1">
                <a:latin typeface="Consolas" panose="020B0609020204030204" pitchFamily="49" charset="0"/>
              </a:rPr>
              <a:t>Object</a:t>
            </a:r>
            <a:r>
              <a:rPr lang="en-US" altLang="bg-BG" sz="3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.values</a:t>
            </a:r>
            <a:r>
              <a:rPr lang="en-US" alt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altLang="bg-BG" sz="3800" dirty="0"/>
              <a:t> - returns array with all the values of the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Object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998A9-8D77-487C-8511-3BB5C1DF74A4}"/>
              </a:ext>
            </a:extLst>
          </p:cNvPr>
          <p:cNvSpPr txBox="1"/>
          <p:nvPr/>
        </p:nvSpPr>
        <p:spPr>
          <a:xfrm>
            <a:off x="791298" y="4159596"/>
            <a:ext cx="1068294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Object.entries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[['name', 'Tom'], ['age', 5]]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FD2BC-D4B2-43F3-A59F-EA136DDD2294}"/>
              </a:ext>
            </a:extLst>
          </p:cNvPr>
          <p:cNvSpPr txBox="1"/>
          <p:nvPr/>
        </p:nvSpPr>
        <p:spPr>
          <a:xfrm>
            <a:off x="791296" y="5048389"/>
            <a:ext cx="7792265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['name', 'age']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1DD2B-D730-4051-B74B-2677A492BBEB}"/>
              </a:ext>
            </a:extLst>
          </p:cNvPr>
          <p:cNvSpPr txBox="1"/>
          <p:nvPr/>
        </p:nvSpPr>
        <p:spPr>
          <a:xfrm>
            <a:off x="791298" y="5937183"/>
            <a:ext cx="779226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 err="1">
                <a:latin typeface="Consolas" panose="020B0609020204030204" pitchFamily="49" charset="0"/>
              </a:rPr>
              <a:t>Object.values</a:t>
            </a:r>
            <a:r>
              <a:rPr lang="en-US" altLang="bg-BG" sz="2800" b="1" dirty="0">
                <a:latin typeface="Consolas" panose="020B0609020204030204" pitchFamily="49" charset="0"/>
              </a:rPr>
              <a:t>(cat);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['Tom', 5]</a:t>
            </a:r>
            <a:endParaRPr lang="bg-BG" alt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9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48573"/>
            <a:ext cx="11572970" cy="594295"/>
          </a:xfrm>
        </p:spPr>
        <p:txBody>
          <a:bodyPr>
            <a:normAutofit/>
          </a:bodyPr>
          <a:lstStyle/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bg-BG" sz="3400" dirty="0"/>
              <a:t>Use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for-of</a:t>
            </a:r>
            <a:r>
              <a:rPr lang="en-US" altLang="bg-BG" sz="3400" dirty="0"/>
              <a:t> loop to iterate over the object properties by key: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51A0C-5528-48E1-8B6D-189FC77833D2}"/>
              </a:ext>
            </a:extLst>
          </p:cNvPr>
          <p:cNvSpPr txBox="1"/>
          <p:nvPr/>
        </p:nvSpPr>
        <p:spPr>
          <a:xfrm>
            <a:off x="940783" y="2478368"/>
            <a:ext cx="10297487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obj = {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name:'Peter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', age:'18', grade:'5.50' };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for (let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 of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Object.keys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(obj)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}: ${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obj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key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}`);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5400" b="1" dirty="0">
              <a:latin typeface="Consolas" panose="020B0609020204030204" pitchFamily="49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4111220" y="4734000"/>
            <a:ext cx="3731340" cy="1286269"/>
          </a:xfrm>
          <a:prstGeom prst="wedgeRoundRectCallout">
            <a:avLst>
              <a:gd name="adj1" fmla="val 33735"/>
              <a:gd name="adj2" fmla="val -1010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value of the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4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3961" y="1248573"/>
            <a:ext cx="11480484" cy="2055066"/>
          </a:xfrm>
        </p:spPr>
        <p:txBody>
          <a:bodyPr>
            <a:noAutofit/>
          </a:bodyPr>
          <a:lstStyle/>
          <a:p>
            <a:r>
              <a:rPr lang="en-US" sz="3200" dirty="0"/>
              <a:t>Receive an </a:t>
            </a:r>
            <a:r>
              <a:rPr lang="en-US" sz="3200" dirty="0">
                <a:latin typeface="+mj-lt"/>
              </a:rPr>
              <a:t>object,</a:t>
            </a:r>
            <a:r>
              <a:rPr lang="en-US" sz="3200" dirty="0"/>
              <a:t> which holds </a:t>
            </a:r>
            <a:r>
              <a:rPr lang="en-US" sz="3200" b="1" dirty="0">
                <a:solidFill>
                  <a:schemeClr val="accent1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area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population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country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post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+mj-lt"/>
              </a:rPr>
              <a:t>code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endParaRPr lang="bg-BG" sz="3200" b="1" dirty="0">
              <a:solidFill>
                <a:schemeClr val="accent1"/>
              </a:solidFill>
            </a:endParaRPr>
          </a:p>
          <a:p>
            <a:r>
              <a:rPr lang="en-US" sz="3200" dirty="0"/>
              <a:t>Loop through all the keys and print them with their values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6485" y="3344571"/>
            <a:ext cx="10314749" cy="2694429"/>
            <a:chOff x="2474808" y="3723496"/>
            <a:chExt cx="6598746" cy="1994132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474808" y="3725169"/>
              <a:ext cx="1863403" cy="19924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Sofia</a:t>
              </a:r>
              <a:endParaRPr lang="bg-BG" sz="2800" dirty="0"/>
            </a:p>
            <a:p>
              <a:r>
                <a:rPr lang="en-US" sz="2800" dirty="0"/>
                <a:t>492</a:t>
              </a:r>
              <a:endParaRPr lang="bg-BG" sz="2800" dirty="0"/>
            </a:p>
            <a:p>
              <a:r>
                <a:rPr lang="bg-BG" sz="2800" dirty="0"/>
                <a:t>1238438</a:t>
              </a:r>
            </a:p>
            <a:p>
              <a:r>
                <a:rPr lang="en-US" sz="2800" dirty="0"/>
                <a:t>Bulgaria</a:t>
              </a:r>
              <a:endParaRPr lang="bg-BG" sz="2800" dirty="0"/>
            </a:p>
            <a:p>
              <a:r>
                <a:rPr lang="en-US" sz="2800" dirty="0"/>
                <a:t>1000</a:t>
              </a:r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5442122" y="3723496"/>
              <a:ext cx="3631432" cy="199413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 -&gt; Sofia</a:t>
              </a:r>
            </a:p>
            <a:p>
              <a:r>
                <a:rPr lang="en-US" sz="2800" dirty="0"/>
                <a:t>area -&gt; 492</a:t>
              </a:r>
              <a:endParaRPr lang="bg-BG" sz="2800" dirty="0"/>
            </a:p>
            <a:p>
              <a:r>
                <a:rPr lang="en-US" sz="2800" dirty="0"/>
                <a:t>population -&gt; 1238438</a:t>
              </a:r>
              <a:endParaRPr lang="bg-BG" sz="2800" dirty="0"/>
            </a:p>
            <a:p>
              <a:r>
                <a:rPr lang="en-US" sz="2800" dirty="0"/>
                <a:t>country -&gt; Bulgaria</a:t>
              </a:r>
              <a:endParaRPr lang="bg-BG" sz="2800" dirty="0"/>
            </a:p>
            <a:p>
              <a:r>
                <a:rPr lang="en-US" sz="2800" dirty="0"/>
                <a:t>postCode -&gt; 1000</a:t>
              </a:r>
              <a:endParaRPr lang="en-US" sz="2800" dirty="0">
                <a:solidFill>
                  <a:schemeClr val="dk1"/>
                </a:solidFill>
              </a:endParaRPr>
            </a:p>
            <a:p>
              <a:endParaRPr lang="bg-BG" b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460434" y="4216986"/>
            <a:ext cx="811161" cy="63418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6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11A9B-A4DB-457F-8A17-D38BBDF388C7}"/>
              </a:ext>
            </a:extLst>
          </p:cNvPr>
          <p:cNvSpPr txBox="1"/>
          <p:nvPr/>
        </p:nvSpPr>
        <p:spPr>
          <a:xfrm>
            <a:off x="1888500" y="3612449"/>
            <a:ext cx="8415000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cityInfo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(city) {</a:t>
            </a:r>
            <a:br>
              <a:rPr lang="bg-BG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i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let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entries = Object.</a:t>
            </a:r>
            <a:r>
              <a:rPr lang="bg-BG" altLang="bg-BG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city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(let [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key, value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] of entries) {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console.log(`${key}</a:t>
            </a: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-&gt;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${value}`);</a:t>
            </a:r>
            <a:b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bg-BG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en-US" alt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4800" b="1" dirty="0">
              <a:latin typeface="Consolas" panose="020B0609020204030204" pitchFamily="49" charset="0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7FCA8C-0A10-4E4C-9AE4-5861A5F8D4D0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</a:p>
          <a:p>
            <a:r>
              <a:rPr lang="en-US" sz="3200" dirty="0"/>
              <a:t>Loop through the object </a:t>
            </a:r>
            <a:r>
              <a:rPr lang="en-US" sz="3200" b="1" dirty="0">
                <a:solidFill>
                  <a:schemeClr val="accent1"/>
                </a:solidFill>
              </a:rPr>
              <a:t>entries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for-of</a:t>
            </a:r>
            <a:r>
              <a:rPr lang="en-US" sz="3200" dirty="0"/>
              <a:t> loop </a:t>
            </a:r>
          </a:p>
          <a:p>
            <a:r>
              <a:rPr lang="en-US" sz="3200" dirty="0"/>
              <a:t>Print the object </a:t>
            </a:r>
            <a:r>
              <a:rPr lang="en-US" sz="3200" b="1" dirty="0">
                <a:solidFill>
                  <a:schemeClr val="accent1"/>
                </a:solidFill>
              </a:rPr>
              <a:t>keys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accent1"/>
                </a:solidFill>
              </a:rPr>
              <a:t>values</a:t>
            </a:r>
            <a:endParaRPr lang="bg-BG" sz="3200" b="1" dirty="0">
              <a:solidFill>
                <a:schemeClr val="accent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757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8218" y="1418646"/>
            <a:ext cx="2818666" cy="2248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Value vs. Reference Types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126756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7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Symbol</a:t>
            </a:r>
            <a:r>
              <a:rPr lang="en-GB" dirty="0"/>
              <a:t>,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BigInt</a:t>
            </a:r>
            <a:endParaRPr lang="en-GB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35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6400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4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3215" y="2438401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3215" y="4495815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71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</a:t>
            </a:r>
            <a:r>
              <a:rPr lang="en-GB" b="1" dirty="0">
                <a:solidFill>
                  <a:schemeClr val="bg1"/>
                </a:solidFill>
              </a:rPr>
              <a:t>points to a location </a:t>
            </a:r>
            <a:r>
              <a:rPr lang="en-GB" dirty="0"/>
              <a:t>in memory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don't actually contain the value but </a:t>
            </a:r>
            <a:r>
              <a:rPr lang="en-GB" b="1" dirty="0">
                <a:solidFill>
                  <a:schemeClr val="bg1"/>
                </a:solidFill>
              </a:rPr>
              <a:t>lead to the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6922" y="2408913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71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216" y="1471779"/>
            <a:ext cx="2243903" cy="224390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JSON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7448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Objects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Definition, properties and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methods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Object iteration</a:t>
            </a:r>
          </a:p>
          <a:p>
            <a:pPr marL="446088" lvl="1" indent="-446088">
              <a:lnSpc>
                <a:spcPts val="4000"/>
              </a:lnSpc>
              <a:buNone/>
            </a:pPr>
            <a:r>
              <a:rPr lang="en-US" sz="3600" dirty="0"/>
              <a:t>2. Reference vs. Value Types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3. JSON</a:t>
            </a:r>
          </a:p>
          <a:p>
            <a:pPr marL="446088" indent="-446088">
              <a:lnSpc>
                <a:spcPts val="4000"/>
              </a:lnSpc>
              <a:buNone/>
            </a:pPr>
            <a:r>
              <a:rPr lang="en-US" dirty="0"/>
              <a:t>4. Classes</a:t>
            </a:r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3"/>
            <a:ext cx="10036163" cy="5153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> stands for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dirty="0"/>
              <a:t>cript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bject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otation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Open-standard</a:t>
            </a:r>
            <a:r>
              <a:rPr lang="en-US" dirty="0"/>
              <a:t> file format that uses text to transmit </a:t>
            </a:r>
            <a:br>
              <a:rPr lang="en-US" dirty="0"/>
            </a:br>
            <a:r>
              <a:rPr lang="en-US" dirty="0"/>
              <a:t>data 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</a:t>
            </a:r>
            <a:r>
              <a:rPr lang="en-US" b="1" dirty="0">
                <a:solidFill>
                  <a:schemeClr val="bg1"/>
                </a:solidFill>
              </a:rPr>
              <a:t>language independent</a:t>
            </a:r>
            <a:r>
              <a:rPr lang="en-US" b="1" dirty="0"/>
              <a:t> 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JSON is "</a:t>
            </a:r>
            <a:r>
              <a:rPr lang="en-US" b="1" dirty="0">
                <a:solidFill>
                  <a:schemeClr val="bg1"/>
                </a:solidFill>
              </a:rPr>
              <a:t>self-describing</a:t>
            </a:r>
            <a:r>
              <a:rPr lang="en-US" dirty="0"/>
              <a:t>" and easy to understand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4" y="4849509"/>
            <a:ext cx="8407020" cy="140138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473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19525" y="1121143"/>
            <a:ext cx="10321675" cy="5546589"/>
          </a:xfrm>
        </p:spPr>
        <p:txBody>
          <a:bodyPr/>
          <a:lstStyle/>
          <a:p>
            <a:r>
              <a:rPr lang="en-US" dirty="0"/>
              <a:t>Exchange data between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server </a:t>
            </a:r>
            <a:endParaRPr lang="en-US" dirty="0"/>
          </a:p>
          <a:p>
            <a:r>
              <a:rPr lang="en-US" dirty="0"/>
              <a:t>JSON is a </a:t>
            </a:r>
            <a:r>
              <a:rPr lang="en-US" b="1" dirty="0">
                <a:solidFill>
                  <a:schemeClr val="bg1"/>
                </a:solidFill>
              </a:rPr>
              <a:t>lightweight </a:t>
            </a:r>
            <a:r>
              <a:rPr lang="en-US" dirty="0"/>
              <a:t>format compared to XML</a:t>
            </a:r>
          </a:p>
          <a:p>
            <a:r>
              <a:rPr lang="en-US" dirty="0"/>
              <a:t>JavaScript has built in functions to </a:t>
            </a:r>
            <a:r>
              <a:rPr lang="en-US" b="1" dirty="0">
                <a:solidFill>
                  <a:schemeClr val="bg1"/>
                </a:solidFill>
              </a:rPr>
              <a:t>parse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so it's easy to use</a:t>
            </a:r>
          </a:p>
          <a:p>
            <a:r>
              <a:rPr lang="en-US" dirty="0"/>
              <a:t>JSON uses </a:t>
            </a:r>
            <a:r>
              <a:rPr lang="en-US" b="1" dirty="0">
                <a:solidFill>
                  <a:schemeClr val="bg1"/>
                </a:solidFill>
              </a:rPr>
              <a:t>human-readable</a:t>
            </a:r>
            <a:r>
              <a:rPr lang="en-US" dirty="0"/>
              <a:t> text to transmit data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6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6B1A41-BBE8-46E6-999C-E4A63ED0ADF1}"/>
              </a:ext>
            </a:extLst>
          </p:cNvPr>
          <p:cNvSpPr txBox="1"/>
          <p:nvPr/>
        </p:nvSpPr>
        <p:spPr>
          <a:xfrm>
            <a:off x="3516634" y="2219259"/>
            <a:ext cx="5312165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"name": "Ivan",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"age": 25,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"grades":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"Math": [2.50, 3.50],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  "Chemistry": [4.50]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bg-BG" alt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3001652" y="1217251"/>
            <a:ext cx="2912012" cy="768161"/>
          </a:xfrm>
          <a:prstGeom prst="wedgeRoundRectCallout">
            <a:avLst>
              <a:gd name="adj1" fmla="val -20350"/>
              <a:gd name="adj2" fmla="val 78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Brackets define a JSON</a:t>
            </a:r>
            <a:endParaRPr lang="bg-BG" sz="2800" b="1" dirty="0">
              <a:solidFill>
                <a:schemeClr val="bg2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828CDE1-90FE-47D9-900C-398AF5093263}"/>
              </a:ext>
            </a:extLst>
          </p:cNvPr>
          <p:cNvSpPr/>
          <p:nvPr/>
        </p:nvSpPr>
        <p:spPr bwMode="auto">
          <a:xfrm>
            <a:off x="604622" y="4097227"/>
            <a:ext cx="2912012" cy="882654"/>
          </a:xfrm>
          <a:prstGeom prst="wedgeRoundRectCallout">
            <a:avLst>
              <a:gd name="adj1" fmla="val -19384"/>
              <a:gd name="adj2" fmla="val 499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 and values separated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CA508BE2-9B45-4A5E-BFE5-6E6DC09C4DA1}"/>
              </a:ext>
            </a:extLst>
          </p:cNvPr>
          <p:cNvSpPr/>
          <p:nvPr/>
        </p:nvSpPr>
        <p:spPr bwMode="auto">
          <a:xfrm>
            <a:off x="8851363" y="2656253"/>
            <a:ext cx="2912012" cy="1283677"/>
          </a:xfrm>
          <a:prstGeom prst="wedgeRoundRectCallout">
            <a:avLst>
              <a:gd name="adj1" fmla="val -21916"/>
              <a:gd name="adj2" fmla="val 50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to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nested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312577-13E5-4152-AFF3-459580B5D452}"/>
              </a:ext>
            </a:extLst>
          </p:cNvPr>
          <p:cNvSpPr/>
          <p:nvPr/>
        </p:nvSpPr>
        <p:spPr bwMode="auto">
          <a:xfrm>
            <a:off x="604622" y="2856765"/>
            <a:ext cx="2912012" cy="882654"/>
          </a:xfrm>
          <a:prstGeom prst="wedgeRoundRectCallout">
            <a:avLst>
              <a:gd name="adj1" fmla="val -20350"/>
              <a:gd name="adj2" fmla="val 38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 double quotes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8851363" y="4446018"/>
            <a:ext cx="2912012" cy="882654"/>
          </a:xfrm>
          <a:prstGeom prst="wedgeRoundRectCallout">
            <a:avLst>
              <a:gd name="adj1" fmla="val -49798"/>
              <a:gd name="adj2" fmla="val -220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JSON we can have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27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can convert object into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string using </a:t>
            </a:r>
            <a:br>
              <a:rPr lang="en-US" sz="3200" dirty="0"/>
            </a:b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.stringify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r>
              <a:rPr lang="en-US" sz="3200" dirty="0">
                <a:latin typeface="Consolas" panose="020B0609020204030204" pitchFamily="49" charset="0"/>
              </a:rPr>
              <a:t>)</a:t>
            </a:r>
            <a:r>
              <a:rPr lang="en-US" sz="3200" dirty="0"/>
              <a:t> method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3200" dirty="0"/>
              <a:t>We can convert JSON string into object using </a:t>
            </a:r>
            <a:r>
              <a:rPr lang="en-US" sz="3200" b="1" dirty="0" err="1">
                <a:latin typeface="Consolas" panose="020B0609020204030204" pitchFamily="49" charset="0"/>
              </a:rPr>
              <a:t>JSON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.parse</a:t>
            </a:r>
            <a:r>
              <a:rPr lang="en-US" sz="3200" b="1" dirty="0">
                <a:latin typeface="Consolas" panose="020B0609020204030204" pitchFamily="49" charset="0"/>
              </a:rPr>
              <a:t>(</a:t>
            </a:r>
            <a:r>
              <a:rPr lang="en-US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text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  <a:r>
              <a:rPr lang="en-US" sz="3200" b="1" dirty="0"/>
              <a:t> </a:t>
            </a:r>
            <a:r>
              <a:rPr lang="en-US" sz="3200" dirty="0"/>
              <a:t>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60ADD-064D-4182-8A69-5B599DF206A0}"/>
              </a:ext>
            </a:extLst>
          </p:cNvPr>
          <p:cNvSpPr txBox="1"/>
          <p:nvPr/>
        </p:nvSpPr>
        <p:spPr>
          <a:xfrm>
            <a:off x="745342" y="2523164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text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obj</a:t>
            </a:r>
            <a:r>
              <a:rPr lang="en-US" altLang="bg-BG" sz="2800" b="1" dirty="0">
                <a:latin typeface="Consolas" panose="020B0609020204030204" pitchFamily="49" charset="0"/>
              </a:rPr>
              <a:t>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97E84-7452-44FF-B27D-D1938DCB58DA}"/>
              </a:ext>
            </a:extLst>
          </p:cNvPr>
          <p:cNvSpPr txBox="1"/>
          <p:nvPr/>
        </p:nvSpPr>
        <p:spPr>
          <a:xfrm>
            <a:off x="745342" y="4853160"/>
            <a:ext cx="649611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let obj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</a:rPr>
              <a:t>(text);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507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function, that receives a string 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dirty="0"/>
              <a:t> format and </a:t>
            </a:r>
            <a:br>
              <a:rPr lang="en-US" sz="3200" dirty="0"/>
            </a:br>
            <a:r>
              <a:rPr lang="en-US" sz="3200" dirty="0"/>
              <a:t>converts it to object</a:t>
            </a:r>
          </a:p>
          <a:p>
            <a:r>
              <a:rPr lang="en-US" sz="3200" dirty="0"/>
              <a:t>Print the entries of the object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1014900" y="3514877"/>
            <a:ext cx="9255435" cy="2302028"/>
            <a:chOff x="-442370" y="3156165"/>
            <a:chExt cx="8345335" cy="2302028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-442370" y="3158351"/>
              <a:ext cx="3542230" cy="229984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en-US" altLang="bg-BG" sz="2800" b="0" dirty="0">
                  <a:cs typeface="Courier New" panose="02070309020205020404" pitchFamily="49" charset="0"/>
                </a:rPr>
                <a:t>'</a:t>
              </a:r>
              <a:r>
                <a:rPr lang="bg-BG" altLang="bg-BG" sz="2800" dirty="0">
                  <a:cs typeface="Courier New" panose="02070309020205020404" pitchFamily="49" charset="0"/>
                </a:rPr>
                <a:t>{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"name": "George", "age": 40,</a:t>
              </a:r>
              <a:br>
                <a:rPr lang="en-GB" altLang="bg-BG" sz="2800" dirty="0">
                  <a:cs typeface="Courier New" panose="02070309020205020404" pitchFamily="49" charset="0"/>
                </a:rPr>
              </a:br>
              <a:r>
                <a:rPr lang="bg-BG" altLang="bg-BG" sz="2800" dirty="0">
                  <a:cs typeface="Courier New" panose="02070309020205020404" pitchFamily="49" charset="0"/>
                </a:rPr>
                <a:t>"town": "Sofia“</a:t>
              </a:r>
              <a:endParaRPr lang="en-GB" altLang="bg-BG" sz="2800" dirty="0">
                <a:cs typeface="Courier New" panose="02070309020205020404" pitchFamily="49" charset="0"/>
              </a:endParaRPr>
            </a:p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sz="2800" dirty="0">
                  <a:cs typeface="Courier New" panose="02070309020205020404" pitchFamily="49" charset="0"/>
                </a:rPr>
                <a:t>}</a:t>
              </a:r>
              <a:r>
                <a:rPr lang="en-US" altLang="bg-BG" sz="2800" dirty="0">
                  <a:cs typeface="Courier New" panose="02070309020205020404" pitchFamily="49" charset="0"/>
                </a:rPr>
                <a:t>'</a:t>
              </a:r>
              <a:endParaRPr lang="bg-BG" altLang="bg-BG" sz="5400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4852764" y="3156165"/>
              <a:ext cx="3050201" cy="230202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800" dirty="0"/>
                <a:t>name: George</a:t>
              </a:r>
            </a:p>
            <a:p>
              <a:r>
                <a:rPr lang="en-US" sz="2800" dirty="0"/>
                <a:t>age: 40</a:t>
              </a:r>
            </a:p>
            <a:p>
              <a:r>
                <a:rPr lang="en-US" sz="2800" dirty="0"/>
                <a:t>town: Sofia</a:t>
              </a:r>
              <a:endParaRPr lang="bg-BG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397910" y="4188542"/>
            <a:ext cx="1052495" cy="66367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82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1846319"/>
          </a:xfrm>
        </p:spPr>
        <p:txBody>
          <a:bodyPr>
            <a:noAutofit/>
          </a:bodyPr>
          <a:lstStyle/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JSON.parse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parse JSON string to an object</a:t>
            </a:r>
          </a:p>
          <a:p>
            <a:r>
              <a:rPr lang="en-US" sz="3200" dirty="0"/>
              <a:t>Use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Object.entries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200" dirty="0"/>
              <a:t> method to get object's properties: </a:t>
            </a:r>
            <a:br>
              <a:rPr lang="en-US" sz="3200" dirty="0"/>
            </a:br>
            <a:r>
              <a:rPr lang="en-US" sz="3200" dirty="0"/>
              <a:t>names and values</a:t>
            </a:r>
          </a:p>
          <a:p>
            <a:r>
              <a:rPr lang="en-US" sz="3200" dirty="0"/>
              <a:t>Loop through the entries and print them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83204" y="4206914"/>
            <a:ext cx="9520523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sz="2800" dirty="0"/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to write the function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49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340655" y="1413631"/>
            <a:ext cx="8937201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objConverter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(json)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let person=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parse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entries = Object.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entries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for (let [key, value] of entries)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console.log(`${key}: ${value}`);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}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439818" cy="2163367"/>
          </a:xfrm>
        </p:spPr>
        <p:txBody>
          <a:bodyPr>
            <a:no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receives first name, last name, </a:t>
            </a:r>
            <a:br>
              <a:rPr lang="en-US" sz="3200" dirty="0"/>
            </a:br>
            <a:r>
              <a:rPr lang="en-US" sz="3200" dirty="0"/>
              <a:t>hair color and sets them to an object</a:t>
            </a:r>
          </a:p>
          <a:p>
            <a:r>
              <a:rPr lang="en-US" sz="3200" dirty="0"/>
              <a:t>Convert the object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3200" b="1" dirty="0">
                <a:solidFill>
                  <a:schemeClr val="bg1"/>
                </a:solidFill>
              </a:rPr>
              <a:t> string</a:t>
            </a:r>
            <a:r>
              <a:rPr lang="en-US" sz="3200" dirty="0"/>
              <a:t> and print it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Convert to JSON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78608-C377-4123-9548-0462AFE3A47F}"/>
              </a:ext>
            </a:extLst>
          </p:cNvPr>
          <p:cNvGrpSpPr/>
          <p:nvPr/>
        </p:nvGrpSpPr>
        <p:grpSpPr>
          <a:xfrm>
            <a:off x="440758" y="4339744"/>
            <a:ext cx="11322618" cy="1249727"/>
            <a:chOff x="689065" y="3737143"/>
            <a:chExt cx="8961340" cy="1249727"/>
          </a:xfrm>
        </p:grpSpPr>
        <p:sp>
          <p:nvSpPr>
            <p:cNvPr id="9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5137702" y="3737143"/>
              <a:ext cx="4512703" cy="88407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lvl="0" eaLnBrk="0" latinLnBrk="0" hangingPunct="0">
                <a:spcBef>
                  <a:spcPct val="0"/>
                </a:spcBef>
                <a:buClrTx/>
                <a:buSzTx/>
              </a:pPr>
              <a:r>
                <a:rPr lang="bg-BG" altLang="bg-BG" dirty="0">
                  <a:cs typeface="Courier New" panose="02070309020205020404" pitchFamily="49" charset="0"/>
                </a:rPr>
                <a:t>{“</a:t>
              </a:r>
              <a:r>
                <a:rPr lang="en-US" altLang="bg-BG" dirty="0">
                  <a:cs typeface="Courier New" panose="02070309020205020404" pitchFamily="49" charset="0"/>
                </a:rPr>
                <a:t>n</a:t>
              </a:r>
              <a:r>
                <a:rPr lang="bg-BG" altLang="bg-BG" dirty="0" err="1">
                  <a:cs typeface="Courier New" panose="02070309020205020404" pitchFamily="49" charset="0"/>
                </a:rPr>
                <a:t>ame</a:t>
              </a:r>
              <a:r>
                <a:rPr lang="bg-BG" altLang="bg-BG" dirty="0">
                  <a:cs typeface="Courier New" panose="02070309020205020404" pitchFamily="49" charset="0"/>
                </a:rPr>
                <a:t>": "George", "</a:t>
              </a:r>
              <a:r>
                <a:rPr lang="en-US" altLang="bg-BG" dirty="0">
                  <a:cs typeface="Courier New" panose="02070309020205020404" pitchFamily="49" charset="0"/>
                </a:rPr>
                <a:t>lastName</a:t>
              </a:r>
              <a:r>
                <a:rPr lang="bg-BG" altLang="bg-BG" dirty="0">
                  <a:cs typeface="Courier New" panose="02070309020205020404" pitchFamily="49" charset="0"/>
                </a:rPr>
                <a:t>": </a:t>
              </a:r>
              <a:r>
                <a:rPr lang="en-US" altLang="bg-BG" dirty="0">
                  <a:cs typeface="Courier New" panose="02070309020205020404" pitchFamily="49" charset="0"/>
                </a:rPr>
                <a:t>"Jones"</a:t>
              </a:r>
              <a:r>
                <a:rPr lang="bg-BG" altLang="bg-BG" dirty="0">
                  <a:cs typeface="Courier New" panose="02070309020205020404" pitchFamily="49" charset="0"/>
                </a:rPr>
                <a:t>, "</a:t>
              </a:r>
              <a:r>
                <a:rPr lang="en-US" altLang="bg-BG" dirty="0">
                  <a:cs typeface="Courier New" panose="02070309020205020404" pitchFamily="49" charset="0"/>
                </a:rPr>
                <a:t>hairColor</a:t>
              </a:r>
              <a:r>
                <a:rPr lang="bg-BG" altLang="bg-BG" dirty="0">
                  <a:cs typeface="Courier New" panose="02070309020205020404" pitchFamily="49" charset="0"/>
                </a:rPr>
                <a:t>": "</a:t>
              </a:r>
              <a:r>
                <a:rPr lang="en-US" altLang="bg-BG" dirty="0">
                  <a:cs typeface="Courier New" panose="02070309020205020404" pitchFamily="49" charset="0"/>
                </a:rPr>
                <a:t>Brown</a:t>
              </a:r>
              <a:r>
                <a:rPr lang="bg-BG" altLang="bg-BG" dirty="0">
                  <a:cs typeface="Courier New" panose="02070309020205020404" pitchFamily="49" charset="0"/>
                </a:rPr>
                <a:t>"}</a:t>
              </a:r>
              <a:endParaRPr lang="bg-BG" altLang="bg-BG" dirty="0"/>
            </a:p>
          </p:txBody>
        </p:sp>
        <p:sp>
          <p:nvSpPr>
            <p:cNvPr id="12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689065" y="3737143"/>
              <a:ext cx="2405912" cy="124972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dirty="0"/>
                <a:t>'George',</a:t>
              </a:r>
              <a:br>
                <a:rPr lang="en-US" dirty="0"/>
              </a:br>
              <a:r>
                <a:rPr lang="en-US" dirty="0"/>
                <a:t>'Jones',</a:t>
              </a:r>
            </a:p>
            <a:p>
              <a:r>
                <a:rPr lang="en-US" dirty="0"/>
                <a:t>'Brown'</a:t>
              </a:r>
              <a:endParaRPr lang="bg-BG" dirty="0"/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4256271" y="4750755"/>
            <a:ext cx="1029669" cy="4277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55766"/>
            <a:ext cx="11439818" cy="2512473"/>
          </a:xfrm>
        </p:spPr>
        <p:txBody>
          <a:bodyPr>
            <a:no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  <a:r>
              <a:rPr lang="en-US" sz="3200" dirty="0"/>
              <a:t> with the given input</a:t>
            </a: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200" dirty="0"/>
              <a:t> method to parse object to JSON string </a:t>
            </a:r>
          </a:p>
          <a:p>
            <a:r>
              <a:rPr lang="en-US" sz="3200" dirty="0"/>
              <a:t>Keep in mind that the property name in the JSON string will be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exactly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the same</a:t>
            </a:r>
            <a:r>
              <a:rPr lang="en-US" sz="3200" dirty="0"/>
              <a:t> as the property name in the object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Convert to 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233092" y="4040601"/>
            <a:ext cx="8933266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solve(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Use the tips and write the code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324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Convert to JSON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648219" y="1371601"/>
            <a:ext cx="10918193" cy="36652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convertJSON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(name, lastName,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let person =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name,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hairColor</a:t>
            </a:r>
            <a:endParaRPr lang="en-US" altLang="bg-BG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};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console.log(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JSON.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stringify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(person));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5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9600" b="1" u="sng" dirty="0">
                <a:solidFill>
                  <a:schemeClr val="bg1"/>
                </a:solidFill>
              </a:rPr>
              <a:t>sli.do</a:t>
            </a:r>
            <a:endParaRPr lang="bg-BG" sz="80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</a:t>
            </a:r>
            <a:r>
              <a:rPr lang="en-GB" sz="11500" b="1" dirty="0"/>
              <a:t>fund-js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319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165" y="1256094"/>
            <a:ext cx="2543669" cy="277259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Object Models</a:t>
            </a:r>
          </a:p>
        </p:txBody>
      </p:sp>
    </p:spTree>
    <p:extLst>
      <p:ext uri="{BB962C8B-B14F-4D97-AF65-F5344CB8AC3E}">
        <p14:creationId xmlns:p14="http://schemas.microsoft.com/office/powerpoint/2010/main" val="16989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Classes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Extensible program-code-template for creating    </a:t>
            </a:r>
            <a:br>
              <a:rPr lang="en-US" dirty="0"/>
            </a:br>
            <a:r>
              <a:rPr lang="en-US" dirty="0">
                <a:latin typeface="+mj-lt"/>
              </a:rPr>
              <a:t>objects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Provides </a:t>
            </a:r>
            <a:r>
              <a:rPr lang="en-US" b="1" dirty="0">
                <a:solidFill>
                  <a:schemeClr val="bg1"/>
                </a:solidFill>
              </a:rPr>
              <a:t>initial values </a:t>
            </a:r>
            <a:r>
              <a:rPr lang="en-US" dirty="0"/>
              <a:t>for the state of an object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An object created by the class pattern is called an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instance </a:t>
            </a:r>
            <a:r>
              <a:rPr lang="en-US" dirty="0"/>
              <a:t>of that class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 class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subroutine called to </a:t>
            </a:r>
            <a:br>
              <a:rPr lang="en-US" dirty="0"/>
            </a:br>
            <a:r>
              <a:rPr lang="en-US" dirty="0"/>
              <a:t>create an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It prepares the new object for use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911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800" dirty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89239" y="3131152"/>
            <a:ext cx="4846913" cy="2354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constructor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(name)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417306" y="1727520"/>
            <a:ext cx="7492621" cy="1055385"/>
          </a:xfrm>
          <a:prstGeom prst="wedgeRoundRectCallout">
            <a:avLst>
              <a:gd name="adj1" fmla="val -13146"/>
              <a:gd name="adj2" fmla="val 72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declare a class we use 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with the name of the class.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5">
            <a:extLst>
              <a:ext uri="{FF2B5EF4-FFF2-40B4-BE49-F238E27FC236}">
                <a16:creationId xmlns:a16="http://schemas.microsoft.com/office/drawing/2014/main" id="{4C313026-C7BF-4E91-9C7A-F95C3BB1ED7A}"/>
              </a:ext>
            </a:extLst>
          </p:cNvPr>
          <p:cNvSpPr/>
          <p:nvPr/>
        </p:nvSpPr>
        <p:spPr bwMode="auto">
          <a:xfrm>
            <a:off x="7909927" y="3314299"/>
            <a:ext cx="3724690" cy="2150257"/>
          </a:xfrm>
          <a:prstGeom prst="wedgeRoundRectCallout">
            <a:avLst>
              <a:gd name="adj1" fmla="val -64568"/>
              <a:gd name="adj2" fmla="val -21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constructor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special method for creating and initializing an object</a:t>
            </a:r>
            <a:r>
              <a:rPr lang="en-US" dirty="0"/>
              <a:t> 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9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Creating a </a:t>
            </a:r>
            <a:r>
              <a:rPr lang="en-US" sz="3200" dirty="0">
                <a:latin typeface="+mj-lt"/>
              </a:rPr>
              <a:t>class</a:t>
            </a:r>
            <a:r>
              <a:rPr lang="en-US" sz="32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3200" dirty="0"/>
              <a:t>Creating an </a:t>
            </a:r>
            <a:r>
              <a:rPr lang="en-US" sz="3200" b="1" dirty="0">
                <a:solidFill>
                  <a:schemeClr val="bg1"/>
                </a:solidFill>
              </a:rPr>
              <a:t>instance</a:t>
            </a:r>
            <a:r>
              <a:rPr lang="en-US" sz="3200" dirty="0"/>
              <a:t> of the class: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08548" y="1778881"/>
            <a:ext cx="5775638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Student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constructor(name, grade)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.name = name;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this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.grade = grade;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D2B18-611B-4484-845E-2D7A7CAF3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51" y="5666737"/>
            <a:ext cx="8245220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student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new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Student('Peter', 5.50);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07052" y="2085114"/>
            <a:ext cx="4145168" cy="2280410"/>
          </a:xfrm>
          <a:prstGeom prst="wedgeRoundRectCallout">
            <a:avLst>
              <a:gd name="adj1" fmla="val 59665"/>
              <a:gd name="adj2" fmla="val -2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this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 is used to set a property of the objects to a given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99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Classes can also have functions as property,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 Class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47695" y="1801317"/>
            <a:ext cx="5721886" cy="4595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class Dog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constructor()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this.speak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=&gt;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  console.log('Woof');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pPr latinLnBrk="1"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dog = new Dog();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dog.speak();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Woof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6562" y="4348494"/>
            <a:ext cx="3628103" cy="1444577"/>
          </a:xfrm>
          <a:prstGeom prst="wedgeRoundRectCallout">
            <a:avLst>
              <a:gd name="adj1" fmla="val -74086"/>
              <a:gd name="adj2" fmla="val 40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access the method as a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property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97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4190" cy="5661876"/>
          </a:xfrm>
        </p:spPr>
        <p:txBody>
          <a:bodyPr>
            <a:normAutofit/>
          </a:bodyPr>
          <a:lstStyle/>
          <a:p>
            <a:r>
              <a:rPr lang="en-US" sz="2800" dirty="0"/>
              <a:t>Write a </a:t>
            </a:r>
            <a:r>
              <a:rPr lang="en-US" sz="2800" dirty="0">
                <a:latin typeface="+mj-lt"/>
              </a:rPr>
              <a:t>function</a:t>
            </a:r>
            <a:r>
              <a:rPr lang="en-US" sz="2800" dirty="0"/>
              <a:t> that receives </a:t>
            </a:r>
            <a:r>
              <a:rPr lang="en-US" sz="2800" b="1" dirty="0">
                <a:solidFill>
                  <a:schemeClr val="bg1"/>
                </a:solidFill>
              </a:rPr>
              <a:t>array of strings </a:t>
            </a:r>
            <a:r>
              <a:rPr lang="en-US" sz="2800" dirty="0"/>
              <a:t>in the following format: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'{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 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}'</a:t>
            </a:r>
          </a:p>
          <a:p>
            <a:r>
              <a:rPr lang="en-US" sz="2800" dirty="0"/>
              <a:t>Create a </a:t>
            </a:r>
            <a:r>
              <a:rPr lang="en-US" sz="2800" dirty="0">
                <a:latin typeface="+mj-lt"/>
              </a:rPr>
              <a:t>class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/>
              <a:t> that receives the </a:t>
            </a:r>
            <a:r>
              <a:rPr lang="en-US" sz="2800" b="1" dirty="0">
                <a:solidFill>
                  <a:schemeClr val="bg1"/>
                </a:solidFill>
              </a:rPr>
              <a:t>name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chemeClr val="bg1"/>
                </a:solidFill>
              </a:rPr>
              <a:t>age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parsed from the input</a:t>
            </a:r>
          </a:p>
          <a:p>
            <a:r>
              <a:rPr lang="en-US" sz="2800" dirty="0"/>
              <a:t>It should also have a function named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meow()</a:t>
            </a:r>
            <a:r>
              <a:rPr lang="en-US" sz="2800" dirty="0"/>
              <a:t> that will print </a:t>
            </a:r>
            <a:br>
              <a:rPr lang="en-US" sz="2800" dirty="0"/>
            </a:br>
            <a:r>
              <a:rPr lang="en-US" sz="2800" b="1" dirty="0">
                <a:latin typeface="Consolas" panose="020B0609020204030204" pitchFamily="49" charset="0"/>
              </a:rPr>
              <a:t>"{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cat name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, age </a:t>
            </a:r>
            <a:r>
              <a:rPr lang="en-US" sz="2800" b="1" dirty="0">
                <a:latin typeface="Consolas" panose="020B0609020204030204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sz="2800" b="1" dirty="0">
                <a:latin typeface="Consolas" panose="020B0609020204030204" pitchFamily="49" charset="0"/>
              </a:rPr>
              <a:t>}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 says Meow</a:t>
            </a:r>
            <a:r>
              <a:rPr lang="en-US" sz="2800" b="1" dirty="0"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on the console</a:t>
            </a:r>
          </a:p>
          <a:p>
            <a:r>
              <a:rPr lang="en-US" sz="2800" dirty="0"/>
              <a:t>For each of the strings provided you must create a cat object</a:t>
            </a:r>
            <a:endParaRPr lang="bg-BG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Cat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9DD0-A626-4F05-85E8-E04A69173A55}"/>
              </a:ext>
            </a:extLst>
          </p:cNvPr>
          <p:cNvGrpSpPr/>
          <p:nvPr/>
        </p:nvGrpSpPr>
        <p:grpSpPr>
          <a:xfrm>
            <a:off x="1070742" y="5036291"/>
            <a:ext cx="9938409" cy="979591"/>
            <a:chOff x="2670241" y="3924143"/>
            <a:chExt cx="9087240" cy="979591"/>
          </a:xfrm>
        </p:grpSpPr>
        <p:sp>
          <p:nvSpPr>
            <p:cNvPr id="25" name="Text Placeholder 3">
              <a:extLst>
                <a:ext uri="{FF2B5EF4-FFF2-40B4-BE49-F238E27FC236}">
                  <a16:creationId xmlns:a16="http://schemas.microsoft.com/office/drawing/2014/main" id="{AA25D042-A42F-42ED-9572-BA73A116D93E}"/>
                </a:ext>
              </a:extLst>
            </p:cNvPr>
            <p:cNvSpPr txBox="1">
              <a:spLocks/>
            </p:cNvSpPr>
            <p:nvPr/>
          </p:nvSpPr>
          <p:spPr>
            <a:xfrm>
              <a:off x="2670241" y="3942720"/>
              <a:ext cx="3647057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pPr fontAlgn="t"/>
              <a:r>
                <a:rPr lang="en-US" dirty="0"/>
                <a:t>['Mellow 2','Tom 5']</a:t>
              </a:r>
            </a:p>
          </p:txBody>
        </p: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7C8F853B-B64B-41A2-864D-6637A83D6F16}"/>
                </a:ext>
              </a:extLst>
            </p:cNvPr>
            <p:cNvSpPr txBox="1">
              <a:spLocks/>
            </p:cNvSpPr>
            <p:nvPr/>
          </p:nvSpPr>
          <p:spPr>
            <a:xfrm>
              <a:off x="8012352" y="3924143"/>
              <a:ext cx="3745129" cy="9610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ko-KR"/>
              </a:defPPr>
              <a:lvl1pPr indent="0" fontAlgn="base" latinLnBrk="1">
                <a:spcBef>
                  <a:spcPts val="600"/>
                </a:spcBef>
                <a:spcAft>
                  <a:spcPct val="0"/>
                </a:spcAft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buFont typeface="Wingdings 2" pitchFamily="18" charset="2"/>
                <a:buNone/>
                <a:defRPr sz="2400" b="1">
                  <a:effectLst/>
                  <a:latin typeface="Consolas" pitchFamily="49" charset="0"/>
                  <a:cs typeface="Consolas" pitchFamily="49" charset="0"/>
                </a:defRPr>
              </a:lvl1pPr>
              <a:lvl2pPr marL="6302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accent2">
                    <a:lumMod val="60000"/>
                    <a:lumOff val="40000"/>
                  </a:schemeClr>
                </a:buClr>
                <a:buFont typeface="Wingdings 2" pitchFamily="18" charset="2"/>
                <a:buChar char=""/>
                <a:defRPr sz="30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2pPr>
              <a:lvl3pPr marL="922338" indent="-27305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tx1">
                    <a:lumMod val="50000"/>
                  </a:schemeClr>
                </a:buClr>
                <a:buFont typeface="Wingdings 2" pitchFamily="18" charset="2"/>
                <a:buChar char=""/>
                <a:defRPr sz="28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3pPr>
              <a:lvl4pPr marL="1187450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F8BD52"/>
                </a:buClr>
                <a:buFont typeface="Wingdings 2" pitchFamily="18" charset="2"/>
                <a:buChar char=""/>
                <a:defRPr sz="26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4pPr>
              <a:lvl5pPr marL="1425575" indent="-228600" fontAlgn="base" latinLnBrk="1">
                <a:spcBef>
                  <a:spcPct val="20000"/>
                </a:spcBef>
                <a:spcAft>
                  <a:spcPct val="0"/>
                </a:spcAft>
                <a:buClr>
                  <a:srgbClr val="46A6BD"/>
                </a:buClr>
                <a:buFont typeface="Wingdings 2" pitchFamily="18" charset="2"/>
                <a:buChar char=""/>
                <a:defRPr sz="2400" b="1">
                  <a:solidFill>
                    <a:schemeClr val="tx1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5pPr>
              <a:lvl6pPr marL="1673352" indent="-228600" latinLnBrk="1">
                <a:spcBef>
                  <a:spcPct val="20000"/>
                </a:spcBef>
                <a:buClr>
                  <a:schemeClr val="accent6"/>
                </a:buClr>
                <a:buFont typeface="Wingdings 2"/>
                <a:buChar char=""/>
                <a:defRPr/>
              </a:lvl6pPr>
              <a:lvl7pPr marL="1911096" indent="-22860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"/>
                <a:defRPr sz="1600"/>
              </a:lvl7pPr>
              <a:lvl8pPr marL="2121408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8pPr>
              <a:lvl9pPr marL="2322576" indent="-182880" latinLnBrk="1">
                <a:spcBef>
                  <a:spcPct val="20000"/>
                </a:spcBef>
                <a:buClr>
                  <a:schemeClr val="tx2"/>
                </a:buClr>
                <a:buFont typeface="Wingdings 2"/>
                <a:buChar char=""/>
                <a:defRPr sz="1400"/>
              </a:lvl9pPr>
            </a:lstStyle>
            <a:p>
              <a:r>
                <a:rPr lang="en-US" sz="2398" dirty="0">
                  <a:solidFill>
                    <a:schemeClr val="dk1"/>
                  </a:solidFill>
                </a:rPr>
                <a:t>Mellow, age 2 says Meow</a:t>
              </a:r>
            </a:p>
            <a:p>
              <a:r>
                <a:rPr lang="en-US" sz="2398" dirty="0">
                  <a:solidFill>
                    <a:schemeClr val="dk1"/>
                  </a:solidFill>
                </a:rPr>
                <a:t>Tom, age 5 says Meow</a:t>
              </a: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en-US" sz="2398" dirty="0">
                <a:solidFill>
                  <a:schemeClr val="dk1"/>
                </a:solidFill>
              </a:endParaRPr>
            </a:p>
            <a:p>
              <a:endParaRPr lang="bg-BG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" name="Right Arrow 2"/>
          <p:cNvSpPr/>
          <p:nvPr/>
        </p:nvSpPr>
        <p:spPr bwMode="auto">
          <a:xfrm>
            <a:off x="5479621" y="5292026"/>
            <a:ext cx="1013393" cy="48669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9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57" y="1248573"/>
            <a:ext cx="11741064" cy="5472902"/>
          </a:xfrm>
        </p:spPr>
        <p:txBody>
          <a:bodyPr>
            <a:normAutofit/>
          </a:bodyPr>
          <a:lstStyle/>
          <a:p>
            <a:r>
              <a:rPr lang="en-US" sz="3000" dirty="0"/>
              <a:t>Create a </a:t>
            </a:r>
            <a:r>
              <a:rPr lang="en-US" sz="3000" dirty="0">
                <a:latin typeface="+mj-lt"/>
              </a:rPr>
              <a:t>class</a:t>
            </a:r>
          </a:p>
          <a:p>
            <a:r>
              <a:rPr lang="en-US" sz="3000" dirty="0"/>
              <a:t>Set </a:t>
            </a:r>
            <a:r>
              <a:rPr lang="en-US" sz="3000" dirty="0">
                <a:latin typeface="+mj-lt"/>
              </a:rPr>
              <a:t>properties</a:t>
            </a:r>
            <a:r>
              <a:rPr lang="en-US" sz="3000" dirty="0"/>
              <a:t> name and age</a:t>
            </a:r>
          </a:p>
          <a:p>
            <a:r>
              <a:rPr lang="en-US" sz="3000" dirty="0"/>
              <a:t>Set property '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meow</a:t>
            </a:r>
            <a:r>
              <a:rPr lang="en-US" sz="3000" dirty="0"/>
              <a:t>' to be a function that prints the result</a:t>
            </a:r>
          </a:p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Parse</a:t>
            </a:r>
            <a:r>
              <a:rPr lang="en-US" sz="3000" dirty="0"/>
              <a:t> the input data </a:t>
            </a:r>
          </a:p>
          <a:p>
            <a:r>
              <a:rPr lang="en-US" sz="3000" dirty="0"/>
              <a:t>Create all objects using class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3000" dirty="0"/>
              <a:t> and the parsed input data and store them in an array</a:t>
            </a:r>
          </a:p>
          <a:p>
            <a:r>
              <a:rPr lang="en-US" sz="3000" dirty="0"/>
              <a:t>Loop through the array using </a:t>
            </a:r>
            <a:r>
              <a:rPr lang="en-US" sz="3000" b="1" dirty="0">
                <a:solidFill>
                  <a:schemeClr val="bg1"/>
                </a:solidFill>
              </a:rPr>
              <a:t>for…of</a:t>
            </a:r>
            <a:r>
              <a:rPr lang="en-US" sz="3000" dirty="0"/>
              <a:t> loop and invoke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.meow()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method</a:t>
            </a:r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Cat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6AEF-4104-4507-B234-EE80A2CC2FC8}"/>
              </a:ext>
            </a:extLst>
          </p:cNvPr>
          <p:cNvSpPr txBox="1"/>
          <p:nvPr/>
        </p:nvSpPr>
        <p:spPr>
          <a:xfrm>
            <a:off x="190405" y="1208915"/>
            <a:ext cx="11226552" cy="49721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function </a:t>
            </a:r>
            <a:r>
              <a:rPr lang="en-GB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catCreator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arr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GB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Create the Cat class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let cats = [];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for (let i = 0; i &lt; arr.length; i++) {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	   let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= arr[i].split(' ');</a:t>
            </a:r>
            <a:b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cats</a:t>
            </a:r>
            <a:r>
              <a:rPr lang="en-US" altLang="bg-BG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.push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new Cat(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[0], </a:t>
            </a:r>
            <a:r>
              <a:rPr lang="en-US" altLang="bg-BG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catData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[1])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bg-BG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TODO</a:t>
            </a:r>
            <a:r>
              <a:rPr lang="en-GB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Iterate through cats[] and invoke .meow()</a:t>
            </a:r>
            <a:b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using for…of loop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2800" b="1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bg-BG" altLang="bg-BG" sz="2800" b="1" dirty="0"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21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</a:p>
        </p:txBody>
      </p:sp>
    </p:spTree>
    <p:extLst>
      <p:ext uri="{BB962C8B-B14F-4D97-AF65-F5344CB8AC3E}">
        <p14:creationId xmlns:p14="http://schemas.microsoft.com/office/powerpoint/2010/main" val="8991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6655" y="1571079"/>
            <a:ext cx="8478992" cy="5149867"/>
            <a:chOff x="540767" y="1648147"/>
            <a:chExt cx="3731031" cy="47262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540767" y="1648147"/>
              <a:ext cx="3731031" cy="472620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514" y="1853420"/>
            <a:ext cx="7744931" cy="4773612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bg2"/>
              </a:buClr>
            </a:pPr>
            <a:r>
              <a:rPr lang="en-US" dirty="0"/>
              <a:t>Objects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</a:p>
          <a:p>
            <a:pPr lvl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Access key and value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bg2"/>
              </a:buClr>
            </a:pPr>
            <a:r>
              <a:rPr lang="en-US" dirty="0"/>
              <a:t>Use Object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b="1" dirty="0"/>
              <a:t> 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Value </a:t>
            </a:r>
            <a:r>
              <a:rPr lang="en-US" b="1" dirty="0"/>
              <a:t>vs. </a:t>
            </a:r>
            <a:r>
              <a:rPr lang="en-US" b="1" dirty="0">
                <a:solidFill>
                  <a:schemeClr val="bg1"/>
                </a:solidFill>
              </a:rPr>
              <a:t>Reference types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Parse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stringify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</a:p>
          <a:p>
            <a:pPr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10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D8683D-9E0F-41DB-9E26-615CC5C87E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40" y="1195754"/>
            <a:ext cx="2519320" cy="29076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Definition,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64049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63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09220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Objects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149" y="983404"/>
            <a:ext cx="10180085" cy="559353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of related data or functionality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Consists of several variables and functions </a:t>
            </a:r>
            <a:br>
              <a:rPr lang="en-US" sz="3200" dirty="0"/>
            </a:b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In JavaScript, at </a:t>
            </a:r>
            <a:r>
              <a:rPr lang="en-US" sz="3200" b="1" dirty="0">
                <a:solidFill>
                  <a:schemeClr val="bg1"/>
                </a:solidFill>
              </a:rPr>
              <a:t>run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time</a:t>
            </a:r>
            <a:r>
              <a:rPr lang="en-US" sz="3200" dirty="0"/>
              <a:t> you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properties of any object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037" y="4644000"/>
            <a:ext cx="8316993" cy="97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obj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console.log(obj.name);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Peter</a:t>
            </a: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761000" y="3930212"/>
            <a:ext cx="2538316" cy="608925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8774904" y="5392177"/>
            <a:ext cx="2505228" cy="653642"/>
          </a:xfrm>
          <a:prstGeom prst="wedgeRoundRectCallout">
            <a:avLst>
              <a:gd name="adj1" fmla="val -59977"/>
              <a:gd name="adj2" fmla="val -54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value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631000" y="3905914"/>
            <a:ext cx="2397222" cy="625376"/>
          </a:xfrm>
          <a:prstGeom prst="wedgeRoundRectCallout">
            <a:avLst>
              <a:gd name="adj1" fmla="val -21009"/>
              <a:gd name="adj2" fmla="val 81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153293"/>
            <a:ext cx="12192000" cy="1029467"/>
          </a:xfrm>
        </p:spPr>
        <p:txBody>
          <a:bodyPr>
            <a:normAutofit fontScale="55000" lnSpcReduction="20000"/>
          </a:bodyPr>
          <a:lstStyle/>
          <a:p>
            <a:r>
              <a:rPr lang="bg-BG" sz="5800" dirty="0"/>
              <a:t> </a:t>
            </a:r>
            <a:r>
              <a:rPr lang="en-US" sz="5800" dirty="0"/>
              <a:t>We can create an object with an </a:t>
            </a:r>
            <a:r>
              <a:rPr lang="en-US" sz="5800" b="1" dirty="0">
                <a:solidFill>
                  <a:schemeClr val="bg1"/>
                </a:solidFill>
              </a:rPr>
              <a:t>object literal</a:t>
            </a:r>
            <a:r>
              <a:rPr lang="en-US" sz="5800" dirty="0"/>
              <a:t>, using the following</a:t>
            </a:r>
            <a:br>
              <a:rPr lang="en-US" sz="5800" dirty="0"/>
            </a:br>
            <a:r>
              <a:rPr lang="en-US" sz="5800" dirty="0"/>
              <a:t> syntax: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48" y="2313476"/>
            <a:ext cx="11341509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{name:'Peter', age: 20, hairColor: 'black'};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Text Placeholder 1"/>
          <p:cNvSpPr txBox="1">
            <a:spLocks/>
          </p:cNvSpPr>
          <p:nvPr/>
        </p:nvSpPr>
        <p:spPr>
          <a:xfrm>
            <a:off x="0" y="3044805"/>
            <a:ext cx="12192000" cy="90743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200" dirty="0"/>
              <a:t>We can define empty object and add the properties later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92" y="3785015"/>
            <a:ext cx="6771049" cy="2333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{}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.name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='Peter';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person[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"lastName"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] = 'Parker';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person.age = 20;</a:t>
            </a:r>
            <a:endParaRPr lang="bg-BG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person.hairColor = 'black';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with Corners Rounded 11">
            <a:extLst>
              <a:ext uri="{FF2B5EF4-FFF2-40B4-BE49-F238E27FC236}">
                <a16:creationId xmlns:a16="http://schemas.microsoft.com/office/drawing/2014/main" id="{9BB60A49-917A-46DE-908A-DD6DD60CDF56}"/>
              </a:ext>
            </a:extLst>
          </p:cNvPr>
          <p:cNvSpPr/>
          <p:nvPr/>
        </p:nvSpPr>
        <p:spPr bwMode="auto">
          <a:xfrm>
            <a:off x="7771416" y="4110165"/>
            <a:ext cx="3277773" cy="1390361"/>
          </a:xfrm>
          <a:prstGeom prst="wedgeRoundRectCallout">
            <a:avLst>
              <a:gd name="adj1" fmla="val -71565"/>
              <a:gd name="adj2" fmla="val -22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access and set properties using both ways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object</a:t>
            </a:r>
            <a:r>
              <a:rPr lang="en-US" sz="3200" dirty="0"/>
              <a:t> that has </a:t>
            </a:r>
            <a:r>
              <a:rPr lang="en-US" sz="3200" dirty="0">
                <a:latin typeface="+mj-lt"/>
              </a:rPr>
              <a:t>first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latin typeface="+mj-lt"/>
              </a:rPr>
              <a:t>last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latin typeface="+mj-lt"/>
              </a:rPr>
              <a:t>name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</a:t>
            </a:r>
            <a:r>
              <a:rPr lang="en-US" sz="3200" dirty="0">
                <a:latin typeface="+mj-lt"/>
              </a:rPr>
              <a:t>age</a:t>
            </a:r>
            <a:r>
              <a:rPr lang="en-US" sz="3200" dirty="0"/>
              <a:t> 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</a:t>
            </a:r>
            <a:r>
              <a:rPr lang="en-US" sz="3200" dirty="0"/>
              <a:t> the object at the end of your function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Person Info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2924225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Peter</a:t>
            </a:r>
            <a:endParaRPr lang="bg-BG" sz="2800" dirty="0"/>
          </a:p>
          <a:p>
            <a:r>
              <a:rPr lang="en-US" sz="2800" dirty="0"/>
              <a:t>Pan</a:t>
            </a:r>
            <a:endParaRPr lang="bg-BG" sz="2800" dirty="0"/>
          </a:p>
          <a:p>
            <a:r>
              <a:rPr lang="en-US" sz="2800" dirty="0"/>
              <a:t>20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83774" y="2924220"/>
            <a:ext cx="3751825" cy="15919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Peter</a:t>
            </a:r>
            <a:endParaRPr lang="bg-BG" sz="2800" dirty="0"/>
          </a:p>
          <a:p>
            <a:r>
              <a:rPr lang="en-US" sz="2800" dirty="0"/>
              <a:t>lastName: Pan</a:t>
            </a:r>
            <a:endParaRPr lang="bg-BG" sz="2800" dirty="0"/>
          </a:p>
          <a:p>
            <a:r>
              <a:rPr lang="en-US" sz="2800" dirty="0"/>
              <a:t>age: 20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8F853B-B64B-41A2-864D-6637A83D6F16}"/>
              </a:ext>
            </a:extLst>
          </p:cNvPr>
          <p:cNvSpPr txBox="1">
            <a:spLocks/>
          </p:cNvSpPr>
          <p:nvPr/>
        </p:nvSpPr>
        <p:spPr>
          <a:xfrm>
            <a:off x="4490470" y="4805232"/>
            <a:ext cx="3745129" cy="1591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no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dirty="0"/>
              <a:t>firstName: Jack</a:t>
            </a:r>
            <a:endParaRPr lang="bg-BG" sz="2800" dirty="0"/>
          </a:p>
          <a:p>
            <a:r>
              <a:rPr lang="en-US" sz="2800" dirty="0"/>
              <a:t>lastName: Sparrow</a:t>
            </a:r>
            <a:endParaRPr lang="bg-BG" sz="2800" dirty="0"/>
          </a:p>
          <a:p>
            <a:r>
              <a:rPr lang="en-US" sz="2800" dirty="0"/>
              <a:t>age: unknown</a:t>
            </a:r>
            <a:endParaRPr lang="en-US" dirty="0">
              <a:solidFill>
                <a:schemeClr val="dk1"/>
              </a:solidFill>
            </a:endParaRPr>
          </a:p>
          <a:p>
            <a:endParaRPr lang="en-US" sz="2398" b="0" dirty="0">
              <a:solidFill>
                <a:schemeClr val="dk1"/>
              </a:solidFill>
            </a:endParaRPr>
          </a:p>
          <a:p>
            <a:endParaRPr lang="bg-BG" b="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A25D042-A42F-42ED-9572-BA73A116D93E}"/>
              </a:ext>
            </a:extLst>
          </p:cNvPr>
          <p:cNvSpPr txBox="1">
            <a:spLocks/>
          </p:cNvSpPr>
          <p:nvPr/>
        </p:nvSpPr>
        <p:spPr>
          <a:xfrm>
            <a:off x="1118602" y="4805234"/>
            <a:ext cx="1683423" cy="1591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wrap="square" lIns="108000" tIns="72000" rIns="108000" bIns="72000">
            <a:spAutoFit/>
          </a:bodyPr>
          <a:lstStyle>
            <a:defPPr>
              <a:defRPr lang="ko-KR"/>
            </a:defPPr>
            <a:lvl1pPr indent="0" fontAlgn="base" latinLnBrk="1">
              <a:spcBef>
                <a:spcPts val="6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6302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 latinLnBrk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 latinLnBrk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 latinLnBrk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/>
            </a:lvl6pPr>
            <a:lvl7pPr marL="1911096" indent="-22860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 latinLnBrk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GB" sz="2800" dirty="0"/>
              <a:t>Jack</a:t>
            </a:r>
            <a:endParaRPr lang="bg-BG" sz="2800" dirty="0"/>
          </a:p>
          <a:p>
            <a:r>
              <a:rPr lang="en-US" sz="2800" dirty="0"/>
              <a:t>Sparrow</a:t>
            </a:r>
            <a:endParaRPr lang="bg-BG" sz="2800" dirty="0"/>
          </a:p>
          <a:p>
            <a:r>
              <a:rPr lang="en-US" sz="2800" dirty="0"/>
              <a:t>unknown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097161" y="3469480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ight Arrow 12"/>
          <p:cNvSpPr/>
          <p:nvPr/>
        </p:nvSpPr>
        <p:spPr bwMode="auto">
          <a:xfrm>
            <a:off x="3097161" y="5350489"/>
            <a:ext cx="825910" cy="5014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6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9" grpId="0" animBg="1"/>
      <p:bldP spid="3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09247D-4B8B-4899-BC5D-BB40B62D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an </a:t>
            </a:r>
            <a:r>
              <a:rPr lang="en-US" sz="3200" dirty="0">
                <a:latin typeface="+mj-lt"/>
              </a:rPr>
              <a:t>object</a:t>
            </a:r>
          </a:p>
          <a:p>
            <a:r>
              <a:rPr lang="en-US" sz="3200" dirty="0"/>
              <a:t>Set the </a:t>
            </a:r>
            <a:r>
              <a:rPr lang="en-US" sz="3200" dirty="0">
                <a:latin typeface="+mj-lt"/>
              </a:rPr>
              <a:t>properties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</a:p>
          <a:p>
            <a:r>
              <a:rPr lang="en-US" sz="3200" dirty="0"/>
              <a:t>Return the created object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 Info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8BC60-2E22-4DA1-B2A1-18CEB1100A5C}"/>
              </a:ext>
            </a:extLst>
          </p:cNvPr>
          <p:cNvSpPr txBox="1"/>
          <p:nvPr/>
        </p:nvSpPr>
        <p:spPr>
          <a:xfrm>
            <a:off x="791298" y="3384000"/>
            <a:ext cx="10682948" cy="3034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function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personInfo</a:t>
            </a:r>
            <a:r>
              <a:rPr lang="en-US" altLang="bg-BG" sz="2800" b="1" dirty="0">
                <a:latin typeface="Consolas" panose="020B0609020204030204" pitchFamily="49" charset="0"/>
              </a:rPr>
              <a:t>(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, </a:t>
            </a:r>
            <a:r>
              <a:rPr lang="en-US" altLang="bg-BG" sz="2800" b="1" dirty="0" err="1">
                <a:latin typeface="Consolas" panose="020B0609020204030204" pitchFamily="49" charset="0"/>
              </a:rPr>
              <a:t>lastName</a:t>
            </a:r>
            <a:r>
              <a:rPr lang="en-US" altLang="bg-BG" sz="2800" b="1" dirty="0">
                <a:latin typeface="Consolas" panose="020B0609020204030204" pitchFamily="49" charset="0"/>
              </a:rPr>
              <a:t>, age)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let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 = {};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dirty="0" err="1">
                <a:latin typeface="Consolas" panose="020B0609020204030204" pitchFamily="49" charset="0"/>
              </a:rPr>
              <a:t>person.firstName</a:t>
            </a:r>
            <a:r>
              <a:rPr lang="en-US" altLang="bg-BG" sz="2800" b="1" dirty="0">
                <a:latin typeface="Consolas" panose="020B0609020204030204" pitchFamily="49" charset="0"/>
              </a:rPr>
              <a:t> = </a:t>
            </a:r>
            <a:r>
              <a:rPr lang="en-US" altLang="bg-BG" sz="2800" b="1" dirty="0" err="1">
                <a:latin typeface="Consolas" panose="020B0609020204030204" pitchFamily="49" charset="0"/>
              </a:rPr>
              <a:t>firstName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</a:t>
            </a:r>
            <a:r>
              <a:rPr lang="en-US" altLang="bg-BG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TODO: Add other properties</a:t>
            </a:r>
            <a:endParaRPr lang="en-US" altLang="bg-BG" sz="2800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ts val="180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  return </a:t>
            </a:r>
            <a:r>
              <a:rPr lang="en-US" alt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altLang="bg-BG" sz="2800" b="1" dirty="0"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within a JavaScript object are called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methods</a:t>
            </a:r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define</a:t>
            </a:r>
            <a:r>
              <a:rPr lang="en-US" sz="3200" dirty="0"/>
              <a:t> methods using several syntaxes: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4800" dirty="0"/>
          </a:p>
          <a:p>
            <a:r>
              <a:rPr lang="en-US" sz="3200" dirty="0"/>
              <a:t>We 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 a method to an already defined object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2518742"/>
            <a:ext cx="5184203" cy="20313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function()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  <a:b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  <a:endParaRPr lang="en-US" sz="24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545" y="2518742"/>
            <a:ext cx="5334695" cy="20135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sayHello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{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   console.log('Hi, guys');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CA917F-896B-4F24-9CC6-6411DC36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49" y="5228957"/>
            <a:ext cx="8368825" cy="8679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let person = { name:'Peter', age: 20 };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person.sayHello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=&gt; 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console.log('Hi, guys');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</TotalTime>
  <Words>2733</Words>
  <Application>Microsoft Office PowerPoint</Application>
  <PresentationFormat>Widescreen</PresentationFormat>
  <Paragraphs>401</Paragraphs>
  <Slides>44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Objects and Classes</vt:lpstr>
      <vt:lpstr>Table of Contents</vt:lpstr>
      <vt:lpstr>Have a Question?</vt:lpstr>
      <vt:lpstr>Objects</vt:lpstr>
      <vt:lpstr>What Are Objects ?</vt:lpstr>
      <vt:lpstr>Object Definition </vt:lpstr>
      <vt:lpstr>Problem: Person Info</vt:lpstr>
      <vt:lpstr>Solution: Person Info</vt:lpstr>
      <vt:lpstr>Methods of Objects</vt:lpstr>
      <vt:lpstr>Built-in Object Methods</vt:lpstr>
      <vt:lpstr>Iterate Through Keys</vt:lpstr>
      <vt:lpstr>Problem: City</vt:lpstr>
      <vt:lpstr>Solution: City</vt:lpstr>
      <vt:lpstr>Value vs. Reference Types</vt:lpstr>
      <vt:lpstr>Reference vs. Value Types</vt:lpstr>
      <vt:lpstr>Example: Reference vs. Value Types</vt:lpstr>
      <vt:lpstr>Value Types</vt:lpstr>
      <vt:lpstr>Reference Types</vt:lpstr>
      <vt:lpstr>JSON</vt:lpstr>
      <vt:lpstr>What is JSON</vt:lpstr>
      <vt:lpstr>JSON Usage</vt:lpstr>
      <vt:lpstr>JSON Example</vt:lpstr>
      <vt:lpstr>JSON Methods</vt:lpstr>
      <vt:lpstr>Problem: Convert to Object</vt:lpstr>
      <vt:lpstr>Tips: Convert to Object</vt:lpstr>
      <vt:lpstr>Solution: Convert to Object</vt:lpstr>
      <vt:lpstr>Problem: Convert to JSON</vt:lpstr>
      <vt:lpstr>Tips: Convert to JSON</vt:lpstr>
      <vt:lpstr>Solution: Convert to JSON</vt:lpstr>
      <vt:lpstr>Classes</vt:lpstr>
      <vt:lpstr>What Are Classes</vt:lpstr>
      <vt:lpstr>Class Declaration</vt:lpstr>
      <vt:lpstr>Class Example</vt:lpstr>
      <vt:lpstr>Functions in a Class</vt:lpstr>
      <vt:lpstr>Problem: Cat</vt:lpstr>
      <vt:lpstr>Tips: Cat</vt:lpstr>
      <vt:lpstr>Solution: Cat</vt:lpstr>
      <vt:lpstr>Live Exercises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Objects and Classes- JS</dc:title>
  <dc:subject>Software Development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39</cp:revision>
  <dcterms:created xsi:type="dcterms:W3CDTF">2018-05-23T13:08:44Z</dcterms:created>
  <dcterms:modified xsi:type="dcterms:W3CDTF">2021-10-27T15:08:16Z</dcterms:modified>
  <cp:category>programming;computer programming;software development;web development</cp:category>
</cp:coreProperties>
</file>