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  <p:sldMasterId id="2147483692" r:id="rId2"/>
  </p:sldMasterIdLst>
  <p:notesMasterIdLst>
    <p:notesMasterId r:id="rId36"/>
  </p:notesMasterIdLst>
  <p:handoutMasterIdLst>
    <p:handoutMasterId r:id="rId37"/>
  </p:handoutMasterIdLst>
  <p:sldIdLst>
    <p:sldId id="256" r:id="rId3"/>
    <p:sldId id="292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70" r:id="rId14"/>
    <p:sldId id="269" r:id="rId15"/>
    <p:sldId id="267" r:id="rId16"/>
    <p:sldId id="293" r:id="rId17"/>
    <p:sldId id="268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2" r:id="rId29"/>
    <p:sldId id="283" r:id="rId30"/>
    <p:sldId id="289" r:id="rId31"/>
    <p:sldId id="294" r:id="rId32"/>
    <p:sldId id="295" r:id="rId33"/>
    <p:sldId id="291" r:id="rId34"/>
    <p:sldId id="290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4792112F-6966-4B7B-80FB-ED1CC561348A}">
          <p14:sldIdLst>
            <p14:sldId id="256"/>
            <p14:sldId id="292"/>
            <p14:sldId id="258"/>
          </p14:sldIdLst>
        </p14:section>
        <p14:section name="Definition" id="{4C7C76D8-D08F-454E-8A60-D3574F78AD3C}">
          <p14:sldIdLst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70"/>
            <p14:sldId id="269"/>
          </p14:sldIdLst>
        </p14:section>
        <p14:section name="Operations" id="{150070F4-AD41-4778-BCAA-487871158F1C}">
          <p14:sldIdLst>
            <p14:sldId id="267"/>
            <p14:sldId id="293"/>
            <p14:sldId id="268"/>
          </p14:sldIdLst>
        </p14:section>
        <p14:section name="Array Iteration" id="{BA151803-EA09-4934-B44A-4D58965FC6AD}">
          <p14:sldIdLst>
            <p14:sldId id="271"/>
            <p14:sldId id="272"/>
            <p14:sldId id="273"/>
            <p14:sldId id="274"/>
            <p14:sldId id="275"/>
            <p14:sldId id="276"/>
            <p14:sldId id="277"/>
          </p14:sldIdLst>
        </p14:section>
        <p14:section name="Alternative Loops" id="{59EEFF3A-D181-4A3C-81A4-0EE907C98447}">
          <p14:sldIdLst>
            <p14:sldId id="278"/>
            <p14:sldId id="279"/>
            <p14:sldId id="280"/>
            <p14:sldId id="282"/>
          </p14:sldIdLst>
        </p14:section>
        <p14:section name="Conclusion" id="{1BD5016F-1DFB-4A72-B802-F43D9D126D08}">
          <p14:sldIdLst>
            <p14:sldId id="283"/>
            <p14:sldId id="289"/>
            <p14:sldId id="294"/>
            <p14:sldId id="295"/>
            <p14:sldId id="291"/>
            <p14:sldId id="29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 varScale="1">
        <p:scale>
          <a:sx n="69" d="100"/>
          <a:sy n="69" d="100"/>
        </p:scale>
        <p:origin x="822" y="6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microsoft.com/office/2015/10/relationships/revisionInfo" Target="revisionInfo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31.8.2021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8/31/2021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50481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347179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119524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627870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307318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370459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583120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2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</a:t>
            </a:r>
            <a:r>
              <a:rPr lang="en-US" sz="1600" u="sng" noProof="0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softuni.</a:t>
            </a:r>
            <a:r>
              <a:rPr lang="en-US" sz="1600" u="sng" noProof="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634377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1222194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337405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3592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486392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41860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11501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24508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347625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SoftUni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- </a:t>
            </a:r>
            <a:r>
              <a:rPr kumimoji="0" lang="en-US" sz="1600" b="0" i="0" u="sng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</a:t>
            </a:r>
            <a:r>
              <a:rPr kumimoji="0" lang="en-US" sz="1600" b="0" i="0" u="sng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softuni.</a:t>
            </a:r>
            <a:r>
              <a:rPr kumimoji="0" lang="en-US" sz="1600" b="0" i="0" u="sng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326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947886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 cstate="print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  <p:sldLayoutId id="2147483704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 cstate="print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10601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7.svg"/><Relationship Id="rId18" Type="http://schemas.openxmlformats.org/officeDocument/2006/relationships/hyperlink" Target="https://de.draftkings.com/" TargetMode="External"/><Relationship Id="rId3" Type="http://schemas.openxmlformats.org/officeDocument/2006/relationships/hyperlink" Target="https://www.softwaregroup.com/" TargetMode="External"/><Relationship Id="rId21" Type="http://schemas.openxmlformats.org/officeDocument/2006/relationships/image" Target="../media/image34.png"/><Relationship Id="rId7" Type="http://schemas.openxmlformats.org/officeDocument/2006/relationships/hyperlink" Target="https://www.postbank.bg/" TargetMode="External"/><Relationship Id="rId12" Type="http://schemas.openxmlformats.org/officeDocument/2006/relationships/image" Target="../media/image30.png"/><Relationship Id="rId17" Type="http://schemas.openxmlformats.org/officeDocument/2006/relationships/image" Target="../media/image32.png"/><Relationship Id="rId2" Type="http://schemas.openxmlformats.org/officeDocument/2006/relationships/notesSlide" Target="../notesSlides/notesSlide8.xml"/><Relationship Id="rId16" Type="http://schemas.openxmlformats.org/officeDocument/2006/relationships/hyperlink" Target="https://indeavr.com/expertise/software-engineering/enterprise-business-application-integration/" TargetMode="External"/><Relationship Id="rId20" Type="http://schemas.openxmlformats.org/officeDocument/2006/relationships/hyperlink" Target="https://motion-software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7.jpg"/><Relationship Id="rId11" Type="http://schemas.openxmlformats.org/officeDocument/2006/relationships/hyperlink" Target="https://www.infragistics.com/" TargetMode="External"/><Relationship Id="rId5" Type="http://schemas.openxmlformats.org/officeDocument/2006/relationships/hyperlink" Target="https://www.xs-software.com/" TargetMode="External"/><Relationship Id="rId15" Type="http://schemas.openxmlformats.org/officeDocument/2006/relationships/image" Target="../media/image31.png"/><Relationship Id="rId23" Type="http://schemas.openxmlformats.org/officeDocument/2006/relationships/image" Target="../media/image35.png"/><Relationship Id="rId10" Type="http://schemas.openxmlformats.org/officeDocument/2006/relationships/image" Target="../media/image29.jpg"/><Relationship Id="rId19" Type="http://schemas.openxmlformats.org/officeDocument/2006/relationships/image" Target="../media/image33.png"/><Relationship Id="rId4" Type="http://schemas.openxmlformats.org/officeDocument/2006/relationships/image" Target="../media/image26.png"/><Relationship Id="rId9" Type="http://schemas.openxmlformats.org/officeDocument/2006/relationships/hyperlink" Target="https://smartit.bg/" TargetMode="External"/><Relationship Id="rId14" Type="http://schemas.openxmlformats.org/officeDocument/2006/relationships/hyperlink" Target="https://www.coca-colahellenic.com/" TargetMode="External"/><Relationship Id="rId22" Type="http://schemas.openxmlformats.org/officeDocument/2006/relationships/hyperlink" Target="https://www.superhosting.bg/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image" Target="../media/image38.png"/><Relationship Id="rId2" Type="http://schemas.openxmlformats.org/officeDocument/2006/relationships/hyperlink" Target="https://eee.bg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youtube.com/c/CodeItUpwithIvo" TargetMode="External"/><Relationship Id="rId5" Type="http://schemas.openxmlformats.org/officeDocument/2006/relationships/image" Target="../media/image37.png"/><Relationship Id="rId4" Type="http://schemas.openxmlformats.org/officeDocument/2006/relationships/hyperlink" Target="https://virtualracingschool.com/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9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Sequences of Elements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Arrays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2904AD3-1C1F-457A-83A6-47555EF84462}"/>
              </a:ext>
            </a:extLst>
          </p:cNvPr>
          <p:cNvGrpSpPr/>
          <p:nvPr/>
        </p:nvGrpSpPr>
        <p:grpSpPr>
          <a:xfrm>
            <a:off x="291000" y="2754000"/>
            <a:ext cx="4005000" cy="1576035"/>
            <a:chOff x="3503612" y="2606207"/>
            <a:chExt cx="3810000" cy="1408389"/>
          </a:xfrm>
          <a:scene3d>
            <a:camera prst="perspectiveContrastingRightFacing"/>
            <a:lightRig rig="threePt" dir="t"/>
          </a:scene3d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46D3187F-9A53-4481-AD2C-114D9A226F37}"/>
                </a:ext>
              </a:extLst>
            </p:cNvPr>
            <p:cNvSpPr/>
            <p:nvPr/>
          </p:nvSpPr>
          <p:spPr bwMode="auto">
            <a:xfrm>
              <a:off x="3503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0570B91-FAD4-4372-9797-008BCB14AD60}"/>
                </a:ext>
              </a:extLst>
            </p:cNvPr>
            <p:cNvSpPr/>
            <p:nvPr/>
          </p:nvSpPr>
          <p:spPr bwMode="auto">
            <a:xfrm>
              <a:off x="4265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12C1C9E-38A5-45EA-AFBE-43F3450E501E}"/>
                </a:ext>
              </a:extLst>
            </p:cNvPr>
            <p:cNvSpPr/>
            <p:nvPr/>
          </p:nvSpPr>
          <p:spPr bwMode="auto">
            <a:xfrm>
              <a:off x="5027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325ABA8-B6D0-49BE-A3ED-AB085431CED1}"/>
                </a:ext>
              </a:extLst>
            </p:cNvPr>
            <p:cNvSpPr/>
            <p:nvPr/>
          </p:nvSpPr>
          <p:spPr bwMode="auto">
            <a:xfrm>
              <a:off x="5789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F700E2F-B65C-42E3-BC5A-9AC807606554}"/>
                </a:ext>
              </a:extLst>
            </p:cNvPr>
            <p:cNvSpPr/>
            <p:nvPr/>
          </p:nvSpPr>
          <p:spPr bwMode="auto">
            <a:xfrm>
              <a:off x="6551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4C95B22E-E145-4C3F-84FD-24C6D0291C83}"/>
                </a:ext>
              </a:extLst>
            </p:cNvPr>
            <p:cNvSpPr txBox="1"/>
            <p:nvPr/>
          </p:nvSpPr>
          <p:spPr>
            <a:xfrm>
              <a:off x="3662636" y="2606208"/>
              <a:ext cx="379030" cy="59306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0</a:t>
              </a:r>
              <a:endParaRPr lang="en-US" sz="4000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37F8068-F5D7-4BA8-B2CD-C4F2FA268C03}"/>
                </a:ext>
              </a:extLst>
            </p:cNvPr>
            <p:cNvSpPr txBox="1"/>
            <p:nvPr/>
          </p:nvSpPr>
          <p:spPr>
            <a:xfrm>
              <a:off x="4424636" y="2606208"/>
              <a:ext cx="379030" cy="59306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1</a:t>
              </a:r>
              <a:endParaRPr lang="en-US" sz="4000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80DDAA1-7AB1-4042-8029-7AD6BD01FADF}"/>
                </a:ext>
              </a:extLst>
            </p:cNvPr>
            <p:cNvSpPr txBox="1"/>
            <p:nvPr/>
          </p:nvSpPr>
          <p:spPr>
            <a:xfrm>
              <a:off x="5186636" y="2606207"/>
              <a:ext cx="379030" cy="59306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2</a:t>
              </a:r>
              <a:endParaRPr lang="en-US" sz="4000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CA8619F-1B56-4E5F-87EA-68600ABEC597}"/>
                </a:ext>
              </a:extLst>
            </p:cNvPr>
            <p:cNvSpPr txBox="1"/>
            <p:nvPr/>
          </p:nvSpPr>
          <p:spPr>
            <a:xfrm>
              <a:off x="5948636" y="2610511"/>
              <a:ext cx="379030" cy="59306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3</a:t>
              </a:r>
              <a:endParaRPr lang="en-US" sz="4000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7C9DB59-68D3-48DD-B5F3-E259DF7729C7}"/>
                </a:ext>
              </a:extLst>
            </p:cNvPr>
            <p:cNvSpPr txBox="1"/>
            <p:nvPr/>
          </p:nvSpPr>
          <p:spPr>
            <a:xfrm>
              <a:off x="6708314" y="2606207"/>
              <a:ext cx="379030" cy="59306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4</a:t>
              </a:r>
              <a:endParaRPr lang="en-US" sz="4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80920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Day of Week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08079" y="1604561"/>
            <a:ext cx="10416390" cy="409506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GB" dirty="0"/>
              <a:t>function dayOfWeek(day){</a:t>
            </a:r>
          </a:p>
          <a:p>
            <a:r>
              <a:rPr lang="en-GB" dirty="0">
                <a:solidFill>
                  <a:schemeClr val="bg1"/>
                </a:solidFill>
              </a:rPr>
              <a:t>  </a:t>
            </a:r>
            <a:r>
              <a:rPr lang="en-US" dirty="0">
                <a:solidFill>
                  <a:schemeClr val="bg1"/>
                </a:solidFill>
              </a:rPr>
              <a:t>let </a:t>
            </a:r>
            <a:r>
              <a:rPr lang="en-US" dirty="0"/>
              <a:t>days = 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/>
              <a:t> "Monday", "Tuesday", "Wednesday", "Thursday", </a:t>
            </a:r>
            <a:br>
              <a:rPr lang="en-US" dirty="0"/>
            </a:br>
            <a:r>
              <a:rPr lang="en-US" dirty="0"/>
              <a:t>	        "Friday", "Saturday", "Sunday" </a:t>
            </a:r>
            <a:r>
              <a:rPr lang="en-US" dirty="0">
                <a:solidFill>
                  <a:schemeClr val="bg1"/>
                </a:solidFill>
              </a:rPr>
              <a:t>]</a:t>
            </a:r>
            <a:r>
              <a:rPr lang="en-US" dirty="0"/>
              <a:t>;</a:t>
            </a:r>
          </a:p>
          <a:p>
            <a:r>
              <a:rPr lang="en-US" dirty="0"/>
              <a:t>  if (day &gt;= 1 &amp;&amp; day &lt;= 7)</a:t>
            </a:r>
          </a:p>
          <a:p>
            <a:r>
              <a:rPr lang="en-US" dirty="0"/>
              <a:t>    console.log(days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/>
              <a:t>day - 1</a:t>
            </a:r>
            <a:r>
              <a:rPr lang="en-US" dirty="0">
                <a:solidFill>
                  <a:schemeClr val="bg1"/>
                </a:solidFill>
              </a:rPr>
              <a:t>]</a:t>
            </a:r>
            <a:r>
              <a:rPr lang="en-US" dirty="0"/>
              <a:t>);</a:t>
            </a:r>
          </a:p>
          <a:p>
            <a:r>
              <a:rPr lang="en-US" dirty="0"/>
              <a:t>  else</a:t>
            </a:r>
          </a:p>
          <a:p>
            <a:r>
              <a:rPr lang="en-US" dirty="0"/>
              <a:t>    console.log("Invalid day!");</a:t>
            </a:r>
            <a:endParaRPr lang="en-GB" dirty="0"/>
          </a:p>
          <a:p>
            <a:r>
              <a:rPr lang="en-GB" dirty="0"/>
              <a:t>}</a:t>
            </a:r>
          </a:p>
        </p:txBody>
      </p:sp>
      <p:sp>
        <p:nvSpPr>
          <p:cNvPr id="7" name="AutoShape 24">
            <a:extLst>
              <a:ext uri="{FF2B5EF4-FFF2-40B4-BE49-F238E27FC236}">
                <a16:creationId xmlns:a16="http://schemas.microsoft.com/office/drawing/2014/main" id="{BB7FA03C-6F62-4159-8133-4DB46213DC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9732" y="3366856"/>
            <a:ext cx="3576221" cy="1373818"/>
          </a:xfrm>
          <a:prstGeom prst="wedgeRoundRectCallout">
            <a:avLst>
              <a:gd name="adj1" fmla="val -43255"/>
              <a:gd name="adj2" fmla="val 2732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first day in our array is on index 0, </a:t>
            </a:r>
            <a:r>
              <a:rPr lang="en-GB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not</a:t>
            </a:r>
            <a:r>
              <a:rPr lang="en-GB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1.</a:t>
            </a:r>
            <a:endParaRPr lang="en-US" sz="24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83940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 of Different Types</a:t>
            </a:r>
            <a:endParaRPr lang="bg-BG" dirty="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762001" y="1277543"/>
            <a:ext cx="6992111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Array holding numbers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let numbers = [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10, 20, 30, 40, 50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];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62001" y="2718708"/>
            <a:ext cx="8555735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9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Array holding strings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let weekDays = [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'Monday', 'Tuesday', 'Wednesday',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'Thursday', 'Friday', 'Saturday', 'Sunday'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];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62001" y="4529205"/>
            <a:ext cx="7403591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9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noProof="1">
                <a:solidFill>
                  <a:schemeClr val="accent2"/>
                </a:solidFill>
                <a:latin typeface="Consolas" panose="020B0609020204030204" pitchFamily="49" charset="0"/>
                <a:cs typeface="Consolas" pitchFamily="49" charset="0"/>
              </a:rPr>
              <a:t>// Array holding mixed data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let mixedArr =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[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20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new Date()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'hello'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{x:5, y:8}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];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9138102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D040CD-83C7-433A-AD18-542F381AC50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spcAft>
                <a:spcPts val="18600"/>
              </a:spcAft>
              <a:buNone/>
            </a:pPr>
            <a:r>
              <a:rPr lang="en-US" dirty="0"/>
              <a:t>You can </a:t>
            </a:r>
            <a:r>
              <a:rPr lang="en-US" b="1" dirty="0">
                <a:solidFill>
                  <a:schemeClr val="bg1"/>
                </a:solidFill>
              </a:rPr>
              <a:t>add</a:t>
            </a:r>
            <a:r>
              <a:rPr lang="en-US" dirty="0"/>
              <a:t> an element to the end of the array:</a:t>
            </a:r>
          </a:p>
          <a:p>
            <a:pPr marL="0" indent="0">
              <a:buNone/>
            </a:pPr>
            <a:r>
              <a:rPr lang="en-US" dirty="0"/>
              <a:t>Or you can use the built-in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push</a:t>
            </a:r>
            <a:r>
              <a:rPr lang="en-US" dirty="0"/>
              <a:t> method: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468A511-5250-4ECE-A190-2E34425CF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Adding New Elements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0A956E-58D8-4409-BADD-5A8CEE4A4F10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2417958" y="5041115"/>
            <a:ext cx="8403042" cy="1129834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0" indent="0">
              <a:buNone/>
            </a:pPr>
            <a:r>
              <a:rPr lang="en-US" sz="24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arr.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push</a:t>
            </a:r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(50);     </a:t>
            </a:r>
            <a:r>
              <a:rPr lang="en-US" sz="2400" b="1" dirty="0">
                <a:solidFill>
                  <a:schemeClr val="accent2"/>
                </a:solidFill>
                <a:latin typeface="Consolas" panose="020B0609020204030204" pitchFamily="49" charset="0"/>
              </a:rPr>
              <a:t>// Adds an element at the end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console.log(arr); </a:t>
            </a:r>
            <a:r>
              <a:rPr lang="en-US" sz="2400" b="1" dirty="0">
                <a:solidFill>
                  <a:schemeClr val="accent2"/>
                </a:solidFill>
                <a:latin typeface="Consolas" panose="020B0609020204030204" pitchFamily="49" charset="0"/>
              </a:rPr>
              <a:t>// [10, 20, 30, 40, 50]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4AB88E07-7237-4BC2-AD54-1536B0DD6228}"/>
              </a:ext>
            </a:extLst>
          </p:cNvPr>
          <p:cNvSpPr txBox="1">
            <a:spLocks/>
          </p:cNvSpPr>
          <p:nvPr/>
        </p:nvSpPr>
        <p:spPr>
          <a:xfrm>
            <a:off x="2417958" y="2072479"/>
            <a:ext cx="8403042" cy="16715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GB" sz="2400" b="1" dirty="0">
                <a:latin typeface="Consolas" panose="020B0609020204030204" pitchFamily="49" charset="0"/>
              </a:rPr>
              <a:t>let </a:t>
            </a:r>
            <a:r>
              <a:rPr lang="en-GB" sz="2400" b="1" dirty="0" err="1">
                <a:latin typeface="Consolas" panose="020B0609020204030204" pitchFamily="49" charset="0"/>
              </a:rPr>
              <a:t>arr</a:t>
            </a:r>
            <a:r>
              <a:rPr lang="en-GB" sz="2400" b="1" dirty="0">
                <a:latin typeface="Consolas" panose="020B0609020204030204" pitchFamily="49" charset="0"/>
              </a:rPr>
              <a:t> = [10, 20, 30];</a:t>
            </a:r>
            <a:endParaRPr lang="en-US" sz="2400" b="1" dirty="0">
              <a:latin typeface="Consolas" panose="020B0609020204030204" pitchFamily="49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2400" b="1" dirty="0" err="1">
                <a:latin typeface="Consolas" panose="020B0609020204030204" pitchFamily="49" charset="0"/>
              </a:rPr>
              <a:t>arr</a:t>
            </a:r>
            <a:r>
              <a:rPr lang="en-US" sz="2400" b="1" dirty="0">
                <a:latin typeface="Consolas" panose="020B0609020204030204" pitchFamily="49" charset="0"/>
              </a:rPr>
              <a:t>[</a:t>
            </a:r>
            <a:r>
              <a:rPr lang="en-US" sz="2400" b="1" dirty="0" err="1">
                <a:latin typeface="Consolas" panose="020B0609020204030204" pitchFamily="49" charset="0"/>
              </a:rPr>
              <a:t>arr.length</a:t>
            </a:r>
            <a:r>
              <a:rPr lang="en-US" sz="2400" b="1" dirty="0">
                <a:latin typeface="Consolas" panose="020B0609020204030204" pitchFamily="49" charset="0"/>
              </a:rPr>
              <a:t>] = 40;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2400" b="1" dirty="0">
                <a:latin typeface="Consolas" panose="020B0609020204030204" pitchFamily="49" charset="0"/>
              </a:rPr>
              <a:t>console.log(</a:t>
            </a:r>
            <a:r>
              <a:rPr lang="en-US" sz="2400" b="1" dirty="0" err="1">
                <a:latin typeface="Consolas" panose="020B0609020204030204" pitchFamily="49" charset="0"/>
              </a:rPr>
              <a:t>arr</a:t>
            </a:r>
            <a:r>
              <a:rPr lang="en-US" sz="2400" b="1" dirty="0">
                <a:latin typeface="Consolas" panose="020B0609020204030204" pitchFamily="49" charset="0"/>
              </a:rPr>
              <a:t>); </a:t>
            </a:r>
            <a:r>
              <a:rPr lang="en-US" sz="2400" b="1" dirty="0">
                <a:solidFill>
                  <a:schemeClr val="accent2"/>
                </a:solidFill>
                <a:latin typeface="Consolas" panose="020B0609020204030204" pitchFamily="49" charset="0"/>
              </a:rPr>
              <a:t>// [10, 20, 30, 40]</a:t>
            </a:r>
          </a:p>
        </p:txBody>
      </p:sp>
    </p:spTree>
    <p:extLst>
      <p:ext uri="{BB962C8B-B14F-4D97-AF65-F5344CB8AC3E}">
        <p14:creationId xmlns:p14="http://schemas.microsoft.com/office/powerpoint/2010/main" val="1152729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 Arrays and Invalid Positions</a:t>
            </a:r>
            <a:endParaRPr lang="bg-BG" dirty="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762001" y="1512713"/>
            <a:ext cx="10668000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  <a:cs typeface="Consolas" pitchFamily="49" charset="0"/>
              </a:rPr>
              <a:t>let nums = [10, 20, 30];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  <a:cs typeface="Consolas" pitchFamily="49" charset="0"/>
              </a:rPr>
              <a:t>nums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[4]</a:t>
            </a:r>
            <a:r>
              <a:rPr lang="en-US" sz="2800" b="1" noProof="1">
                <a:latin typeface="Consolas" panose="020B0609020204030204" pitchFamily="49" charset="0"/>
                <a:cs typeface="Consolas" pitchFamily="49" charset="0"/>
              </a:rPr>
              <a:t> = 50;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  <a:cs typeface="Consolas" pitchFamily="49" charset="0"/>
              </a:rPr>
              <a:t>// Will resize the array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  <a:cs typeface="Consolas" pitchFamily="49" charset="0"/>
              </a:rPr>
              <a:t>console.log(nums);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  <a:cs typeface="Consolas" pitchFamily="49" charset="0"/>
              </a:rPr>
              <a:t>// [10, 20, 30,</a:t>
            </a:r>
            <a:r>
              <a:rPr lang="bg-BG" sz="2800" b="1" i="1" noProof="1">
                <a:solidFill>
                  <a:schemeClr val="accent2"/>
                </a:solidFill>
                <a:latin typeface="Consolas" panose="020B0609020204030204" pitchFamily="49" charset="0"/>
                <a:cs typeface="Consolas" pitchFamily="49" charset="0"/>
              </a:rPr>
              <a:t> &lt;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  <a:cs typeface="Consolas" pitchFamily="49" charset="0"/>
              </a:rPr>
              <a:t>empty&gt;, 50]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  <a:cs typeface="Consolas" pitchFamily="49" charset="0"/>
              </a:rPr>
              <a:t>console.log(nums.length);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  <a:cs typeface="Consolas" pitchFamily="49" charset="0"/>
              </a:rPr>
              <a:t>// 5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  <a:cs typeface="Consolas" pitchFamily="49" charset="0"/>
              </a:rPr>
              <a:t>console.log(nums[3]);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  <a:cs typeface="Consolas" pitchFamily="49" charset="0"/>
              </a:rPr>
              <a:t>// undefined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762001" y="4184119"/>
            <a:ext cx="10668000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console.log(nums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[-5]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);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undefined (invalid index)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nums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[-5]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= 8;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Will not resize the array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console.log(nums[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-5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], nums.length);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8 5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0563646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2486" y="904775"/>
            <a:ext cx="3296652" cy="329665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Array Methods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Using built-in array functionality</a:t>
            </a:r>
          </a:p>
        </p:txBody>
      </p:sp>
    </p:spTree>
    <p:extLst>
      <p:ext uri="{BB962C8B-B14F-4D97-AF65-F5344CB8AC3E}">
        <p14:creationId xmlns:p14="http://schemas.microsoft.com/office/powerpoint/2010/main" val="380449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E5E3A9F2-D3FB-4EF7-8B83-3AACDD2F03D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Arrays are </a:t>
            </a:r>
            <a:r>
              <a:rPr lang="en-US" b="1" dirty="0">
                <a:solidFill>
                  <a:schemeClr val="bg1"/>
                </a:solidFill>
              </a:rPr>
              <a:t>special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objects</a:t>
            </a:r>
          </a:p>
          <a:p>
            <a:pPr lvl="1"/>
            <a:r>
              <a:rPr lang="en-US" sz="3200" dirty="0"/>
              <a:t>They have built-in </a:t>
            </a:r>
            <a:r>
              <a:rPr lang="en-US" sz="3200" b="1" dirty="0">
                <a:solidFill>
                  <a:schemeClr val="bg1"/>
                </a:solidFill>
              </a:rPr>
              <a:t>properties</a:t>
            </a:r>
            <a:r>
              <a:rPr lang="en-US" sz="3200" dirty="0"/>
              <a:t> and </a:t>
            </a:r>
            <a:r>
              <a:rPr lang="en-US" sz="3200" b="1" dirty="0">
                <a:solidFill>
                  <a:schemeClr val="bg1"/>
                </a:solidFill>
              </a:rPr>
              <a:t>methods</a:t>
            </a:r>
            <a:r>
              <a:rPr lang="en-US" sz="3200" dirty="0"/>
              <a:t>, like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</a:rPr>
              <a:t>length</a:t>
            </a:r>
          </a:p>
          <a:p>
            <a:r>
              <a:rPr lang="en-US" dirty="0"/>
              <a:t>Methods are written with a dot after the variable name:</a:t>
            </a:r>
          </a:p>
          <a:p>
            <a:pPr>
              <a:spcBef>
                <a:spcPts val="10200"/>
              </a:spcBef>
            </a:pPr>
            <a:r>
              <a:rPr lang="en-US" dirty="0"/>
              <a:t>Other examples: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push()</a:t>
            </a:r>
            <a:r>
              <a:rPr lang="en-US" dirty="0"/>
              <a:t>,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includes()</a:t>
            </a:r>
            <a:r>
              <a:rPr lang="en-US" dirty="0"/>
              <a:t>, </a:t>
            </a:r>
            <a:r>
              <a:rPr lang="en-US" sz="3200" b="1" dirty="0" err="1">
                <a:solidFill>
                  <a:schemeClr val="bg1"/>
                </a:solidFill>
                <a:latin typeface="Consolas" pitchFamily="49" charset="0"/>
              </a:rPr>
              <a:t>toString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()</a:t>
            </a:r>
            <a:r>
              <a:rPr lang="en-US" dirty="0"/>
              <a:t>,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join()</a:t>
            </a:r>
          </a:p>
          <a:p>
            <a:pPr>
              <a:spcBef>
                <a:spcPts val="4800"/>
              </a:spcBef>
            </a:pPr>
            <a:r>
              <a:rPr lang="en-US" dirty="0"/>
              <a:t>More methods will be examined in the </a:t>
            </a:r>
            <a:r>
              <a:rPr lang="en-US" b="1" dirty="0">
                <a:solidFill>
                  <a:schemeClr val="bg1"/>
                </a:solidFill>
              </a:rPr>
              <a:t>Arrays Advanced </a:t>
            </a:r>
            <a:r>
              <a:rPr lang="en-US" dirty="0"/>
              <a:t>lesson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Methods</a:t>
            </a:r>
          </a:p>
        </p:txBody>
      </p:sp>
      <p:sp>
        <p:nvSpPr>
          <p:cNvPr id="17" name="Rectangle 5">
            <a:extLst>
              <a:ext uri="{FF2B5EF4-FFF2-40B4-BE49-F238E27FC236}">
                <a16:creationId xmlns:a16="http://schemas.microsoft.com/office/drawing/2014/main" id="{B492C19A-5DC4-458D-8FB6-0D24C3FEE7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6000" y="3284893"/>
            <a:ext cx="7920000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  <a:cs typeface="Consolas" pitchFamily="49" charset="0"/>
              </a:rPr>
              <a:t>let nums = [10, 20, 30];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  <a:cs typeface="Consolas" pitchFamily="49" charset="0"/>
              </a:rPr>
              <a:t>console.log(nums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.length</a:t>
            </a:r>
            <a:r>
              <a:rPr lang="en-US" sz="2800" b="1" noProof="1">
                <a:latin typeface="Consolas" panose="020B0609020204030204" pitchFamily="49" charset="0"/>
                <a:cs typeface="Consolas" pitchFamily="49" charset="0"/>
              </a:rPr>
              <a:t>);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  <a:cs typeface="Consolas" pitchFamily="49" charset="0"/>
              </a:rPr>
              <a:t>// 3</a:t>
            </a:r>
          </a:p>
        </p:txBody>
      </p:sp>
    </p:spTree>
    <p:extLst>
      <p:ext uri="{BB962C8B-B14F-4D97-AF65-F5344CB8AC3E}">
        <p14:creationId xmlns:p14="http://schemas.microsoft.com/office/powerpoint/2010/main" val="825982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uiExpand="1" build="p"/>
      <p:bldP spid="1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spcBef>
                <a:spcPct val="0"/>
              </a:spcBef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dirty="0"/>
              <a:t>Check if the array </a:t>
            </a:r>
            <a:r>
              <a:rPr lang="en-US" b="1" dirty="0">
                <a:solidFill>
                  <a:schemeClr val="bg1"/>
                </a:solidFill>
              </a:rPr>
              <a:t>contains</a:t>
            </a:r>
            <a:r>
              <a:rPr lang="en-US" dirty="0"/>
              <a:t> the specified element:</a:t>
            </a:r>
          </a:p>
          <a:p>
            <a:pPr marL="457200" indent="-457200">
              <a:lnSpc>
                <a:spcPct val="100000"/>
              </a:lnSpc>
              <a:spcBef>
                <a:spcPts val="16800"/>
              </a:spcBef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dirty="0"/>
              <a:t>Create a string from all elements, </a:t>
            </a:r>
            <a:r>
              <a:rPr lang="en-US" b="1" dirty="0">
                <a:solidFill>
                  <a:schemeClr val="bg1"/>
                </a:solidFill>
              </a:rPr>
              <a:t>separated</a:t>
            </a:r>
            <a:r>
              <a:rPr lang="en-US" dirty="0"/>
              <a:t> by given string:</a:t>
            </a:r>
          </a:p>
          <a:p>
            <a:pPr marL="457200" indent="-457200">
              <a:lnSpc>
                <a:spcPct val="100000"/>
              </a:lnSpc>
              <a:spcBef>
                <a:spcPct val="0"/>
              </a:spcBef>
              <a:buClr>
                <a:srgbClr val="234465"/>
              </a:buClr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Usage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802387" y="2066080"/>
            <a:ext cx="7880189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GB" dirty="0">
                <a:solidFill>
                  <a:schemeClr val="tx1"/>
                </a:solidFill>
              </a:rPr>
              <a:t>let </a:t>
            </a:r>
            <a:r>
              <a:rPr lang="en-GB" dirty="0" err="1">
                <a:solidFill>
                  <a:schemeClr val="tx1"/>
                </a:solidFill>
              </a:rPr>
              <a:t>arr</a:t>
            </a:r>
            <a:r>
              <a:rPr lang="en-GB" dirty="0">
                <a:solidFill>
                  <a:schemeClr val="tx1"/>
                </a:solidFill>
              </a:rPr>
              <a:t> = [10, 20, 30];</a:t>
            </a:r>
          </a:p>
          <a:p>
            <a:r>
              <a:rPr lang="en-GB" dirty="0">
                <a:solidFill>
                  <a:schemeClr val="tx1"/>
                </a:solidFill>
              </a:rPr>
              <a:t>console.log(arr.</a:t>
            </a:r>
            <a:r>
              <a:rPr lang="en-GB" dirty="0">
                <a:solidFill>
                  <a:schemeClr val="bg1"/>
                </a:solidFill>
              </a:rPr>
              <a:t>includes(</a:t>
            </a:r>
            <a:r>
              <a:rPr lang="en-GB" dirty="0">
                <a:solidFill>
                  <a:schemeClr val="tx1"/>
                </a:solidFill>
              </a:rPr>
              <a:t>20</a:t>
            </a:r>
            <a:r>
              <a:rPr lang="en-GB" dirty="0">
                <a:solidFill>
                  <a:schemeClr val="bg1"/>
                </a:solidFill>
              </a:rPr>
              <a:t>)</a:t>
            </a:r>
            <a:r>
              <a:rPr lang="en-GB" dirty="0">
                <a:solidFill>
                  <a:schemeClr val="tx1"/>
                </a:solidFill>
              </a:rPr>
              <a:t>); </a:t>
            </a:r>
            <a:r>
              <a:rPr lang="en-GB" i="1" dirty="0">
                <a:solidFill>
                  <a:schemeClr val="accent2"/>
                </a:solidFill>
              </a:rPr>
              <a:t>// true</a:t>
            </a:r>
          </a:p>
          <a:p>
            <a:r>
              <a:rPr lang="en-GB" dirty="0">
                <a:solidFill>
                  <a:schemeClr val="tx1"/>
                </a:solidFill>
              </a:rPr>
              <a:t>console.log(arr.</a:t>
            </a:r>
            <a:r>
              <a:rPr lang="en-GB" dirty="0">
                <a:solidFill>
                  <a:schemeClr val="bg1"/>
                </a:solidFill>
              </a:rPr>
              <a:t>includes(</a:t>
            </a:r>
            <a:r>
              <a:rPr lang="en-GB" dirty="0">
                <a:solidFill>
                  <a:schemeClr val="tx1"/>
                </a:solidFill>
              </a:rPr>
              <a:t>0</a:t>
            </a:r>
            <a:r>
              <a:rPr lang="en-GB" dirty="0">
                <a:solidFill>
                  <a:schemeClr val="bg1"/>
                </a:solidFill>
              </a:rPr>
              <a:t>)</a:t>
            </a:r>
            <a:r>
              <a:rPr lang="en-GB" dirty="0">
                <a:solidFill>
                  <a:schemeClr val="tx1"/>
                </a:solidFill>
              </a:rPr>
              <a:t>); </a:t>
            </a:r>
            <a:r>
              <a:rPr lang="en-GB" i="1" dirty="0">
                <a:solidFill>
                  <a:schemeClr val="accent2"/>
                </a:solidFill>
              </a:rPr>
              <a:t>// false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089DAADB-330E-4622-B7EB-90A0964589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2386" y="4720503"/>
            <a:ext cx="788019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console.log(</a:t>
            </a:r>
            <a:r>
              <a:rPr lang="nn-NO" sz="2399" b="1" noProof="1">
                <a:latin typeface="Consolas" pitchFamily="49" charset="0"/>
              </a:rPr>
              <a:t>arr</a:t>
            </a:r>
            <a:r>
              <a:rPr lang="en-US" sz="2399" b="1" noProof="1">
                <a:latin typeface="Consolas" pitchFamily="49" charset="0"/>
              </a:rPr>
              <a:t>.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join</a:t>
            </a:r>
            <a:r>
              <a:rPr lang="en-US" sz="2399" b="1" noProof="1">
                <a:latin typeface="Consolas" pitchFamily="49" charset="0"/>
              </a:rPr>
              <a:t>(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':'</a:t>
            </a:r>
            <a:r>
              <a:rPr lang="en-US" sz="2399" b="1" noProof="1">
                <a:latin typeface="Consolas" pitchFamily="49" charset="0"/>
              </a:rPr>
              <a:t>)); </a:t>
            </a:r>
            <a:r>
              <a:rPr lang="en-US" sz="2399" b="1" i="1" noProof="1">
                <a:solidFill>
                  <a:schemeClr val="accent2"/>
                </a:solidFill>
                <a:latin typeface="Consolas" pitchFamily="49" charset="0"/>
              </a:rPr>
              <a:t>// 10:20:30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let words = [ "one", "two" ];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console.log(words.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join</a:t>
            </a:r>
            <a:r>
              <a:rPr lang="en-US" sz="2399" b="1" noProof="1">
                <a:latin typeface="Consolas" pitchFamily="49" charset="0"/>
              </a:rPr>
              <a:t>(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' - '</a:t>
            </a:r>
            <a:r>
              <a:rPr lang="en-US" sz="2399" b="1" noProof="1">
                <a:latin typeface="Consolas" pitchFamily="49" charset="0"/>
              </a:rPr>
              <a:t>)); </a:t>
            </a:r>
            <a:r>
              <a:rPr lang="en-US" sz="2399" b="1" i="1" noProof="1">
                <a:solidFill>
                  <a:schemeClr val="accent2"/>
                </a:solidFill>
                <a:latin typeface="Consolas" pitchFamily="49" charset="0"/>
              </a:rPr>
              <a:t>// one - two</a:t>
            </a:r>
          </a:p>
        </p:txBody>
      </p:sp>
    </p:spTree>
    <p:extLst>
      <p:ext uri="{BB962C8B-B14F-4D97-AF65-F5344CB8AC3E}">
        <p14:creationId xmlns:p14="http://schemas.microsoft.com/office/powerpoint/2010/main" val="3762275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BEDA488-2E0F-463A-BEF5-72AA9956F65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1" y="1143000"/>
            <a:ext cx="2743198" cy="274319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Array Iteration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Using a for Loop</a:t>
            </a:r>
          </a:p>
        </p:txBody>
      </p:sp>
    </p:spTree>
    <p:extLst>
      <p:ext uri="{BB962C8B-B14F-4D97-AF65-F5344CB8AC3E}">
        <p14:creationId xmlns:p14="http://schemas.microsoft.com/office/powerpoint/2010/main" val="1493995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dirty="0"/>
              <a:t>To print all array elements, a for-loop can be used</a:t>
            </a:r>
          </a:p>
          <a:p>
            <a:pPr marL="457200" indent="-457200">
              <a:lnSpc>
                <a:spcPct val="100000"/>
              </a:lnSpc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dirty="0"/>
              <a:t>Print array elements using </a:t>
            </a:r>
            <a:r>
              <a:rPr lang="en-US" b="1" dirty="0">
                <a:solidFill>
                  <a:schemeClr val="bg1"/>
                </a:solidFill>
              </a:rPr>
              <a:t>toString() </a:t>
            </a:r>
          </a:p>
          <a:p>
            <a:pPr marL="457200" indent="-457200">
              <a:lnSpc>
                <a:spcPct val="100000"/>
              </a:lnSpc>
              <a:spcAft>
                <a:spcPct val="0"/>
              </a:spcAft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550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Printing Arrays On the Console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767742" y="2406455"/>
            <a:ext cx="9923647" cy="237254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800" b="1" dirty="0">
                <a:latin typeface="Consolas" panose="020B0609020204030204" pitchFamily="49" charset="0"/>
              </a:rPr>
              <a:t>let capitals = ['Sofia', 'Washington', 'London'];</a:t>
            </a:r>
          </a:p>
          <a:p>
            <a:r>
              <a:rPr lang="en-GB" sz="2800" b="1" dirty="0">
                <a:latin typeface="Consolas" panose="020B0609020204030204" pitchFamily="49" charset="0"/>
              </a:rPr>
              <a:t/>
            </a:r>
            <a:br>
              <a:rPr lang="en-GB" sz="2800" b="1" dirty="0">
                <a:latin typeface="Consolas" panose="020B0609020204030204" pitchFamily="49" charset="0"/>
              </a:rPr>
            </a:br>
            <a:r>
              <a:rPr lang="en-GB" sz="2800" b="1" dirty="0">
                <a:latin typeface="Consolas" panose="020B0609020204030204" pitchFamily="49" charset="0"/>
              </a:rPr>
              <a:t>for (let i = 0; i &lt; capitals.</a:t>
            </a:r>
            <a:r>
              <a:rPr lang="en-GB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length</a:t>
            </a:r>
            <a:r>
              <a:rPr lang="en-GB" sz="2800" b="1" dirty="0">
                <a:latin typeface="Consolas" panose="020B0609020204030204" pitchFamily="49" charset="0"/>
              </a:rPr>
              <a:t>; i++){</a:t>
            </a:r>
          </a:p>
          <a:p>
            <a:r>
              <a:rPr lang="en-GB" sz="2800" b="1" dirty="0">
                <a:latin typeface="Consolas" panose="020B0609020204030204" pitchFamily="49" charset="0"/>
              </a:rPr>
              <a:t> console.log(capitals[</a:t>
            </a:r>
            <a:r>
              <a:rPr lang="en-GB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GB" sz="2800" b="1" dirty="0">
                <a:latin typeface="Consolas" panose="020B0609020204030204" pitchFamily="49" charset="0"/>
              </a:rPr>
              <a:t>]);</a:t>
            </a:r>
          </a:p>
          <a:p>
            <a:r>
              <a:rPr lang="en-GB" sz="28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770021" y="5059718"/>
            <a:ext cx="7091414" cy="107988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800" b="1" dirty="0">
                <a:latin typeface="Consolas" panose="020B0609020204030204" pitchFamily="49" charset="0"/>
              </a:rPr>
              <a:t>console.log(capitals</a:t>
            </a:r>
            <a:r>
              <a:rPr lang="en-GB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.toString()</a:t>
            </a:r>
            <a:r>
              <a:rPr lang="en-GB" sz="2800" b="1" dirty="0">
                <a:latin typeface="Consolas" panose="020B0609020204030204" pitchFamily="49" charset="0"/>
              </a:rPr>
              <a:t>)</a:t>
            </a:r>
          </a:p>
          <a:p>
            <a:r>
              <a:rPr lang="en-GB" sz="28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Sofia,Washington,London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9825505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2800" dirty="0"/>
              <a:t>Receive a number </a:t>
            </a:r>
            <a:r>
              <a:rPr lang="en-US" sz="2800" b="1" dirty="0">
                <a:solidFill>
                  <a:schemeClr val="bg1"/>
                </a:solidFill>
              </a:rPr>
              <a:t>n</a:t>
            </a:r>
            <a:r>
              <a:rPr lang="en-US" sz="2800" dirty="0"/>
              <a:t> and an </a:t>
            </a:r>
            <a:r>
              <a:rPr lang="en-US" sz="2800" b="1" dirty="0">
                <a:solidFill>
                  <a:schemeClr val="bg1"/>
                </a:solidFill>
              </a:rPr>
              <a:t>array</a:t>
            </a:r>
            <a:r>
              <a:rPr lang="en-US" sz="2800" dirty="0"/>
              <a:t> of elements, </a:t>
            </a:r>
            <a:r>
              <a:rPr lang="en-US" sz="2800" b="1" dirty="0">
                <a:solidFill>
                  <a:schemeClr val="bg1"/>
                </a:solidFill>
              </a:rPr>
              <a:t>create</a:t>
            </a:r>
            <a:r>
              <a:rPr lang="en-US" sz="2800" dirty="0"/>
              <a:t> a </a:t>
            </a:r>
            <a:r>
              <a:rPr lang="en-US" sz="2800" b="1" dirty="0">
                <a:solidFill>
                  <a:schemeClr val="bg1"/>
                </a:solidFill>
              </a:rPr>
              <a:t>new</a:t>
            </a:r>
            <a:r>
              <a:rPr lang="en-US" sz="2800" dirty="0"/>
              <a:t> array with </a:t>
            </a:r>
            <a:r>
              <a:rPr lang="en-US" sz="2800" b="1" dirty="0">
                <a:solidFill>
                  <a:schemeClr val="bg1"/>
                </a:solidFill>
              </a:rPr>
              <a:t>n</a:t>
            </a:r>
            <a:r>
              <a:rPr lang="en-US" sz="2800" dirty="0"/>
              <a:t> </a:t>
            </a:r>
            <a:br>
              <a:rPr lang="en-US" sz="2800" dirty="0"/>
            </a:br>
            <a:r>
              <a:rPr lang="en-US" sz="2800" dirty="0"/>
              <a:t>numbers, </a:t>
            </a:r>
            <a:r>
              <a:rPr lang="en-US" sz="2800" b="1" dirty="0">
                <a:solidFill>
                  <a:schemeClr val="bg1"/>
                </a:solidFill>
              </a:rPr>
              <a:t>reverse</a:t>
            </a:r>
            <a:r>
              <a:rPr lang="en-US" sz="2800" dirty="0"/>
              <a:t> it and print its elements on a single line, space-separated: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Reverse an Array of Numbers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824876" y="2673876"/>
            <a:ext cx="734484" cy="255454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10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20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30</a:t>
            </a:r>
            <a:endParaRPr lang="en-US" sz="3200" b="1" noProof="1">
              <a:latin typeface="Consolas" panose="020B0609020204030204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anose="020B0609020204030204" pitchFamily="49" charset="0"/>
              </a:rPr>
              <a:t>40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471363" y="3551281"/>
            <a:ext cx="246045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30 20 10</a:t>
            </a:r>
            <a:endParaRPr lang="it-IT" sz="3200" b="1" noProof="1">
              <a:latin typeface="Consolas" panose="020B0609020204030204" pitchFamily="49" charset="0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2769114" y="3639800"/>
            <a:ext cx="473861" cy="34618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6508809" y="2667001"/>
            <a:ext cx="758485" cy="255454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4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/>
            </a:r>
            <a:b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bg-BG" sz="3200" b="1" noProof="1">
                <a:latin typeface="Consolas" panose="020B0609020204030204" pitchFamily="49" charset="0"/>
              </a:rPr>
              <a:t>-1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20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9</a:t>
            </a:r>
            <a:r>
              <a:rPr lang="en-GB" sz="3200" b="1" noProof="1">
                <a:latin typeface="Consolas" panose="020B0609020204030204" pitchFamily="49" charset="0"/>
              </a:rPr>
              <a:t>9</a:t>
            </a:r>
            <a:endParaRPr lang="bg-BG" sz="3200" b="1" noProof="1">
              <a:latin typeface="Consolas" panose="020B0609020204030204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8169414" y="3526831"/>
            <a:ext cx="2727186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5 99 20 -1</a:t>
            </a:r>
            <a:endParaRPr lang="it-IT" sz="3200" b="1" noProof="1">
              <a:latin typeface="Consolas" panose="020B0609020204030204" pitchFamily="49" charset="0"/>
            </a:endParaRPr>
          </a:p>
        </p:txBody>
      </p:sp>
      <p:sp>
        <p:nvSpPr>
          <p:cNvPr id="23" name="Right Arrow 22"/>
          <p:cNvSpPr/>
          <p:nvPr/>
        </p:nvSpPr>
        <p:spPr>
          <a:xfrm>
            <a:off x="7467600" y="3633838"/>
            <a:ext cx="473861" cy="34618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35559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21" grpId="0" animBg="1"/>
      <p:bldP spid="22" grpId="0" animBg="1"/>
      <p:bldP spid="2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pPr marL="742950" indent="-742950"/>
            <a:r>
              <a:rPr lang="en-GB" dirty="0"/>
              <a:t>Definition</a:t>
            </a:r>
          </a:p>
          <a:p>
            <a:pPr marL="742950" indent="-742950"/>
            <a:r>
              <a:rPr lang="en-GB" dirty="0"/>
              <a:t>Operations</a:t>
            </a:r>
          </a:p>
          <a:p>
            <a:pPr marL="742950" indent="-742950"/>
            <a:r>
              <a:rPr lang="en-GB" dirty="0"/>
              <a:t>Array Iteration</a:t>
            </a:r>
          </a:p>
          <a:p>
            <a:pPr marL="742950" indent="-742950"/>
            <a:r>
              <a:rPr lang="en-US" dirty="0"/>
              <a:t>For-of loops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28096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19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Reverse an Array of Integers</a:t>
            </a: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2133600" y="1308898"/>
            <a:ext cx="8033236" cy="477320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function reverse(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n</a:t>
            </a:r>
            <a:r>
              <a:rPr lang="en-US" sz="2400" b="1" noProof="1">
                <a:latin typeface="Consolas" pitchFamily="49" charset="0"/>
              </a:rPr>
              <a:t>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inputArr</a:t>
            </a:r>
            <a:r>
              <a:rPr lang="en-US" sz="2400" b="1" noProof="1">
                <a:latin typeface="Consolas" pitchFamily="49" charset="0"/>
              </a:rPr>
              <a:t>) {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  let arr = [];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  for (let i = 0; i &lt; n; i++) 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    arr.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push</a:t>
            </a:r>
            <a:r>
              <a:rPr lang="en-US" sz="2400" b="1" noProof="1">
                <a:latin typeface="Consolas" pitchFamily="49" charset="0"/>
              </a:rPr>
              <a:t>(inputArr[i]);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  let output = '';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  for (let i =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arr.length - 1</a:t>
            </a:r>
            <a:r>
              <a:rPr lang="en-US" sz="2400" b="1" noProof="1">
                <a:latin typeface="Consolas" pitchFamily="49" charset="0"/>
              </a:rPr>
              <a:t>; i &gt;= 0; i--)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  </a:t>
            </a:r>
            <a:r>
              <a:rPr lang="bg-BG" sz="2400" b="1" noProof="1">
                <a:latin typeface="Consolas" pitchFamily="49" charset="0"/>
              </a:rPr>
              <a:t>  </a:t>
            </a:r>
            <a:r>
              <a:rPr lang="en-US" sz="2400" b="1" noProof="1">
                <a:latin typeface="Consolas" pitchFamily="49" charset="0"/>
              </a:rPr>
              <a:t>output += `${arr[i]} `;  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  console.log(output);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}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77996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2040" y="1196127"/>
            <a:ext cx="11808021" cy="5185625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3200" dirty="0"/>
              <a:t>Use for-loop: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endParaRPr lang="en-US" sz="3200" dirty="0"/>
          </a:p>
          <a:p>
            <a:pPr>
              <a:lnSpc>
                <a:spcPct val="100000"/>
              </a:lnSpc>
              <a:spcAft>
                <a:spcPts val="0"/>
              </a:spcAft>
            </a:pPr>
            <a:endParaRPr lang="en-US" sz="3200" dirty="0"/>
          </a:p>
          <a:p>
            <a:pPr>
              <a:lnSpc>
                <a:spcPct val="100000"/>
              </a:lnSpc>
              <a:spcAft>
                <a:spcPts val="0"/>
              </a:spcAft>
            </a:pPr>
            <a:endParaRPr lang="en-US" sz="3200" dirty="0"/>
          </a:p>
          <a:p>
            <a:pPr marL="457200" indent="-457200">
              <a:lnSpc>
                <a:spcPct val="100000"/>
              </a:lnSpc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3200" dirty="0"/>
              <a:t>Use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join(separator):</a:t>
            </a:r>
            <a:endParaRPr lang="en-US" sz="3200" dirty="0"/>
          </a:p>
        </p:txBody>
      </p:sp>
      <p:sp>
        <p:nvSpPr>
          <p:cNvPr id="5509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Printing Arrays with for / Join</a:t>
            </a:r>
            <a:endParaRPr lang="en-US" noProof="1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78595" y="4224650"/>
            <a:ext cx="7880190" cy="215710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nn-NO" sz="2399" b="1" noProof="1">
                <a:latin typeface="Consolas" pitchFamily="49" charset="0"/>
              </a:rPr>
              <a:t>let nums = [ 1, 2, 3 ];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console.log(</a:t>
            </a:r>
            <a:r>
              <a:rPr lang="nn-NO" sz="2399" b="1" noProof="1">
                <a:solidFill>
                  <a:schemeClr val="bg1"/>
                </a:solidFill>
                <a:latin typeface="Consolas" pitchFamily="49" charset="0"/>
              </a:rPr>
              <a:t>nums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.join(', ')</a:t>
            </a:r>
            <a:r>
              <a:rPr lang="en-US" sz="2399" b="1" noProof="1">
                <a:latin typeface="Consolas" pitchFamily="49" charset="0"/>
              </a:rPr>
              <a:t>); </a:t>
            </a:r>
            <a:r>
              <a:rPr lang="en-US" sz="2399" b="1" i="1" noProof="1">
                <a:solidFill>
                  <a:schemeClr val="accent2"/>
                </a:solidFill>
                <a:latin typeface="Consolas" pitchFamily="49" charset="0"/>
              </a:rPr>
              <a:t>// 1, 2, 3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let words = [ "one", "two" ];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console.log(</a:t>
            </a:r>
            <a:r>
              <a:rPr lang="nn-NO" sz="2399" b="1" noProof="1">
                <a:solidFill>
                  <a:schemeClr val="bg1"/>
                </a:solidFill>
                <a:latin typeface="Consolas" pitchFamily="49" charset="0"/>
              </a:rPr>
              <a:t>nums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.join(' - ')</a:t>
            </a:r>
            <a:r>
              <a:rPr lang="en-US" sz="2399" b="1" noProof="1">
                <a:latin typeface="Consolas" pitchFamily="49" charset="0"/>
              </a:rPr>
              <a:t>); </a:t>
            </a:r>
            <a:r>
              <a:rPr lang="en-US" sz="2399" b="1" i="1" noProof="1">
                <a:solidFill>
                  <a:schemeClr val="accent2"/>
                </a:solidFill>
                <a:latin typeface="Consolas" pitchFamily="49" charset="0"/>
              </a:rPr>
              <a:t>// one - two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78594" y="1795118"/>
            <a:ext cx="6789007" cy="16338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nn-NO" sz="2399" b="1" noProof="1">
                <a:latin typeface="Consolas" pitchFamily="49" charset="0"/>
              </a:rPr>
              <a:t>let arr = [ 1, 2, 3, 4, 5 ];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nn-NO" sz="2399" b="1" noProof="1">
                <a:latin typeface="Consolas" pitchFamily="49" charset="0"/>
              </a:rPr>
              <a:t>for (let i = 0; i &lt; arr.length; i++)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nn-NO" sz="2399" b="1" noProof="1">
                <a:latin typeface="Consolas" pitchFamily="49" charset="0"/>
              </a:rPr>
              <a:t>    console.log(arr[i]);</a:t>
            </a:r>
            <a:endParaRPr lang="en-US" sz="2399" b="1" noProof="1">
              <a:latin typeface="Consolas" pitchFamily="49" charset="0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17866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0915" grpId="0" uiExpand="1" build="p"/>
      <p:bldP spid="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Receive an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array of strings</a:t>
            </a:r>
            <a:r>
              <a:rPr lang="en-US" dirty="0"/>
              <a:t> (space separated values), </a:t>
            </a:r>
            <a:r>
              <a:rPr lang="en-US" b="1" dirty="0">
                <a:solidFill>
                  <a:schemeClr val="bg1"/>
                </a:solidFill>
              </a:rPr>
              <a:t>reverse </a:t>
            </a:r>
            <a:r>
              <a:rPr lang="en-US" dirty="0"/>
              <a:t/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it in place</a:t>
            </a:r>
            <a:r>
              <a:rPr lang="en-US" dirty="0"/>
              <a:t> 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print</a:t>
            </a:r>
            <a:r>
              <a:rPr lang="en-US" dirty="0"/>
              <a:t> its elements:</a:t>
            </a:r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  <a:spcBef>
                <a:spcPts val="2400"/>
              </a:spcBef>
            </a:pPr>
            <a:r>
              <a:rPr lang="en-US" dirty="0"/>
              <a:t>Reversing array elements (</a:t>
            </a:r>
            <a:r>
              <a:rPr lang="en-US" b="1" dirty="0">
                <a:solidFill>
                  <a:schemeClr val="bg1"/>
                </a:solidFill>
              </a:rPr>
              <a:t>without</a:t>
            </a:r>
            <a:r>
              <a:rPr lang="en-US" dirty="0"/>
              <a:t> creating new array):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Reverse Array of Strings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38201" y="2593809"/>
            <a:ext cx="1949399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a b c d e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592119" y="2590800"/>
            <a:ext cx="197828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e d c b a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2999358" y="2695863"/>
            <a:ext cx="381000" cy="346180"/>
          </a:xfrm>
          <a:prstGeom prst="rightArrow">
            <a:avLst/>
          </a:prstGeom>
          <a:solidFill>
            <a:schemeClr val="tx1">
              <a:alpha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248400" y="2590800"/>
            <a:ext cx="220096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-1 </a:t>
            </a:r>
            <a:r>
              <a:rPr lang="en-US" sz="2800" b="1" noProof="1">
                <a:latin typeface="Consolas" panose="020B0609020204030204" pitchFamily="49" charset="0"/>
              </a:rPr>
              <a:t>hi</a:t>
            </a:r>
            <a:r>
              <a:rPr lang="bg-BG" sz="2800" b="1" noProof="1">
                <a:latin typeface="Consolas" panose="020B0609020204030204" pitchFamily="49" charset="0"/>
              </a:rPr>
              <a:t> </a:t>
            </a:r>
            <a:r>
              <a:rPr lang="en-US" sz="2800" b="1" noProof="1">
                <a:latin typeface="Consolas" panose="020B0609020204030204" pitchFamily="49" charset="0"/>
              </a:rPr>
              <a:t>ho</a:t>
            </a:r>
            <a:r>
              <a:rPr lang="bg-BG" sz="2800" b="1" noProof="1">
                <a:latin typeface="Consolas" panose="020B0609020204030204" pitchFamily="49" charset="0"/>
              </a:rPr>
              <a:t> </a:t>
            </a:r>
            <a:r>
              <a:rPr lang="en-US" sz="2800" b="1" noProof="1">
                <a:latin typeface="Consolas" panose="020B0609020204030204" pitchFamily="49" charset="0"/>
              </a:rPr>
              <a:t>w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9253884" y="2590800"/>
            <a:ext cx="2176116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w ho hi -1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8661124" y="2695863"/>
            <a:ext cx="381000" cy="346180"/>
          </a:xfrm>
          <a:prstGeom prst="rightArrow">
            <a:avLst/>
          </a:prstGeom>
          <a:solidFill>
            <a:schemeClr val="tx1">
              <a:alpha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3680713" y="5354143"/>
            <a:ext cx="68044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a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4717452" y="5354143"/>
            <a:ext cx="68044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b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5754191" y="5354143"/>
            <a:ext cx="68044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c</a:t>
            </a: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6790930" y="5354143"/>
            <a:ext cx="68044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d</a:t>
            </a: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7827669" y="5354143"/>
            <a:ext cx="68044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e</a:t>
            </a:r>
          </a:p>
        </p:txBody>
      </p:sp>
      <p:cxnSp>
        <p:nvCxnSpPr>
          <p:cNvPr id="18" name="Curved Connector 17"/>
          <p:cNvCxnSpPr>
            <a:stCxn id="13" idx="0"/>
            <a:endCxn id="17" idx="0"/>
          </p:cNvCxnSpPr>
          <p:nvPr/>
        </p:nvCxnSpPr>
        <p:spPr>
          <a:xfrm rot="5400000" flipH="1" flipV="1">
            <a:off x="6094412" y="3280665"/>
            <a:ext cx="12700" cy="4146956"/>
          </a:xfrm>
          <a:prstGeom prst="curvedConnector3">
            <a:avLst>
              <a:gd name="adj1" fmla="val 1800000"/>
            </a:avLst>
          </a:prstGeom>
          <a:ln w="57150">
            <a:solidFill>
              <a:schemeClr val="tx1"/>
            </a:solidFill>
            <a:headEnd type="triangle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/>
          <p:cNvCxnSpPr>
            <a:stCxn id="14" idx="0"/>
            <a:endCxn id="16" idx="0"/>
          </p:cNvCxnSpPr>
          <p:nvPr/>
        </p:nvCxnSpPr>
        <p:spPr>
          <a:xfrm rot="5400000" flipH="1" flipV="1">
            <a:off x="6094412" y="4317404"/>
            <a:ext cx="12700" cy="2073478"/>
          </a:xfrm>
          <a:prstGeom prst="curvedConnector3">
            <a:avLst>
              <a:gd name="adj1" fmla="val 1800000"/>
            </a:avLst>
          </a:prstGeom>
          <a:ln w="57150">
            <a:solidFill>
              <a:schemeClr val="tx1"/>
            </a:solidFill>
            <a:headEnd type="triangle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319486" y="4210594"/>
            <a:ext cx="15499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exchange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91515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  <p:bldP spid="11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3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Reverse Array of Strings</a:t>
            </a: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1373090" y="1419382"/>
            <a:ext cx="9647837" cy="446542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3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function reverse(arr) {</a:t>
            </a:r>
          </a:p>
          <a:p>
            <a:pPr defTabSz="1218438" latinLnBrk="1">
              <a:spcBef>
                <a:spcPts val="3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  for (let i = 0; i &lt; arr.length / 2; i++) {</a:t>
            </a:r>
          </a:p>
          <a:p>
            <a:pPr defTabSz="1218438" latinLnBrk="1">
              <a:spcBef>
                <a:spcPts val="3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    let oldElement = arr[i];</a:t>
            </a:r>
          </a:p>
          <a:p>
            <a:pPr defTabSz="1218438" latinLnBrk="1">
              <a:spcBef>
                <a:spcPts val="3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    let previousIndex = arr.length - 1 - i;</a:t>
            </a:r>
          </a:p>
          <a:p>
            <a:pPr defTabSz="1218438" latinLnBrk="1">
              <a:spcBef>
                <a:spcPts val="3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    arr[i] = arr[previousIndex];</a:t>
            </a:r>
          </a:p>
          <a:p>
            <a:pPr defTabSz="1218438" latinLnBrk="1">
              <a:spcBef>
                <a:spcPts val="3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    arr[previousIndex] = oldElement;</a:t>
            </a:r>
          </a:p>
          <a:p>
            <a:pPr defTabSz="1218438" latinLnBrk="1">
              <a:spcBef>
                <a:spcPts val="3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  }</a:t>
            </a:r>
          </a:p>
          <a:p>
            <a:pPr defTabSz="1218438" latinLnBrk="1">
              <a:spcBef>
                <a:spcPts val="3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  console.log(arr.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join</a:t>
            </a:r>
            <a:r>
              <a:rPr lang="en-US" sz="2400" b="1" noProof="1">
                <a:latin typeface="Consolas" pitchFamily="49" charset="0"/>
              </a:rPr>
              <a:t>(' '));</a:t>
            </a:r>
          </a:p>
          <a:p>
            <a:pPr defTabSz="1218438" latinLnBrk="1">
              <a:spcBef>
                <a:spcPts val="3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}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79944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C509B09-81B5-4806-8B1A-B938E0EB3A8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990600"/>
            <a:ext cx="3352800" cy="3352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For-of Loops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Alternative Way to Iterate</a:t>
            </a:r>
          </a:p>
        </p:txBody>
      </p:sp>
    </p:spTree>
    <p:extLst>
      <p:ext uri="{BB962C8B-B14F-4D97-AF65-F5344CB8AC3E}">
        <p14:creationId xmlns:p14="http://schemas.microsoft.com/office/powerpoint/2010/main" val="2006304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EC4E25-94E7-4515-B190-FE054E06E2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Iterates through all </a:t>
            </a:r>
            <a:r>
              <a:rPr lang="en-GB" b="1" dirty="0">
                <a:solidFill>
                  <a:schemeClr val="bg1"/>
                </a:solidFill>
              </a:rPr>
              <a:t>elements</a:t>
            </a:r>
            <a:r>
              <a:rPr lang="en-GB" dirty="0"/>
              <a:t> in a collection</a:t>
            </a:r>
          </a:p>
          <a:p>
            <a:r>
              <a:rPr lang="en-GB" dirty="0"/>
              <a:t>Cannot access the current index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093B491-40FF-4CC3-AD23-0DB575619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For-of Loop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2502AF08-FA6E-4C07-BF13-49B2FF9D33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5020" y="2991843"/>
            <a:ext cx="7924800" cy="18185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800" b="1" dirty="0">
                <a:solidFill>
                  <a:schemeClr val="bg1"/>
                </a:solidFill>
                <a:latin typeface="Consolas" pitchFamily="49" charset="0"/>
              </a:rPr>
              <a:t>for </a:t>
            </a:r>
            <a:r>
              <a:rPr lang="en-GB" sz="2800" b="1" dirty="0">
                <a:latin typeface="Consolas" pitchFamily="49" charset="0"/>
              </a:rPr>
              <a:t>(let </a:t>
            </a:r>
            <a:r>
              <a:rPr lang="en-GB" sz="2800" b="1" dirty="0">
                <a:solidFill>
                  <a:schemeClr val="bg1"/>
                </a:solidFill>
                <a:latin typeface="Consolas" pitchFamily="49" charset="0"/>
              </a:rPr>
              <a:t>el of collection</a:t>
            </a:r>
            <a:r>
              <a:rPr lang="en-GB" sz="2800" b="1" dirty="0">
                <a:latin typeface="Consolas" pitchFamily="49" charset="0"/>
              </a:rPr>
              <a:t>) </a:t>
            </a:r>
            <a:r>
              <a:rPr lang="en-GB" sz="2800" b="1" dirty="0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800" b="1" dirty="0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    </a:t>
            </a:r>
            <a:r>
              <a:rPr lang="en-GB" sz="2800" b="1" i="1" dirty="0">
                <a:solidFill>
                  <a:schemeClr val="accent2"/>
                </a:solidFill>
                <a:latin typeface="Consolas" pitchFamily="49" charset="0"/>
              </a:rPr>
              <a:t>// Process the value here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800" b="1" dirty="0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}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C4CA236-8FE0-4BB0-9BE3-BE229343BD41}"/>
              </a:ext>
            </a:extLst>
          </p:cNvPr>
          <p:cNvGrpSpPr/>
          <p:nvPr/>
        </p:nvGrpSpPr>
        <p:grpSpPr>
          <a:xfrm>
            <a:off x="8991600" y="1990991"/>
            <a:ext cx="2819400" cy="2819400"/>
            <a:chOff x="8599852" y="3338140"/>
            <a:chExt cx="2819400" cy="2819400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93F86E19-8424-40BB-A69B-AF49DC0023F1}"/>
                </a:ext>
              </a:extLst>
            </p:cNvPr>
            <p:cNvSpPr/>
            <p:nvPr/>
          </p:nvSpPr>
          <p:spPr bwMode="auto">
            <a:xfrm>
              <a:off x="8599852" y="3338140"/>
              <a:ext cx="2819400" cy="28194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0493ACE-E47C-4D15-A25F-33F252AE62A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47672" y="3485960"/>
              <a:ext cx="2523760" cy="252376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54405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084FCC8-35CA-406F-A453-E8E5B29C393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981201" y="1348535"/>
            <a:ext cx="7997445" cy="3395261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200" dirty="0">
                <a:solidFill>
                  <a:schemeClr val="tx1"/>
                </a:solidFill>
              </a:rPr>
              <a:t>let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>
                <a:solidFill>
                  <a:schemeClr val="tx1"/>
                </a:solidFill>
              </a:rPr>
              <a:t>numbers = [ 1, 2, 3, 4, 5 ];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200" dirty="0">
                <a:solidFill>
                  <a:schemeClr val="tx1"/>
                </a:solidFill>
              </a:rPr>
              <a:t>let output = '';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200" dirty="0">
                <a:solidFill>
                  <a:schemeClr val="tx1"/>
                </a:solidFill>
              </a:rPr>
              <a:t>for (</a:t>
            </a:r>
            <a:r>
              <a:rPr lang="en-US" sz="3200" dirty="0">
                <a:solidFill>
                  <a:schemeClr val="bg1"/>
                </a:solidFill>
              </a:rPr>
              <a:t>let </a:t>
            </a:r>
            <a:r>
              <a:rPr lang="en-US" sz="3200" dirty="0">
                <a:solidFill>
                  <a:schemeClr val="tx1"/>
                </a:solidFill>
              </a:rPr>
              <a:t>number </a:t>
            </a:r>
            <a:r>
              <a:rPr lang="en-US" sz="3200" dirty="0">
                <a:solidFill>
                  <a:schemeClr val="bg1"/>
                </a:solidFill>
              </a:rPr>
              <a:t>of </a:t>
            </a:r>
            <a:r>
              <a:rPr lang="en-US" sz="3200" dirty="0">
                <a:solidFill>
                  <a:schemeClr val="tx1"/>
                </a:solidFill>
              </a:rPr>
              <a:t>numbers)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200" dirty="0">
                <a:solidFill>
                  <a:schemeClr val="tx1"/>
                </a:solidFill>
              </a:rPr>
              <a:t>    output += `${number} `;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200" dirty="0">
                <a:solidFill>
                  <a:schemeClr val="tx1"/>
                </a:solidFill>
              </a:rPr>
              <a:t>console.log(output);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F1198EB-1319-4E52-B4FC-212A15A9A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 an Array with For-of</a:t>
            </a:r>
          </a:p>
        </p:txBody>
      </p:sp>
      <p:sp>
        <p:nvSpPr>
          <p:cNvPr id="12" name="Arrow: Bent 11">
            <a:extLst>
              <a:ext uri="{FF2B5EF4-FFF2-40B4-BE49-F238E27FC236}">
                <a16:creationId xmlns:a16="http://schemas.microsoft.com/office/drawing/2014/main" id="{E5869E72-F7A3-41B2-9919-3CB5E49B044A}"/>
              </a:ext>
            </a:extLst>
          </p:cNvPr>
          <p:cNvSpPr/>
          <p:nvPr/>
        </p:nvSpPr>
        <p:spPr bwMode="auto">
          <a:xfrm flipV="1">
            <a:off x="2743201" y="4782297"/>
            <a:ext cx="1456667" cy="1454339"/>
          </a:xfrm>
          <a:prstGeom prst="bentArrow">
            <a:avLst/>
          </a:prstGeom>
          <a:solidFill>
            <a:schemeClr val="dk2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817CD88-F92B-40EC-8E71-63A069454CA9}"/>
              </a:ext>
            </a:extLst>
          </p:cNvPr>
          <p:cNvSpPr/>
          <p:nvPr/>
        </p:nvSpPr>
        <p:spPr bwMode="auto">
          <a:xfrm>
            <a:off x="4572000" y="5334001"/>
            <a:ext cx="2590800" cy="902635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4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1 2 3 4 5 </a:t>
            </a:r>
            <a:endParaRPr lang="en-US" sz="4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63078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Live Exercises</a:t>
            </a:r>
          </a:p>
        </p:txBody>
      </p:sp>
    </p:spTree>
    <p:extLst>
      <p:ext uri="{BB962C8B-B14F-4D97-AF65-F5344CB8AC3E}">
        <p14:creationId xmlns:p14="http://schemas.microsoft.com/office/powerpoint/2010/main" val="528902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3073" y="1723767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400" dirty="0">
                <a:solidFill>
                  <a:schemeClr val="bg2"/>
                </a:solidFill>
              </a:rPr>
              <a:t>Arrays are </a:t>
            </a:r>
            <a:r>
              <a:rPr lang="en-US" sz="3400" b="1" dirty="0">
                <a:solidFill>
                  <a:schemeClr val="bg1"/>
                </a:solidFill>
              </a:rPr>
              <a:t>sequence</a:t>
            </a:r>
            <a:r>
              <a:rPr lang="en-US" sz="3400" dirty="0">
                <a:solidFill>
                  <a:schemeClr val="bg2"/>
                </a:solidFill>
              </a:rPr>
              <a:t> of elements</a:t>
            </a:r>
          </a:p>
          <a:p>
            <a:pPr lvl="1"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</a:rPr>
              <a:t>Elements are numbered </a:t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200" dirty="0">
                <a:solidFill>
                  <a:schemeClr val="bg2"/>
                </a:solidFill>
              </a:rPr>
              <a:t>from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0</a:t>
            </a:r>
            <a:r>
              <a:rPr lang="en-US" sz="3200" dirty="0">
                <a:solidFill>
                  <a:schemeClr val="bg2"/>
                </a:solidFill>
              </a:rPr>
              <a:t> to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length-1</a:t>
            </a:r>
          </a:p>
          <a:p>
            <a:pPr>
              <a:lnSpc>
                <a:spcPct val="100000"/>
              </a:lnSpc>
            </a:pPr>
            <a:r>
              <a:rPr lang="en-US" sz="3400" dirty="0">
                <a:solidFill>
                  <a:schemeClr val="bg2"/>
                </a:solidFill>
              </a:rPr>
              <a:t>Create an array: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let </a:t>
            </a:r>
            <a:r>
              <a:rPr lang="en-US" sz="3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arr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 = [5,3,7]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3400" dirty="0">
                <a:solidFill>
                  <a:schemeClr val="bg2"/>
                </a:solidFill>
              </a:rPr>
              <a:t>Access elements: </a:t>
            </a:r>
            <a:r>
              <a:rPr lang="en-US" sz="3400" b="1" noProof="1">
                <a:solidFill>
                  <a:schemeClr val="bg1"/>
                </a:solidFill>
                <a:latin typeface="Consolas" panose="020B0609020204030204" pitchFamily="49" charset="0"/>
              </a:rPr>
              <a:t>arr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[2] = 4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3400" dirty="0">
                <a:solidFill>
                  <a:schemeClr val="bg2"/>
                </a:solidFill>
              </a:rPr>
              <a:t>Elements can be iterated with a</a:t>
            </a:r>
            <a:br>
              <a:rPr lang="en-US" sz="3400" dirty="0">
                <a:solidFill>
                  <a:schemeClr val="bg2"/>
                </a:solidFill>
              </a:rPr>
            </a:br>
            <a:r>
              <a:rPr lang="en-US" sz="3400" dirty="0">
                <a:solidFill>
                  <a:schemeClr val="bg2"/>
                </a:solidFill>
              </a:rPr>
              <a:t>standard loop or a </a:t>
            </a:r>
            <a:r>
              <a:rPr lang="en-US" sz="3400" b="1" dirty="0">
                <a:solidFill>
                  <a:schemeClr val="bg1"/>
                </a:solidFill>
              </a:rPr>
              <a:t>for-of</a:t>
            </a:r>
            <a:r>
              <a:rPr lang="en-US" sz="3400" dirty="0">
                <a:solidFill>
                  <a:schemeClr val="bg2"/>
                </a:solidFill>
              </a:rPr>
              <a:t> loop</a:t>
            </a:r>
          </a:p>
          <a:p>
            <a:pPr>
              <a:lnSpc>
                <a:spcPct val="100000"/>
              </a:lnSpc>
            </a:pPr>
            <a:endParaRPr lang="en-US" sz="3200" dirty="0">
              <a:solidFill>
                <a:schemeClr val="bg2"/>
              </a:solidFill>
            </a:endParaRP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78155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#fund-js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9823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9" descr="Logo&#10;&#10;Description automatically generated">
            <a:hlinkClick r:id="rId3"/>
            <a:extLst>
              <a:ext uri="{FF2B5EF4-FFF2-40B4-BE49-F238E27FC236}">
                <a16:creationId xmlns:a16="http://schemas.microsoft.com/office/drawing/2014/main" id="{0AF62E5C-3C23-4584-BDE7-6E4BD5C13D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50" y="2598125"/>
            <a:ext cx="3809789" cy="1583677"/>
          </a:xfrm>
          <a:prstGeom prst="rect">
            <a:avLst/>
          </a:prstGeom>
        </p:spPr>
      </p:pic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SoftUni Diamond Partners</a:t>
            </a:r>
            <a:endParaRPr lang="bg-BG" b="1" dirty="0"/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pic>
        <p:nvPicPr>
          <p:cNvPr id="18" name="Picture 1" descr="Logo, company name&#10;&#10;Description automatically generated">
            <a:hlinkClick r:id="rId5"/>
            <a:extLst>
              <a:ext uri="{FF2B5EF4-FFF2-40B4-BE49-F238E27FC236}">
                <a16:creationId xmlns:a16="http://schemas.microsoft.com/office/drawing/2014/main" id="{DDAC6746-8290-4A8F-8F83-D9D2CC3191F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06" y="4281545"/>
            <a:ext cx="2217424" cy="2217424"/>
          </a:xfrm>
          <a:prstGeom prst="rect">
            <a:avLst/>
          </a:prstGeom>
        </p:spPr>
      </p:pic>
      <p:pic>
        <p:nvPicPr>
          <p:cNvPr id="19" name="Picture 6" descr="Graphical user interface, text, application&#10;&#10;Description automatically generated">
            <a:hlinkClick r:id="rId7"/>
            <a:extLst>
              <a:ext uri="{FF2B5EF4-FFF2-40B4-BE49-F238E27FC236}">
                <a16:creationId xmlns:a16="http://schemas.microsoft.com/office/drawing/2014/main" id="{B21B8F18-2E13-41E7-B73D-7F8307BFC68D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40" r="14078"/>
          <a:stretch/>
        </p:blipFill>
        <p:spPr>
          <a:xfrm>
            <a:off x="8685287" y="2660271"/>
            <a:ext cx="3067743" cy="1758210"/>
          </a:xfrm>
          <a:prstGeom prst="rect">
            <a:avLst/>
          </a:prstGeom>
        </p:spPr>
      </p:pic>
      <p:pic>
        <p:nvPicPr>
          <p:cNvPr id="20" name="Picture 7" descr="Logo, company name&#10;&#10;Description automatically generated">
            <a:hlinkClick r:id="rId9"/>
            <a:extLst>
              <a:ext uri="{FF2B5EF4-FFF2-40B4-BE49-F238E27FC236}">
                <a16:creationId xmlns:a16="http://schemas.microsoft.com/office/drawing/2014/main" id="{27F4147E-5CB1-40B2-846E-5761FF7702D4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58" b="20168"/>
          <a:stretch/>
        </p:blipFill>
        <p:spPr>
          <a:xfrm>
            <a:off x="8451074" y="1324354"/>
            <a:ext cx="3680990" cy="1152112"/>
          </a:xfrm>
          <a:prstGeom prst="rect">
            <a:avLst/>
          </a:prstGeom>
        </p:spPr>
      </p:pic>
      <p:pic>
        <p:nvPicPr>
          <p:cNvPr id="22" name="Graphic 10">
            <a:hlinkClick r:id="rId11"/>
            <a:extLst>
              <a:ext uri="{FF2B5EF4-FFF2-40B4-BE49-F238E27FC236}">
                <a16:creationId xmlns:a16="http://schemas.microsoft.com/office/drawing/2014/main" id="{5A1E508F-C6CB-4D9A-969C-B1A3A42AFA3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3"/>
              </a:ext>
            </a:extLst>
          </a:blip>
          <a:stretch>
            <a:fillRect/>
          </a:stretch>
        </p:blipFill>
        <p:spPr>
          <a:xfrm>
            <a:off x="4100712" y="1567785"/>
            <a:ext cx="4226852" cy="594226"/>
          </a:xfrm>
          <a:prstGeom prst="rect">
            <a:avLst/>
          </a:prstGeom>
        </p:spPr>
      </p:pic>
      <p:pic>
        <p:nvPicPr>
          <p:cNvPr id="24" name="Picture 13" descr="Text&#10;&#10;Description automatically generated with low confidence">
            <a:hlinkClick r:id="rId14"/>
            <a:extLst>
              <a:ext uri="{FF2B5EF4-FFF2-40B4-BE49-F238E27FC236}">
                <a16:creationId xmlns:a16="http://schemas.microsoft.com/office/drawing/2014/main" id="{17C73AA0-41B2-47EE-BD53-AB9EB7E942E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707" y="583890"/>
            <a:ext cx="3217091" cy="2414212"/>
          </a:xfrm>
          <a:prstGeom prst="rect">
            <a:avLst/>
          </a:prstGeom>
        </p:spPr>
      </p:pic>
      <p:pic>
        <p:nvPicPr>
          <p:cNvPr id="25" name="Picture 15" descr="Text,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52A556A1-263D-4511-AD59-755C2920082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106" y="2749253"/>
            <a:ext cx="3594592" cy="1224656"/>
          </a:xfrm>
          <a:prstGeom prst="rect">
            <a:avLst/>
          </a:prstGeom>
        </p:spPr>
      </p:pic>
      <p:pic>
        <p:nvPicPr>
          <p:cNvPr id="26" name="Picture 17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C225AB77-E094-4E2B-BB12-9C4A40924AD0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1234" y="4515341"/>
            <a:ext cx="3251172" cy="1758210"/>
          </a:xfrm>
          <a:prstGeom prst="rect">
            <a:avLst/>
          </a:prstGeom>
        </p:spPr>
      </p:pic>
      <p:pic>
        <p:nvPicPr>
          <p:cNvPr id="31" name="Picture 4" descr="Background pattern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46857021-465D-4AF3-A5D9-E463341892A4}"/>
              </a:ext>
            </a:extLst>
          </p:cNvPr>
          <p:cNvPicPr>
            <a:picLocks noChangeAspect="1"/>
          </p:cNvPicPr>
          <p:nvPr/>
        </p:nvPicPr>
        <p:blipFill>
          <a:blip r:embed="rId2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131" y="4506963"/>
            <a:ext cx="2697164" cy="1766588"/>
          </a:xfrm>
          <a:prstGeom prst="rect">
            <a:avLst/>
          </a:prstGeom>
        </p:spPr>
      </p:pic>
      <p:pic>
        <p:nvPicPr>
          <p:cNvPr id="32" name="Picture 11" descr="A picture containing 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5E709AC7-B7B0-49BF-8B4E-F7F901D8F2C9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4996" y="4719703"/>
            <a:ext cx="2413613" cy="1379207"/>
          </a:xfrm>
          <a:prstGeom prst="rect">
            <a:avLst/>
          </a:prstGeom>
        </p:spPr>
      </p:pic>
      <p:sp>
        <p:nvSpPr>
          <p:cNvPr id="4" name="Правоъгълник: със заоблени ъгли 3">
            <a:extLst>
              <a:ext uri="{FF2B5EF4-FFF2-40B4-BE49-F238E27FC236}">
                <a16:creationId xmlns:a16="http://schemas.microsoft.com/office/drawing/2014/main" id="{4B2E664D-34CE-4624-96B0-08133D588765}"/>
              </a:ext>
            </a:extLst>
          </p:cNvPr>
          <p:cNvSpPr/>
          <p:nvPr/>
        </p:nvSpPr>
        <p:spPr>
          <a:xfrm>
            <a:off x="188142" y="1325262"/>
            <a:ext cx="3584152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3" name="Правоъгълник: със заоблени ъгли 32">
            <a:extLst>
              <a:ext uri="{FF2B5EF4-FFF2-40B4-BE49-F238E27FC236}">
                <a16:creationId xmlns:a16="http://schemas.microsoft.com/office/drawing/2014/main" id="{15D52253-22B4-432B-AE29-46607BA48C1B}"/>
              </a:ext>
            </a:extLst>
          </p:cNvPr>
          <p:cNvSpPr/>
          <p:nvPr/>
        </p:nvSpPr>
        <p:spPr>
          <a:xfrm>
            <a:off x="3944374" y="1316884"/>
            <a:ext cx="4559685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4" name="Правоъгълник: със заоблени ъгли 33">
            <a:extLst>
              <a:ext uri="{FF2B5EF4-FFF2-40B4-BE49-F238E27FC236}">
                <a16:creationId xmlns:a16="http://schemas.microsoft.com/office/drawing/2014/main" id="{A8F1DB11-DA78-4E16-9C9F-90E1E27602EE}"/>
              </a:ext>
            </a:extLst>
          </p:cNvPr>
          <p:cNvSpPr/>
          <p:nvPr/>
        </p:nvSpPr>
        <p:spPr>
          <a:xfrm>
            <a:off x="193258" y="2745941"/>
            <a:ext cx="3751115" cy="1310186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5" name="Правоъгълник: със заоблени ъгли 34">
            <a:extLst>
              <a:ext uri="{FF2B5EF4-FFF2-40B4-BE49-F238E27FC236}">
                <a16:creationId xmlns:a16="http://schemas.microsoft.com/office/drawing/2014/main" id="{5B2FDF04-F045-4CE7-A1A3-CD65D4C9EF12}"/>
              </a:ext>
            </a:extLst>
          </p:cNvPr>
          <p:cNvSpPr/>
          <p:nvPr/>
        </p:nvSpPr>
        <p:spPr>
          <a:xfrm>
            <a:off x="8506324" y="2714045"/>
            <a:ext cx="3396056" cy="132373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8" name="Правоъгълник: със заоблени ъгли 37">
            <a:extLst>
              <a:ext uri="{FF2B5EF4-FFF2-40B4-BE49-F238E27FC236}">
                <a16:creationId xmlns:a16="http://schemas.microsoft.com/office/drawing/2014/main" id="{505A8F0D-1FEE-450F-B082-DACD2664D654}"/>
              </a:ext>
            </a:extLst>
          </p:cNvPr>
          <p:cNvSpPr/>
          <p:nvPr/>
        </p:nvSpPr>
        <p:spPr>
          <a:xfrm>
            <a:off x="8683024" y="1314059"/>
            <a:ext cx="3217091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9" name="Правоъгълник: със заоблени ъгли 38">
            <a:extLst>
              <a:ext uri="{FF2B5EF4-FFF2-40B4-BE49-F238E27FC236}">
                <a16:creationId xmlns:a16="http://schemas.microsoft.com/office/drawing/2014/main" id="{A5395705-B8C4-43E3-B1BF-0CAFF5185132}"/>
              </a:ext>
            </a:extLst>
          </p:cNvPr>
          <p:cNvSpPr/>
          <p:nvPr/>
        </p:nvSpPr>
        <p:spPr>
          <a:xfrm>
            <a:off x="4121736" y="2714045"/>
            <a:ext cx="4214974" cy="132373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0" name="Правоъгълник: със заоблени ъгли 39">
            <a:extLst>
              <a:ext uri="{FF2B5EF4-FFF2-40B4-BE49-F238E27FC236}">
                <a16:creationId xmlns:a16="http://schemas.microsoft.com/office/drawing/2014/main" id="{D7B735E6-CA8E-4143-9716-82D3FC28F074}"/>
              </a:ext>
            </a:extLst>
          </p:cNvPr>
          <p:cNvSpPr/>
          <p:nvPr/>
        </p:nvSpPr>
        <p:spPr>
          <a:xfrm>
            <a:off x="5759114" y="4311804"/>
            <a:ext cx="3411520" cy="218716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1" name="Правоъгълник: със заоблени ъгли 40">
            <a:extLst>
              <a:ext uri="{FF2B5EF4-FFF2-40B4-BE49-F238E27FC236}">
                <a16:creationId xmlns:a16="http://schemas.microsoft.com/office/drawing/2014/main" id="{98058E56-E475-47D9-89C2-C8CB0E5D652F}"/>
              </a:ext>
            </a:extLst>
          </p:cNvPr>
          <p:cNvSpPr/>
          <p:nvPr/>
        </p:nvSpPr>
        <p:spPr>
          <a:xfrm>
            <a:off x="2520745" y="4306789"/>
            <a:ext cx="3125454" cy="2192180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2" name="Правоъгълник: със заоблени ъгли 41">
            <a:extLst>
              <a:ext uri="{FF2B5EF4-FFF2-40B4-BE49-F238E27FC236}">
                <a16:creationId xmlns:a16="http://schemas.microsoft.com/office/drawing/2014/main" id="{9FC8187E-1E0E-420C-B164-CB0C0142FE9A}"/>
              </a:ext>
            </a:extLst>
          </p:cNvPr>
          <p:cNvSpPr/>
          <p:nvPr/>
        </p:nvSpPr>
        <p:spPr>
          <a:xfrm>
            <a:off x="190407" y="4311804"/>
            <a:ext cx="2217424" cy="2195196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3" name="Правоъгълник: със заоблени ъгли 42">
            <a:extLst>
              <a:ext uri="{FF2B5EF4-FFF2-40B4-BE49-F238E27FC236}">
                <a16:creationId xmlns:a16="http://schemas.microsoft.com/office/drawing/2014/main" id="{72C8EE5E-79E5-4B38-8344-E06DA495F6FF}"/>
              </a:ext>
            </a:extLst>
          </p:cNvPr>
          <p:cNvSpPr/>
          <p:nvPr/>
        </p:nvSpPr>
        <p:spPr>
          <a:xfrm>
            <a:off x="9293221" y="4305610"/>
            <a:ext cx="2606893" cy="2192180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454262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AF0F47A-D5A2-4B58-86D3-231F6505307D}"/>
              </a:ext>
            </a:extLst>
          </p:cNvPr>
          <p:cNvGrpSpPr/>
          <p:nvPr/>
        </p:nvGrpSpPr>
        <p:grpSpPr>
          <a:xfrm>
            <a:off x="5780416" y="4332303"/>
            <a:ext cx="4529584" cy="1333523"/>
            <a:chOff x="3038088" y="1783523"/>
            <a:chExt cx="5116680" cy="1532977"/>
          </a:xfrm>
          <a:noFill/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CF57B284-4FEE-41B6-B60C-8DED6CE13211}"/>
                </a:ext>
              </a:extLst>
            </p:cNvPr>
            <p:cNvSpPr/>
            <p:nvPr/>
          </p:nvSpPr>
          <p:spPr bwMode="auto">
            <a:xfrm>
              <a:off x="3038088" y="1783523"/>
              <a:ext cx="5116680" cy="1532977"/>
            </a:xfrm>
            <a:prstGeom prst="roundRect">
              <a:avLst/>
            </a:prstGeom>
            <a:grpFill/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ln w="38100">
                  <a:solidFill>
                    <a:schemeClr val="tx1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7" name="Picture 6">
              <a:hlinkClick r:id="rId2"/>
              <a:extLst>
                <a:ext uri="{FF2B5EF4-FFF2-40B4-BE49-F238E27FC236}">
                  <a16:creationId xmlns:a16="http://schemas.microsoft.com/office/drawing/2014/main" id="{69E679E8-FC9D-4497-AFC1-FB5389A83D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9602" y="1993177"/>
              <a:ext cx="4632796" cy="1170001"/>
            </a:xfrm>
            <a:prstGeom prst="rect">
              <a:avLst/>
            </a:prstGeom>
            <a:grpFill/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2480B9A-F55F-41E5-97E2-8DF2421AADCE}"/>
              </a:ext>
            </a:extLst>
          </p:cNvPr>
          <p:cNvGrpSpPr/>
          <p:nvPr/>
        </p:nvGrpSpPr>
        <p:grpSpPr>
          <a:xfrm>
            <a:off x="5742425" y="1050083"/>
            <a:ext cx="4529584" cy="3991238"/>
            <a:chOff x="7131000" y="2127260"/>
            <a:chExt cx="4205552" cy="3753000"/>
          </a:xfrm>
          <a:noFill/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948BF3FF-FC23-42AF-80BB-6EF6A2E7D2DE}"/>
                </a:ext>
              </a:extLst>
            </p:cNvPr>
            <p:cNvSpPr/>
            <p:nvPr/>
          </p:nvSpPr>
          <p:spPr bwMode="auto">
            <a:xfrm>
              <a:off x="7131000" y="2959045"/>
              <a:ext cx="4205552" cy="2051474"/>
            </a:xfrm>
            <a:prstGeom prst="roundRect">
              <a:avLst/>
            </a:prstGeom>
            <a:grpFill/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3" name="Picture 12">
              <a:hlinkClick r:id="rId4"/>
              <a:extLst>
                <a:ext uri="{FF2B5EF4-FFF2-40B4-BE49-F238E27FC236}">
                  <a16:creationId xmlns:a16="http://schemas.microsoft.com/office/drawing/2014/main" id="{44F98D6B-A014-49DE-BFE5-4440AB6347B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60877" y="2127260"/>
              <a:ext cx="3753000" cy="3753000"/>
            </a:xfrm>
            <a:prstGeom prst="rect">
              <a:avLst/>
            </a:prstGeom>
            <a:grpFill/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C4CF38BC-F2EC-489B-BE10-CDDD29031FBC}"/>
              </a:ext>
            </a:extLst>
          </p:cNvPr>
          <p:cNvGrpSpPr/>
          <p:nvPr/>
        </p:nvGrpSpPr>
        <p:grpSpPr>
          <a:xfrm>
            <a:off x="1562470" y="1934669"/>
            <a:ext cx="3923458" cy="3731157"/>
            <a:chOff x="7670307" y="1597980"/>
            <a:chExt cx="3195961" cy="3250923"/>
          </a:xfrm>
          <a:noFill/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F6196F9E-CBF6-443C-979A-4C909EC7E6C1}"/>
                </a:ext>
              </a:extLst>
            </p:cNvPr>
            <p:cNvSpPr/>
            <p:nvPr/>
          </p:nvSpPr>
          <p:spPr bwMode="auto">
            <a:xfrm>
              <a:off x="7670307" y="1597980"/>
              <a:ext cx="3195961" cy="3250923"/>
            </a:xfrm>
            <a:prstGeom prst="roundRect">
              <a:avLst/>
            </a:prstGeom>
            <a:grpFill/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8" name="Picture 7">
              <a:hlinkClick r:id="rId6"/>
              <a:extLst>
                <a:ext uri="{FF2B5EF4-FFF2-40B4-BE49-F238E27FC236}">
                  <a16:creationId xmlns:a16="http://schemas.microsoft.com/office/drawing/2014/main" id="{19D59668-3C9A-4BAE-83AF-92CB45919E3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930590" y="1885744"/>
              <a:ext cx="2675393" cy="2675393"/>
            </a:xfrm>
            <a:prstGeom prst="rect">
              <a:avLst/>
            </a:prstGeom>
            <a:grpFill/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pic>
      </p:grpSp>
    </p:spTree>
    <p:extLst>
      <p:ext uri="{BB962C8B-B14F-4D97-AF65-F5344CB8AC3E}">
        <p14:creationId xmlns:p14="http://schemas.microsoft.com/office/powerpoint/2010/main" val="183694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bg-BG" sz="3000" noProof="1"/>
          </a:p>
          <a:p>
            <a:pPr lvl="1"/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</a:t>
            </a:r>
            <a:r>
              <a:rPr lang="en-US" dirty="0" err="1">
                <a:hlinkClick r:id="rId3"/>
              </a:rPr>
              <a:t>about.softuni.bg</a:t>
            </a:r>
            <a:r>
              <a:rPr lang="en-US" dirty="0">
                <a:hlinkClick r:id="rId3"/>
              </a:rPr>
              <a:t>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C:\Trash\array.png">
            <a:extLst>
              <a:ext uri="{FF2B5EF4-FFF2-40B4-BE49-F238E27FC236}">
                <a16:creationId xmlns:a16="http://schemas.microsoft.com/office/drawing/2014/main" id="{56077E10-BC06-4324-AFF9-E38DC7F574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989" y="1981200"/>
            <a:ext cx="3200022" cy="1114968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Arrays in JS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Definition and Simple Usage</a:t>
            </a:r>
          </a:p>
        </p:txBody>
      </p:sp>
    </p:spTree>
    <p:extLst>
      <p:ext uri="{BB962C8B-B14F-4D97-AF65-F5344CB8AC3E}">
        <p14:creationId xmlns:p14="http://schemas.microsoft.com/office/powerpoint/2010/main" val="2301864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/>
              <a:t>In programming </a:t>
            </a:r>
            <a:r>
              <a:rPr lang="en-US" b="1" dirty="0">
                <a:solidFill>
                  <a:schemeClr val="bg1"/>
                </a:solidFill>
              </a:rPr>
              <a:t>array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is a </a:t>
            </a:r>
            <a:r>
              <a:rPr lang="en-US" b="1" dirty="0">
                <a:solidFill>
                  <a:schemeClr val="bg1"/>
                </a:solidFill>
              </a:rPr>
              <a:t>sequence of elements</a:t>
            </a:r>
          </a:p>
          <a:p>
            <a:pPr>
              <a:lnSpc>
                <a:spcPct val="100000"/>
              </a:lnSpc>
            </a:pPr>
            <a:endParaRPr lang="en-GB" b="1" dirty="0">
              <a:solidFill>
                <a:schemeClr val="bg1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en-GB" b="1" dirty="0">
              <a:solidFill>
                <a:schemeClr val="bg1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</a:pPr>
            <a:r>
              <a:rPr lang="en-GB" dirty="0"/>
              <a:t>We can store </a:t>
            </a:r>
            <a:r>
              <a:rPr lang="en-GB" b="1" dirty="0">
                <a:solidFill>
                  <a:schemeClr val="bg1"/>
                </a:solidFill>
              </a:rPr>
              <a:t>multiple values</a:t>
            </a:r>
            <a:r>
              <a:rPr lang="en-GB" b="1" dirty="0"/>
              <a:t> </a:t>
            </a:r>
            <a:r>
              <a:rPr lang="en-GB" dirty="0"/>
              <a:t>in one variable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Elements are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numbered</a:t>
            </a:r>
            <a:r>
              <a:rPr lang="en-US" dirty="0"/>
              <a:t> from </a:t>
            </a:r>
            <a:r>
              <a:rPr lang="en-US" b="1" dirty="0">
                <a:solidFill>
                  <a:schemeClr val="bg1"/>
                </a:solidFill>
              </a:rPr>
              <a:t>0</a:t>
            </a:r>
            <a:r>
              <a:rPr lang="en-US" dirty="0"/>
              <a:t> to </a:t>
            </a:r>
            <a:r>
              <a:rPr lang="en-US" b="1" dirty="0">
                <a:solidFill>
                  <a:schemeClr val="bg1"/>
                </a:solidFill>
              </a:rPr>
              <a:t>length-1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Arrays have </a:t>
            </a:r>
            <a:r>
              <a:rPr lang="en-US" b="1" dirty="0">
                <a:solidFill>
                  <a:schemeClr val="bg1"/>
                </a:solidFill>
              </a:rPr>
              <a:t>variable size </a:t>
            </a:r>
            <a:r>
              <a:rPr lang="en-US" dirty="0"/>
              <a:t>(</a:t>
            </a:r>
            <a:r>
              <a:rPr lang="en-US" b="1" noProof="1">
                <a:solidFill>
                  <a:schemeClr val="bg1"/>
                </a:solidFill>
              </a:rPr>
              <a:t>Array.length</a:t>
            </a:r>
            <a:r>
              <a:rPr lang="en-US" dirty="0"/>
              <a:t>) </a:t>
            </a:r>
            <a:br>
              <a:rPr lang="en-US" dirty="0"/>
            </a:br>
            <a:r>
              <a:rPr lang="en-US" dirty="0"/>
              <a:t>can be resized (unlike C# / Java)</a:t>
            </a:r>
            <a:endParaRPr lang="bg-BG" dirty="0"/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Arrays?</a:t>
            </a:r>
            <a:endParaRPr lang="bg-BG" dirty="0"/>
          </a:p>
        </p:txBody>
      </p:sp>
      <p:sp>
        <p:nvSpPr>
          <p:cNvPr id="15" name="AutoShape 23"/>
          <p:cNvSpPr>
            <a:spLocks noChangeArrowheads="1"/>
          </p:cNvSpPr>
          <p:nvPr/>
        </p:nvSpPr>
        <p:spPr bwMode="auto">
          <a:xfrm>
            <a:off x="2574898" y="2294277"/>
            <a:ext cx="2003397" cy="892851"/>
          </a:xfrm>
          <a:prstGeom prst="wedgeRoundRectCallout">
            <a:avLst>
              <a:gd name="adj1" fmla="val 67473"/>
              <a:gd name="adj2" fmla="val 2552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Array of 5 elements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AutoShape 25"/>
          <p:cNvSpPr>
            <a:spLocks noChangeArrowheads="1"/>
          </p:cNvSpPr>
          <p:nvPr/>
        </p:nvSpPr>
        <p:spPr bwMode="auto">
          <a:xfrm>
            <a:off x="8597149" y="1875467"/>
            <a:ext cx="2549982" cy="652770"/>
          </a:xfrm>
          <a:prstGeom prst="wedgeRoundRectCallout">
            <a:avLst>
              <a:gd name="adj1" fmla="val -62220"/>
              <a:gd name="adj2" fmla="val 2491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Element index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AutoShape 24"/>
          <p:cNvSpPr>
            <a:spLocks noChangeArrowheads="1"/>
          </p:cNvSpPr>
          <p:nvPr/>
        </p:nvSpPr>
        <p:spPr bwMode="auto">
          <a:xfrm>
            <a:off x="8668937" y="3175778"/>
            <a:ext cx="3242121" cy="652770"/>
          </a:xfrm>
          <a:prstGeom prst="wedgeRoundRectCallout">
            <a:avLst>
              <a:gd name="adj1" fmla="val -61325"/>
              <a:gd name="adj2" fmla="val -3758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Element of an array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B2D72F6-E05A-422D-942F-879975A25C53}"/>
              </a:ext>
            </a:extLst>
          </p:cNvPr>
          <p:cNvGrpSpPr/>
          <p:nvPr/>
        </p:nvGrpSpPr>
        <p:grpSpPr>
          <a:xfrm>
            <a:off x="5093232" y="1866725"/>
            <a:ext cx="3287291" cy="1320402"/>
            <a:chOff x="3503612" y="2468444"/>
            <a:chExt cx="3849320" cy="1546152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9E06450-9973-4288-B848-E410984C9ECB}"/>
                </a:ext>
              </a:extLst>
            </p:cNvPr>
            <p:cNvSpPr/>
            <p:nvPr/>
          </p:nvSpPr>
          <p:spPr bwMode="auto">
            <a:xfrm>
              <a:off x="3503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E926991-674D-4378-94D4-750356B9BCEB}"/>
                </a:ext>
              </a:extLst>
            </p:cNvPr>
            <p:cNvSpPr/>
            <p:nvPr/>
          </p:nvSpPr>
          <p:spPr bwMode="auto">
            <a:xfrm>
              <a:off x="4265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5AA947D-C1EC-496A-9A08-96BF6C19520B}"/>
                </a:ext>
              </a:extLst>
            </p:cNvPr>
            <p:cNvSpPr/>
            <p:nvPr/>
          </p:nvSpPr>
          <p:spPr bwMode="auto">
            <a:xfrm>
              <a:off x="5027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37D478C-E72F-4603-995E-0A4658156439}"/>
                </a:ext>
              </a:extLst>
            </p:cNvPr>
            <p:cNvSpPr/>
            <p:nvPr/>
          </p:nvSpPr>
          <p:spPr bwMode="auto">
            <a:xfrm>
              <a:off x="5789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CE90339-BCA5-4CAF-9D2D-385FBEA9251B}"/>
                </a:ext>
              </a:extLst>
            </p:cNvPr>
            <p:cNvSpPr/>
            <p:nvPr/>
          </p:nvSpPr>
          <p:spPr bwMode="auto">
            <a:xfrm>
              <a:off x="6551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C0BEC37-7587-4C55-AE9F-1D2BDA571846}"/>
                </a:ext>
              </a:extLst>
            </p:cNvPr>
            <p:cNvSpPr txBox="1"/>
            <p:nvPr/>
          </p:nvSpPr>
          <p:spPr>
            <a:xfrm>
              <a:off x="3662636" y="2468446"/>
              <a:ext cx="644618" cy="100863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0</a:t>
              </a:r>
              <a:endParaRPr lang="en-US" sz="4000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C9327BA-5268-41E5-BA92-4EB29AF78882}"/>
                </a:ext>
              </a:extLst>
            </p:cNvPr>
            <p:cNvSpPr txBox="1"/>
            <p:nvPr/>
          </p:nvSpPr>
          <p:spPr>
            <a:xfrm>
              <a:off x="4424636" y="2468446"/>
              <a:ext cx="644618" cy="100863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1</a:t>
              </a:r>
              <a:endParaRPr lang="en-US" sz="4000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A7DCF74-1BAE-499C-AF40-2FF7AC6E72B5}"/>
                </a:ext>
              </a:extLst>
            </p:cNvPr>
            <p:cNvSpPr txBox="1"/>
            <p:nvPr/>
          </p:nvSpPr>
          <p:spPr>
            <a:xfrm>
              <a:off x="5186636" y="2468444"/>
              <a:ext cx="644618" cy="100863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2</a:t>
              </a:r>
              <a:endParaRPr lang="en-US" sz="4000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3652F60-A2F5-474B-BCD0-AD600D1F74A0}"/>
                </a:ext>
              </a:extLst>
            </p:cNvPr>
            <p:cNvSpPr txBox="1"/>
            <p:nvPr/>
          </p:nvSpPr>
          <p:spPr>
            <a:xfrm>
              <a:off x="5948637" y="2472750"/>
              <a:ext cx="644618" cy="100863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3</a:t>
              </a:r>
              <a:endParaRPr lang="en-US" sz="4000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2C6BEB4-88DE-421D-8420-8857FE7C977B}"/>
                </a:ext>
              </a:extLst>
            </p:cNvPr>
            <p:cNvSpPr txBox="1"/>
            <p:nvPr/>
          </p:nvSpPr>
          <p:spPr>
            <a:xfrm>
              <a:off x="6708314" y="2468445"/>
              <a:ext cx="644618" cy="100863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4</a:t>
              </a:r>
              <a:endParaRPr lang="en-US" sz="4000" dirty="0"/>
            </a:p>
          </p:txBody>
        </p:sp>
      </p:grpSp>
      <p:sp>
        <p:nvSpPr>
          <p:cNvPr id="2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2269951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8035" grpId="0" uiExpand="1" build="p"/>
      <p:bldP spid="15" grpId="0" uiExpand="1" animBg="1"/>
      <p:bldP spid="16" grpId="0" animBg="1"/>
      <p:bldP spid="17" grpId="0" uiExpan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lnSpc>
                <a:spcPct val="100000"/>
              </a:lnSpc>
              <a:spcBef>
                <a:spcPct val="0"/>
              </a:spcBef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Creating</a:t>
            </a:r>
            <a:r>
              <a:rPr lang="en-US" dirty="0"/>
              <a:t> an array of numbers:</a:t>
            </a:r>
            <a:br>
              <a:rPr lang="en-US" dirty="0"/>
            </a:br>
            <a:endParaRPr lang="en-US" dirty="0"/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en-US" dirty="0"/>
          </a:p>
          <a:p>
            <a:pPr marL="457200" indent="-457200">
              <a:lnSpc>
                <a:spcPct val="100000"/>
              </a:lnSpc>
              <a:spcBef>
                <a:spcPct val="0"/>
              </a:spcBef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Accessing</a:t>
            </a:r>
            <a:r>
              <a:rPr lang="en-US" dirty="0"/>
              <a:t> array elements by index:</a:t>
            </a:r>
            <a:br>
              <a:rPr lang="en-US" dirty="0"/>
            </a:br>
            <a:endParaRPr lang="en-US" b="1" dirty="0">
              <a:solidFill>
                <a:schemeClr val="bg1"/>
              </a:solidFill>
            </a:endParaRPr>
          </a:p>
          <a:p>
            <a:pPr marL="457200" indent="-457200">
              <a:lnSpc>
                <a:spcPct val="100000"/>
              </a:lnSpc>
              <a:spcBef>
                <a:spcPct val="0"/>
              </a:spcBef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Assigning values </a:t>
            </a:r>
            <a:r>
              <a:rPr lang="en-US" dirty="0"/>
              <a:t>to the array elements: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en-US" dirty="0"/>
          </a:p>
          <a:p>
            <a:pPr marL="457200" indent="-457200">
              <a:lnSpc>
                <a:spcPct val="100000"/>
              </a:lnSpc>
              <a:spcBef>
                <a:spcPct val="0"/>
              </a:spcBef>
              <a:buClr>
                <a:srgbClr val="234465"/>
              </a:buClr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Arrays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933016" y="1783345"/>
            <a:ext cx="5791198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let numbers </a:t>
            </a:r>
            <a:r>
              <a:rPr lang="en-US" dirty="0"/>
              <a:t>= 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>
                <a:solidFill>
                  <a:schemeClr val="tx1"/>
                </a:solidFill>
              </a:rPr>
              <a:t>1, 2, 3, 4, 5</a:t>
            </a:r>
            <a:r>
              <a:rPr lang="en-US" dirty="0">
                <a:solidFill>
                  <a:schemeClr val="bg1"/>
                </a:solidFill>
              </a:rPr>
              <a:t>]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GB" dirty="0">
                <a:solidFill>
                  <a:schemeClr val="tx1"/>
                </a:solidFill>
              </a:rPr>
              <a:t>l</a:t>
            </a:r>
            <a:r>
              <a:rPr lang="en-US" dirty="0">
                <a:solidFill>
                  <a:schemeClr val="tx1"/>
                </a:solidFill>
              </a:rPr>
              <a:t>et names = </a:t>
            </a:r>
            <a:r>
              <a:rPr lang="en-US" dirty="0">
                <a:solidFill>
                  <a:schemeClr val="bg1"/>
                </a:solidFill>
              </a:rPr>
              <a:t>[]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933016" y="3480584"/>
            <a:ext cx="5791198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GB" dirty="0"/>
              <a:t>console.log(numbers</a:t>
            </a:r>
            <a:r>
              <a:rPr lang="en-GB" dirty="0">
                <a:solidFill>
                  <a:schemeClr val="bg1"/>
                </a:solidFill>
              </a:rPr>
              <a:t>[</a:t>
            </a:r>
            <a:r>
              <a:rPr lang="en-GB" dirty="0">
                <a:solidFill>
                  <a:schemeClr val="tx1"/>
                </a:solidFill>
              </a:rPr>
              <a:t>0</a:t>
            </a:r>
            <a:r>
              <a:rPr lang="en-GB" dirty="0">
                <a:solidFill>
                  <a:schemeClr val="bg1"/>
                </a:solidFill>
              </a:rPr>
              <a:t>]</a:t>
            </a:r>
            <a:r>
              <a:rPr lang="en-GB" dirty="0"/>
              <a:t>); </a:t>
            </a:r>
            <a:r>
              <a:rPr lang="en-GB" i="1" dirty="0">
                <a:solidFill>
                  <a:schemeClr val="accent2"/>
                </a:solidFill>
              </a:rPr>
              <a:t>// 1</a:t>
            </a:r>
            <a:endParaRPr lang="en-US" i="1" dirty="0">
              <a:solidFill>
                <a:schemeClr val="accent2"/>
              </a:solidFill>
            </a:endParaRP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933016" y="4764950"/>
            <a:ext cx="7113704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/>
              <a:t>numbers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/>
              <a:t>3</a:t>
            </a:r>
            <a:r>
              <a:rPr lang="en-US" dirty="0">
                <a:solidFill>
                  <a:schemeClr val="bg1"/>
                </a:solidFill>
              </a:rPr>
              <a:t>]</a:t>
            </a:r>
            <a:r>
              <a:rPr lang="en-US" dirty="0"/>
              <a:t> = numbers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/>
              <a:t>1</a:t>
            </a:r>
            <a:r>
              <a:rPr lang="en-US" dirty="0">
                <a:solidFill>
                  <a:schemeClr val="bg1"/>
                </a:solidFill>
              </a:rPr>
              <a:t>]</a:t>
            </a:r>
            <a:r>
              <a:rPr lang="en-US" dirty="0"/>
              <a:t> + numbers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/>
              <a:t>2</a:t>
            </a:r>
            <a:r>
              <a:rPr lang="en-US" dirty="0">
                <a:solidFill>
                  <a:schemeClr val="bg1"/>
                </a:solidFill>
              </a:rPr>
              <a:t>]</a:t>
            </a:r>
            <a:r>
              <a:rPr lang="en-US" dirty="0"/>
              <a:t>;</a:t>
            </a:r>
          </a:p>
          <a:p>
            <a:r>
              <a:rPr lang="en-US" dirty="0"/>
              <a:t>console.log(numbers</a:t>
            </a:r>
            <a:r>
              <a:rPr lang="en-US" dirty="0">
                <a:solidFill>
                  <a:schemeClr val="bg1"/>
                </a:solidFill>
              </a:rPr>
              <a:t>.length</a:t>
            </a:r>
            <a:r>
              <a:rPr lang="en-US" dirty="0"/>
              <a:t>); </a:t>
            </a:r>
            <a:r>
              <a:rPr lang="en-US" dirty="0">
                <a:solidFill>
                  <a:schemeClr val="accent2"/>
                </a:solidFill>
              </a:rPr>
              <a:t>// 5</a:t>
            </a:r>
          </a:p>
          <a:p>
            <a:r>
              <a:rPr lang="en-US" dirty="0"/>
              <a:t>console.log(numbers</a:t>
            </a:r>
            <a:r>
              <a:rPr lang="en-US" dirty="0">
                <a:solidFill>
                  <a:schemeClr val="tx1"/>
                </a:solidFill>
              </a:rPr>
              <a:t>)</a:t>
            </a:r>
            <a:r>
              <a:rPr lang="en-US" dirty="0"/>
              <a:t>; </a:t>
            </a:r>
            <a:r>
              <a:rPr lang="en-US" dirty="0">
                <a:solidFill>
                  <a:schemeClr val="accent2"/>
                </a:solidFill>
              </a:rPr>
              <a:t>// [1, 2, 3, 5, 5]</a:t>
            </a:r>
          </a:p>
        </p:txBody>
      </p:sp>
      <p:sp>
        <p:nvSpPr>
          <p:cNvPr id="8" name="AutoShape 24"/>
          <p:cNvSpPr>
            <a:spLocks noChangeArrowheads="1"/>
          </p:cNvSpPr>
          <p:nvPr/>
        </p:nvSpPr>
        <p:spPr bwMode="auto">
          <a:xfrm>
            <a:off x="8046720" y="1243020"/>
            <a:ext cx="3044878" cy="1493693"/>
          </a:xfrm>
          <a:prstGeom prst="wedgeRoundRectCallout">
            <a:avLst>
              <a:gd name="adj1" fmla="val -36886"/>
              <a:gd name="adj2" fmla="val 2766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 are creating an Array using the </a:t>
            </a:r>
            <a:br>
              <a:rPr lang="en-GB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literal </a:t>
            </a:r>
            <a:r>
              <a:rPr lang="en-GB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 ]</a:t>
            </a:r>
            <a:endParaRPr lang="en-US" sz="2400" b="1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24"/>
          <p:cNvSpPr>
            <a:spLocks noChangeArrowheads="1"/>
          </p:cNvSpPr>
          <p:nvPr/>
        </p:nvSpPr>
        <p:spPr bwMode="auto">
          <a:xfrm>
            <a:off x="8174013" y="4701360"/>
            <a:ext cx="3044878" cy="1494693"/>
          </a:xfrm>
          <a:prstGeom prst="wedgeRoundRectCallout">
            <a:avLst>
              <a:gd name="adj1" fmla="val -30254"/>
              <a:gd name="adj2" fmla="val 3256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length</a:t>
            </a:r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holds the number of array elements</a:t>
            </a:r>
          </a:p>
        </p:txBody>
      </p:sp>
      <p:sp>
        <p:nvSpPr>
          <p:cNvPr id="10" name="AutoShape 24"/>
          <p:cNvSpPr>
            <a:spLocks noChangeArrowheads="1"/>
          </p:cNvSpPr>
          <p:nvPr/>
        </p:nvSpPr>
        <p:spPr bwMode="auto">
          <a:xfrm>
            <a:off x="8046720" y="2893365"/>
            <a:ext cx="3044878" cy="1494692"/>
          </a:xfrm>
          <a:prstGeom prst="wedgeRoundRectCallout">
            <a:avLst>
              <a:gd name="adj1" fmla="val -41163"/>
              <a:gd name="adj2" fmla="val 2447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[n]</a:t>
            </a:r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operator accesses elements by </a:t>
            </a:r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index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57494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B1114CD-0D41-42AF-B9E7-E27185D56B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/>
              <a:t>You are given</a:t>
            </a:r>
            <a:r>
              <a:rPr lang="bg-BG" dirty="0"/>
              <a:t> </a:t>
            </a:r>
            <a:r>
              <a:rPr lang="en-US" dirty="0"/>
              <a:t>an </a:t>
            </a:r>
            <a:r>
              <a:rPr lang="en-US" b="1" dirty="0">
                <a:solidFill>
                  <a:schemeClr val="bg1"/>
                </a:solidFill>
              </a:rPr>
              <a:t>array of numbers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/>
              <a:t>Calculate and print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sum</a:t>
            </a:r>
            <a:r>
              <a:rPr lang="en-US" dirty="0"/>
              <a:t> of the </a:t>
            </a:r>
            <a:r>
              <a:rPr lang="en-US" b="1" dirty="0">
                <a:solidFill>
                  <a:schemeClr val="bg1"/>
                </a:solidFill>
              </a:rPr>
              <a:t>first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and the </a:t>
            </a:r>
            <a:r>
              <a:rPr lang="en-US" b="1" dirty="0">
                <a:solidFill>
                  <a:schemeClr val="bg1"/>
                </a:solidFill>
              </a:rPr>
              <a:t>last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elements</a:t>
            </a:r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622FDB9-549C-4887-AB66-C7A06693A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Sum First and Last Array Elements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5959CE88-D6A5-4A1C-BBC7-38F8D07F7194}"/>
              </a:ext>
            </a:extLst>
          </p:cNvPr>
          <p:cNvSpPr txBox="1">
            <a:spLocks/>
          </p:cNvSpPr>
          <p:nvPr/>
        </p:nvSpPr>
        <p:spPr>
          <a:xfrm>
            <a:off x="865250" y="4565159"/>
            <a:ext cx="10537144" cy="172230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lnSpc>
                <a:spcPct val="110000"/>
              </a:lnSpc>
            </a:pPr>
            <a:r>
              <a:rPr lang="en-US" sz="2400" dirty="0"/>
              <a:t>function sumFirstAndLast(arr) {</a:t>
            </a:r>
          </a:p>
          <a:p>
            <a:pPr>
              <a:lnSpc>
                <a:spcPct val="110000"/>
              </a:lnSpc>
            </a:pPr>
            <a:r>
              <a:rPr lang="en-GB" sz="2400" dirty="0"/>
              <a:t>  console.log(</a:t>
            </a:r>
            <a:r>
              <a:rPr lang="en-US" sz="2400" dirty="0" err="1">
                <a:solidFill>
                  <a:schemeClr val="tx1"/>
                </a:solidFill>
              </a:rPr>
              <a:t>arr</a:t>
            </a:r>
            <a:r>
              <a:rPr lang="en-US" sz="2400" dirty="0">
                <a:solidFill>
                  <a:schemeClr val="bg1"/>
                </a:solidFill>
              </a:rPr>
              <a:t>[0]</a:t>
            </a:r>
            <a:r>
              <a:rPr lang="en-US" sz="2400" dirty="0"/>
              <a:t> + </a:t>
            </a:r>
            <a:r>
              <a:rPr lang="en-US" sz="2400" dirty="0" err="1"/>
              <a:t>arr</a:t>
            </a:r>
            <a:r>
              <a:rPr lang="en-US" sz="2400" dirty="0"/>
              <a:t>[</a:t>
            </a:r>
            <a:r>
              <a:rPr lang="en-US" sz="2400" dirty="0">
                <a:solidFill>
                  <a:schemeClr val="bg1"/>
                </a:solidFill>
              </a:rPr>
              <a:t>arr.length - 1</a:t>
            </a:r>
            <a:r>
              <a:rPr lang="en-US" sz="2400" dirty="0"/>
              <a:t>]);</a:t>
            </a:r>
          </a:p>
          <a:p>
            <a:pPr>
              <a:lnSpc>
                <a:spcPct val="110000"/>
              </a:lnSpc>
            </a:pPr>
            <a:r>
              <a:rPr lang="en-US" sz="2400" dirty="0"/>
              <a:t>}</a:t>
            </a:r>
            <a:endParaRPr 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088F30B-0334-4DDE-96DA-6B134DC609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3500" y="2741968"/>
            <a:ext cx="734484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20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30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40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709B4AE-7FC0-4073-B17A-58526681A3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1422" y="3234410"/>
            <a:ext cx="72865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60</a:t>
            </a:r>
            <a:endParaRPr lang="it-IT" sz="3200" b="1" noProof="1">
              <a:latin typeface="Consolas" panose="020B0609020204030204" pitchFamily="49" charset="0"/>
            </a:endParaRPr>
          </a:p>
        </p:txBody>
      </p:sp>
      <p:sp>
        <p:nvSpPr>
          <p:cNvPr id="10" name="Right Arrow 7">
            <a:extLst>
              <a:ext uri="{FF2B5EF4-FFF2-40B4-BE49-F238E27FC236}">
                <a16:creationId xmlns:a16="http://schemas.microsoft.com/office/drawing/2014/main" id="{46750322-78E9-453E-9ED9-EDAC9F3531F2}"/>
              </a:ext>
            </a:extLst>
          </p:cNvPr>
          <p:cNvSpPr/>
          <p:nvPr/>
        </p:nvSpPr>
        <p:spPr>
          <a:xfrm>
            <a:off x="1842773" y="3353708"/>
            <a:ext cx="473861" cy="34618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C551F1D-F619-4AEC-A9BD-86F376F36E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2714" y="2988188"/>
            <a:ext cx="734484" cy="107721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5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10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04AC319-FFCB-480E-8F24-1F86E0AB0A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0636" y="3234410"/>
            <a:ext cx="72865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15</a:t>
            </a:r>
            <a:endParaRPr lang="it-IT" sz="3200" b="1" noProof="1">
              <a:latin typeface="Consolas" panose="020B0609020204030204" pitchFamily="49" charset="0"/>
            </a:endParaRPr>
          </a:p>
        </p:txBody>
      </p:sp>
      <p:sp>
        <p:nvSpPr>
          <p:cNvPr id="22" name="Right Arrow 7">
            <a:extLst>
              <a:ext uri="{FF2B5EF4-FFF2-40B4-BE49-F238E27FC236}">
                <a16:creationId xmlns:a16="http://schemas.microsoft.com/office/drawing/2014/main" id="{2AE707D2-E291-451E-9229-ACAC66766DDD}"/>
              </a:ext>
            </a:extLst>
          </p:cNvPr>
          <p:cNvSpPr/>
          <p:nvPr/>
        </p:nvSpPr>
        <p:spPr>
          <a:xfrm>
            <a:off x="5861987" y="3353708"/>
            <a:ext cx="473861" cy="34618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C03CDC8-7320-492F-A4BF-4243D46E36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91928" y="3234410"/>
            <a:ext cx="734484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7256667-D2B8-49D1-9954-B8B710A49E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09850" y="3234410"/>
            <a:ext cx="72865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4</a:t>
            </a:r>
            <a:endParaRPr lang="it-IT" sz="3200" b="1" noProof="1">
              <a:latin typeface="Consolas" panose="020B0609020204030204" pitchFamily="49" charset="0"/>
            </a:endParaRPr>
          </a:p>
        </p:txBody>
      </p:sp>
      <p:sp>
        <p:nvSpPr>
          <p:cNvPr id="25" name="Right Arrow 7">
            <a:extLst>
              <a:ext uri="{FF2B5EF4-FFF2-40B4-BE49-F238E27FC236}">
                <a16:creationId xmlns:a16="http://schemas.microsoft.com/office/drawing/2014/main" id="{F2CE6F8A-38CF-4ECB-8B7C-74713B7287A7}"/>
              </a:ext>
            </a:extLst>
          </p:cNvPr>
          <p:cNvSpPr/>
          <p:nvPr/>
        </p:nvSpPr>
        <p:spPr>
          <a:xfrm>
            <a:off x="9881201" y="3353708"/>
            <a:ext cx="473861" cy="34618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68644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days of week can be stored in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array of strings</a:t>
            </a:r>
            <a:r>
              <a:rPr lang="en-US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Days of Week – Example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143000" y="1812252"/>
            <a:ext cx="4038600" cy="47703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>
                <a:solidFill>
                  <a:schemeClr val="bg1"/>
                </a:solidFill>
              </a:rPr>
              <a:t>let </a:t>
            </a:r>
            <a:r>
              <a:rPr lang="en-US" dirty="0"/>
              <a:t>days = </a:t>
            </a:r>
            <a:r>
              <a:rPr lang="en-US" dirty="0">
                <a:solidFill>
                  <a:schemeClr val="bg1"/>
                </a:solidFill>
              </a:rPr>
              <a:t>[</a:t>
            </a:r>
          </a:p>
          <a:p>
            <a:r>
              <a:rPr lang="en-US" dirty="0"/>
              <a:t>  "Monday",</a:t>
            </a:r>
          </a:p>
          <a:p>
            <a:r>
              <a:rPr lang="en-US" dirty="0"/>
              <a:t>  "Tuesday",</a:t>
            </a:r>
          </a:p>
          <a:p>
            <a:r>
              <a:rPr lang="en-US" dirty="0"/>
              <a:t>  "Wednesday",</a:t>
            </a:r>
          </a:p>
          <a:p>
            <a:r>
              <a:rPr lang="en-US" dirty="0"/>
              <a:t>  "Thursday",</a:t>
            </a:r>
          </a:p>
          <a:p>
            <a:r>
              <a:rPr lang="en-US" dirty="0"/>
              <a:t>  "Friday",</a:t>
            </a:r>
          </a:p>
          <a:p>
            <a:r>
              <a:rPr lang="en-US" dirty="0"/>
              <a:t>  "Saturday",</a:t>
            </a:r>
          </a:p>
          <a:p>
            <a:r>
              <a:rPr lang="en-US" dirty="0"/>
              <a:t>  "Sunday"</a:t>
            </a:r>
          </a:p>
          <a:p>
            <a:r>
              <a:rPr lang="en-US" dirty="0">
                <a:solidFill>
                  <a:schemeClr val="bg1"/>
                </a:solidFill>
              </a:rPr>
              <a:t>]</a:t>
            </a:r>
            <a:r>
              <a:rPr lang="en-US" dirty="0"/>
              <a:t>;</a:t>
            </a:r>
          </a:p>
        </p:txBody>
      </p:sp>
      <p:sp>
        <p:nvSpPr>
          <p:cNvPr id="8" name="Right Arrow 7"/>
          <p:cNvSpPr/>
          <p:nvPr/>
        </p:nvSpPr>
        <p:spPr>
          <a:xfrm>
            <a:off x="5562600" y="3935245"/>
            <a:ext cx="622342" cy="381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graphicFrame>
        <p:nvGraphicFramePr>
          <p:cNvPr id="9" name="Group 134">
            <a:extLst>
              <a:ext uri="{FF2B5EF4-FFF2-40B4-BE49-F238E27FC236}">
                <a16:creationId xmlns:a16="http://schemas.microsoft.com/office/drawing/2014/main" id="{5C2C46F1-195F-4E38-9272-FC4ABDD27A3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45492278"/>
              </p:ext>
            </p:extLst>
          </p:nvPr>
        </p:nvGraphicFramePr>
        <p:xfrm>
          <a:off x="6571345" y="2113240"/>
          <a:ext cx="3540321" cy="4025011"/>
        </p:xfrm>
        <a:graphic>
          <a:graphicData uri="http://schemas.openxmlformats.org/drawingml/2006/table">
            <a:tbl>
              <a:tblPr/>
              <a:tblGrid>
                <a:gridCol w="15339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63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Index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Value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days[0]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Monday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days[1]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Tuesday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days[2]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Wednesday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days[3]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Thursday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68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days[4]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Friday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days[5]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Saturday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days[6]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Sunday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6418667"/>
                  </a:ext>
                </a:extLst>
              </a:tr>
            </a:tbl>
          </a:graphicData>
        </a:graphic>
      </p:graphicFrame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28609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Write a program which receives a number and prints the </a:t>
            </a:r>
            <a:br>
              <a:rPr lang="en-US" dirty="0"/>
            </a:br>
            <a:r>
              <a:rPr lang="en-US" dirty="0"/>
              <a:t>corresponding  name of the day of week (in English)  </a:t>
            </a:r>
          </a:p>
          <a:p>
            <a:r>
              <a:rPr lang="en-US" dirty="0"/>
              <a:t>If the number is not a valid day, print "Invalid day!"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Days of Week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B60B38E-A641-4692-AD50-0F42666D8E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7772" y="3551279"/>
            <a:ext cx="734484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latin typeface="Consolas" panose="020B0609020204030204" pitchFamily="49" charset="0"/>
              </a:rPr>
              <a:t>3</a:t>
            </a:r>
            <a:endParaRPr lang="bg-BG" sz="3200" b="1" noProof="1">
              <a:latin typeface="Consolas" panose="020B06090202040302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60C190C-5682-42B0-ABDA-7A63DE6FC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5695" y="3551279"/>
            <a:ext cx="246045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latin typeface="Consolas" panose="020B0609020204030204" pitchFamily="49" charset="0"/>
              </a:rPr>
              <a:t>Wednesday</a:t>
            </a:r>
            <a:endParaRPr lang="it-IT" sz="3200" b="1" noProof="1">
              <a:latin typeface="Consolas" panose="020B0609020204030204" pitchFamily="49" charset="0"/>
            </a:endParaRPr>
          </a:p>
        </p:txBody>
      </p:sp>
      <p:sp>
        <p:nvSpPr>
          <p:cNvPr id="10" name="Right Arrow 7">
            <a:extLst>
              <a:ext uri="{FF2B5EF4-FFF2-40B4-BE49-F238E27FC236}">
                <a16:creationId xmlns:a16="http://schemas.microsoft.com/office/drawing/2014/main" id="{B6799AFA-A5D9-40AA-A422-CB702517A6C7}"/>
              </a:ext>
            </a:extLst>
          </p:cNvPr>
          <p:cNvSpPr/>
          <p:nvPr/>
        </p:nvSpPr>
        <p:spPr>
          <a:xfrm>
            <a:off x="2007045" y="3670576"/>
            <a:ext cx="473861" cy="34618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0EF51CD-6049-45B2-8409-D28C51FA5F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7772" y="4643644"/>
            <a:ext cx="734484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latin typeface="Consolas" panose="020B0609020204030204" pitchFamily="49" charset="0"/>
              </a:rPr>
              <a:t>6</a:t>
            </a:r>
            <a:endParaRPr lang="bg-BG" sz="3200" b="1" noProof="1">
              <a:latin typeface="Consolas" panose="020B0609020204030204" pitchFamily="49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E50C6B5-DCE4-4E28-9E5D-5BCAA9BE72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5695" y="4643644"/>
            <a:ext cx="246045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latin typeface="Consolas" panose="020B0609020204030204" pitchFamily="49" charset="0"/>
              </a:rPr>
              <a:t>Saturday</a:t>
            </a:r>
            <a:endParaRPr lang="it-IT" sz="3200" b="1" noProof="1">
              <a:latin typeface="Consolas" panose="020B0609020204030204" pitchFamily="49" charset="0"/>
            </a:endParaRPr>
          </a:p>
        </p:txBody>
      </p:sp>
      <p:sp>
        <p:nvSpPr>
          <p:cNvPr id="20" name="Right Arrow 7">
            <a:extLst>
              <a:ext uri="{FF2B5EF4-FFF2-40B4-BE49-F238E27FC236}">
                <a16:creationId xmlns:a16="http://schemas.microsoft.com/office/drawing/2014/main" id="{B0B9CA83-AFA0-4247-9BB9-76F5B1C4C1E9}"/>
              </a:ext>
            </a:extLst>
          </p:cNvPr>
          <p:cNvSpPr/>
          <p:nvPr/>
        </p:nvSpPr>
        <p:spPr>
          <a:xfrm>
            <a:off x="2007045" y="4762941"/>
            <a:ext cx="473861" cy="34618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3EDBEFF-8B38-4E9B-B1D4-F2D21C1F60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2961" y="3551279"/>
            <a:ext cx="734484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latin typeface="Consolas" panose="020B0609020204030204" pitchFamily="49" charset="0"/>
              </a:rPr>
              <a:t>33</a:t>
            </a:r>
            <a:endParaRPr lang="bg-BG" sz="3200" b="1" noProof="1">
              <a:latin typeface="Consolas" panose="020B0609020204030204" pitchFamily="49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765A3CF-5FD0-4DED-8903-704ECCD404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10883" y="3551279"/>
            <a:ext cx="3163345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latin typeface="Consolas" panose="020B0609020204030204" pitchFamily="49" charset="0"/>
              </a:rPr>
              <a:t>Invalid day!</a:t>
            </a:r>
            <a:endParaRPr lang="it-IT" sz="3200" b="1" noProof="1">
              <a:latin typeface="Consolas" panose="020B0609020204030204" pitchFamily="49" charset="0"/>
            </a:endParaRPr>
          </a:p>
        </p:txBody>
      </p:sp>
      <p:sp>
        <p:nvSpPr>
          <p:cNvPr id="17" name="Right Arrow 7">
            <a:extLst>
              <a:ext uri="{FF2B5EF4-FFF2-40B4-BE49-F238E27FC236}">
                <a16:creationId xmlns:a16="http://schemas.microsoft.com/office/drawing/2014/main" id="{3E233122-7A6E-4880-B4A9-43A833E59A3C}"/>
              </a:ext>
            </a:extLst>
          </p:cNvPr>
          <p:cNvSpPr/>
          <p:nvPr/>
        </p:nvSpPr>
        <p:spPr>
          <a:xfrm>
            <a:off x="7282234" y="3670576"/>
            <a:ext cx="473861" cy="34618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14E78ED-6292-477B-B223-CFA313AC4B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2961" y="4643644"/>
            <a:ext cx="734484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latin typeface="Consolas" panose="020B0609020204030204" pitchFamily="49" charset="0"/>
              </a:rPr>
              <a:t>-3</a:t>
            </a:r>
            <a:endParaRPr lang="bg-BG" sz="3200" b="1" noProof="1">
              <a:latin typeface="Consolas" panose="020B0609020204030204" pitchFamily="49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E188E64-FE63-4021-9294-ED9A06770E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10883" y="4643644"/>
            <a:ext cx="3163345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latin typeface="Consolas" panose="020B0609020204030204" pitchFamily="49" charset="0"/>
              </a:rPr>
              <a:t>Invalid day!</a:t>
            </a:r>
            <a:endParaRPr lang="it-IT" sz="3200" b="1" noProof="1">
              <a:latin typeface="Consolas" panose="020B0609020204030204" pitchFamily="49" charset="0"/>
            </a:endParaRPr>
          </a:p>
        </p:txBody>
      </p:sp>
      <p:sp>
        <p:nvSpPr>
          <p:cNvPr id="23" name="Right Arrow 7">
            <a:extLst>
              <a:ext uri="{FF2B5EF4-FFF2-40B4-BE49-F238E27FC236}">
                <a16:creationId xmlns:a16="http://schemas.microsoft.com/office/drawing/2014/main" id="{B4BA0BA2-A360-4688-A3A5-0F947294207E}"/>
              </a:ext>
            </a:extLst>
          </p:cNvPr>
          <p:cNvSpPr/>
          <p:nvPr/>
        </p:nvSpPr>
        <p:spPr>
          <a:xfrm>
            <a:off x="7282234" y="4762941"/>
            <a:ext cx="473861" cy="34618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2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79487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4164</TotalTime>
  <Words>1425</Words>
  <Application>Microsoft Office PowerPoint</Application>
  <PresentationFormat>Widescreen</PresentationFormat>
  <Paragraphs>328</Paragraphs>
  <Slides>33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33</vt:i4>
      </vt:variant>
    </vt:vector>
  </HeadingPairs>
  <TitlesOfParts>
    <vt:vector size="41" baseType="lpstr">
      <vt:lpstr>맑은 고딕</vt:lpstr>
      <vt:lpstr>Arial</vt:lpstr>
      <vt:lpstr>Calibri</vt:lpstr>
      <vt:lpstr>Consolas</vt:lpstr>
      <vt:lpstr>Wingdings</vt:lpstr>
      <vt:lpstr>Wingdings 2</vt:lpstr>
      <vt:lpstr>SoftUni</vt:lpstr>
      <vt:lpstr>1_SoftUni</vt:lpstr>
      <vt:lpstr>Arrays</vt:lpstr>
      <vt:lpstr>Table of Contents</vt:lpstr>
      <vt:lpstr>Have a Question?</vt:lpstr>
      <vt:lpstr>Arrays in JS</vt:lpstr>
      <vt:lpstr>What Are Arrays?</vt:lpstr>
      <vt:lpstr>Creating Arrays</vt:lpstr>
      <vt:lpstr>Problem: Sum First and Last Array Elements</vt:lpstr>
      <vt:lpstr>Days of Week – Example</vt:lpstr>
      <vt:lpstr>Problem: Days of Week</vt:lpstr>
      <vt:lpstr>Solution: Day of Week</vt:lpstr>
      <vt:lpstr>Arrays of Different Types</vt:lpstr>
      <vt:lpstr>Adding New Elements</vt:lpstr>
      <vt:lpstr>JS Arrays and Invalid Positions</vt:lpstr>
      <vt:lpstr>Array Methods</vt:lpstr>
      <vt:lpstr>Array Methods</vt:lpstr>
      <vt:lpstr>Example Usage</vt:lpstr>
      <vt:lpstr>Array Iteration</vt:lpstr>
      <vt:lpstr>Printing Arrays On the Console</vt:lpstr>
      <vt:lpstr>Problem: Reverse an Array of Numbers</vt:lpstr>
      <vt:lpstr>Solution: Reverse an Array of Integers</vt:lpstr>
      <vt:lpstr>Printing Arrays with for / Join</vt:lpstr>
      <vt:lpstr>Problem: Reverse Array of Strings</vt:lpstr>
      <vt:lpstr>Solution: Reverse Array of Strings</vt:lpstr>
      <vt:lpstr>For-of Loops</vt:lpstr>
      <vt:lpstr>For-of Loop</vt:lpstr>
      <vt:lpstr>Print an Array with For-of</vt:lpstr>
      <vt:lpstr>Live Exercises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Technology Fundamentals - Array - JS</dc:title>
  <dc:subject>Software Development</dc:subject>
  <dc:creator>Software University</dc:creator>
  <cp:keywords>Technology Fundamentals; js; programming; Software University; SoftUni; programming; coding; software development; education; training; course; array</cp:keywords>
  <dc:description>© SoftUni – https://softuni.org_x000d_
© Software University – https://softuni.bg_x000d_
_x000d_
Copyrighted document. Unauthorized copy, reproduction or use is not permitted.</dc:description>
  <cp:lastModifiedBy>Yoana</cp:lastModifiedBy>
  <cp:revision>27</cp:revision>
  <dcterms:created xsi:type="dcterms:W3CDTF">2018-05-23T13:08:44Z</dcterms:created>
  <dcterms:modified xsi:type="dcterms:W3CDTF">2021-08-31T13:29:11Z</dcterms:modified>
  <cp:category>Technology fundamentals;computer programming;software development;web development</cp:category>
</cp:coreProperties>
</file>