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5"/>
  </p:notesMasterIdLst>
  <p:handoutMasterIdLst>
    <p:handoutMasterId r:id="rId46"/>
  </p:handoutMasterIdLst>
  <p:sldIdLst>
    <p:sldId id="256" r:id="rId3"/>
    <p:sldId id="302" r:id="rId4"/>
    <p:sldId id="258" r:id="rId5"/>
    <p:sldId id="263" r:id="rId6"/>
    <p:sldId id="264" r:id="rId7"/>
    <p:sldId id="265" r:id="rId8"/>
    <p:sldId id="266" r:id="rId9"/>
    <p:sldId id="267" r:id="rId10"/>
    <p:sldId id="259" r:id="rId11"/>
    <p:sldId id="260" r:id="rId12"/>
    <p:sldId id="261" r:id="rId13"/>
    <p:sldId id="306" r:id="rId14"/>
    <p:sldId id="303" r:id="rId15"/>
    <p:sldId id="286" r:id="rId16"/>
    <p:sldId id="28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8" r:id="rId34"/>
    <p:sldId id="289" r:id="rId35"/>
    <p:sldId id="290" r:id="rId36"/>
    <p:sldId id="291" r:id="rId37"/>
    <p:sldId id="292" r:id="rId38"/>
    <p:sldId id="293" r:id="rId39"/>
    <p:sldId id="299" r:id="rId40"/>
    <p:sldId id="304" r:id="rId41"/>
    <p:sldId id="305" r:id="rId42"/>
    <p:sldId id="301" r:id="rId43"/>
    <p:sldId id="3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EF21D-BDA0-4FC2-824B-3A14E3BB3A28}">
          <p14:sldIdLst>
            <p14:sldId id="256"/>
            <p14:sldId id="302"/>
            <p14:sldId id="258"/>
          </p14:sldIdLst>
        </p14:section>
        <p14:section name="Let vs. Var" id="{E9A06F4C-8471-434B-AB2C-BBB3400BBDBC}">
          <p14:sldIdLst>
            <p14:sldId id="263"/>
            <p14:sldId id="264"/>
            <p14:sldId id="265"/>
            <p14:sldId id="266"/>
            <p14:sldId id="267"/>
          </p14:sldIdLst>
        </p14:section>
        <p14:section name="What is Data Type?" id="{06CBEF51-CD52-4C30-B388-265A4632DE44}">
          <p14:sldIdLst>
            <p14:sldId id="259"/>
            <p14:sldId id="260"/>
            <p14:sldId id="261"/>
            <p14:sldId id="306"/>
            <p14:sldId id="303"/>
          </p14:sldIdLst>
        </p14:section>
        <p14:section name="Typeof Operator" id="{537E0914-9C4B-492C-863C-A0E6DA14D904}">
          <p14:sldIdLst>
            <p14:sldId id="286"/>
            <p14:sldId id="287"/>
          </p14:sldIdLst>
        </p14:section>
        <p14:section name="Strings" id="{CFF5E554-81AF-4177-A072-BD58C8382DF4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Numbers" id="{76626C9D-1D19-4EBD-87E4-D5D09EA7A5BE}">
          <p14:sldIdLst>
            <p14:sldId id="274"/>
            <p14:sldId id="275"/>
            <p14:sldId id="276"/>
          </p14:sldIdLst>
        </p14:section>
        <p14:section name="Booleans" id="{BDB7D4E5-7442-48B6-A2BB-A64AFA0AA86D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Undefined and Null" id="{B77E0D24-8FF3-4C0C-AEED-10B7C6EA10B5}">
          <p14:sldIdLst>
            <p14:sldId id="288"/>
            <p14:sldId id="289"/>
            <p14:sldId id="290"/>
            <p14:sldId id="291"/>
            <p14:sldId id="292"/>
          </p14:sldIdLst>
        </p14:section>
        <p14:section name="Conclusion" id="{7A78BECC-4217-4E2D-A32D-D1C8D1C2765D}">
          <p14:sldIdLst>
            <p14:sldId id="293"/>
            <p14:sldId id="299"/>
            <p14:sldId id="304"/>
            <p14:sldId id="305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22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800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44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1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9983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image" Target="../media/image32.jpg"/><Relationship Id="rId19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virtualracingschool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4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8" y="1629451"/>
            <a:ext cx="3930451" cy="29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53411" y="1179000"/>
            <a:ext cx="9899619" cy="506900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data type</a:t>
            </a:r>
            <a:r>
              <a:rPr lang="bg-BG" sz="3200" dirty="0"/>
              <a:t>,</a:t>
            </a:r>
            <a:r>
              <a:rPr lang="bg-BG" sz="3200" b="1" dirty="0"/>
              <a:t> </a:t>
            </a:r>
            <a:r>
              <a:rPr lang="en-US" sz="3200" dirty="0"/>
              <a:t>is a classification that specifies which </a:t>
            </a:r>
            <a:br>
              <a:rPr lang="bg-BG" sz="3200" dirty="0"/>
            </a:br>
            <a:r>
              <a:rPr lang="en-US" sz="3200" dirty="0"/>
              <a:t>type of value a variable has and what type of </a:t>
            </a:r>
            <a:br>
              <a:rPr lang="bg-BG" sz="3200" dirty="0"/>
            </a:br>
            <a:r>
              <a:rPr lang="en-US" sz="3200" dirty="0"/>
              <a:t>operations can be applied to it</a:t>
            </a:r>
            <a:endParaRPr lang="bg-BG" sz="3200" dirty="0"/>
          </a:p>
          <a:p>
            <a:pPr eaLnBrk="0" latinLnBrk="0" hangingPunct="0">
              <a:lnSpc>
                <a:spcPct val="140000"/>
              </a:lnSpc>
            </a:pPr>
            <a:r>
              <a:rPr lang="en-US" sz="3200" dirty="0"/>
              <a:t>After </a:t>
            </a:r>
            <a:r>
              <a:rPr lang="en-US" sz="3200" b="1" dirty="0">
                <a:solidFill>
                  <a:schemeClr val="bg1"/>
                </a:solidFill>
              </a:rPr>
              <a:t>ECMAScript </a:t>
            </a:r>
            <a:r>
              <a:rPr lang="en-US" sz="3200" dirty="0"/>
              <a:t>2015 there are </a:t>
            </a:r>
            <a:r>
              <a:rPr lang="en-US" sz="3200" b="1" dirty="0">
                <a:solidFill>
                  <a:schemeClr val="bg1"/>
                </a:solidFill>
              </a:rPr>
              <a:t>seven primitive</a:t>
            </a:r>
            <a:r>
              <a:rPr lang="en-US" sz="3200" dirty="0"/>
              <a:t> data types:</a:t>
            </a:r>
          </a:p>
          <a:p>
            <a:pPr lvl="1" eaLnBrk="0" latinLnBrk="0" hangingPunct="0">
              <a:lnSpc>
                <a:spcPct val="140000"/>
              </a:lnSpc>
            </a:pPr>
            <a:r>
              <a:rPr lang="en-US" sz="3000" dirty="0"/>
              <a:t>Seven </a:t>
            </a:r>
            <a:r>
              <a:rPr lang="en-US" sz="3000" b="1" dirty="0">
                <a:solidFill>
                  <a:schemeClr val="bg1"/>
                </a:solidFill>
              </a:rPr>
              <a:t>primitive</a:t>
            </a:r>
            <a:r>
              <a:rPr lang="en-US" sz="3000" dirty="0"/>
              <a:t>: Boolean, null, undefined, Number, String, Symbol, </a:t>
            </a:r>
            <a:r>
              <a:rPr lang="en-US" sz="3000" dirty="0" err="1"/>
              <a:t>BigInt</a:t>
            </a:r>
            <a:endParaRPr lang="en-US" sz="3000" dirty="0"/>
          </a:p>
          <a:p>
            <a:pPr lvl="1" eaLnBrk="0" latinLnBrk="0" hangingPunct="0">
              <a:lnSpc>
                <a:spcPct val="140000"/>
              </a:lnSpc>
            </a:pP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Objects </a:t>
            </a:r>
            <a:r>
              <a:rPr lang="en-US" sz="3000" dirty="0"/>
              <a:t>(including Functions and Arrays)</a:t>
            </a:r>
          </a:p>
          <a:p>
            <a:pPr lvl="1" eaLnBrk="0" latinLnBrk="0" hangingPunct="0">
              <a:lnSpc>
                <a:spcPct val="140000"/>
              </a:lnSpc>
            </a:pPr>
            <a:endParaRPr lang="en-US" sz="3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33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76" y="3951790"/>
            <a:ext cx="1036055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number = 10; 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Number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name = 'George';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String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array = [1, 2, 3];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Array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</a:t>
            </a:r>
            <a:r>
              <a:rPr lang="en-US" sz="2400" b="1" dirty="0" err="1">
                <a:latin typeface="Consolas" pitchFamily="49" charset="0"/>
              </a:rPr>
              <a:t>isTrue</a:t>
            </a:r>
            <a:r>
              <a:rPr lang="en-US" sz="2400" b="1" dirty="0">
                <a:latin typeface="Consolas" pitchFamily="49" charset="0"/>
              </a:rPr>
              <a:t> = true;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Boolean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person = {name: 'George', age: 25};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empty = null;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unknown = undefined;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Овал 6"/>
          <p:cNvSpPr/>
          <p:nvPr/>
        </p:nvSpPr>
        <p:spPr bwMode="auto">
          <a:xfrm>
            <a:off x="4754872" y="2218396"/>
            <a:ext cx="1630018" cy="166182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</p:txBody>
      </p:sp>
      <p:sp>
        <p:nvSpPr>
          <p:cNvPr id="8" name="Стрелка надясно 7"/>
          <p:cNvSpPr/>
          <p:nvPr/>
        </p:nvSpPr>
        <p:spPr bwMode="auto">
          <a:xfrm rot="20153699">
            <a:off x="5792480" y="1359210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sp>
        <p:nvSpPr>
          <p:cNvPr id="13" name="Стрелка надясно 12"/>
          <p:cNvSpPr/>
          <p:nvPr/>
        </p:nvSpPr>
        <p:spPr bwMode="auto">
          <a:xfrm rot="20284312">
            <a:off x="6190098" y="1768281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</p:txBody>
      </p:sp>
      <p:sp>
        <p:nvSpPr>
          <p:cNvPr id="14" name="Стрелка надясно 13"/>
          <p:cNvSpPr/>
          <p:nvPr/>
        </p:nvSpPr>
        <p:spPr bwMode="auto">
          <a:xfrm>
            <a:off x="6442374" y="3073957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9" name="Стрелка наляво 8"/>
          <p:cNvSpPr/>
          <p:nvPr/>
        </p:nvSpPr>
        <p:spPr bwMode="auto">
          <a:xfrm rot="352849">
            <a:off x="2815667" y="247904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</a:p>
        </p:txBody>
      </p:sp>
      <p:sp>
        <p:nvSpPr>
          <p:cNvPr id="17" name="Стрелка наляво 16"/>
          <p:cNvSpPr/>
          <p:nvPr/>
        </p:nvSpPr>
        <p:spPr bwMode="auto">
          <a:xfrm>
            <a:off x="2825858" y="311393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</a:p>
        </p:txBody>
      </p:sp>
      <p:sp>
        <p:nvSpPr>
          <p:cNvPr id="18" name="Стрелка наляво 17"/>
          <p:cNvSpPr/>
          <p:nvPr/>
        </p:nvSpPr>
        <p:spPr bwMode="auto">
          <a:xfrm rot="1485587">
            <a:off x="3300167" y="1381721"/>
            <a:ext cx="1896453" cy="6643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</a:p>
        </p:txBody>
      </p:sp>
      <p:sp>
        <p:nvSpPr>
          <p:cNvPr id="19" name="Стрелка наляво 18"/>
          <p:cNvSpPr/>
          <p:nvPr/>
        </p:nvSpPr>
        <p:spPr bwMode="auto">
          <a:xfrm rot="988818">
            <a:off x="2934248" y="1857517"/>
            <a:ext cx="1896453" cy="589711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20" name="Стрелка надясно 19"/>
          <p:cNvSpPr/>
          <p:nvPr/>
        </p:nvSpPr>
        <p:spPr bwMode="auto">
          <a:xfrm rot="20944997">
            <a:off x="6436327" y="2447894"/>
            <a:ext cx="1644043" cy="5982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0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FB6331-1CA8-477F-8D6B-26A8DD03A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0E8C1A-6675-4001-9820-8BB3D69A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Comparison Chart</a:t>
            </a:r>
            <a:endParaRPr lang="en-GB" dirty="0"/>
          </a:p>
        </p:txBody>
      </p:sp>
      <p:pic>
        <p:nvPicPr>
          <p:cNvPr id="1026" name="Picture 2" descr="This is the difference">
            <a:extLst>
              <a:ext uri="{FF2B5EF4-FFF2-40B4-BE49-F238E27FC236}">
                <a16:creationId xmlns:a16="http://schemas.microsoft.com/office/drawing/2014/main" id="{03B7FBD6-305D-4738-84A9-860752BC8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000" y="954000"/>
            <a:ext cx="7677000" cy="57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16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</a:t>
            </a:r>
            <a:r>
              <a:rPr lang="en-US" b="1" dirty="0">
                <a:solidFill>
                  <a:schemeClr val="bg1"/>
                </a:solidFill>
              </a:rPr>
              <a:t>re-assigned</a:t>
            </a:r>
            <a:r>
              <a:rPr lang="en-US" dirty="0"/>
              <a:t>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985174" y="1860317"/>
            <a:ext cx="42364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80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ypeof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Typeof Operator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Checking for a Type</a:t>
            </a:r>
          </a:p>
        </p:txBody>
      </p:sp>
    </p:spTree>
    <p:extLst>
      <p:ext uri="{BB962C8B-B14F-4D97-AF65-F5344CB8AC3E}">
        <p14:creationId xmlns:p14="http://schemas.microsoft.com/office/powerpoint/2010/main" val="6215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141233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to find the </a:t>
            </a:r>
            <a:r>
              <a:rPr lang="en-US" sz="3200" b="1" dirty="0">
                <a:solidFill>
                  <a:schemeClr val="bg1"/>
                </a:solidFill>
              </a:rPr>
              <a:t>type of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of a variable or an expression: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99249" y="2622165"/>
            <a:ext cx="886716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"")    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"John")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 Doe")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0)         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"number"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699249" y="4844830"/>
            <a:ext cx="566265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if 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(n) === 'number')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console.log(number);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7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01039" y="1776824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9355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08911"/>
            <a:ext cx="9871850" cy="5546589"/>
          </a:xfrm>
        </p:spPr>
        <p:txBody>
          <a:bodyPr>
            <a:normAutofit/>
          </a:bodyPr>
          <a:lstStyle/>
          <a:p>
            <a:r>
              <a:rPr lang="en-US" sz="3200" dirty="0"/>
              <a:t>Used to represent </a:t>
            </a:r>
            <a:r>
              <a:rPr lang="en-US" sz="3200" b="1" dirty="0">
                <a:solidFill>
                  <a:schemeClr val="bg1"/>
                </a:solidFill>
              </a:rPr>
              <a:t>textual data</a:t>
            </a:r>
            <a:endParaRPr lang="en-US" sz="3200" dirty="0"/>
          </a:p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symbol </a:t>
            </a:r>
            <a:r>
              <a:rPr lang="en-US" sz="3200" dirty="0"/>
              <a:t>occupies a </a:t>
            </a:r>
            <a:r>
              <a:rPr lang="en-US" sz="3200" b="1" dirty="0">
                <a:solidFill>
                  <a:schemeClr val="bg1"/>
                </a:solidFill>
              </a:rPr>
              <a:t>position</a:t>
            </a:r>
            <a:r>
              <a:rPr lang="en-US" sz="3200" dirty="0"/>
              <a:t> in the String 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element is at </a:t>
            </a:r>
            <a:r>
              <a:rPr lang="en-US" sz="3200" b="1" dirty="0">
                <a:solidFill>
                  <a:schemeClr val="bg1"/>
                </a:solidFill>
              </a:rPr>
              <a:t>index 0</a:t>
            </a:r>
            <a:r>
              <a:rPr lang="en-US" sz="3200" dirty="0"/>
              <a:t>, the next at index 1, and </a:t>
            </a:r>
            <a:br>
              <a:rPr lang="en-US" sz="3200" dirty="0"/>
            </a:br>
            <a:r>
              <a:rPr lang="en-US" sz="3200" dirty="0"/>
              <a:t>so on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6000" y="4331175"/>
            <a:ext cx="648404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console.log(name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400" b="1" dirty="0">
                <a:latin typeface="Consolas" pitchFamily="49" charset="0"/>
              </a:rPr>
              <a:t>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315463" y="5413455"/>
            <a:ext cx="4404221" cy="536895"/>
          </a:xfrm>
          <a:prstGeom prst="wedgeRoundRectCallout">
            <a:avLst>
              <a:gd name="adj1" fmla="val -17088"/>
              <a:gd name="adj2" fmla="val -82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element at index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07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Unlike in languages like C, JavaScript strings are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immutable</a:t>
            </a:r>
            <a:endParaRPr lang="en-US" sz="3200" dirty="0"/>
          </a:p>
          <a:p>
            <a:r>
              <a:rPr lang="en-US" sz="3200" dirty="0"/>
              <a:t>This means that once a string is created, </a:t>
            </a:r>
            <a:br>
              <a:rPr lang="en-US" sz="3200" dirty="0"/>
            </a:br>
            <a:r>
              <a:rPr lang="en-US" sz="3200" dirty="0"/>
              <a:t>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2523" y="3652214"/>
            <a:ext cx="55570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name[0] = 'P';</a:t>
            </a:r>
          </a:p>
          <a:p>
            <a:r>
              <a:rPr lang="en-US" sz="2400" b="1" dirty="0">
                <a:latin typeface="Consolas" pitchFamily="49" charset="0"/>
              </a:rPr>
              <a:t>console.log(name)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'George'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750809" y="382214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3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JS we can use </a:t>
            </a:r>
            <a:r>
              <a:rPr lang="en-US" b="1" dirty="0">
                <a:solidFill>
                  <a:schemeClr val="bg1"/>
                </a:solidFill>
              </a:rPr>
              <a:t>template literals</a:t>
            </a:r>
            <a:r>
              <a:rPr lang="en-US" dirty="0"/>
              <a:t>. These are string </a:t>
            </a:r>
            <a:br>
              <a:rPr lang="en-US" dirty="0"/>
            </a:br>
            <a:r>
              <a:rPr lang="en-US" dirty="0"/>
              <a:t>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25763" y="3429000"/>
            <a:ext cx="586480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'Rick';</a:t>
            </a:r>
          </a:p>
          <a:p>
            <a:r>
              <a:rPr lang="en-US" sz="2400" b="1" dirty="0">
                <a:latin typeface="Consolas" pitchFamily="49" charset="0"/>
              </a:rPr>
              <a:t>let age = 18;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`$</a:t>
            </a:r>
            <a:r>
              <a:rPr lang="en-US" sz="2400" b="1" dirty="0">
                <a:latin typeface="Consolas" pitchFamily="49" charset="0"/>
              </a:rPr>
              <a:t>{name}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</a:rPr>
              <a:t>{age}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</a:t>
            </a:r>
            <a:r>
              <a:rPr lang="en-US" sz="2400" b="1" dirty="0">
                <a:latin typeface="Consolas" pitchFamily="49" charset="0"/>
              </a:rPr>
              <a:t>);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'Rick = 18'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5171761" y="4692130"/>
            <a:ext cx="5877176" cy="891301"/>
          </a:xfrm>
          <a:custGeom>
            <a:avLst/>
            <a:gdLst>
              <a:gd name="connsiteX0" fmla="*/ 0 w 5877176"/>
              <a:gd name="connsiteY0" fmla="*/ 146737 h 880403"/>
              <a:gd name="connsiteX1" fmla="*/ 146737 w 5877176"/>
              <a:gd name="connsiteY1" fmla="*/ 0 h 880403"/>
              <a:gd name="connsiteX2" fmla="*/ 979529 w 5877176"/>
              <a:gd name="connsiteY2" fmla="*/ 0 h 880403"/>
              <a:gd name="connsiteX3" fmla="*/ 754571 w 5877176"/>
              <a:gd name="connsiteY3" fmla="*/ -607813 h 880403"/>
              <a:gd name="connsiteX4" fmla="*/ 2448823 w 5877176"/>
              <a:gd name="connsiteY4" fmla="*/ 0 h 880403"/>
              <a:gd name="connsiteX5" fmla="*/ 5730439 w 5877176"/>
              <a:gd name="connsiteY5" fmla="*/ 0 h 880403"/>
              <a:gd name="connsiteX6" fmla="*/ 5877176 w 5877176"/>
              <a:gd name="connsiteY6" fmla="*/ 146737 h 880403"/>
              <a:gd name="connsiteX7" fmla="*/ 5877176 w 5877176"/>
              <a:gd name="connsiteY7" fmla="*/ 146734 h 880403"/>
              <a:gd name="connsiteX8" fmla="*/ 5877176 w 5877176"/>
              <a:gd name="connsiteY8" fmla="*/ 146734 h 880403"/>
              <a:gd name="connsiteX9" fmla="*/ 5877176 w 5877176"/>
              <a:gd name="connsiteY9" fmla="*/ 366835 h 880403"/>
              <a:gd name="connsiteX10" fmla="*/ 5877176 w 5877176"/>
              <a:gd name="connsiteY10" fmla="*/ 733666 h 880403"/>
              <a:gd name="connsiteX11" fmla="*/ 5730439 w 5877176"/>
              <a:gd name="connsiteY11" fmla="*/ 880403 h 880403"/>
              <a:gd name="connsiteX12" fmla="*/ 2448823 w 5877176"/>
              <a:gd name="connsiteY12" fmla="*/ 880403 h 880403"/>
              <a:gd name="connsiteX13" fmla="*/ 979529 w 5877176"/>
              <a:gd name="connsiteY13" fmla="*/ 880403 h 880403"/>
              <a:gd name="connsiteX14" fmla="*/ 979529 w 5877176"/>
              <a:gd name="connsiteY14" fmla="*/ 880403 h 880403"/>
              <a:gd name="connsiteX15" fmla="*/ 146737 w 5877176"/>
              <a:gd name="connsiteY15" fmla="*/ 880403 h 880403"/>
              <a:gd name="connsiteX16" fmla="*/ 0 w 5877176"/>
              <a:gd name="connsiteY16" fmla="*/ 733666 h 880403"/>
              <a:gd name="connsiteX17" fmla="*/ 0 w 5877176"/>
              <a:gd name="connsiteY17" fmla="*/ 366835 h 880403"/>
              <a:gd name="connsiteX18" fmla="*/ 0 w 5877176"/>
              <a:gd name="connsiteY18" fmla="*/ 146734 h 880403"/>
              <a:gd name="connsiteX19" fmla="*/ 0 w 5877176"/>
              <a:gd name="connsiteY19" fmla="*/ 146734 h 880403"/>
              <a:gd name="connsiteX20" fmla="*/ 0 w 5877176"/>
              <a:gd name="connsiteY20" fmla="*/ 146737 h 880403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2448823 w 5877176"/>
              <a:gd name="connsiteY4" fmla="*/ 607813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1781311 w 5877176"/>
              <a:gd name="connsiteY4" fmla="*/ 616957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77176" h="1488216">
                <a:moveTo>
                  <a:pt x="0" y="754550"/>
                </a:moveTo>
                <a:cubicBezTo>
                  <a:pt x="0" y="673509"/>
                  <a:pt x="65696" y="607813"/>
                  <a:pt x="146737" y="607813"/>
                </a:cubicBezTo>
                <a:lnTo>
                  <a:pt x="1162409" y="589525"/>
                </a:lnTo>
                <a:lnTo>
                  <a:pt x="754571" y="0"/>
                </a:lnTo>
                <a:lnTo>
                  <a:pt x="1781311" y="616957"/>
                </a:lnTo>
                <a:lnTo>
                  <a:pt x="5730439" y="607813"/>
                </a:lnTo>
                <a:cubicBezTo>
                  <a:pt x="5811480" y="607813"/>
                  <a:pt x="5877176" y="673509"/>
                  <a:pt x="5877176" y="754550"/>
                </a:cubicBezTo>
                <a:lnTo>
                  <a:pt x="5877176" y="754547"/>
                </a:lnTo>
                <a:lnTo>
                  <a:pt x="5877176" y="754547"/>
                </a:lnTo>
                <a:lnTo>
                  <a:pt x="5877176" y="974648"/>
                </a:lnTo>
                <a:lnTo>
                  <a:pt x="5877176" y="1341479"/>
                </a:lnTo>
                <a:cubicBezTo>
                  <a:pt x="5877176" y="1422520"/>
                  <a:pt x="5811480" y="1488216"/>
                  <a:pt x="5730439" y="1488216"/>
                </a:cubicBezTo>
                <a:lnTo>
                  <a:pt x="2448823" y="1488216"/>
                </a:lnTo>
                <a:lnTo>
                  <a:pt x="979529" y="1488216"/>
                </a:lnTo>
                <a:lnTo>
                  <a:pt x="979529" y="1488216"/>
                </a:lnTo>
                <a:lnTo>
                  <a:pt x="146737" y="1488216"/>
                </a:lnTo>
                <a:cubicBezTo>
                  <a:pt x="65696" y="1488216"/>
                  <a:pt x="0" y="1422520"/>
                  <a:pt x="0" y="1341479"/>
                </a:cubicBezTo>
                <a:lnTo>
                  <a:pt x="0" y="974648"/>
                </a:lnTo>
                <a:lnTo>
                  <a:pt x="0" y="754547"/>
                </a:lnTo>
                <a:lnTo>
                  <a:pt x="0" y="754547"/>
                </a:lnTo>
                <a:lnTo>
                  <a:pt x="0" y="7545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Place your </a:t>
            </a:r>
            <a:r>
              <a:rPr lang="en-US" sz="2800" b="1" dirty="0">
                <a:solidFill>
                  <a:schemeClr val="bg1"/>
                </a:solidFill>
              </a:rPr>
              <a:t>variables</a:t>
            </a:r>
            <a:r>
              <a:rPr lang="en-US" sz="2800" b="1" dirty="0">
                <a:solidFill>
                  <a:srgbClr val="FFFFFF"/>
                </a:solidFill>
              </a:rPr>
              <a:t> after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'$'</a:t>
            </a:r>
            <a:r>
              <a:rPr lang="en-US" sz="2800" b="1" dirty="0">
                <a:solidFill>
                  <a:srgbClr val="FFFFFF"/>
                </a:solidFill>
              </a:rPr>
              <a:t> sign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1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What is a data type?</a:t>
            </a:r>
          </a:p>
          <a:p>
            <a:pPr marL="514350" indent="-514350"/>
            <a:r>
              <a:rPr lang="en-US" dirty="0"/>
              <a:t>Let vs. </a:t>
            </a:r>
            <a:r>
              <a:rPr lang="en-US" dirty="0" err="1"/>
              <a:t>Var</a:t>
            </a:r>
            <a:endParaRPr lang="en-US" dirty="0"/>
          </a:p>
          <a:p>
            <a:pPr marL="514350" indent="-514350"/>
            <a:r>
              <a:rPr lang="en-US" dirty="0"/>
              <a:t>Strings</a:t>
            </a:r>
          </a:p>
          <a:p>
            <a:pPr marL="514350" indent="-514350"/>
            <a:r>
              <a:rPr lang="en-US" dirty="0"/>
              <a:t>Numbers</a:t>
            </a:r>
          </a:p>
          <a:p>
            <a:pPr marL="514350" indent="-514350"/>
            <a:r>
              <a:rPr lang="en-US" dirty="0"/>
              <a:t>Booleans</a:t>
            </a:r>
          </a:p>
          <a:p>
            <a:pPr marL="514350" indent="-514350"/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514350" indent="-514350"/>
            <a:r>
              <a:rPr lang="en-US" dirty="0"/>
              <a:t>Undefined and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b="1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7962" y="2622253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'John', 'Smith', '-&gt;'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29770" y="2591476"/>
            <a:ext cx="3398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5721719" y="268365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7961" y="3542865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'Jan', 'White', '&lt;-&gt;'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29769" y="3547174"/>
            <a:ext cx="33982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5721719" y="3632792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87961" y="4431539"/>
            <a:ext cx="736477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function solve(first, second, del)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${first}${del}${second}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428021" y="5440934"/>
            <a:ext cx="432471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'John', 'Wick', '***'</a:t>
            </a:r>
            <a:r>
              <a:rPr lang="en-US" dirty="0"/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6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28" y="1102150"/>
            <a:ext cx="1169517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parameters </a:t>
            </a:r>
            <a:r>
              <a:rPr lang="en-US" sz="3200" dirty="0"/>
              <a:t>(string, symbol, string)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Replace the underscore 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dirty="0"/>
              <a:t> in the </a:t>
            </a:r>
            <a:r>
              <a:rPr lang="en-US" sz="3000" b="1" dirty="0">
                <a:solidFill>
                  <a:schemeClr val="bg1"/>
                </a:solidFill>
              </a:rPr>
              <a:t>first word </a:t>
            </a:r>
            <a:r>
              <a:rPr lang="en-US" sz="3000" dirty="0"/>
              <a:t>with the </a:t>
            </a:r>
            <a:r>
              <a:rPr lang="en-US" sz="3000" b="1" dirty="0">
                <a:solidFill>
                  <a:schemeClr val="bg1"/>
                </a:solidFill>
              </a:rPr>
              <a:t>symbol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Compare both strings and print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</a:t>
            </a:r>
            <a:r>
              <a:rPr lang="en-GB"/>
              <a:t>Right Place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22" y="3186710"/>
            <a:ext cx="414351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'I', 'Strong'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9024" y="4012648"/>
            <a:ext cx="285556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Not Matched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98405" y="4102470"/>
            <a:ext cx="537295" cy="377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222" y="4919161"/>
            <a:ext cx="410694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', 'String'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024" y="5697234"/>
            <a:ext cx="296129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Matched</a:t>
            </a:r>
          </a:p>
        </p:txBody>
      </p:sp>
      <p:sp>
        <p:nvSpPr>
          <p:cNvPr id="11" name="Arrow: Right 6"/>
          <p:cNvSpPr/>
          <p:nvPr/>
        </p:nvSpPr>
        <p:spPr>
          <a:xfrm>
            <a:off x="798405" y="578506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039191" y="3281465"/>
            <a:ext cx="6864325" cy="2884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 solve(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, symbol, result)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res = str.</a:t>
            </a:r>
            <a:r>
              <a:rPr lang="en-US" sz="2000" dirty="0">
                <a:solidFill>
                  <a:schemeClr val="bg1"/>
                </a:solidFill>
              </a:rPr>
              <a:t>replace</a:t>
            </a:r>
            <a:r>
              <a:rPr lang="en-US" sz="2000" dirty="0">
                <a:solidFill>
                  <a:schemeClr val="tx1"/>
                </a:solidFill>
              </a:rPr>
              <a:t>('_', symbol);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output = res ===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result ? </a:t>
            </a:r>
            <a:r>
              <a:rPr lang="en-US" sz="2000" dirty="0">
                <a:solidFill>
                  <a:schemeClr val="bg1"/>
                </a:solidFill>
              </a:rPr>
              <a:t>"Matched"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"Not Matched"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752825" y="5670958"/>
            <a:ext cx="415069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/>
              <a:t>solve(</a:t>
            </a:r>
            <a:r>
              <a:rPr lang="en-US" sz="1800" dirty="0">
                <a:solidFill>
                  <a:schemeClr val="bg1"/>
                </a:solidFill>
              </a:rPr>
              <a:t>'</a:t>
            </a:r>
            <a:r>
              <a:rPr lang="en-US" sz="1800" dirty="0" err="1">
                <a:solidFill>
                  <a:schemeClr val="bg1"/>
                </a:solidFill>
              </a:rPr>
              <a:t>Str_ng</a:t>
            </a:r>
            <a:r>
              <a:rPr lang="en-US" sz="1800" dirty="0">
                <a:solidFill>
                  <a:schemeClr val="bg1"/>
                </a:solidFill>
              </a:rPr>
              <a:t>', 'I', 'Strong'</a:t>
            </a:r>
            <a:r>
              <a:rPr lang="en-US" sz="1800" dirty="0"/>
              <a:t>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0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5002640" y="1759246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Float, Double – All in One</a:t>
            </a:r>
          </a:p>
        </p:txBody>
      </p:sp>
    </p:spTree>
    <p:extLst>
      <p:ext uri="{BB962C8B-B14F-4D97-AF65-F5344CB8AC3E}">
        <p14:creationId xmlns:p14="http://schemas.microsoft.com/office/powerpoint/2010/main" val="30561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76728" y="1122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There is </a:t>
            </a:r>
            <a:r>
              <a:rPr lang="en-US" sz="3200" b="1" dirty="0">
                <a:solidFill>
                  <a:schemeClr val="bg1"/>
                </a:solidFill>
              </a:rPr>
              <a:t>no specific </a:t>
            </a:r>
            <a:r>
              <a:rPr lang="en-US" sz="3200" dirty="0"/>
              <a:t>type for integers and floating-point numbers</a:t>
            </a:r>
          </a:p>
          <a:p>
            <a:r>
              <a:rPr lang="en-US" sz="3200" dirty="0"/>
              <a:t>To represent floating-point numbers, the number type</a:t>
            </a:r>
            <a:br>
              <a:rPr lang="en-US" sz="3200" dirty="0"/>
            </a:br>
            <a:r>
              <a:rPr lang="en-US" sz="3200" dirty="0"/>
              <a:t> has three symbolic values: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+Infinity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-Infinity</a:t>
            </a:r>
            <a:r>
              <a:rPr lang="en-US" sz="3200" dirty="0"/>
              <a:t>, and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(not-a-number)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Number?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34788" y="4067366"/>
            <a:ext cx="648404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num1 = 1;</a:t>
            </a:r>
          </a:p>
          <a:p>
            <a:r>
              <a:rPr lang="en-US" sz="2400" b="1" dirty="0">
                <a:latin typeface="Consolas" pitchFamily="49" charset="0"/>
              </a:rPr>
              <a:t>let num2 = 1.5;</a:t>
            </a:r>
          </a:p>
          <a:p>
            <a:r>
              <a:rPr lang="en-US" sz="2400" b="1" dirty="0">
                <a:latin typeface="Consolas" pitchFamily="49" charset="0"/>
              </a:rPr>
              <a:t>let num3 = 'p';</a:t>
            </a:r>
          </a:p>
          <a:p>
            <a:r>
              <a:rPr lang="en-US" sz="2400" b="1" dirty="0">
                <a:latin typeface="Consolas" pitchFamily="49" charset="0"/>
              </a:rPr>
              <a:t>console.log(num1 + num2)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2.5</a:t>
            </a:r>
          </a:p>
          <a:p>
            <a:r>
              <a:rPr lang="en-US" sz="2400" b="1" dirty="0">
                <a:latin typeface="Consolas" pitchFamily="49" charset="0"/>
              </a:rPr>
              <a:t>console.log(num1 + num3)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'1p'</a:t>
            </a:r>
          </a:p>
          <a:p>
            <a:r>
              <a:rPr lang="en-US" sz="2400" b="1" dirty="0">
                <a:latin typeface="Consolas" pitchFamily="49" charset="0"/>
              </a:rPr>
              <a:t>console.log(Number(num3))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NaN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632270" y="5607032"/>
            <a:ext cx="2508309" cy="872455"/>
          </a:xfrm>
          <a:prstGeom prst="wedgeRoundRectCallout">
            <a:avLst>
              <a:gd name="adj1" fmla="val -60486"/>
              <a:gd name="adj2" fmla="val 22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Trying to parse a string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8099901" y="4552732"/>
            <a:ext cx="2508309" cy="581638"/>
          </a:xfrm>
          <a:prstGeom prst="wedgeRoundRectCallout">
            <a:avLst>
              <a:gd name="adj1" fmla="val -41422"/>
              <a:gd name="adj2" fmla="val 14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970" y="1201377"/>
            <a:ext cx="1181809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numbers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Find their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and print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"{Sum} – {Integer or Float}"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/>
              <a:t>Integer or </a:t>
            </a:r>
            <a:r>
              <a:rPr lang="en-US" dirty="0"/>
              <a:t>Float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068" y="2530348"/>
            <a:ext cx="217578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9, 100, 1.1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9775" y="3276024"/>
            <a:ext cx="222436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</a:rPr>
              <a:t>110.1 -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46283" y="3381880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7505" y="3966558"/>
            <a:ext cx="24104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100, 200, 303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9776" y="4770889"/>
            <a:ext cx="2224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603 -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Integer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3477" y="5415572"/>
            <a:ext cx="247449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122.3, 212.3, 5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70049" y="6074427"/>
            <a:ext cx="22040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339.6 -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3704" y="2610608"/>
            <a:ext cx="755291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solve(num1, num2, num3) {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num1 + num2 + num3;</a:t>
            </a:r>
          </a:p>
          <a:p>
            <a:r>
              <a:rPr lang="pt-BR" dirty="0">
                <a:solidFill>
                  <a:schemeClr val="tx1"/>
                </a:solidFill>
              </a:rPr>
              <a:t>  let output = </a:t>
            </a:r>
            <a:r>
              <a:rPr lang="pt-BR" dirty="0">
                <a:solidFill>
                  <a:schemeClr val="bg1"/>
                </a:solidFill>
              </a:rPr>
              <a:t>sum % 1 === 0 </a:t>
            </a:r>
          </a:p>
          <a:p>
            <a:r>
              <a:rPr lang="pt-BR" dirty="0">
                <a:solidFill>
                  <a:schemeClr val="tx1"/>
                </a:solidFill>
              </a:rPr>
              <a:t>   ? sum + ' - Integer' </a:t>
            </a:r>
          </a:p>
          <a:p>
            <a:r>
              <a:rPr lang="pt-BR" dirty="0">
                <a:solidFill>
                  <a:schemeClr val="tx1"/>
                </a:solidFill>
              </a:rPr>
              <a:t>   : sum + ' - Float';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6"/>
          <p:cNvSpPr/>
          <p:nvPr/>
        </p:nvSpPr>
        <p:spPr>
          <a:xfrm>
            <a:off x="467068" y="4861356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6"/>
          <p:cNvSpPr/>
          <p:nvPr/>
        </p:nvSpPr>
        <p:spPr>
          <a:xfrm>
            <a:off x="446282" y="6195671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281409" y="5811484"/>
            <a:ext cx="35052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112.3, 212.3, 5</a:t>
            </a:r>
            <a:r>
              <a:rPr lang="en-US" dirty="0"/>
              <a:t>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9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47383" y="1318482"/>
            <a:ext cx="297026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Conditions, </a:t>
            </a:r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4005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Boolean</a:t>
            </a:r>
            <a:r>
              <a:rPr lang="en-US" sz="3200" dirty="0"/>
              <a:t> represents a logical entity and can have two </a:t>
            </a:r>
            <a:br>
              <a:rPr lang="en-US" sz="3200" dirty="0"/>
            </a:br>
            <a:r>
              <a:rPr lang="en-US" sz="3200" dirty="0"/>
              <a:t>values: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/>
              <a:t>You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to find out if an </a:t>
            </a:r>
            <a:br>
              <a:rPr lang="en-US" sz="3200" dirty="0"/>
            </a:br>
            <a:r>
              <a:rPr lang="en-US" sz="3200" dirty="0"/>
              <a:t>expression (or a variable) is true: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4510" y="3506306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Boolean(10 &gt; 9)        </a:t>
            </a:r>
            <a:r>
              <a:rPr lang="en-US" sz="2400" b="1" i="1" dirty="0">
                <a:solidFill>
                  <a:schemeClr val="accent2"/>
                </a:solidFill>
              </a:rPr>
              <a:t>//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4510" y="4791656"/>
            <a:ext cx="472235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(10 &gt; 9)    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br>
              <a:rPr lang="en-US" sz="2400" b="1" i="1" dirty="0">
                <a:solidFill>
                  <a:schemeClr val="accent2"/>
                </a:solidFill>
              </a:rPr>
            </a:br>
            <a:r>
              <a:rPr lang="en-US" sz="2400" b="1" dirty="0"/>
              <a:t>10 &gt; 9      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093747"/>
            <a:ext cx="1395818" cy="1395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14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19603"/>
              </p:ext>
            </p:extLst>
          </p:nvPr>
        </p:nvGraphicFramePr>
        <p:xfrm>
          <a:off x="1279966" y="1785726"/>
          <a:ext cx="9596119" cy="39596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2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(no</a:t>
                      </a:r>
                      <a:r>
                        <a:rPr lang="en-US" baseline="0" dirty="0"/>
                        <a:t> type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(age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&lt; 18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===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!== '5')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4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12" y="1897399"/>
            <a:ext cx="648404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 = 1;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1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44638" y="2285759"/>
            <a:ext cx="1461477" cy="397803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40212" y="4475456"/>
            <a:ext cx="6484044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</a:t>
            </a:r>
          </a:p>
          <a:p>
            <a:r>
              <a:rPr lang="en-US" sz="2200" b="1" dirty="0">
                <a:latin typeface="Consolas" pitchFamily="49" charset="0"/>
              </a:rPr>
              <a:t>} else {</a:t>
            </a:r>
          </a:p>
          <a:p>
            <a:r>
              <a:rPr lang="en-US" sz="2200" b="1" dirty="0">
                <a:latin typeface="Consolas" pitchFamily="49" charset="0"/>
              </a:rPr>
              <a:t>  console.log('false')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66657" y="4659922"/>
            <a:ext cx="1461476" cy="435589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0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705" y="1496480"/>
            <a:ext cx="7440391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 x = 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400" b="1" dirty="0">
                <a:latin typeface="Consolas" pitchFamily="49" charset="0"/>
              </a:rPr>
              <a:t>let x = -0;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'';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false;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null;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10 / 'p';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19" y="1866027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11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38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a number, </a:t>
            </a:r>
            <a:r>
              <a:rPr lang="en-US" dirty="0"/>
              <a:t>check if it is </a:t>
            </a:r>
            <a:r>
              <a:rPr lang="en-US" b="1" dirty="0">
                <a:solidFill>
                  <a:schemeClr val="bg1"/>
                </a:solidFill>
              </a:rPr>
              <a:t>amazing </a:t>
            </a:r>
          </a:p>
          <a:p>
            <a:pPr>
              <a:lnSpc>
                <a:spcPct val="100000"/>
              </a:lnSpc>
            </a:pPr>
            <a:r>
              <a:rPr lang="en-US" dirty="0"/>
              <a:t>An amazing is a number, whose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digits includes </a:t>
            </a:r>
            <a:r>
              <a:rPr lang="en-US" b="1" dirty="0">
                <a:solidFill>
                  <a:schemeClr val="bg1"/>
                </a:solidFill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dirty="0"/>
              <a:t>Print it in format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"{number} Amazing? {True or False}"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Amazing Numbers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8171" y="3968673"/>
            <a:ext cx="9825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642847" y="412453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89930" y="3968673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8171" y="5007334"/>
            <a:ext cx="982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999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4642847" y="505941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929" y="4956194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999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8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Amazing Numbers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66853" y="1327216"/>
            <a:ext cx="7925203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solve(num) {</a:t>
            </a:r>
          </a:p>
          <a:p>
            <a:r>
              <a:rPr lang="pt-BR" dirty="0">
                <a:solidFill>
                  <a:schemeClr val="tx1"/>
                </a:solidFill>
              </a:rPr>
              <a:t>  num = num.toString();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0;</a:t>
            </a:r>
          </a:p>
          <a:p>
            <a:r>
              <a:rPr lang="pt-BR" dirty="0">
                <a:solidFill>
                  <a:schemeClr val="tx1"/>
                </a:solidFill>
              </a:rPr>
              <a:t>  for(let i = 0; i &lt; num.length; i++) </a:t>
            </a:r>
          </a:p>
          <a:p>
            <a:r>
              <a:rPr lang="pt-BR" dirty="0">
                <a:solidFill>
                  <a:schemeClr val="tx1"/>
                </a:solidFill>
              </a:rPr>
              <a:t>    sum += Number(num[i]);</a:t>
            </a:r>
          </a:p>
          <a:p>
            <a:r>
              <a:rPr lang="pt-BR" dirty="0">
                <a:solidFill>
                  <a:schemeClr val="tx1"/>
                </a:solidFill>
              </a:rPr>
              <a:t>  let result = sum.toString().</a:t>
            </a:r>
            <a:r>
              <a:rPr lang="pt-BR" dirty="0">
                <a:solidFill>
                  <a:schemeClr val="bg1"/>
                </a:solidFill>
              </a:rPr>
              <a:t>includes</a:t>
            </a:r>
            <a:r>
              <a:rPr lang="pt-BR" dirty="0">
                <a:solidFill>
                  <a:schemeClr val="tx1"/>
                </a:solidFill>
              </a:rPr>
              <a:t>('9');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console.log(result ? `${num} Amazing? True`</a:t>
            </a:r>
          </a:p>
          <a:p>
            <a:r>
              <a:rPr lang="pt-BR" dirty="0">
                <a:solidFill>
                  <a:schemeClr val="tx1"/>
                </a:solidFill>
              </a:rPr>
              <a:t>        : `${num} Amazing? False`);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5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087150" y="1918711"/>
            <a:ext cx="6035910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Undefined</a:t>
            </a:r>
            <a:b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Null</a:t>
            </a:r>
            <a:endParaRPr lang="bg-BG" sz="5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Undefined and Null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Non-Existent and Empty</a:t>
            </a:r>
          </a:p>
        </p:txBody>
      </p:sp>
    </p:spTree>
    <p:extLst>
      <p:ext uri="{BB962C8B-B14F-4D97-AF65-F5344CB8AC3E}">
        <p14:creationId xmlns:p14="http://schemas.microsoft.com/office/powerpoint/2010/main" val="26346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62360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variable without a value, has the value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also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r>
              <a:rPr lang="en-US" sz="3200" dirty="0"/>
              <a:t>A variable can be emptied, by setting the value to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The type will also be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45651" y="2511829"/>
            <a:ext cx="886716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car;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45650" y="4928104"/>
            <a:ext cx="8867163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 = undefined; 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48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9790" y="938265"/>
            <a:ext cx="9929724" cy="19408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"nothing"</a:t>
            </a:r>
            <a:r>
              <a:rPr lang="en-US" sz="3200" dirty="0"/>
              <a:t>. It is supposed to be something that </a:t>
            </a:r>
            <a:br>
              <a:rPr lang="en-US" sz="3200" dirty="0"/>
            </a:br>
            <a:r>
              <a:rPr lang="en-US" sz="3200" dirty="0"/>
              <a:t>doesn't exist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null is 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50921" y="2921091"/>
            <a:ext cx="6778306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person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latin typeface="Consolas" pitchFamily="49" charset="0"/>
              </a:rPr>
              <a:t>:"John",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latin typeface="Consolas" pitchFamily="49" charset="0"/>
              </a:rPr>
              <a:t>:"Doe",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age:50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person = 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console.log(person);		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(person));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3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is an assigned value. It means nothing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typically means a variable has been declared but not</a:t>
            </a:r>
            <a:br>
              <a:rPr lang="en-US" sz="3200" dirty="0"/>
            </a:br>
            <a:r>
              <a:rPr lang="en-US" sz="3200" dirty="0"/>
              <a:t> defined yet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are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are equal in value but different in type: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34561" y="4694496"/>
            <a:ext cx="5759047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!==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08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4" y="162621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There 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7 data types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in JavaScript: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Symbol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Null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Boolean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block scope, </a:t>
            </a:r>
            <a:r>
              <a:rPr lang="en-US" sz="2800" b="1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function scope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With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typeof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we can receive the type of a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Null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is "nothing",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exists, but is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empty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4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597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иране 10"/>
          <p:cNvGrpSpPr/>
          <p:nvPr/>
        </p:nvGrpSpPr>
        <p:grpSpPr>
          <a:xfrm>
            <a:off x="4497197" y="1892376"/>
            <a:ext cx="3245312" cy="1606095"/>
            <a:chOff x="4473344" y="1955987"/>
            <a:chExt cx="3245312" cy="1606095"/>
          </a:xfrm>
        </p:grpSpPr>
        <p:sp>
          <p:nvSpPr>
            <p:cNvPr id="2" name="Правоъгълник 1"/>
            <p:cNvSpPr/>
            <p:nvPr/>
          </p:nvSpPr>
          <p:spPr>
            <a:xfrm>
              <a:off x="4473344" y="2235815"/>
              <a:ext cx="3245312" cy="10464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200" b="1" cap="none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let      </a:t>
              </a:r>
              <a:r>
                <a:rPr lang="en-US" sz="62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var</a:t>
              </a:r>
              <a:endParaRPr lang="bg-BG" sz="62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" name="Светкавица 2"/>
            <p:cNvSpPr/>
            <p:nvPr/>
          </p:nvSpPr>
          <p:spPr bwMode="auto">
            <a:xfrm rot="20785218" flipH="1">
              <a:off x="5279665" y="1955987"/>
              <a:ext cx="1455089" cy="1606095"/>
            </a:xfrm>
            <a:prstGeom prst="lightningBol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Let vs. Var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Local vs. Global</a:t>
            </a:r>
          </a:p>
        </p:txBody>
      </p:sp>
    </p:spTree>
    <p:extLst>
      <p:ext uri="{BB962C8B-B14F-4D97-AF65-F5344CB8AC3E}">
        <p14:creationId xmlns:p14="http://schemas.microsoft.com/office/powerpoint/2010/main" val="42266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35627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– variables use </a:t>
            </a:r>
            <a:r>
              <a:rPr lang="en-US" b="1" dirty="0">
                <a:solidFill>
                  <a:schemeClr val="bg1"/>
                </a:solidFill>
              </a:rPr>
              <a:t>block scope</a:t>
            </a:r>
            <a:r>
              <a:rPr lang="en-US" dirty="0"/>
              <a:t> – when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outside the </a:t>
            </a:r>
            <a:br>
              <a:rPr lang="en-US" dirty="0"/>
            </a:br>
            <a:r>
              <a:rPr lang="en-US" dirty="0"/>
              <a:t>block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226753"/>
            <a:ext cx="5545598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dirty="0"/>
              <a:t> – variables use </a:t>
            </a:r>
            <a:r>
              <a:rPr lang="en-US" sz="3198" b="1" dirty="0">
                <a:solidFill>
                  <a:schemeClr val="bg1"/>
                </a:solidFill>
              </a:rPr>
              <a:t>function scope</a:t>
            </a:r>
            <a:r>
              <a:rPr lang="en-US" sz="3400" dirty="0"/>
              <a:t> – when declared inside a block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can be accessed from outside the block</a:t>
            </a:r>
          </a:p>
          <a:p>
            <a:pPr marL="76153" indent="0">
              <a:buNone/>
            </a:pP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69927"/>
            <a:ext cx="9715594" cy="882654"/>
          </a:xfrm>
        </p:spPr>
        <p:txBody>
          <a:bodyPr/>
          <a:lstStyle/>
          <a:p>
            <a:r>
              <a:rPr lang="en-US" dirty="0"/>
              <a:t>Var and Let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4171892"/>
            <a:ext cx="429015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9144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var x = 2;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pPr marL="91440" lvl="1"/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06117" y="4166513"/>
            <a:ext cx="48954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let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>
                <a:latin typeface="Consolas" pitchFamily="49" charset="0"/>
              </a:rPr>
              <a:t>x); </a:t>
            </a:r>
            <a:r>
              <a:rPr lang="en-US" sz="2400" b="1" i="1">
                <a:solidFill>
                  <a:schemeClr val="accent2"/>
                </a:solidFill>
                <a:latin typeface="Consolas" pitchFamily="49" charset="0"/>
              </a:rPr>
              <a:t>// Error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97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scope of a variable is the </a:t>
            </a:r>
            <a:r>
              <a:rPr lang="en-US" sz="3200" b="1" dirty="0">
                <a:solidFill>
                  <a:schemeClr val="bg1"/>
                </a:solidFill>
              </a:rPr>
              <a:t>region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the program in which it is </a:t>
            </a:r>
            <a:br>
              <a:rPr lang="en-US" sz="3200" dirty="0"/>
            </a:br>
            <a:r>
              <a:rPr lang="en-US" sz="3200" dirty="0"/>
              <a:t>defined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Global Scope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Global</a:t>
            </a:r>
            <a:r>
              <a:rPr lang="en-US" sz="3000" b="1" dirty="0"/>
              <a:t> </a:t>
            </a:r>
            <a:r>
              <a:rPr lang="en-US" sz="3000" dirty="0"/>
              <a:t>variables can be accessed from </a:t>
            </a:r>
            <a:br>
              <a:rPr lang="en-US" sz="3000" dirty="0"/>
            </a:br>
            <a:r>
              <a:rPr lang="en-US" sz="3000" dirty="0"/>
              <a:t>anywhere in a JavaScript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</a:t>
            </a:r>
            <a:r>
              <a:rPr lang="en-US" dirty="0">
                <a:solidFill>
                  <a:srgbClr val="FF0000"/>
                </a:solidFill>
              </a:rPr>
              <a:t>	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30955" y="3645398"/>
            <a:ext cx="713989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also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9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0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 Scope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/>
              <a:t> variables can only be accessed from </a:t>
            </a:r>
            <a:br>
              <a:rPr lang="en-US" dirty="0"/>
            </a:br>
            <a:r>
              <a:rPr lang="en-US" dirty="0"/>
              <a:t>inside the function where they are declared</a:t>
            </a:r>
          </a:p>
          <a:p>
            <a:pPr marL="609219" lvl="1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 Scope </a:t>
            </a:r>
            <a:r>
              <a:rPr lang="en-US" dirty="0"/>
              <a:t>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</a:t>
            </a:r>
            <a:br>
              <a:rPr lang="en-US" dirty="0"/>
            </a:br>
            <a:r>
              <a:rPr lang="en-US" dirty="0"/>
              <a:t>outside the block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 (2)	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0010" y="2396156"/>
            <a:ext cx="689485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Only here code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51169" y="5018666"/>
            <a:ext cx="55781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 names are </a:t>
            </a:r>
            <a:r>
              <a:rPr lang="en-US" sz="3200" b="1" dirty="0">
                <a:solidFill>
                  <a:schemeClr val="bg1"/>
                </a:solidFill>
              </a:rPr>
              <a:t>case sensitive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Variable names must begin with a </a:t>
            </a:r>
            <a:r>
              <a:rPr lang="en-US" sz="3200" b="1" dirty="0">
                <a:solidFill>
                  <a:schemeClr val="bg1"/>
                </a:solidFill>
              </a:rPr>
              <a:t>letter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underscore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>
                <a:latin typeface="Consolas" panose="020B0609020204030204" pitchFamily="49" charset="0"/>
              </a:rPr>
              <a:t>(_)</a:t>
            </a:r>
            <a:r>
              <a:rPr lang="en-US" sz="3200" dirty="0"/>
              <a:t> character</a:t>
            </a:r>
          </a:p>
          <a:p>
            <a:pPr marL="0" indent="0">
              <a:spcAft>
                <a:spcPts val="12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Variable names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r>
              <a:rPr lang="en-US" sz="3200" dirty="0"/>
              <a:t> be one of JavaScript's reserved </a:t>
            </a:r>
            <a:br>
              <a:rPr lang="en-US" sz="3200" dirty="0"/>
            </a:br>
            <a:r>
              <a:rPr lang="en-US" sz="3200" dirty="0"/>
              <a:t>words like: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const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interface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typeof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59438" y="304723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59438" y="5075735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10" y="857998"/>
            <a:ext cx="3561532" cy="3537385"/>
          </a:xfrm>
          <a:prstGeom prst="rect">
            <a:avLst/>
          </a:prstGeom>
          <a:effectLst/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Data Type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Examples </a:t>
            </a:r>
          </a:p>
        </p:txBody>
      </p:sp>
    </p:spTree>
    <p:extLst>
      <p:ext uri="{BB962C8B-B14F-4D97-AF65-F5344CB8AC3E}">
        <p14:creationId xmlns:p14="http://schemas.microsoft.com/office/powerpoint/2010/main" val="18543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4060</TotalTime>
  <Words>2327</Words>
  <Application>Microsoft Office PowerPoint</Application>
  <PresentationFormat>Широк екран</PresentationFormat>
  <Paragraphs>359</Paragraphs>
  <Slides>42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Data Types and Variables</vt:lpstr>
      <vt:lpstr>Table of Contents</vt:lpstr>
      <vt:lpstr>Have a Question?</vt:lpstr>
      <vt:lpstr>Let vs. Var</vt:lpstr>
      <vt:lpstr>Var and Let</vt:lpstr>
      <vt:lpstr>Variables Scope </vt:lpstr>
      <vt:lpstr>Variables Scope (2) </vt:lpstr>
      <vt:lpstr>Naming Variables</vt:lpstr>
      <vt:lpstr>What is Data Type?</vt:lpstr>
      <vt:lpstr>What is a Data Type?</vt:lpstr>
      <vt:lpstr>Examples</vt:lpstr>
      <vt:lpstr>Data Types Comparison Chart</vt:lpstr>
      <vt:lpstr>Dynamic Typing</vt:lpstr>
      <vt:lpstr>Typeof Operator</vt:lpstr>
      <vt:lpstr>Definition and Examples</vt:lpstr>
      <vt:lpstr>Strings</vt:lpstr>
      <vt:lpstr>What is a String?</vt:lpstr>
      <vt:lpstr>Strings Are Immutable</vt:lpstr>
      <vt:lpstr>String Interpolation</vt:lpstr>
      <vt:lpstr>Problem: Concatenate Names</vt:lpstr>
      <vt:lpstr>Problem: Right Place</vt:lpstr>
      <vt:lpstr>Numbers</vt:lpstr>
      <vt:lpstr>What is a Number?</vt:lpstr>
      <vt:lpstr>Problem: Integer or Float</vt:lpstr>
      <vt:lpstr>Booleans</vt:lpstr>
      <vt:lpstr>What is a Boolean?</vt:lpstr>
      <vt:lpstr>Comparisons and Conditions</vt:lpstr>
      <vt:lpstr>Booleans Examples</vt:lpstr>
      <vt:lpstr>Booleans Examples (2)</vt:lpstr>
      <vt:lpstr>Problem: Amazing Numbers</vt:lpstr>
      <vt:lpstr>Solution: Amazing Numbers</vt:lpstr>
      <vt:lpstr>Undefined and Null</vt:lpstr>
      <vt:lpstr>Undefined</vt:lpstr>
      <vt:lpstr>Null</vt:lpstr>
      <vt:lpstr>Null and Undefined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Data Types and Variables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39</cp:revision>
  <dcterms:created xsi:type="dcterms:W3CDTF">2018-05-23T13:08:44Z</dcterms:created>
  <dcterms:modified xsi:type="dcterms:W3CDTF">2021-09-23T06:09:23Z</dcterms:modified>
  <cp:category>programming;computer programming;software development;web development</cp:category>
</cp:coreProperties>
</file>