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92" r:id="rId5"/>
  </p:sldMasterIdLst>
  <p:notesMasterIdLst>
    <p:notesMasterId r:id="rId42"/>
  </p:notesMasterIdLst>
  <p:handoutMasterIdLst>
    <p:handoutMasterId r:id="rId43"/>
  </p:handoutMasterIdLst>
  <p:sldIdLst>
    <p:sldId id="256" r:id="rId6"/>
    <p:sldId id="293" r:id="rId7"/>
    <p:sldId id="258" r:id="rId8"/>
    <p:sldId id="259" r:id="rId9"/>
    <p:sldId id="260" r:id="rId10"/>
    <p:sldId id="261" r:id="rId11"/>
    <p:sldId id="262" r:id="rId12"/>
    <p:sldId id="264" r:id="rId13"/>
    <p:sldId id="265" r:id="rId14"/>
    <p:sldId id="266" r:id="rId15"/>
    <p:sldId id="305" r:id="rId16"/>
    <p:sldId id="268" r:id="rId17"/>
    <p:sldId id="269" r:id="rId18"/>
    <p:sldId id="299" r:id="rId19"/>
    <p:sldId id="298" r:id="rId20"/>
    <p:sldId id="271" r:id="rId21"/>
    <p:sldId id="272" r:id="rId22"/>
    <p:sldId id="273" r:id="rId23"/>
    <p:sldId id="274" r:id="rId24"/>
    <p:sldId id="275" r:id="rId25"/>
    <p:sldId id="278" r:id="rId26"/>
    <p:sldId id="300" r:id="rId27"/>
    <p:sldId id="301" r:id="rId28"/>
    <p:sldId id="277" r:id="rId29"/>
    <p:sldId id="279" r:id="rId30"/>
    <p:sldId id="280" r:id="rId31"/>
    <p:sldId id="302" r:id="rId32"/>
    <p:sldId id="281" r:id="rId33"/>
    <p:sldId id="282" r:id="rId34"/>
    <p:sldId id="283" r:id="rId35"/>
    <p:sldId id="284" r:id="rId36"/>
    <p:sldId id="290" r:id="rId37"/>
    <p:sldId id="303" r:id="rId38"/>
    <p:sldId id="304" r:id="rId39"/>
    <p:sldId id="292" r:id="rId40"/>
    <p:sldId id="29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EBAE426-CEFA-41B4-BD54-3347E4F936CD}">
          <p14:sldIdLst>
            <p14:sldId id="256"/>
            <p14:sldId id="293"/>
            <p14:sldId id="258"/>
          </p14:sldIdLst>
        </p14:section>
        <p14:section name="Basic Operations" id="{050F6E75-458E-4339-ABA3-9AA361BCD0CF}">
          <p14:sldIdLst>
            <p14:sldId id="259"/>
            <p14:sldId id="260"/>
            <p14:sldId id="261"/>
            <p14:sldId id="262"/>
            <p14:sldId id="264"/>
            <p14:sldId id="265"/>
            <p14:sldId id="266"/>
            <p14:sldId id="305"/>
            <p14:sldId id="268"/>
            <p14:sldId id="269"/>
            <p14:sldId id="299"/>
          </p14:sldIdLst>
        </p14:section>
        <p14:section name="Manipulating Arrays" id="{0E27069D-BB0D-420C-99C2-A5D358AA28A7}">
          <p14:sldIdLst>
            <p14:sldId id="298"/>
            <p14:sldId id="271"/>
            <p14:sldId id="272"/>
            <p14:sldId id="273"/>
            <p14:sldId id="274"/>
            <p14:sldId id="275"/>
          </p14:sldIdLst>
        </p14:section>
        <p14:section name="Mapping and Sorting Arrays" id="{9EF8EDAF-D215-48AD-BDB0-4C9846412627}">
          <p14:sldIdLst>
            <p14:sldId id="278"/>
            <p14:sldId id="300"/>
            <p14:sldId id="301"/>
            <p14:sldId id="277"/>
            <p14:sldId id="279"/>
            <p14:sldId id="280"/>
            <p14:sldId id="302"/>
            <p14:sldId id="281"/>
            <p14:sldId id="282"/>
            <p14:sldId id="283"/>
          </p14:sldIdLst>
        </p14:section>
        <p14:section name="Conclusion" id="{C6894281-33AE-4B91-9E55-109A220DB1B9}">
          <p14:sldIdLst>
            <p14:sldId id="284"/>
            <p14:sldId id="290"/>
            <p14:sldId id="303"/>
            <p14:sldId id="304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8FC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8" y="53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8.10.2021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199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4586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762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093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2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8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10" Type="http://schemas.openxmlformats.org/officeDocument/2006/relationships/image" Target="../media/image27.jpg"/><Relationship Id="rId19" Type="http://schemas.openxmlformats.org/officeDocument/2006/relationships/image" Target="../media/image31.png"/><Relationship Id="rId4" Type="http://schemas.openxmlformats.org/officeDocument/2006/relationships/image" Target="../media/image24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5.png"/><Relationship Id="rId4" Type="http://schemas.openxmlformats.org/officeDocument/2006/relationships/hyperlink" Target="https://virtualracingschool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234465"/>
                </a:solidFill>
              </a:rPr>
              <a:t>Additional Array Operations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Advanced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C2904AD3-1C1F-457A-83A6-47555EF84462}"/>
              </a:ext>
            </a:extLst>
          </p:cNvPr>
          <p:cNvGrpSpPr/>
          <p:nvPr/>
        </p:nvGrpSpPr>
        <p:grpSpPr>
          <a:xfrm>
            <a:off x="156000" y="2957933"/>
            <a:ext cx="3465000" cy="1315729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183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dirty="0"/>
              <a:t> method adds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elements to the end of          an array and returns the new length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Pushing into Array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2456" y="2595605"/>
            <a:ext cx="8842248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fruits = ["</a:t>
            </a:r>
            <a:r>
              <a:rPr lang="en-US" sz="2800" b="1" dirty="0" err="1">
                <a:latin typeface="Consolas" pitchFamily="49" charset="0"/>
              </a:rPr>
              <a:t>apple","banana","kiwi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fruits.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800" b="1" dirty="0">
                <a:latin typeface="Consolas" pitchFamily="49" charset="0"/>
              </a:rPr>
              <a:t>("pineapple");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console.log(fruits</a:t>
            </a:r>
            <a:r>
              <a:rPr lang="en-US" sz="2800" b="1" dirty="0" smtClean="0">
                <a:latin typeface="Consolas" pitchFamily="49" charset="0"/>
              </a:rPr>
              <a:t>);</a:t>
            </a:r>
            <a:r>
              <a:rPr lang="en-US" sz="2800" b="1" dirty="0">
                <a:latin typeface="Consolas" pitchFamily="49" charset="0"/>
              </a:rPr>
              <a:t/>
            </a:r>
            <a:br>
              <a:rPr lang="en-US" sz="2800" b="1" dirty="0">
                <a:latin typeface="Consolas" pitchFamily="49" charset="0"/>
              </a:rPr>
            </a:b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apple","banana","kiwi","pineapple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845126" y="5363932"/>
            <a:ext cx="4580612" cy="680634"/>
          </a:xfrm>
          <a:prstGeom prst="wedgeRoundRectCallout">
            <a:avLst>
              <a:gd name="adj1" fmla="val 14847"/>
              <a:gd name="adj2" fmla="val -81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Element is added at the </a:t>
            </a:r>
            <a:r>
              <a:rPr lang="en-US" sz="2800" b="1" noProof="1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324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90406" y="1261928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Removes the first element of an array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 </a:t>
            </a:r>
            <a:r>
              <a:rPr lang="en-US" sz="3400" dirty="0"/>
              <a:t>- Adds elements to the </a:t>
            </a:r>
            <a:r>
              <a:rPr lang="en-US" sz="3400" dirty="0" smtClean="0"/>
              <a:t>beginning</a:t>
            </a:r>
          </a:p>
          <a:p>
            <a:pPr marL="0" indent="0">
              <a:buClr>
                <a:schemeClr val="tx1"/>
              </a:buClr>
              <a:buNone/>
            </a:pP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Shifting and Unshifting</a:t>
            </a:r>
            <a:endParaRPr lang="bg-BG" dirty="0"/>
          </a:p>
        </p:txBody>
      </p:sp>
      <p:sp>
        <p:nvSpPr>
          <p:cNvPr id="5" name="TextBox 9"/>
          <p:cNvSpPr txBox="1"/>
          <p:nvPr/>
        </p:nvSpPr>
        <p:spPr>
          <a:xfrm>
            <a:off x="606000" y="1989000"/>
            <a:ext cx="1038758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</a:t>
            </a:r>
            <a:r>
              <a:rPr lang="en-US" sz="2800" b="1" dirty="0" smtClean="0">
                <a:latin typeface="Consolas" pitchFamily="49" charset="0"/>
              </a:rPr>
              <a:t>["one","two","three</a:t>
            </a:r>
            <a:r>
              <a:rPr lang="en-US" sz="2800" b="1" dirty="0" smtClean="0">
                <a:latin typeface="Consolas" pitchFamily="49" charset="0"/>
              </a:rPr>
              <a:t>","four","five"];</a:t>
            </a:r>
            <a:endParaRPr lang="en-US" sz="2800" b="1" dirty="0">
              <a:latin typeface="Consolas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itchFamily="49" charset="0"/>
              </a:rPr>
              <a:t>myArray.shift();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dirty="0" smtClean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[</a:t>
            </a: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"two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","three","four","five</a:t>
            </a: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605682" y="4152859"/>
            <a:ext cx="10387584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["red","green","blue"];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myArray.unshift("purple");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 ["purple","red","green","blue"]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455171" y="4779000"/>
            <a:ext cx="3373966" cy="557445"/>
          </a:xfrm>
          <a:prstGeom prst="wedgeRoundRectCallout">
            <a:avLst>
              <a:gd name="adj1" fmla="val -86844"/>
              <a:gd name="adj2" fmla="val -16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element added</a:t>
            </a:r>
          </a:p>
        </p:txBody>
      </p:sp>
    </p:spTree>
    <p:extLst>
      <p:ext uri="{BB962C8B-B14F-4D97-AF65-F5344CB8AC3E}">
        <p14:creationId xmlns:p14="http://schemas.microsoft.com/office/powerpoint/2010/main" val="113220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092754"/>
            <a:ext cx="11807897" cy="557035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You are given an array of numbers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Process them one by one and produce a new array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</a:p>
          <a:p>
            <a:pPr lvl="2"/>
            <a:r>
              <a:rPr lang="en-US" sz="3000" dirty="0"/>
              <a:t>Prepend each negative element at the front of result</a:t>
            </a:r>
          </a:p>
          <a:p>
            <a:pPr lvl="2"/>
            <a:r>
              <a:rPr lang="en-US" sz="3000" dirty="0"/>
              <a:t>Append each positive (or 0) element at the end of result</a:t>
            </a:r>
          </a:p>
          <a:p>
            <a:pPr lvl="2"/>
            <a:r>
              <a:rPr lang="en-US" sz="3000" dirty="0"/>
              <a:t>Print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3000" dirty="0"/>
              <a:t> array, each element at separate line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1877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451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" name="Right Arrow 7"/>
          <p:cNvSpPr/>
          <p:nvPr/>
        </p:nvSpPr>
        <p:spPr>
          <a:xfrm>
            <a:off x="257317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13489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09227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" name="Right Arrow 7"/>
          <p:cNvSpPr/>
          <p:nvPr/>
        </p:nvSpPr>
        <p:spPr>
          <a:xfrm>
            <a:off x="5767885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3015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52589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" name="Right Arrow 7"/>
          <p:cNvSpPr/>
          <p:nvPr/>
        </p:nvSpPr>
        <p:spPr>
          <a:xfrm>
            <a:off x="898455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248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0439" y="1319029"/>
            <a:ext cx="10569021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negativePositiveNumbers(arr)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lang="en-GB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of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arr){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if (num &lt; 0){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unshift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Insert at the start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  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Append at the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console.log(result.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('\n'));</a:t>
            </a:r>
            <a:endParaRPr lang="en-US" sz="28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5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returns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if the given value is part of the array</a:t>
            </a:r>
          </a:p>
          <a:p>
            <a:pPr>
              <a:spcBef>
                <a:spcPts val="15600"/>
              </a:spcBef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returns the </a:t>
            </a:r>
            <a:r>
              <a:rPr lang="en-US" sz="3200" b="1" dirty="0">
                <a:solidFill>
                  <a:schemeClr val="bg1"/>
                </a:solidFill>
              </a:rPr>
              <a:t>index</a:t>
            </a:r>
            <a:r>
              <a:rPr lang="en-US" sz="3200" dirty="0"/>
              <a:t> where the given value is stored</a:t>
            </a:r>
          </a:p>
          <a:p>
            <a:pPr lvl="1"/>
            <a:r>
              <a:rPr lang="en-US" sz="3000" dirty="0"/>
              <a:t>Returns </a:t>
            </a:r>
            <a:r>
              <a:rPr lang="en-US" sz="3000" b="1" dirty="0">
                <a:solidFill>
                  <a:schemeClr val="bg1"/>
                </a:solidFill>
              </a:rPr>
              <a:t>-1</a:t>
            </a:r>
            <a:r>
              <a:rPr lang="en-US" sz="3000" dirty="0"/>
              <a:t> if value is </a:t>
            </a:r>
            <a:r>
              <a:rPr lang="en-US" sz="3000" b="1" dirty="0">
                <a:solidFill>
                  <a:schemeClr val="bg1"/>
                </a:solidFill>
              </a:rPr>
              <a:t>not found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527E01-47B2-4A81-AC6A-4CBE0C33FF0D}"/>
              </a:ext>
            </a:extLst>
          </p:cNvPr>
          <p:cNvSpPr txBox="1"/>
          <p:nvPr/>
        </p:nvSpPr>
        <p:spPr>
          <a:xfrm>
            <a:off x="381000" y="1944000"/>
            <a:ext cx="9000000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</a:t>
            </a:r>
            <a:r>
              <a:rPr lang="en-US" sz="2800" b="1" dirty="0" err="1">
                <a:latin typeface="Consolas" pitchFamily="49" charset="0"/>
              </a:rPr>
              <a:t>Peter","George","Mary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includes</a:t>
            </a:r>
            <a:r>
              <a:rPr lang="en-US" sz="2800" b="1" dirty="0">
                <a:latin typeface="Consolas" pitchFamily="49" charset="0"/>
              </a:rPr>
              <a:t>("George");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includes</a:t>
            </a:r>
            <a:r>
              <a:rPr lang="en-US" sz="2800" b="1" dirty="0">
                <a:latin typeface="Consolas" pitchFamily="49" charset="0"/>
              </a:rPr>
              <a:t>("John");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8338F11-5B75-451E-A71A-4674DAE6ED88}"/>
              </a:ext>
            </a:extLst>
          </p:cNvPr>
          <p:cNvSpPr txBox="1"/>
          <p:nvPr/>
        </p:nvSpPr>
        <p:spPr>
          <a:xfrm>
            <a:off x="381000" y="5184000"/>
            <a:ext cx="9000000" cy="11399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indexOf</a:t>
            </a:r>
            <a:r>
              <a:rPr lang="en-US" sz="2800" b="1" dirty="0">
                <a:latin typeface="Consolas" pitchFamily="49" charset="0"/>
              </a:rPr>
              <a:t>("Mary");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indexOf</a:t>
            </a:r>
            <a:r>
              <a:rPr lang="en-US" sz="2800" b="1" dirty="0">
                <a:latin typeface="Consolas" pitchFamily="49" charset="0"/>
              </a:rPr>
              <a:t>("Nick");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-1</a:t>
            </a:r>
            <a:endParaRPr lang="en-US" sz="28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Manipulating Arrays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FDA03FB-0BCC-4725-B852-AA92B01B6D7A}"/>
              </a:ext>
            </a:extLst>
          </p:cNvPr>
          <p:cNvGrpSpPr/>
          <p:nvPr/>
        </p:nvGrpSpPr>
        <p:grpSpPr>
          <a:xfrm>
            <a:off x="4836000" y="1889173"/>
            <a:ext cx="2520000" cy="2015942"/>
            <a:chOff x="4836000" y="1889173"/>
            <a:chExt cx="2520000" cy="201594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09C32F79-B800-4F45-AA42-05DA9609E0EB}"/>
                </a:ext>
              </a:extLst>
            </p:cNvPr>
            <p:cNvGrpSpPr/>
            <p:nvPr/>
          </p:nvGrpSpPr>
          <p:grpSpPr>
            <a:xfrm>
              <a:off x="4836000" y="2664000"/>
              <a:ext cx="972000" cy="499232"/>
              <a:chOff x="4836000" y="2664000"/>
              <a:chExt cx="972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363FC244-32E8-4AE7-B102-552B22D1DD05}"/>
                  </a:ext>
                </a:extLst>
              </p:cNvPr>
              <p:cNvSpPr/>
              <p:nvPr/>
            </p:nvSpPr>
            <p:spPr bwMode="auto">
              <a:xfrm>
                <a:off x="4836000" y="2664000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A440DBAD-113C-421F-8F95-7F12021A3469}"/>
                  </a:ext>
                </a:extLst>
              </p:cNvPr>
              <p:cNvSpPr/>
              <p:nvPr/>
            </p:nvSpPr>
            <p:spPr bwMode="auto">
              <a:xfrm>
                <a:off x="5322000" y="2664000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08517ADF-F2F8-4714-91BD-B7249770AED3}"/>
                </a:ext>
              </a:extLst>
            </p:cNvPr>
            <p:cNvGrpSpPr/>
            <p:nvPr/>
          </p:nvGrpSpPr>
          <p:grpSpPr>
            <a:xfrm>
              <a:off x="5898000" y="2799373"/>
              <a:ext cx="1458000" cy="499232"/>
              <a:chOff x="1848000" y="3154395"/>
              <a:chExt cx="1458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21131947-0A58-4621-9197-0574346E0DA0}"/>
                  </a:ext>
                </a:extLst>
              </p:cNvPr>
              <p:cNvSpPr/>
              <p:nvPr/>
            </p:nvSpPr>
            <p:spPr bwMode="auto">
              <a:xfrm>
                <a:off x="1848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02FA1382-E4E9-45A2-925B-6F841D228A44}"/>
                  </a:ext>
                </a:extLst>
              </p:cNvPr>
              <p:cNvSpPr/>
              <p:nvPr/>
            </p:nvSpPr>
            <p:spPr bwMode="auto">
              <a:xfrm>
                <a:off x="2334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AA9FD5E9-6F86-40A5-AE9A-580CFC8D7A4D}"/>
                  </a:ext>
                </a:extLst>
              </p:cNvPr>
              <p:cNvSpPr/>
              <p:nvPr/>
            </p:nvSpPr>
            <p:spPr bwMode="auto">
              <a:xfrm>
                <a:off x="2820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xmlns="" id="{21AF1933-4774-4CA8-B47A-B0D3E713EDB2}"/>
                </a:ext>
              </a:extLst>
            </p:cNvPr>
            <p:cNvSpPr/>
            <p:nvPr/>
          </p:nvSpPr>
          <p:spPr>
            <a:xfrm rot="16200000">
              <a:off x="5599779" y="1649369"/>
              <a:ext cx="499232" cy="1732500"/>
            </a:xfrm>
            <a:prstGeom prst="leftBrace">
              <a:avLst>
                <a:gd name="adj1" fmla="val 23385"/>
                <a:gd name="adj2" fmla="val 50000"/>
              </a:avLst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5FB4897C-04B4-4417-80F2-99C99041E220}"/>
                </a:ext>
              </a:extLst>
            </p:cNvPr>
            <p:cNvGrpSpPr/>
            <p:nvPr/>
          </p:nvGrpSpPr>
          <p:grpSpPr>
            <a:xfrm>
              <a:off x="5133582" y="1889173"/>
              <a:ext cx="1458000" cy="499232"/>
              <a:chOff x="1848000" y="3154395"/>
              <a:chExt cx="1458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594CE5B3-9A6C-40BE-A765-3FCA7CAFB285}"/>
                  </a:ext>
                </a:extLst>
              </p:cNvPr>
              <p:cNvSpPr/>
              <p:nvPr/>
            </p:nvSpPr>
            <p:spPr bwMode="auto">
              <a:xfrm>
                <a:off x="1848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A2E0E371-2309-492D-9A12-FC6BBBEAD878}"/>
                  </a:ext>
                </a:extLst>
              </p:cNvPr>
              <p:cNvSpPr/>
              <p:nvPr/>
            </p:nvSpPr>
            <p:spPr bwMode="auto">
              <a:xfrm>
                <a:off x="2334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E6752BB4-108F-476C-993F-A4A870736EDE}"/>
                  </a:ext>
                </a:extLst>
              </p:cNvPr>
              <p:cNvSpPr/>
              <p:nvPr/>
            </p:nvSpPr>
            <p:spPr bwMode="auto">
              <a:xfrm>
                <a:off x="2820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598618FD-7BA6-4D87-9D8F-A57425CD7734}"/>
                </a:ext>
              </a:extLst>
            </p:cNvPr>
            <p:cNvSpPr txBox="1"/>
            <p:nvPr/>
          </p:nvSpPr>
          <p:spPr>
            <a:xfrm rot="16200000">
              <a:off x="5027016" y="2777984"/>
              <a:ext cx="1195603" cy="105866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400" dirty="0">
                  <a:ln>
                    <a:solidFill>
                      <a:schemeClr val="tx1"/>
                    </a:solidFill>
                  </a:ln>
                  <a:solidFill>
                    <a:schemeClr val="bg2"/>
                  </a:solidFill>
                  <a:latin typeface="Wingdings" panose="05000000000000000000" pitchFamily="2" charset="2"/>
                </a:rPr>
                <a:t>#</a:t>
              </a:r>
              <a:endParaRPr lang="en-US" sz="54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MS Shell Dlg 2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64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creates new array from part of another</a:t>
            </a:r>
          </a:p>
          <a:p>
            <a:r>
              <a:rPr lang="en-GB" dirty="0"/>
              <a:t>Gets a range of elements from selected </a:t>
            </a:r>
            <a:r>
              <a:rPr lang="en-GB" b="1" dirty="0">
                <a:solidFill>
                  <a:schemeClr val="bg1"/>
                </a:solidFill>
              </a:rPr>
              <a:t>start</a:t>
            </a:r>
            <a:r>
              <a:rPr lang="en-GB" dirty="0"/>
              <a:t> to </a:t>
            </a:r>
            <a:r>
              <a:rPr lang="en-GB" b="1" dirty="0">
                <a:solidFill>
                  <a:schemeClr val="bg1"/>
                </a:solidFill>
              </a:rPr>
              <a:t>end</a:t>
            </a:r>
            <a:r>
              <a:rPr lang="en-GB" dirty="0"/>
              <a:t> </a:t>
            </a:r>
            <a:r>
              <a:rPr lang="bg-BG" dirty="0"/>
              <a:t>(</a:t>
            </a:r>
            <a:r>
              <a:rPr lang="en-GB" dirty="0"/>
              <a:t>exclusive</a:t>
            </a:r>
            <a:r>
              <a:rPr lang="bg-BG" dirty="0"/>
              <a:t>)</a:t>
            </a:r>
            <a:r>
              <a:rPr lang="en-GB" dirty="0"/>
              <a:t> </a:t>
            </a:r>
            <a:endParaRPr lang="bg-BG" dirty="0"/>
          </a:p>
          <a:p>
            <a:r>
              <a:rPr lang="en-US" dirty="0"/>
              <a:t>Note that the original array will </a:t>
            </a:r>
            <a:r>
              <a:rPr lang="en-US" b="1" dirty="0">
                <a:solidFill>
                  <a:schemeClr val="bg1"/>
                </a:solidFill>
              </a:rPr>
              <a:t>not be modified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Arrays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498945" y="3345511"/>
            <a:ext cx="10945368" cy="2935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myArray = ["one","two","three","four","five"];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sliced = 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//["one","two","three","four","five"]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console.log(sliced); 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// ["three","four","five"]</a:t>
            </a:r>
            <a:endParaRPr lang="en-US" sz="27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(2,4));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 ["three","four"]</a:t>
            </a:r>
            <a:endParaRPr lang="en-US" sz="2700" b="1" i="1" dirty="0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452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adds/removes items to/from an array, and         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removed item(s)</a:t>
            </a:r>
          </a:p>
          <a:p>
            <a:r>
              <a:rPr lang="en-US" dirty="0"/>
              <a:t>This function </a:t>
            </a:r>
            <a:r>
              <a:rPr lang="en-US" b="1" dirty="0">
                <a:solidFill>
                  <a:schemeClr val="bg1"/>
                </a:solidFill>
              </a:rPr>
              <a:t>changes the original array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Splice: Cut and Insert Array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472" y="3133799"/>
            <a:ext cx="11073384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</a:t>
            </a:r>
            <a:r>
              <a:rPr lang="en-US" sz="2500" b="1" dirty="0" err="1">
                <a:latin typeface="Consolas" pitchFamily="49" charset="0"/>
              </a:rPr>
              <a:t>nums</a:t>
            </a:r>
            <a:r>
              <a:rPr lang="en-US" sz="2500" b="1" dirty="0">
                <a:latin typeface="Consolas" pitchFamily="49" charset="0"/>
              </a:rPr>
              <a:t> = [5, 10, 15, 20, 25, 30];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mid = </a:t>
            </a:r>
            <a:r>
              <a:rPr lang="en-US" sz="2500" b="1" dirty="0" err="1">
                <a:latin typeface="Consolas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itchFamily="49" charset="0"/>
              </a:rPr>
              <a:t>splice</a:t>
            </a:r>
            <a:r>
              <a:rPr lang="en-US" sz="2500" b="1" dirty="0">
                <a:latin typeface="Consolas" pitchFamily="49" charset="0"/>
              </a:rPr>
              <a:t>(2, 3);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start, delete-count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mid.join</a:t>
            </a:r>
            <a:r>
              <a:rPr lang="en-US" sz="2500" b="1" dirty="0">
                <a:latin typeface="Consolas" pitchFamily="49" charset="0"/>
              </a:rPr>
              <a:t>('|')); 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15|20|25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nums.join</a:t>
            </a:r>
            <a:r>
              <a:rPr lang="en-US" sz="2500" b="1" dirty="0">
                <a:latin typeface="Consolas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5|10|30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473" y="5226266"/>
            <a:ext cx="11073384" cy="106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err="1">
                <a:latin typeface="Consolas" panose="020B0609020204030204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splice</a:t>
            </a:r>
            <a:r>
              <a:rPr lang="en-US" sz="2500" b="1" dirty="0">
                <a:latin typeface="Consolas" panose="020B0609020204030204" pitchFamily="49" charset="0"/>
              </a:rPr>
              <a:t>(3, 2, "twenty", "twenty-five");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anose="020B0609020204030204" pitchFamily="49" charset="0"/>
              </a:rPr>
              <a:t>console.log(</a:t>
            </a:r>
            <a:r>
              <a:rPr lang="en-US" sz="2500" b="1" dirty="0" err="1">
                <a:latin typeface="Consolas" panose="020B0609020204030204" pitchFamily="49" charset="0"/>
              </a:rPr>
              <a:t>nums.join</a:t>
            </a:r>
            <a:r>
              <a:rPr lang="en-US" sz="2500" b="1" dirty="0">
                <a:latin typeface="Consolas" panose="020B0609020204030204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5|10|15|twenty|twenty-five|30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489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066801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You are given an array of numbers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first element holds an integer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Print the first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and the last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from the other </a:t>
            </a:r>
            <a:r>
              <a:rPr lang="bg-BG" sz="3000" dirty="0"/>
              <a:t>  </a:t>
            </a:r>
            <a:r>
              <a:rPr lang="en-US" sz="3000" dirty="0"/>
              <a:t>elements in the array (space separated)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Last K Numbers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36636" y="1934576"/>
            <a:ext cx="2378856" cy="4212776"/>
            <a:chOff x="9190569" y="951688"/>
            <a:chExt cx="2378856" cy="429034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190569" y="951688"/>
              <a:ext cx="578387" cy="18429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2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486307" y="1349550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ight Arrow 7"/>
            <p:cNvSpPr/>
            <p:nvPr/>
          </p:nvSpPr>
          <p:spPr>
            <a:xfrm>
              <a:off x="9944965" y="17000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190569" y="2970176"/>
              <a:ext cx="578387" cy="22718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3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486307" y="3582498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ight Arrow 7"/>
            <p:cNvSpPr/>
            <p:nvPr/>
          </p:nvSpPr>
          <p:spPr>
            <a:xfrm>
              <a:off x="9944965" y="3933016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0" name="Content Placeholder 2"/>
          <p:cNvSpPr txBox="1">
            <a:spLocks/>
          </p:cNvSpPr>
          <p:nvPr/>
        </p:nvSpPr>
        <p:spPr>
          <a:xfrm>
            <a:off x="669038" y="3469696"/>
            <a:ext cx="813975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firstLastKElements(arr)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= 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shift()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).join('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(arr.length-k,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arr.length).join(' 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08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6182" y="1088137"/>
            <a:ext cx="5167921" cy="558911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Take two integers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/>
              <a:t>Generate and print the       following sequence:</a:t>
            </a:r>
          </a:p>
          <a:p>
            <a:pPr lvl="1"/>
            <a:r>
              <a:rPr lang="en-US" sz="3000" dirty="0"/>
              <a:t>The first element is: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lvl="1"/>
            <a:r>
              <a:rPr lang="en-US" sz="3000" dirty="0"/>
              <a:t>All other elements =</a:t>
            </a:r>
            <a:br>
              <a:rPr lang="en-US" sz="3000" dirty="0"/>
            </a:br>
            <a:r>
              <a:rPr lang="en-US" sz="3000" dirty="0"/>
              <a:t>sum of the previous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          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Last K Numbers Sequence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38681" y="13132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419430" y="16546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10233" y="1313232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1 1 2 4 7 13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38681" y="26086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419430" y="29500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4420" y="2608631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1 1 2 3 5 8 13 21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8681" y="3892075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419430" y="4233488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34420" y="3892074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1 1 2 4 8 16 31 61 120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934420" y="4991896"/>
            <a:ext cx="4530400" cy="981300"/>
            <a:chOff x="6932614" y="5050264"/>
            <a:chExt cx="4529220" cy="981300"/>
          </a:xfrm>
        </p:grpSpPr>
        <p:sp>
          <p:nvSpPr>
            <p:cNvPr id="17" name="Rectangle 16"/>
            <p:cNvSpPr/>
            <p:nvPr/>
          </p:nvSpPr>
          <p:spPr>
            <a:xfrm>
              <a:off x="8119283" y="5498164"/>
              <a:ext cx="2533483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652766" y="5498164"/>
              <a:ext cx="809068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932614" y="5498164"/>
              <a:ext cx="452922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1 1 2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4 8 16 31 61 </a:t>
              </a:r>
              <a:r>
                <a:rPr lang="en-US" sz="2800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120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35726" y="505026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90000"/>
                    </a:schemeClr>
                  </a:solidFill>
                </a:rPr>
                <a:t>+</a:t>
              </a:r>
            </a:p>
          </p:txBody>
        </p:sp>
        <p:cxnSp>
          <p:nvCxnSpPr>
            <p:cNvPr id="21" name="Curved Connector 20"/>
            <p:cNvCxnSpPr>
              <a:stCxn id="15" idx="0"/>
              <a:endCxn id="14" idx="0"/>
            </p:cNvCxnSpPr>
            <p:nvPr/>
          </p:nvCxnSpPr>
          <p:spPr>
            <a:xfrm rot="5400000" flipH="1" flipV="1">
              <a:off x="10127262" y="4568126"/>
              <a:ext cx="12700" cy="1860076"/>
            </a:xfrm>
            <a:prstGeom prst="curvedConnector3">
              <a:avLst>
                <a:gd name="adj1" fmla="val 2942858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70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Basic Operations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Manipulating Arrays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Processing Elements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/>
              <a:t>Transform (Map)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/>
              <a:t>Filter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/>
              <a:t>Sort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Last K Numbers Sequence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610" y="1267195"/>
            <a:ext cx="10670781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>
                <a:solidFill>
                  <a:schemeClr val="tx1"/>
                </a:solidFill>
                <a:effectLst/>
              </a:rPr>
              <a:t>function sumLastKNumbersSequence(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,</a:t>
            </a:r>
            <a:r>
              <a:rPr lang="en-US" sz="29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[1];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for (let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&lt; 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current++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Math.max(0,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end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Sum the values of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seq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[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start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…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end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]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[current] =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.join(' '));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550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278821" y="1485158"/>
            <a:ext cx="2129709" cy="2334749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6AAE63C0-2E1B-48F7-BCCC-8A50B5F0BAE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Transforming</a:t>
            </a:r>
            <a:r>
              <a:rPr lang="bg-BG" dirty="0"/>
              <a:t>, </a:t>
            </a:r>
            <a:r>
              <a:rPr lang="en-US" dirty="0"/>
              <a:t>Filtering and Sorting Elements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Processing Arrays</a:t>
            </a:r>
          </a:p>
        </p:txBody>
      </p:sp>
    </p:spTree>
    <p:extLst>
      <p:ext uri="{BB962C8B-B14F-4D97-AF65-F5344CB8AC3E}">
        <p14:creationId xmlns:p14="http://schemas.microsoft.com/office/powerpoint/2010/main" val="137459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creates </a:t>
            </a:r>
            <a:r>
              <a:rPr lang="en-US" sz="3200" b="1" dirty="0">
                <a:solidFill>
                  <a:schemeClr val="bg1"/>
                </a:solidFill>
              </a:rPr>
              <a:t>new array </a:t>
            </a:r>
            <a:r>
              <a:rPr lang="en-US" sz="3200" dirty="0"/>
              <a:t>by applying a 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to every element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Elements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736F691B-45C5-4B60-B145-E0D7BB575A75}"/>
              </a:ext>
            </a:extLst>
          </p:cNvPr>
          <p:cNvSpPr txBox="1">
            <a:spLocks/>
          </p:cNvSpPr>
          <p:nvPr/>
        </p:nvSpPr>
        <p:spPr>
          <a:xfrm>
            <a:off x="822424" y="3927231"/>
            <a:ext cx="10456525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numsAsStrings = ["5","3","14","-2","8"];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numsAsStrings.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console.log(nums);   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[5, 3, 14, -2, 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incr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x+1);</a:t>
            </a:r>
            <a:endParaRPr lang="en-US" sz="28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console.log(incr);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[6, 4, 15, -1, 9]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8E20A61-E455-43E1-8653-6AA87F781D6C}"/>
              </a:ext>
            </a:extLst>
          </p:cNvPr>
          <p:cNvSpPr txBox="1">
            <a:spLocks/>
          </p:cNvSpPr>
          <p:nvPr/>
        </p:nvSpPr>
        <p:spPr>
          <a:xfrm>
            <a:off x="822424" y="2034000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myArr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lengths = myArr.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x.length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console.log(lengths);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[3,3,5,4]</a:t>
            </a:r>
          </a:p>
        </p:txBody>
      </p:sp>
    </p:spTree>
    <p:extLst>
      <p:ext uri="{BB962C8B-B14F-4D97-AF65-F5344CB8AC3E}">
        <p14:creationId xmlns:p14="http://schemas.microsoft.com/office/powerpoint/2010/main" val="31911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creates </a:t>
            </a:r>
            <a:r>
              <a:rPr lang="en-US" sz="3200" b="1" dirty="0">
                <a:solidFill>
                  <a:schemeClr val="bg1"/>
                </a:solidFill>
              </a:rPr>
              <a:t>new array </a:t>
            </a:r>
            <a:r>
              <a:rPr lang="en-US" sz="3200" dirty="0"/>
              <a:t>from elements matching </a:t>
            </a:r>
            <a:r>
              <a:rPr lang="en-US" sz="3200" b="1" dirty="0">
                <a:solidFill>
                  <a:schemeClr val="bg1"/>
                </a:solidFill>
              </a:rPr>
              <a:t>predicate</a:t>
            </a:r>
          </a:p>
          <a:p>
            <a:pPr lvl="1"/>
            <a:r>
              <a:rPr lang="en-US" sz="3000" dirty="0"/>
              <a:t>Predicate is a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returning a Boolean value (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000" dirty="0"/>
              <a:t>)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Elements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736F691B-45C5-4B60-B145-E0D7BB575A75}"/>
              </a:ext>
            </a:extLst>
          </p:cNvPr>
          <p:cNvSpPr txBox="1">
            <a:spLocks/>
          </p:cNvSpPr>
          <p:nvPr/>
        </p:nvSpPr>
        <p:spPr>
          <a:xfrm>
            <a:off x="822424" y="4683559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[5, -11, 3, -2, 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positiveNums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x &gt; 0);</a:t>
            </a:r>
            <a:endParaRPr lang="en-US" sz="28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console.log(positiveNums);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[5, 3, 8]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8E20A61-E455-43E1-8653-6AA87F781D6C}"/>
              </a:ext>
            </a:extLst>
          </p:cNvPr>
          <p:cNvSpPr txBox="1">
            <a:spLocks/>
          </p:cNvSpPr>
          <p:nvPr/>
        </p:nvSpPr>
        <p:spPr>
          <a:xfrm>
            <a:off x="822424" y="2736502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myArr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longWords = myArr.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x.length &gt; 3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console.log(longWords);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</a:rPr>
              <a:t>'three','four']</a:t>
            </a:r>
          </a:p>
        </p:txBody>
      </p:sp>
    </p:spTree>
    <p:extLst>
      <p:ext uri="{BB962C8B-B14F-4D97-AF65-F5344CB8AC3E}">
        <p14:creationId xmlns:p14="http://schemas.microsoft.com/office/powerpoint/2010/main" val="102190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35246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Print the</a:t>
            </a:r>
            <a:r>
              <a:rPr lang="en-US" sz="3200" b="1" dirty="0">
                <a:solidFill>
                  <a:schemeClr val="bg1"/>
                </a:solidFill>
              </a:rPr>
              <a:t> odd </a:t>
            </a:r>
            <a:r>
              <a:rPr lang="en-US" sz="3200" dirty="0"/>
              <a:t>numbers, </a:t>
            </a:r>
            <a:r>
              <a:rPr lang="en-US" sz="3200" b="1" dirty="0">
                <a:solidFill>
                  <a:schemeClr val="bg1"/>
                </a:solidFill>
              </a:rPr>
              <a:t>doubled</a:t>
            </a:r>
            <a:r>
              <a:rPr lang="en-US" sz="3200" dirty="0"/>
              <a:t> and              </a:t>
            </a:r>
            <a:r>
              <a:rPr lang="en-US" sz="3200" b="1" dirty="0">
                <a:solidFill>
                  <a:schemeClr val="bg1"/>
                </a:solidFill>
              </a:rPr>
              <a:t>reversed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30051" y="1157140"/>
            <a:ext cx="710246" cy="16622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57647" y="171531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50 30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1815180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48109" y="2996929"/>
            <a:ext cx="7516017" cy="32162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solve(arr)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= arr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.filter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((num, i) =&gt; i % 2 ==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.map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2*x)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return result.join(' 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6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6 8 0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395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97536" cy="527604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items of an array</a:t>
            </a:r>
          </a:p>
          <a:p>
            <a:r>
              <a:rPr lang="en-US" dirty="0"/>
              <a:t>Depending on the provided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, sorting can be </a:t>
            </a:r>
            <a:r>
              <a:rPr lang="en-US" b="1" dirty="0">
                <a:solidFill>
                  <a:schemeClr val="bg1"/>
                </a:solidFill>
              </a:rPr>
              <a:t>alphabetic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numeric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and either </a:t>
            </a:r>
            <a:r>
              <a:rPr lang="en-US" b="1" dirty="0">
                <a:solidFill>
                  <a:schemeClr val="bg1"/>
                </a:solidFill>
              </a:rPr>
              <a:t>ascending (up)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descending (down)</a:t>
            </a:r>
          </a:p>
          <a:p>
            <a:r>
              <a:rPr lang="en-US" dirty="0"/>
              <a:t>By default,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values as        strings in </a:t>
            </a:r>
            <a:r>
              <a:rPr lang="en-US" b="1" dirty="0">
                <a:solidFill>
                  <a:schemeClr val="bg1"/>
                </a:solidFill>
              </a:rPr>
              <a:t>alphabetical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order</a:t>
            </a:r>
          </a:p>
          <a:p>
            <a:r>
              <a:rPr lang="en-US" dirty="0"/>
              <a:t>If you want to sort numbers or other values, you need to provide the correct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Arrays –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8637" y="4073951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numbers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Unexpected result on arrays of numbers!</a:t>
            </a:r>
            <a:endParaRPr lang="en-US" sz="29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console.log(numbers);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[10,100,20,30,40,5]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B660B5C-4B06-4C61-888C-E7CB080ABA4D}"/>
              </a:ext>
            </a:extLst>
          </p:cNvPr>
          <p:cNvSpPr txBox="1">
            <a:spLocks/>
          </p:cNvSpPr>
          <p:nvPr/>
        </p:nvSpPr>
        <p:spPr>
          <a:xfrm>
            <a:off x="718637" y="1809000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names = ["Peter","George","Mary"];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Default behaviour – alphabetical order</a:t>
            </a:r>
            <a:endParaRPr lang="en-US" sz="29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console.log(names);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["George","Mary","Peter"]</a:t>
            </a:r>
          </a:p>
        </p:txBody>
      </p:sp>
    </p:spTree>
    <p:extLst>
      <p:ext uri="{BB962C8B-B14F-4D97-AF65-F5344CB8AC3E}">
        <p14:creationId xmlns:p14="http://schemas.microsoft.com/office/powerpoint/2010/main" val="16964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8839387-F258-4526-974D-9773D3AF0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5C4A501-12A1-47DA-A22A-B19260F4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receiving </a:t>
            </a:r>
            <a:r>
              <a:rPr lang="en-US" b="1" dirty="0">
                <a:solidFill>
                  <a:schemeClr val="bg1"/>
                </a:solidFill>
              </a:rPr>
              <a:t>two parameters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either a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/>
              <a:t> number,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number, or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&lt;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&gt;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= 0</a:t>
            </a:r>
            <a:r>
              <a:rPr lang="en-US" dirty="0"/>
              <a:t>, a and b are </a:t>
            </a:r>
            <a:r>
              <a:rPr lang="en-US" b="1" dirty="0">
                <a:solidFill>
                  <a:schemeClr val="bg1"/>
                </a:solidFill>
              </a:rPr>
              <a:t>equal</a:t>
            </a:r>
            <a:r>
              <a:rPr lang="en-US" dirty="0"/>
              <a:t> (no change)</a:t>
            </a: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64D3DE5A-8AA2-4DAC-A16A-CCC65A2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A6C26834-3AFD-492D-9DB5-B67D3101DDEB}"/>
              </a:ext>
            </a:extLst>
          </p:cNvPr>
          <p:cNvSpPr txBox="1">
            <a:spLocks/>
          </p:cNvSpPr>
          <p:nvPr/>
        </p:nvSpPr>
        <p:spPr>
          <a:xfrm>
            <a:off x="718637" y="4779000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a-b);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36754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6130"/>
            <a:ext cx="11818096" cy="5201066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localeCompare() </a:t>
            </a:r>
            <a:r>
              <a:rPr lang="en-GB" dirty="0"/>
              <a:t>method is used to compare any two </a:t>
            </a:r>
            <a:br>
              <a:rPr lang="en-GB" dirty="0"/>
            </a:br>
            <a:r>
              <a:rPr lang="en-GB" dirty="0"/>
              <a:t>characters without regard for the case used</a:t>
            </a:r>
          </a:p>
          <a:p>
            <a:pPr lvl="1"/>
            <a:r>
              <a:rPr lang="en-GB" dirty="0"/>
              <a:t>It's a string method so it can't be used directly on an array</a:t>
            </a:r>
          </a:p>
          <a:p>
            <a:pPr lvl="1"/>
            <a:r>
              <a:rPr lang="en-GB" dirty="0"/>
              <a:t>Pass localeCompare() as the comparison function: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String Arrays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5008" y="4058367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words.sort((a, b) =&gt;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a.localeCompare(b))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['bite', 'Eggs', 'Grip', 'jAw', 'nest']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00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35246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Print the </a:t>
            </a:r>
            <a:r>
              <a:rPr lang="en-US" sz="3200" b="1" dirty="0">
                <a:solidFill>
                  <a:schemeClr val="bg1"/>
                </a:solidFill>
              </a:rPr>
              <a:t>smallest</a:t>
            </a:r>
            <a:r>
              <a:rPr lang="en-US" sz="3200" dirty="0"/>
              <a:t> two numbers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Smallest 2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46767" y="1339758"/>
            <a:ext cx="710246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43244" y="188840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5 15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208813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90358" y="2704743"/>
            <a:ext cx="751601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smallestTwoNumbers(arr)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((a, b) =&gt; a-b);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 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console.log(result.join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 </a:t>
            </a:r>
            <a:r>
              <a:rPr lang="en-US" sz="30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lang="en-US" sz="30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7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0 3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02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980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6724" y="807603"/>
            <a:ext cx="3658553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163" y="394225"/>
            <a:ext cx="3125015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54545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447" y="2004291"/>
            <a:ext cx="8281864" cy="46607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Arrays in JavaScript aren't </a:t>
            </a:r>
            <a:r>
              <a:rPr lang="en-US" sz="3200" b="1" dirty="0">
                <a:solidFill>
                  <a:schemeClr val="bg1"/>
                </a:solidFill>
              </a:rPr>
              <a:t>fixed</a:t>
            </a:r>
            <a:endParaRPr lang="en-US" sz="32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b="1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b="1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b="1" dirty="0">
                <a:solidFill>
                  <a:schemeClr val="bg2"/>
                </a:solidFill>
              </a:rPr>
              <a:t> elements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Sorting arrays can be done with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644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xmlns="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xmlns="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xmlns="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xmlns="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xmlns="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xmlns="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xmlns="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xmlns="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xmlns="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xmlns="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xmlns="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xmlns="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xmlns="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xmlns="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xmlns="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004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xmlns="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xmlns="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xmlns="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58773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18" y="1148864"/>
            <a:ext cx="2640990" cy="288280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Add, Remove and Find Elements</a:t>
            </a:r>
          </a:p>
        </p:txBody>
      </p:sp>
    </p:spTree>
    <p:extLst>
      <p:ext uri="{BB962C8B-B14F-4D97-AF65-F5344CB8AC3E}">
        <p14:creationId xmlns:p14="http://schemas.microsoft.com/office/powerpoint/2010/main" val="290355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200" dirty="0"/>
              <a:t>Advanced functionality of the array consists of the               following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functions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000" dirty="0"/>
              <a:t>– add to the end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end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add to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look for value</a:t>
            </a:r>
          </a:p>
          <a:p>
            <a:pPr lvl="1"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find index of value</a:t>
            </a: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Overview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048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 at the end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removes from the end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at the End, Remove from the End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458832" y="2792362"/>
            <a:ext cx="2042004" cy="3125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4565434" y="28784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2304970" y="279236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301767" y="343689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301766" y="409312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7049440" y="3069361"/>
            <a:ext cx="4580612" cy="852033"/>
          </a:xfrm>
          <a:prstGeom prst="wedgeRoundRectCallout">
            <a:avLst>
              <a:gd name="adj1" fmla="val -62571"/>
              <a:gd name="adj2" fmla="val 452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sz="2800" b="1" noProof="1">
                <a:solidFill>
                  <a:srgbClr val="FFFFFF"/>
                </a:solidFill>
              </a:rPr>
              <a:t> to add at the end.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049440" y="4500817"/>
            <a:ext cx="4701375" cy="772520"/>
          </a:xfrm>
          <a:prstGeom prst="wedgeRoundRectCallout">
            <a:avLst>
              <a:gd name="adj1" fmla="val -62571"/>
              <a:gd name="adj2" fmla="val 18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2800" b="1" noProof="1">
                <a:solidFill>
                  <a:srgbClr val="FFFFFF"/>
                </a:solidFill>
              </a:rPr>
              <a:t> to remove from the end.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173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09323 -4.44444E-6 C 0.13437 -4.44444E-6 0.18711 0.03959 0.18711 0.07269 L 0.18711 0.14769 " pathEditMode="relative" rAng="0" ptsTypes="AAAA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0.09323 4.07407E-6 C 0.13437 4.07407E-6 0.18711 0.03958 0.18711 0.07268 L 0.18711 0.14768 " pathEditMode="relative" rAng="0" ptsTypes="AAAA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09323 2.22222E-6 C 0.13437 2.22222E-6 0.18711 0.03958 0.18711 0.07268 L 0.18711 0.14768 " pathEditMode="relative" rAng="0" ptsTypes="AAAA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38931" y="1121144"/>
            <a:ext cx="1004169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 at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removes from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at the Start, Remove from the Start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135500" y="2819388"/>
            <a:ext cx="183200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4241893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4241047" y="413589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4241047" y="482763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  <a:r>
              <a:rPr lang="bg-BG" noProof="1"/>
              <a:t>    </a:t>
            </a:r>
            <a:endParaRPr lang="en-US" noProof="1"/>
          </a:p>
        </p:txBody>
      </p:sp>
      <p:sp>
        <p:nvSpPr>
          <p:cNvPr id="9" name="TextBox 8"/>
          <p:cNvSpPr txBox="1"/>
          <p:nvPr/>
        </p:nvSpPr>
        <p:spPr>
          <a:xfrm>
            <a:off x="4135500" y="281748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038932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451266" y="2870901"/>
            <a:ext cx="4918573" cy="852033"/>
          </a:xfrm>
          <a:prstGeom prst="wedgeRoundRectCallout">
            <a:avLst>
              <a:gd name="adj1" fmla="val -49934"/>
              <a:gd name="adj2" fmla="val 156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2800" b="1" noProof="1">
                <a:solidFill>
                  <a:srgbClr val="FFFFFF"/>
                </a:solidFill>
              </a:rPr>
              <a:t> to remove from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451265" y="4503008"/>
            <a:ext cx="4918573" cy="852033"/>
          </a:xfrm>
          <a:prstGeom prst="wedgeRoundRectCallout">
            <a:avLst>
              <a:gd name="adj1" fmla="val -49109"/>
              <a:gd name="adj2" fmla="val -219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unshift(20)</a:t>
            </a:r>
            <a:r>
              <a:rPr lang="en-US" sz="2800" b="1" noProof="1">
                <a:solidFill>
                  <a:srgbClr val="FFFFFF"/>
                </a:solidFill>
              </a:rPr>
              <a:t> to add at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658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2.96296E-6 L 0.00013 -0.1041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-2.29167E-6 -0.1009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10092 L 0.00013 -0.20509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-0.00069 L 0.18034 -0.00024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20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20509 L -0.00039 -0.1009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20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8" grpId="3" animBg="1"/>
      <p:bldP spid="8" grpId="4" animBg="1"/>
      <p:bldP spid="9" grpId="0"/>
      <p:bldP spid="12" grpId="0" animBg="1"/>
      <p:bldP spid="12" grpId="1" animBg="1"/>
      <p:bldP spid="12" grpId="2" animBg="1"/>
      <p:bldP spid="12" grpId="3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Pop() – Removes the Last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212" y="1225027"/>
            <a:ext cx="1068178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</a:t>
            </a:r>
            <a:r>
              <a:rPr lang="en-US" dirty="0"/>
              <a:t> method 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value to the caller</a:t>
            </a:r>
          </a:p>
          <a:p>
            <a:pPr>
              <a:buClr>
                <a:schemeClr val="tx1"/>
              </a:buClr>
            </a:pPr>
            <a:r>
              <a:rPr lang="en-US" dirty="0"/>
              <a:t>If you call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dirty="0"/>
              <a:t>on an empty array, it returns 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3816" y="3624470"/>
            <a:ext cx="10597896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["</a:t>
            </a:r>
            <a:r>
              <a:rPr lang="en-US" sz="2800" b="1" dirty="0" err="1">
                <a:latin typeface="Consolas" pitchFamily="49" charset="0"/>
              </a:rPr>
              <a:t>one","two","three","four","five</a:t>
            </a:r>
            <a:r>
              <a:rPr lang="en-US" sz="2800" b="1" dirty="0">
                <a:latin typeface="Consolas" pitchFamily="49" charset="0"/>
              </a:rPr>
              <a:t>"]</a:t>
            </a:r>
            <a:r>
              <a:rPr lang="bg-BG" sz="2800" b="1" dirty="0"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popped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pop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</a:t>
            </a:r>
            <a:r>
              <a:rPr lang="en-US" sz="2800" b="1" dirty="0" err="1">
                <a:latin typeface="Consolas" pitchFamily="49" charset="0"/>
              </a:rPr>
              <a:t>myArray</a:t>
            </a:r>
            <a:r>
              <a:rPr lang="en-US" sz="2800" b="1" dirty="0">
                <a:latin typeface="Consolas" pitchFamily="49" charset="0"/>
              </a:rPr>
              <a:t>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one","two","three","four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console.log(popped)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//"five"</a:t>
            </a:r>
            <a:endParaRPr lang="en-US" sz="2800" b="1" i="1" dirty="0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376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Calculate and print the sum of the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and the </a:t>
            </a:r>
            <a:r>
              <a:rPr lang="en-US" sz="3200" b="1" dirty="0">
                <a:solidFill>
                  <a:schemeClr val="bg1"/>
                </a:solidFill>
              </a:rPr>
              <a:t>last</a:t>
            </a:r>
            <a:r>
              <a:rPr lang="en-US" sz="3200" dirty="0"/>
              <a:t> elements in an array</a:t>
            </a:r>
          </a:p>
          <a:p>
            <a:r>
              <a:rPr lang="en-US" sz="3200" dirty="0"/>
              <a:t>The input comes as </a:t>
            </a:r>
            <a:r>
              <a:rPr lang="en-US" sz="3200" b="1" dirty="0">
                <a:solidFill>
                  <a:schemeClr val="bg1"/>
                </a:solidFill>
              </a:rPr>
              <a:t>array of string </a:t>
            </a:r>
            <a:r>
              <a:rPr lang="en-US" sz="3200" dirty="0"/>
              <a:t>elements holding numbers</a:t>
            </a:r>
          </a:p>
          <a:p>
            <a:r>
              <a:rPr lang="en-US" sz="3200" dirty="0"/>
              <a:t>The output is the return value of your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Last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45362" y="5090526"/>
            <a:ext cx="4609334" cy="697725"/>
            <a:chOff x="338328" y="4480560"/>
            <a:chExt cx="4609334" cy="697725"/>
          </a:xfrm>
        </p:grpSpPr>
        <p:sp>
          <p:nvSpPr>
            <p:cNvPr id="5" name="TextBox 4"/>
            <p:cNvSpPr txBox="1"/>
            <p:nvPr/>
          </p:nvSpPr>
          <p:spPr>
            <a:xfrm>
              <a:off x="338328" y="4480560"/>
              <a:ext cx="2698797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['20', '30', '40']</a:t>
              </a:r>
            </a:p>
          </p:txBody>
        </p:sp>
        <p:sp>
          <p:nvSpPr>
            <p:cNvPr id="6" name="Right Arrow 7"/>
            <p:cNvSpPr/>
            <p:nvPr/>
          </p:nvSpPr>
          <p:spPr>
            <a:xfrm>
              <a:off x="3450995" y="46873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8982" y="4486200"/>
              <a:ext cx="868680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60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0540" y="3966962"/>
            <a:ext cx="4048502" cy="759796"/>
            <a:chOff x="6144768" y="4486200"/>
            <a:chExt cx="4048502" cy="759796"/>
          </a:xfrm>
        </p:grpSpPr>
        <p:sp>
          <p:nvSpPr>
            <p:cNvPr id="10" name="TextBox 9"/>
            <p:cNvSpPr txBox="1"/>
            <p:nvPr/>
          </p:nvSpPr>
          <p:spPr>
            <a:xfrm>
              <a:off x="6144768" y="4486200"/>
              <a:ext cx="2167128" cy="75979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  </a:t>
              </a:r>
              <a:r>
                <a:rPr lang="en-US" sz="2800" b="1" dirty="0"/>
                <a:t>['5' , '10']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24590" y="4486200"/>
              <a:ext cx="868680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15</a:t>
              </a:r>
            </a:p>
          </p:txBody>
        </p:sp>
        <p:sp>
          <p:nvSpPr>
            <p:cNvPr id="12" name="Right Arrow 7"/>
            <p:cNvSpPr/>
            <p:nvPr/>
          </p:nvSpPr>
          <p:spPr>
            <a:xfrm>
              <a:off x="8605821" y="469300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24728" y="3894003"/>
            <a:ext cx="5559552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function solve(input)</a:t>
            </a: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 input = </a:t>
            </a:r>
            <a:r>
              <a:rPr lang="en-US" sz="2400" b="1" dirty="0" err="1">
                <a:latin typeface="Consolas" pitchFamily="49" charset="0"/>
              </a:rPr>
              <a:t>input.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dirty="0">
                <a:latin typeface="Consolas" pitchFamily="49" charset="0"/>
              </a:rPr>
              <a:t>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console.log(input[0]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          + input</a:t>
            </a:r>
            <a:r>
              <a:rPr lang="bg-BG" sz="2400" b="1" dirty="0">
                <a:latin typeface="Consolas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pop()</a:t>
            </a:r>
            <a:r>
              <a:rPr lang="en-US" sz="2400" b="1" dirty="0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15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6" ma:contentTypeDescription="Create a new document." ma:contentTypeScope="" ma:versionID="2fdeaad945b9142b28e8c00e4373cba0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4903272acb6554aca9ed4357a252ea62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F21A67-3E60-4912-8BBD-0F22BFB208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66942F-635F-44CF-A7B7-4723B46556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0C394C-3AEB-471E-BB94-5A21EEBC2EF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4107</TotalTime>
  <Words>1928</Words>
  <Application>Microsoft Office PowerPoint</Application>
  <PresentationFormat>Широк екран</PresentationFormat>
  <Paragraphs>388</Paragraphs>
  <Slides>36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36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MS Shell Dlg 2</vt:lpstr>
      <vt:lpstr>Wingdings</vt:lpstr>
      <vt:lpstr>Wingdings 2</vt:lpstr>
      <vt:lpstr>SoftUni</vt:lpstr>
      <vt:lpstr>1_SoftUni</vt:lpstr>
      <vt:lpstr>Arrays Advanced</vt:lpstr>
      <vt:lpstr>Table of Contents</vt:lpstr>
      <vt:lpstr>Have a Question?</vt:lpstr>
      <vt:lpstr>Basic Operations</vt:lpstr>
      <vt:lpstr>Advanced Overview</vt:lpstr>
      <vt:lpstr>Add at the End, Remove from the End</vt:lpstr>
      <vt:lpstr>Add at the Start, Remove from the Start</vt:lpstr>
      <vt:lpstr>Pop() – Removes the Last Element</vt:lpstr>
      <vt:lpstr>Problem: Sum First Last</vt:lpstr>
      <vt:lpstr>Pushing into Array</vt:lpstr>
      <vt:lpstr>Shifting and Unshifting</vt:lpstr>
      <vt:lpstr>Problem: Negative / Positive Numbers</vt:lpstr>
      <vt:lpstr>Solution: Negative / Positive Numbers</vt:lpstr>
      <vt:lpstr>Find Values</vt:lpstr>
      <vt:lpstr>Manipulating Arrays</vt:lpstr>
      <vt:lpstr>Slicing Arrays</vt:lpstr>
      <vt:lpstr>Splice: Cut and Insert Array Elements</vt:lpstr>
      <vt:lpstr>Problem: First and Last K Numbers</vt:lpstr>
      <vt:lpstr>Problem: Sum Last K Numbers Sequence</vt:lpstr>
      <vt:lpstr>Solution: Sum Last K Numbers Sequence</vt:lpstr>
      <vt:lpstr>Processing Arrays</vt:lpstr>
      <vt:lpstr>Transform Elements</vt:lpstr>
      <vt:lpstr>Filter Elements</vt:lpstr>
      <vt:lpstr>Problem: Process Odd Numbers</vt:lpstr>
      <vt:lpstr>Sorting Arrays</vt:lpstr>
      <vt:lpstr>Sorting Arrays – Example</vt:lpstr>
      <vt:lpstr>Compare Functions</vt:lpstr>
      <vt:lpstr>Sorting String Arrays</vt:lpstr>
      <vt:lpstr>Problem: Smallest 2 Numbers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Advanced - PHP</dc:title>
  <dc:subject>Technology Fundamentals  – Practical Training Course @ SoftUni</dc:subject>
  <dc:creator>Software University</dc:creator>
  <cp:keywords>Technology Fundamentals; js; programming; Software University; SoftUni; programming; coding; software development; education; training; course; array</cp:keywords>
  <dc:description>© SoftUni – https://softuni.org_x000d_
© Software University – https://softuni.bg_x000d_
_x000d_
Copyrighted document. Unauthorized copy, reproduction or use is not permitted.</dc:description>
  <cp:lastModifiedBy>Василена Косовска</cp:lastModifiedBy>
  <cp:revision>40</cp:revision>
  <dcterms:created xsi:type="dcterms:W3CDTF">2018-05-23T13:08:44Z</dcterms:created>
  <dcterms:modified xsi:type="dcterms:W3CDTF">2021-10-08T10:38:17Z</dcterms:modified>
  <cp:category>Technology fundamentals;computer programming;software development;web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