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handoutMasterIdLst>
    <p:handoutMasterId r:id="rId25"/>
  </p:handoutMasterIdLst>
  <p:sldIdLst>
    <p:sldId id="256" r:id="rId2"/>
    <p:sldId id="770" r:id="rId3"/>
    <p:sldId id="828" r:id="rId4"/>
    <p:sldId id="827" r:id="rId5"/>
    <p:sldId id="804" r:id="rId6"/>
    <p:sldId id="793" r:id="rId7"/>
    <p:sldId id="805" r:id="rId8"/>
    <p:sldId id="806" r:id="rId9"/>
    <p:sldId id="795" r:id="rId10"/>
    <p:sldId id="797" r:id="rId11"/>
    <p:sldId id="826" r:id="rId12"/>
    <p:sldId id="807" r:id="rId13"/>
    <p:sldId id="878" r:id="rId14"/>
    <p:sldId id="830" r:id="rId15"/>
    <p:sldId id="799" r:id="rId16"/>
    <p:sldId id="880" r:id="rId17"/>
    <p:sldId id="803" r:id="rId18"/>
    <p:sldId id="833" r:id="rId19"/>
    <p:sldId id="836" r:id="rId20"/>
    <p:sldId id="881" r:id="rId21"/>
    <p:sldId id="883" r:id="rId22"/>
    <p:sldId id="882" r:id="rId23"/>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775" autoAdjust="0"/>
  </p:normalViewPr>
  <p:slideViewPr>
    <p:cSldViewPr snapToGrid="0">
      <p:cViewPr varScale="1">
        <p:scale>
          <a:sx n="91" d="100"/>
          <a:sy n="91" d="100"/>
        </p:scale>
        <p:origin x="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8DF305-E2BB-4AA3-970B-72AEFC21BD6F}"/>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571A3C-9FE4-4256-A420-20198B30DEA1}"/>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69978262-3FE6-4C73-A027-DC559DA2919C}" type="datetimeFigureOut">
              <a:rPr lang="en-US" smtClean="0"/>
              <a:t>11/29/2018</a:t>
            </a:fld>
            <a:endParaRPr lang="en-US"/>
          </a:p>
        </p:txBody>
      </p:sp>
      <p:sp>
        <p:nvSpPr>
          <p:cNvPr id="4" name="Footer Placeholder 3">
            <a:extLst>
              <a:ext uri="{FF2B5EF4-FFF2-40B4-BE49-F238E27FC236}">
                <a16:creationId xmlns:a16="http://schemas.microsoft.com/office/drawing/2014/main" id="{28E2ECB5-54B2-4901-840B-B3F7D0080FE5}"/>
              </a:ext>
            </a:extLst>
          </p:cNvPr>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39E21C-BF47-4137-BE86-A628FC47762D}"/>
              </a:ext>
            </a:extLst>
          </p:cNvPr>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05471F62-E2A9-4F68-A163-6942991E348F}" type="slidenum">
              <a:rPr lang="en-US" smtClean="0"/>
              <a:t>‹#›</a:t>
            </a:fld>
            <a:endParaRPr lang="en-US"/>
          </a:p>
        </p:txBody>
      </p:sp>
    </p:spTree>
    <p:extLst>
      <p:ext uri="{BB962C8B-B14F-4D97-AF65-F5344CB8AC3E}">
        <p14:creationId xmlns:p14="http://schemas.microsoft.com/office/powerpoint/2010/main" val="1084068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E1D63F43-82C1-4E7C-8293-93DF8220CE7D}" type="datetimeFigureOut">
              <a:rPr lang="en-US" smtClean="0"/>
              <a:t>11/29/2018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5FFB01D5-FA06-4F29-854D-B54D666E4621}" type="slidenum">
              <a:rPr lang="en-US" smtClean="0"/>
              <a:t>‹#›</a:t>
            </a:fld>
            <a:endParaRPr lang="en-US"/>
          </a:p>
        </p:txBody>
      </p:sp>
    </p:spTree>
    <p:extLst>
      <p:ext uri="{BB962C8B-B14F-4D97-AF65-F5344CB8AC3E}">
        <p14:creationId xmlns:p14="http://schemas.microsoft.com/office/powerpoint/2010/main" val="6866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EC3EE8-4299-4502-BE96-C80D6E6D2978}" type="slidenum">
              <a:rPr lang="en-US" smtClean="0"/>
              <a:pPr/>
              <a:t>1</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9052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10</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eaLnBrk="1" hangingPunct="1"/>
            <a:endParaRPr lang="en-US" dirty="0">
              <a:latin typeface="Arial" charset="0"/>
              <a:cs typeface="Arial" charset="0"/>
            </a:endParaRPr>
          </a:p>
        </p:txBody>
      </p:sp>
    </p:spTree>
    <p:extLst>
      <p:ext uri="{BB962C8B-B14F-4D97-AF65-F5344CB8AC3E}">
        <p14:creationId xmlns:p14="http://schemas.microsoft.com/office/powerpoint/2010/main" val="152282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11</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eaLnBrk="1" hangingPunct="1"/>
            <a:endParaRPr lang="en-US" dirty="0">
              <a:latin typeface="Arial" charset="0"/>
              <a:cs typeface="Arial" charset="0"/>
            </a:endParaRPr>
          </a:p>
        </p:txBody>
      </p:sp>
    </p:spTree>
    <p:extLst>
      <p:ext uri="{BB962C8B-B14F-4D97-AF65-F5344CB8AC3E}">
        <p14:creationId xmlns:p14="http://schemas.microsoft.com/office/powerpoint/2010/main" val="424805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eaLnBrk="1" hangingPunct="1"/>
            <a:endParaRPr lang="en-US" dirty="0">
              <a:latin typeface="Arial" charset="0"/>
              <a:cs typeface="Arial" charset="0"/>
            </a:endParaRPr>
          </a:p>
        </p:txBody>
      </p:sp>
    </p:spTree>
    <p:extLst>
      <p:ext uri="{BB962C8B-B14F-4D97-AF65-F5344CB8AC3E}">
        <p14:creationId xmlns:p14="http://schemas.microsoft.com/office/powerpoint/2010/main" val="44070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이미지 개체 틀 1"/>
          <p:cNvSpPr>
            <a:spLocks noGrp="1" noRot="1" noChangeAspect="1" noTextEdit="1"/>
          </p:cNvSpPr>
          <p:nvPr>
            <p:ph type="sldImg"/>
          </p:nvPr>
        </p:nvSpPr>
        <p:spPr>
          <a:ln/>
        </p:spPr>
      </p:sp>
      <p:sp>
        <p:nvSpPr>
          <p:cNvPr id="31747"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굴림" panose="020B0600000101010101" pitchFamily="50" charset="-127"/>
              <a:ea typeface="굴림" panose="020B0600000101010101" pitchFamily="50" charset="-127"/>
            </a:endParaRPr>
          </a:p>
        </p:txBody>
      </p:sp>
      <p:sp>
        <p:nvSpPr>
          <p:cNvPr id="31748"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100">
                <a:solidFill>
                  <a:schemeClr val="tx1"/>
                </a:solidFill>
                <a:latin typeface="굴림" panose="020B0600000101010101" pitchFamily="50" charset="-127"/>
                <a:ea typeface="굴림" panose="020B0600000101010101" pitchFamily="50" charset="-127"/>
              </a:defRPr>
            </a:lvl1pPr>
            <a:lvl2pPr marL="692355" indent="-266290">
              <a:defRPr kumimoji="1" sz="2100">
                <a:solidFill>
                  <a:schemeClr val="tx1"/>
                </a:solidFill>
                <a:latin typeface="굴림" panose="020B0600000101010101" pitchFamily="50" charset="-127"/>
                <a:ea typeface="굴림" panose="020B0600000101010101" pitchFamily="50" charset="-127"/>
              </a:defRPr>
            </a:lvl2pPr>
            <a:lvl3pPr marL="1065162" indent="-213032">
              <a:defRPr kumimoji="1" sz="2100">
                <a:solidFill>
                  <a:schemeClr val="tx1"/>
                </a:solidFill>
                <a:latin typeface="굴림" panose="020B0600000101010101" pitchFamily="50" charset="-127"/>
                <a:ea typeface="굴림" panose="020B0600000101010101" pitchFamily="50" charset="-127"/>
              </a:defRPr>
            </a:lvl3pPr>
            <a:lvl4pPr marL="1491226" indent="-213032">
              <a:defRPr kumimoji="1" sz="2100">
                <a:solidFill>
                  <a:schemeClr val="tx1"/>
                </a:solidFill>
                <a:latin typeface="굴림" panose="020B0600000101010101" pitchFamily="50" charset="-127"/>
                <a:ea typeface="굴림" panose="020B0600000101010101" pitchFamily="50" charset="-127"/>
              </a:defRPr>
            </a:lvl4pPr>
            <a:lvl5pPr marL="1917291" indent="-213032">
              <a:defRPr kumimoji="1" sz="2100">
                <a:solidFill>
                  <a:schemeClr val="tx1"/>
                </a:solidFill>
                <a:latin typeface="굴림" panose="020B0600000101010101" pitchFamily="50" charset="-127"/>
                <a:ea typeface="굴림" panose="020B0600000101010101" pitchFamily="50" charset="-127"/>
              </a:defRPr>
            </a:lvl5pPr>
            <a:lvl6pPr marL="2343356" indent="-213032" eaLnBrk="0" fontAlgn="base" hangingPunct="0">
              <a:spcBef>
                <a:spcPct val="0"/>
              </a:spcBef>
              <a:spcAft>
                <a:spcPct val="0"/>
              </a:spcAft>
              <a:defRPr kumimoji="1" sz="2100">
                <a:solidFill>
                  <a:schemeClr val="tx1"/>
                </a:solidFill>
                <a:latin typeface="굴림" panose="020B0600000101010101" pitchFamily="50" charset="-127"/>
                <a:ea typeface="굴림" panose="020B0600000101010101" pitchFamily="50" charset="-127"/>
              </a:defRPr>
            </a:lvl6pPr>
            <a:lvl7pPr marL="2769420" indent="-213032" eaLnBrk="0" fontAlgn="base" hangingPunct="0">
              <a:spcBef>
                <a:spcPct val="0"/>
              </a:spcBef>
              <a:spcAft>
                <a:spcPct val="0"/>
              </a:spcAft>
              <a:defRPr kumimoji="1" sz="2100">
                <a:solidFill>
                  <a:schemeClr val="tx1"/>
                </a:solidFill>
                <a:latin typeface="굴림" panose="020B0600000101010101" pitchFamily="50" charset="-127"/>
                <a:ea typeface="굴림" panose="020B0600000101010101" pitchFamily="50" charset="-127"/>
              </a:defRPr>
            </a:lvl7pPr>
            <a:lvl8pPr marL="3195485" indent="-213032" eaLnBrk="0" fontAlgn="base" hangingPunct="0">
              <a:spcBef>
                <a:spcPct val="0"/>
              </a:spcBef>
              <a:spcAft>
                <a:spcPct val="0"/>
              </a:spcAft>
              <a:defRPr kumimoji="1" sz="2100">
                <a:solidFill>
                  <a:schemeClr val="tx1"/>
                </a:solidFill>
                <a:latin typeface="굴림" panose="020B0600000101010101" pitchFamily="50" charset="-127"/>
                <a:ea typeface="굴림" panose="020B0600000101010101" pitchFamily="50" charset="-127"/>
              </a:defRPr>
            </a:lvl8pPr>
            <a:lvl9pPr marL="3621550" indent="-213032" eaLnBrk="0" fontAlgn="base" hangingPunct="0">
              <a:spcBef>
                <a:spcPct val="0"/>
              </a:spcBef>
              <a:spcAft>
                <a:spcPct val="0"/>
              </a:spcAft>
              <a:defRPr kumimoji="1" sz="2100">
                <a:solidFill>
                  <a:schemeClr val="tx1"/>
                </a:solidFill>
                <a:latin typeface="굴림" panose="020B0600000101010101" pitchFamily="50" charset="-127"/>
                <a:ea typeface="굴림" panose="020B0600000101010101" pitchFamily="50" charset="-127"/>
              </a:defRPr>
            </a:lvl9pPr>
          </a:lstStyle>
          <a:p>
            <a:fld id="{4FC0574F-847B-4C46-868D-6B3F1B2C90ED}" type="slidenum">
              <a:rPr lang="en-US" altLang="ko-KR" sz="1100"/>
              <a:pPr/>
              <a:t>13</a:t>
            </a:fld>
            <a:endParaRPr lang="en-US" altLang="ko-KR" sz="1100"/>
          </a:p>
        </p:txBody>
      </p:sp>
    </p:spTree>
    <p:extLst>
      <p:ext uri="{BB962C8B-B14F-4D97-AF65-F5344CB8AC3E}">
        <p14:creationId xmlns:p14="http://schemas.microsoft.com/office/powerpoint/2010/main" val="194639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3999351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2323406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1160095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17</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1365490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2978133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19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24890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2664205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20</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15676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21</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213271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defTabSz="852129" eaLnBrk="1" hangingPunct="1">
              <a:defRPr/>
            </a:pPr>
            <a:endParaRPr lang="en-US" altLang="ko-KR" dirty="0"/>
          </a:p>
          <a:p>
            <a:pPr defTabSz="852129" eaLnBrk="1" hangingPunct="1">
              <a:defRPr/>
            </a:pPr>
            <a:endParaRPr lang="en-US" altLang="ko-KR" dirty="0"/>
          </a:p>
        </p:txBody>
      </p:sp>
    </p:spTree>
    <p:extLst>
      <p:ext uri="{BB962C8B-B14F-4D97-AF65-F5344CB8AC3E}">
        <p14:creationId xmlns:p14="http://schemas.microsoft.com/office/powerpoint/2010/main" val="337806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388110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1518866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2649835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224532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7</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398925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468328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D404073-3DDE-42AA-92C8-19DC2CCD8630}" type="slidenum">
              <a:rPr lang="en-US"/>
              <a:pPr/>
              <a:t>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232066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2335701"/>
          </a:xfrm>
        </p:spPr>
        <p:txBody>
          <a:bodyPr anchor="b">
            <a:noAutofit/>
          </a:bodyPr>
          <a:lstStyle>
            <a:lvl1pPr algn="l">
              <a:lnSpc>
                <a:spcPct val="80000"/>
              </a:lnSpc>
              <a:defRPr sz="6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744293" y="3508861"/>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DD6895E-F891-4855-B1E6-5EB949576BA4}" type="datetimeFigureOut">
              <a:rPr lang="en-US" smtClean="0"/>
              <a:t>11/29/2018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31040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356556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31380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0" y="74703"/>
            <a:ext cx="10772775" cy="860304"/>
          </a:xfrm>
        </p:spPr>
        <p:txBody>
          <a:bodyPr>
            <a:normAutofit/>
          </a:bodyPr>
          <a:lstStyle>
            <a:lvl1pPr>
              <a:defRPr sz="4400" b="1"/>
            </a:lvl1pPr>
          </a:lstStyle>
          <a:p>
            <a:r>
              <a:rPr lang="en-US" dirty="0"/>
              <a:t>Click to edit Master title style</a:t>
            </a:r>
          </a:p>
        </p:txBody>
      </p:sp>
      <p:sp>
        <p:nvSpPr>
          <p:cNvPr id="3" name="Content Placeholder 2"/>
          <p:cNvSpPr>
            <a:spLocks noGrp="1"/>
          </p:cNvSpPr>
          <p:nvPr>
            <p:ph idx="1"/>
          </p:nvPr>
        </p:nvSpPr>
        <p:spPr>
          <a:xfrm>
            <a:off x="676656" y="1151725"/>
            <a:ext cx="10753725" cy="5186254"/>
          </a:xfrm>
        </p:spPr>
        <p:txBody>
          <a:bodyPr>
            <a:normAutofit/>
          </a:bodyPr>
          <a:lstStyle>
            <a:lvl1pPr marL="444500" indent="-444500">
              <a:lnSpc>
                <a:spcPct val="100000"/>
              </a:lnSpc>
              <a:spcBef>
                <a:spcPts val="1000"/>
              </a:spcBef>
              <a:buClr>
                <a:schemeClr val="tx2"/>
              </a:buClr>
              <a:buFont typeface="Wingdings" panose="05000000000000000000" pitchFamily="2" charset="2"/>
              <a:buChar char="Ø"/>
              <a:defRPr sz="3600">
                <a:latin typeface="Times New Roman" panose="02020603050405020304" pitchFamily="18" charset="0"/>
                <a:cs typeface="Times New Roman" panose="02020603050405020304" pitchFamily="18" charset="0"/>
              </a:defRPr>
            </a:lvl1pPr>
            <a:lvl2pPr marL="808038" indent="-363538">
              <a:lnSpc>
                <a:spcPct val="100000"/>
              </a:lnSpc>
              <a:spcBef>
                <a:spcPts val="1000"/>
              </a:spcBef>
              <a:buClr>
                <a:schemeClr val="accent1"/>
              </a:buClr>
              <a:buSzPct val="112000"/>
              <a:buFont typeface="Arial" panose="020B0604020202020204" pitchFamily="34" charset="0"/>
              <a:buChar char="•"/>
              <a:defRPr sz="3200">
                <a:latin typeface="Times New Roman" panose="02020603050405020304" pitchFamily="18" charset="0"/>
                <a:cs typeface="Times New Roman" panose="02020603050405020304" pitchFamily="18" charset="0"/>
              </a:defRPr>
            </a:lvl2pPr>
            <a:lvl3pPr marL="1074738" indent="-266700">
              <a:lnSpc>
                <a:spcPct val="100000"/>
              </a:lnSpc>
              <a:spcBef>
                <a:spcPts val="10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074738" indent="-266700">
              <a:lnSpc>
                <a:spcPct val="100000"/>
              </a:lnSpc>
              <a:spcBef>
                <a:spcPts val="1000"/>
              </a:spcBef>
              <a:defRPr sz="2000">
                <a:latin typeface="Times New Roman" panose="02020603050405020304" pitchFamily="18" charset="0"/>
                <a:cs typeface="Times New Roman" panose="02020603050405020304" pitchFamily="18" charset="0"/>
              </a:defRPr>
            </a:lvl4pPr>
            <a:lvl5pPr>
              <a:lnSpc>
                <a:spcPct val="100000"/>
              </a:lnSpc>
              <a:spcBef>
                <a:spcPts val="1000"/>
              </a:spcBef>
              <a:defRPr sz="20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8526" y="6554697"/>
            <a:ext cx="996418" cy="228600"/>
          </a:xfrm>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a:xfrm>
            <a:off x="1209311" y="6554697"/>
            <a:ext cx="6873706" cy="228600"/>
          </a:xfrm>
        </p:spPr>
        <p:txBody>
          <a:bodyPr/>
          <a:lstStyle/>
          <a:p>
            <a:endParaRPr lang="en-US"/>
          </a:p>
        </p:txBody>
      </p:sp>
      <p:sp>
        <p:nvSpPr>
          <p:cNvPr id="6" name="Slide Number Placeholder 5"/>
          <p:cNvSpPr>
            <a:spLocks noGrp="1"/>
          </p:cNvSpPr>
          <p:nvPr>
            <p:ph type="sldNum" sz="quarter" idx="12"/>
          </p:nvPr>
        </p:nvSpPr>
        <p:spPr>
          <a:xfrm>
            <a:off x="10602852" y="6400800"/>
            <a:ext cx="1191856" cy="383706"/>
          </a:xfrm>
        </p:spPr>
        <p:txBody>
          <a:bodyPr/>
          <a:lstStyle>
            <a:lvl1pPr>
              <a:defRPr sz="2400"/>
            </a:lvl1pPr>
          </a:lstStyle>
          <a:p>
            <a:fld id="{3023A59E-6244-40D7-82DF-9B62307A61D2}" type="slidenum">
              <a:rPr lang="en-US" smtClean="0"/>
              <a:pPr/>
              <a:t>‹#›</a:t>
            </a:fld>
            <a:endParaRPr lang="en-US"/>
          </a:p>
        </p:txBody>
      </p:sp>
      <p:cxnSp>
        <p:nvCxnSpPr>
          <p:cNvPr id="8" name="Straight Connector 7">
            <a:extLst>
              <a:ext uri="{FF2B5EF4-FFF2-40B4-BE49-F238E27FC236}">
                <a16:creationId xmlns:a16="http://schemas.microsoft.com/office/drawing/2014/main" id="{101D2DEB-84C9-46ED-ACE5-08FC4C4F0FF0}"/>
              </a:ext>
            </a:extLst>
          </p:cNvPr>
          <p:cNvCxnSpPr>
            <a:cxnSpLocks/>
          </p:cNvCxnSpPr>
          <p:nvPr userDrawn="1"/>
        </p:nvCxnSpPr>
        <p:spPr>
          <a:xfrm flipV="1">
            <a:off x="667130" y="935007"/>
            <a:ext cx="11161265" cy="13961"/>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9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6895E-F891-4855-B1E6-5EB949576BA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3089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6895E-F891-4855-B1E6-5EB949576BA4}"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412660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6895E-F891-4855-B1E6-5EB949576BA4}"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3830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6895E-F891-4855-B1E6-5EB949576BA4}"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16694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6895E-F891-4855-B1E6-5EB949576BA4}"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23A59E-6244-40D7-82DF-9B62307A61D2}" type="slidenum">
              <a:rPr lang="en-US" smtClean="0"/>
              <a:t>‹#›</a:t>
            </a:fld>
            <a:endParaRPr lang="en-US"/>
          </a:p>
        </p:txBody>
      </p:sp>
    </p:spTree>
    <p:extLst>
      <p:ext uri="{BB962C8B-B14F-4D97-AF65-F5344CB8AC3E}">
        <p14:creationId xmlns:p14="http://schemas.microsoft.com/office/powerpoint/2010/main" val="70076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DD6895E-F891-4855-B1E6-5EB949576BA4}"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41789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DD6895E-F891-4855-B1E6-5EB949576BA4}" type="datetimeFigureOut">
              <a:rPr lang="en-US" smtClean="0"/>
              <a:t>11/29/2018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7555242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DD6895E-F891-4855-B1E6-5EB949576BA4}" type="datetimeFigureOut">
              <a:rPr lang="en-US" smtClean="0"/>
              <a:t>11/29/2018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023A59E-6244-40D7-82DF-9B62307A61D2}" type="slidenum">
              <a:rPr lang="en-US" smtClean="0"/>
              <a:t>‹#›</a:t>
            </a:fld>
            <a:endParaRPr lang="en-US"/>
          </a:p>
        </p:txBody>
      </p:sp>
    </p:spTree>
    <p:extLst>
      <p:ext uri="{BB962C8B-B14F-4D97-AF65-F5344CB8AC3E}">
        <p14:creationId xmlns:p14="http://schemas.microsoft.com/office/powerpoint/2010/main" val="22970263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algn="ctr" eaLnBrk="1" hangingPunct="1"/>
            <a:r>
              <a:rPr lang="en-US" sz="4600" b="1" dirty="0"/>
              <a:t>Introduction to Computer Science</a:t>
            </a:r>
            <a:br>
              <a:rPr lang="en-US" sz="4600" b="1" dirty="0"/>
            </a:br>
            <a:endParaRPr lang="en-US" sz="2800" b="1" dirty="0">
              <a:solidFill>
                <a:srgbClr val="800000"/>
              </a:solidFill>
            </a:endParaRPr>
          </a:p>
        </p:txBody>
      </p:sp>
      <p:sp>
        <p:nvSpPr>
          <p:cNvPr id="12291" name="Rectangle 3"/>
          <p:cNvSpPr>
            <a:spLocks noGrp="1" noChangeArrowheads="1"/>
          </p:cNvSpPr>
          <p:nvPr>
            <p:ph type="subTitle" idx="1"/>
          </p:nvPr>
        </p:nvSpPr>
        <p:spPr>
          <a:xfrm>
            <a:off x="744293" y="3508861"/>
            <a:ext cx="10641511" cy="797893"/>
          </a:xfrm>
        </p:spPr>
        <p:txBody>
          <a:bodyPr/>
          <a:lstStyle/>
          <a:p>
            <a:pPr algn="ctr" eaLnBrk="1" hangingPunct="1"/>
            <a:r>
              <a:rPr lang="en-US" b="1" dirty="0"/>
              <a:t>Exercises</a:t>
            </a:r>
          </a:p>
          <a:p>
            <a:pPr algn="ctr" eaLnBrk="1" hangingPunct="1"/>
            <a:endParaRPr lang="en-US" b="1" dirty="0">
              <a:solidFill>
                <a:schemeClr val="bg1">
                  <a:lumMod val="75000"/>
                </a:schemeClr>
              </a:solidFill>
            </a:endParaRPr>
          </a:p>
        </p:txBody>
      </p:sp>
    </p:spTree>
    <p:extLst>
      <p:ext uri="{BB962C8B-B14F-4D97-AF65-F5344CB8AC3E}">
        <p14:creationId xmlns:p14="http://schemas.microsoft.com/office/powerpoint/2010/main" val="240836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000" dirty="0"/>
              <a:t>(Q) Number: 2s complement addition and subtraction</a:t>
            </a:r>
            <a:endParaRPr lang="en-US" sz="30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10</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13" name="Rectangle 3"/>
          <p:cNvSpPr txBox="1">
            <a:spLocks noChangeArrowheads="1"/>
          </p:cNvSpPr>
          <p:nvPr/>
        </p:nvSpPr>
        <p:spPr bwMode="auto">
          <a:xfrm>
            <a:off x="1828800" y="800564"/>
            <a:ext cx="8229600" cy="999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571500" indent="-571500" eaLnBrk="1" hangingPunct="1"/>
            <a:r>
              <a:rPr lang="en-US" sz="2400" kern="0" dirty="0"/>
              <a:t>4-bit system</a:t>
            </a:r>
          </a:p>
          <a:p>
            <a:pPr marL="571500" indent="-571500" eaLnBrk="1" hangingPunct="1"/>
            <a:r>
              <a:rPr lang="en-US" altLang="ko-KR" sz="2400" dirty="0"/>
              <a:t>Which one is overflow? Why?</a:t>
            </a:r>
            <a:endParaRPr lang="en-US" altLang="ko-KR" sz="2800" dirty="0"/>
          </a:p>
          <a:p>
            <a:pPr marL="571500" indent="-571500" eaLnBrk="1" hangingPunct="1"/>
            <a:endParaRPr lang="en-US" sz="2400" kern="0" dirty="0"/>
          </a:p>
          <a:p>
            <a:pPr marL="571500" indent="-571500" eaLnBrk="1" hangingPunct="1">
              <a:buNone/>
            </a:pPr>
            <a:endParaRPr lang="en-US" sz="2800" kern="0" dirty="0">
              <a:solidFill>
                <a:srgbClr val="800000"/>
              </a:solidFill>
            </a:endParaRPr>
          </a:p>
        </p:txBody>
      </p:sp>
      <p:sp>
        <p:nvSpPr>
          <p:cNvPr id="15" name="Text Box 5"/>
          <p:cNvSpPr txBox="1">
            <a:spLocks noChangeArrowheads="1"/>
          </p:cNvSpPr>
          <p:nvPr/>
        </p:nvSpPr>
        <p:spPr bwMode="auto">
          <a:xfrm>
            <a:off x="2895600" y="1838676"/>
            <a:ext cx="2971800" cy="1318631"/>
          </a:xfrm>
          <a:prstGeom prst="rect">
            <a:avLst/>
          </a:prstGeom>
          <a:solidFill>
            <a:srgbClr val="FFFFCC"/>
          </a:solidFill>
          <a:ln w="12700">
            <a:solidFill>
              <a:srgbClr val="660033"/>
            </a:solidFill>
            <a:miter lim="800000"/>
            <a:headEnd/>
            <a:tailEnd/>
          </a:ln>
        </p:spPr>
        <p:txBody>
          <a:bodyPr>
            <a:spAutoFit/>
          </a:bodyPr>
          <a:lstStyle/>
          <a:p>
            <a:pPr eaLnBrk="0" hangingPunct="0">
              <a:lnSpc>
                <a:spcPct val="85000"/>
              </a:lnSpc>
              <a:spcBef>
                <a:spcPct val="10000"/>
              </a:spcBef>
            </a:pPr>
            <a:r>
              <a:rPr lang="en-US" sz="1700" b="1" dirty="0">
                <a:latin typeface="Courier New" pitchFamily="49" charset="0"/>
              </a:rPr>
              <a:t>   +3       0011</a:t>
            </a:r>
          </a:p>
          <a:p>
            <a:pPr eaLnBrk="0" hangingPunct="0">
              <a:lnSpc>
                <a:spcPct val="85000"/>
              </a:lnSpc>
              <a:spcBef>
                <a:spcPct val="10000"/>
              </a:spcBef>
            </a:pPr>
            <a:r>
              <a:rPr lang="en-US" sz="1700" b="1" dirty="0">
                <a:latin typeface="Courier New" pitchFamily="49" charset="0"/>
              </a:rPr>
              <a:t> + +4     + 0100</a:t>
            </a:r>
          </a:p>
          <a:p>
            <a:pPr eaLnBrk="0" hangingPunct="0">
              <a:lnSpc>
                <a:spcPct val="85000"/>
              </a:lnSpc>
              <a:spcBef>
                <a:spcPct val="10000"/>
              </a:spcBef>
            </a:pPr>
            <a:r>
              <a:rPr lang="en-US" sz="1700" b="1" dirty="0">
                <a:latin typeface="Courier New" pitchFamily="49" charset="0"/>
              </a:rPr>
              <a:t> ----     -------</a:t>
            </a:r>
          </a:p>
          <a:p>
            <a:pPr eaLnBrk="0" hangingPunct="0">
              <a:lnSpc>
                <a:spcPct val="85000"/>
              </a:lnSpc>
              <a:spcBef>
                <a:spcPct val="10000"/>
              </a:spcBef>
            </a:pPr>
            <a:r>
              <a:rPr lang="en-US" sz="1700" b="1" dirty="0">
                <a:latin typeface="Courier New" pitchFamily="49" charset="0"/>
              </a:rPr>
              <a:t>   +7       0111</a:t>
            </a:r>
          </a:p>
          <a:p>
            <a:pPr eaLnBrk="0" hangingPunct="0">
              <a:lnSpc>
                <a:spcPct val="85000"/>
              </a:lnSpc>
              <a:spcBef>
                <a:spcPct val="10000"/>
              </a:spcBef>
            </a:pPr>
            <a:r>
              <a:rPr lang="en-US" sz="1700" b="1" dirty="0">
                <a:latin typeface="Courier New" pitchFamily="49" charset="0"/>
              </a:rPr>
              <a:t> ----     -------</a:t>
            </a:r>
          </a:p>
        </p:txBody>
      </p:sp>
      <p:sp>
        <p:nvSpPr>
          <p:cNvPr id="16" name="Text Box 6"/>
          <p:cNvSpPr txBox="1">
            <a:spLocks noChangeArrowheads="1"/>
          </p:cNvSpPr>
          <p:nvPr/>
        </p:nvSpPr>
        <p:spPr bwMode="auto">
          <a:xfrm>
            <a:off x="6858000" y="1838675"/>
            <a:ext cx="2971800" cy="1318631"/>
          </a:xfrm>
          <a:prstGeom prst="rect">
            <a:avLst/>
          </a:prstGeom>
          <a:solidFill>
            <a:srgbClr val="FFFFCC"/>
          </a:solidFill>
          <a:ln w="12700">
            <a:solidFill>
              <a:srgbClr val="660033"/>
            </a:solidFill>
            <a:miter lim="800000"/>
            <a:headEnd/>
            <a:tailEnd/>
          </a:ln>
        </p:spPr>
        <p:txBody>
          <a:bodyPr>
            <a:spAutoFit/>
          </a:bodyPr>
          <a:lstStyle/>
          <a:p>
            <a:pPr eaLnBrk="0" hangingPunct="0">
              <a:lnSpc>
                <a:spcPct val="85000"/>
              </a:lnSpc>
              <a:spcBef>
                <a:spcPct val="10000"/>
              </a:spcBef>
            </a:pPr>
            <a:r>
              <a:rPr lang="en-US" sz="1700" b="1" dirty="0">
                <a:latin typeface="Courier New" pitchFamily="49" charset="0"/>
              </a:rPr>
              <a:t>   -2     1110</a:t>
            </a:r>
          </a:p>
          <a:p>
            <a:pPr eaLnBrk="0" hangingPunct="0">
              <a:lnSpc>
                <a:spcPct val="85000"/>
              </a:lnSpc>
              <a:spcBef>
                <a:spcPct val="10000"/>
              </a:spcBef>
            </a:pPr>
            <a:r>
              <a:rPr lang="en-US" sz="1700" b="1" dirty="0">
                <a:latin typeface="Courier New" pitchFamily="49" charset="0"/>
              </a:rPr>
              <a:t> + -6   + 1010</a:t>
            </a:r>
          </a:p>
          <a:p>
            <a:pPr eaLnBrk="0" hangingPunct="0">
              <a:lnSpc>
                <a:spcPct val="85000"/>
              </a:lnSpc>
              <a:spcBef>
                <a:spcPct val="10000"/>
              </a:spcBef>
            </a:pPr>
            <a:r>
              <a:rPr lang="en-US" sz="1700" b="1" dirty="0">
                <a:latin typeface="Courier New" pitchFamily="49" charset="0"/>
              </a:rPr>
              <a:t> ----   -------</a:t>
            </a:r>
          </a:p>
          <a:p>
            <a:pPr eaLnBrk="0" hangingPunct="0">
              <a:lnSpc>
                <a:spcPct val="85000"/>
              </a:lnSpc>
              <a:spcBef>
                <a:spcPct val="10000"/>
              </a:spcBef>
            </a:pPr>
            <a:r>
              <a:rPr lang="en-US" sz="1700" b="1" dirty="0">
                <a:latin typeface="Courier New" pitchFamily="49" charset="0"/>
              </a:rPr>
              <a:t>   -8    </a:t>
            </a:r>
            <a:r>
              <a:rPr lang="en-US" sz="1700" b="1" dirty="0">
                <a:solidFill>
                  <a:srgbClr val="FF0000"/>
                </a:solidFill>
                <a:latin typeface="Courier New" pitchFamily="49" charset="0"/>
              </a:rPr>
              <a:t>1</a:t>
            </a:r>
            <a:r>
              <a:rPr lang="en-US" sz="1700" b="1" dirty="0">
                <a:latin typeface="Courier New" pitchFamily="49" charset="0"/>
              </a:rPr>
              <a:t>1000</a:t>
            </a:r>
          </a:p>
          <a:p>
            <a:pPr eaLnBrk="0" hangingPunct="0">
              <a:lnSpc>
                <a:spcPct val="85000"/>
              </a:lnSpc>
              <a:spcBef>
                <a:spcPct val="10000"/>
              </a:spcBef>
            </a:pPr>
            <a:r>
              <a:rPr lang="en-US" sz="1700" b="1" dirty="0">
                <a:latin typeface="Courier New" pitchFamily="49" charset="0"/>
              </a:rPr>
              <a:t> ----   -------</a:t>
            </a:r>
          </a:p>
        </p:txBody>
      </p:sp>
      <p:sp>
        <p:nvSpPr>
          <p:cNvPr id="17" name="Text Box 7"/>
          <p:cNvSpPr txBox="1">
            <a:spLocks noChangeArrowheads="1"/>
          </p:cNvSpPr>
          <p:nvPr/>
        </p:nvSpPr>
        <p:spPr bwMode="auto">
          <a:xfrm>
            <a:off x="2895600" y="3276600"/>
            <a:ext cx="2971800" cy="1308820"/>
          </a:xfrm>
          <a:prstGeom prst="rect">
            <a:avLst/>
          </a:prstGeom>
          <a:solidFill>
            <a:srgbClr val="FFFFCC"/>
          </a:solidFill>
          <a:ln w="12700">
            <a:solidFill>
              <a:srgbClr val="660033"/>
            </a:solidFill>
            <a:miter lim="800000"/>
            <a:headEnd/>
            <a:tailEnd/>
          </a:ln>
        </p:spPr>
        <p:txBody>
          <a:bodyPr>
            <a:spAutoFit/>
          </a:bodyPr>
          <a:lstStyle/>
          <a:p>
            <a:pPr eaLnBrk="0" hangingPunct="0">
              <a:lnSpc>
                <a:spcPct val="85000"/>
              </a:lnSpc>
              <a:spcBef>
                <a:spcPct val="10000"/>
              </a:spcBef>
            </a:pPr>
            <a:r>
              <a:rPr lang="en-US" sz="1700" b="1">
                <a:latin typeface="Courier New" pitchFamily="49" charset="0"/>
              </a:rPr>
              <a:t>   +6      0110</a:t>
            </a:r>
          </a:p>
          <a:p>
            <a:pPr eaLnBrk="0" hangingPunct="0">
              <a:lnSpc>
                <a:spcPct val="85000"/>
              </a:lnSpc>
              <a:spcBef>
                <a:spcPct val="10000"/>
              </a:spcBef>
            </a:pPr>
            <a:r>
              <a:rPr lang="en-US" sz="1700" b="1">
                <a:latin typeface="Courier New" pitchFamily="49" charset="0"/>
              </a:rPr>
              <a:t> + -3    + 1101</a:t>
            </a:r>
          </a:p>
          <a:p>
            <a:pPr eaLnBrk="0" hangingPunct="0">
              <a:lnSpc>
                <a:spcPct val="85000"/>
              </a:lnSpc>
              <a:spcBef>
                <a:spcPct val="10000"/>
              </a:spcBef>
            </a:pPr>
            <a:r>
              <a:rPr lang="en-US" sz="1700" b="1">
                <a:latin typeface="Courier New" pitchFamily="49" charset="0"/>
              </a:rPr>
              <a:t> ----     -------</a:t>
            </a:r>
          </a:p>
          <a:p>
            <a:pPr eaLnBrk="0" hangingPunct="0">
              <a:lnSpc>
                <a:spcPct val="85000"/>
              </a:lnSpc>
              <a:spcBef>
                <a:spcPct val="10000"/>
              </a:spcBef>
            </a:pPr>
            <a:r>
              <a:rPr lang="en-US" sz="1700" b="1">
                <a:latin typeface="Courier New" pitchFamily="49" charset="0"/>
              </a:rPr>
              <a:t>   +3     </a:t>
            </a:r>
            <a:r>
              <a:rPr lang="en-US" sz="1700" b="1">
                <a:solidFill>
                  <a:srgbClr val="FF0000"/>
                </a:solidFill>
                <a:latin typeface="Courier New" pitchFamily="49" charset="0"/>
              </a:rPr>
              <a:t>1</a:t>
            </a:r>
            <a:r>
              <a:rPr lang="en-US" sz="1700" b="1">
                <a:latin typeface="Courier New" pitchFamily="49" charset="0"/>
              </a:rPr>
              <a:t>0011</a:t>
            </a:r>
          </a:p>
          <a:p>
            <a:pPr eaLnBrk="0" hangingPunct="0">
              <a:lnSpc>
                <a:spcPct val="85000"/>
              </a:lnSpc>
              <a:spcBef>
                <a:spcPct val="10000"/>
              </a:spcBef>
            </a:pPr>
            <a:r>
              <a:rPr lang="en-US" sz="1700" b="1">
                <a:latin typeface="Courier New" pitchFamily="49" charset="0"/>
              </a:rPr>
              <a:t> ----     -------</a:t>
            </a:r>
          </a:p>
        </p:txBody>
      </p:sp>
      <p:sp>
        <p:nvSpPr>
          <p:cNvPr id="18" name="Text Box 8"/>
          <p:cNvSpPr txBox="1">
            <a:spLocks noChangeArrowheads="1"/>
          </p:cNvSpPr>
          <p:nvPr/>
        </p:nvSpPr>
        <p:spPr bwMode="auto">
          <a:xfrm>
            <a:off x="6873766" y="3285112"/>
            <a:ext cx="2971800" cy="1308820"/>
          </a:xfrm>
          <a:prstGeom prst="rect">
            <a:avLst/>
          </a:prstGeom>
          <a:solidFill>
            <a:srgbClr val="FFFFCC"/>
          </a:solidFill>
          <a:ln w="12700">
            <a:solidFill>
              <a:srgbClr val="660033"/>
            </a:solidFill>
            <a:miter lim="800000"/>
            <a:headEnd/>
            <a:tailEnd/>
          </a:ln>
        </p:spPr>
        <p:txBody>
          <a:bodyPr>
            <a:spAutoFit/>
          </a:bodyPr>
          <a:lstStyle/>
          <a:p>
            <a:pPr eaLnBrk="0" hangingPunct="0">
              <a:lnSpc>
                <a:spcPct val="85000"/>
              </a:lnSpc>
              <a:spcBef>
                <a:spcPct val="10000"/>
              </a:spcBef>
            </a:pPr>
            <a:r>
              <a:rPr lang="en-US" sz="1700" b="1">
                <a:latin typeface="Courier New" pitchFamily="49" charset="0"/>
              </a:rPr>
              <a:t>   +4     0100</a:t>
            </a:r>
          </a:p>
          <a:p>
            <a:pPr eaLnBrk="0" hangingPunct="0">
              <a:lnSpc>
                <a:spcPct val="85000"/>
              </a:lnSpc>
              <a:spcBef>
                <a:spcPct val="10000"/>
              </a:spcBef>
            </a:pPr>
            <a:r>
              <a:rPr lang="en-US" sz="1700" b="1">
                <a:latin typeface="Courier New" pitchFamily="49" charset="0"/>
              </a:rPr>
              <a:t> + -7   + 1001</a:t>
            </a:r>
          </a:p>
          <a:p>
            <a:pPr eaLnBrk="0" hangingPunct="0">
              <a:lnSpc>
                <a:spcPct val="85000"/>
              </a:lnSpc>
              <a:spcBef>
                <a:spcPct val="10000"/>
              </a:spcBef>
            </a:pPr>
            <a:r>
              <a:rPr lang="en-US" sz="1700" b="1">
                <a:latin typeface="Courier New" pitchFamily="49" charset="0"/>
              </a:rPr>
              <a:t> ----   -------</a:t>
            </a:r>
          </a:p>
          <a:p>
            <a:pPr eaLnBrk="0" hangingPunct="0">
              <a:lnSpc>
                <a:spcPct val="85000"/>
              </a:lnSpc>
              <a:spcBef>
                <a:spcPct val="10000"/>
              </a:spcBef>
            </a:pPr>
            <a:r>
              <a:rPr lang="en-US" sz="1700" b="1">
                <a:latin typeface="Courier New" pitchFamily="49" charset="0"/>
              </a:rPr>
              <a:t>   -3     1101</a:t>
            </a:r>
          </a:p>
          <a:p>
            <a:pPr eaLnBrk="0" hangingPunct="0">
              <a:lnSpc>
                <a:spcPct val="85000"/>
              </a:lnSpc>
              <a:spcBef>
                <a:spcPct val="10000"/>
              </a:spcBef>
            </a:pPr>
            <a:r>
              <a:rPr lang="en-US" sz="1700" b="1">
                <a:latin typeface="Courier New" pitchFamily="49" charset="0"/>
              </a:rPr>
              <a:t> ----   -------</a:t>
            </a:r>
          </a:p>
        </p:txBody>
      </p:sp>
      <p:sp>
        <p:nvSpPr>
          <p:cNvPr id="11" name="Text Box 9"/>
          <p:cNvSpPr txBox="1">
            <a:spLocks noChangeArrowheads="1"/>
          </p:cNvSpPr>
          <p:nvPr/>
        </p:nvSpPr>
        <p:spPr bwMode="auto">
          <a:xfrm>
            <a:off x="2895600" y="4729655"/>
            <a:ext cx="2971800" cy="1308820"/>
          </a:xfrm>
          <a:prstGeom prst="rect">
            <a:avLst/>
          </a:prstGeom>
          <a:solidFill>
            <a:srgbClr val="FFFFCC"/>
          </a:solidFill>
          <a:ln w="12700">
            <a:solidFill>
              <a:srgbClr val="660033"/>
            </a:solidFill>
            <a:miter lim="800000"/>
            <a:headEnd/>
            <a:tailEnd/>
          </a:ln>
        </p:spPr>
        <p:txBody>
          <a:bodyPr>
            <a:spAutoFit/>
          </a:bodyPr>
          <a:lstStyle/>
          <a:p>
            <a:pPr eaLnBrk="0" hangingPunct="0">
              <a:lnSpc>
                <a:spcPct val="85000"/>
              </a:lnSpc>
              <a:spcBef>
                <a:spcPct val="10000"/>
              </a:spcBef>
            </a:pPr>
            <a:r>
              <a:rPr lang="en-US" sz="1700" b="1" dirty="0">
                <a:latin typeface="Courier New" pitchFamily="49" charset="0"/>
              </a:rPr>
              <a:t>   -3       1101</a:t>
            </a:r>
          </a:p>
          <a:p>
            <a:pPr eaLnBrk="0" hangingPunct="0">
              <a:lnSpc>
                <a:spcPct val="85000"/>
              </a:lnSpc>
              <a:spcBef>
                <a:spcPct val="10000"/>
              </a:spcBef>
            </a:pPr>
            <a:r>
              <a:rPr lang="en-US" sz="1700" b="1" dirty="0">
                <a:latin typeface="Courier New" pitchFamily="49" charset="0"/>
              </a:rPr>
              <a:t> + -6     + 1010</a:t>
            </a:r>
          </a:p>
          <a:p>
            <a:pPr eaLnBrk="0" hangingPunct="0">
              <a:lnSpc>
                <a:spcPct val="85000"/>
              </a:lnSpc>
              <a:spcBef>
                <a:spcPct val="10000"/>
              </a:spcBef>
            </a:pPr>
            <a:r>
              <a:rPr lang="en-US" sz="1700" b="1" dirty="0">
                <a:latin typeface="Courier New" pitchFamily="49" charset="0"/>
              </a:rPr>
              <a:t> ----     -------</a:t>
            </a:r>
          </a:p>
          <a:p>
            <a:pPr eaLnBrk="0" hangingPunct="0">
              <a:lnSpc>
                <a:spcPct val="85000"/>
              </a:lnSpc>
              <a:spcBef>
                <a:spcPct val="10000"/>
              </a:spcBef>
            </a:pPr>
            <a:r>
              <a:rPr lang="en-US" sz="1700" b="1" dirty="0">
                <a:latin typeface="Courier New" pitchFamily="49" charset="0"/>
              </a:rPr>
              <a:t>   -9      </a:t>
            </a:r>
            <a:r>
              <a:rPr lang="en-US" sz="1700" b="1" dirty="0">
                <a:solidFill>
                  <a:srgbClr val="CC0000"/>
                </a:solidFill>
                <a:latin typeface="Courier New" pitchFamily="49" charset="0"/>
              </a:rPr>
              <a:t>1</a:t>
            </a:r>
            <a:r>
              <a:rPr lang="en-US" sz="1700" b="1" dirty="0">
                <a:latin typeface="Courier New" pitchFamily="49" charset="0"/>
              </a:rPr>
              <a:t>0111</a:t>
            </a:r>
          </a:p>
          <a:p>
            <a:pPr eaLnBrk="0" hangingPunct="0">
              <a:lnSpc>
                <a:spcPct val="85000"/>
              </a:lnSpc>
              <a:spcBef>
                <a:spcPct val="10000"/>
              </a:spcBef>
            </a:pPr>
            <a:r>
              <a:rPr lang="en-US" sz="1700" b="1" dirty="0">
                <a:latin typeface="Courier New" pitchFamily="49" charset="0"/>
              </a:rPr>
              <a:t> ----     -------</a:t>
            </a:r>
          </a:p>
        </p:txBody>
      </p:sp>
      <p:sp>
        <p:nvSpPr>
          <p:cNvPr id="12" name="Text Box 10"/>
          <p:cNvSpPr txBox="1">
            <a:spLocks noChangeArrowheads="1"/>
          </p:cNvSpPr>
          <p:nvPr/>
        </p:nvSpPr>
        <p:spPr bwMode="auto">
          <a:xfrm>
            <a:off x="6873766" y="4724400"/>
            <a:ext cx="2971800" cy="1308820"/>
          </a:xfrm>
          <a:prstGeom prst="rect">
            <a:avLst/>
          </a:prstGeom>
          <a:solidFill>
            <a:srgbClr val="FFFFCC"/>
          </a:solidFill>
          <a:ln w="12700">
            <a:solidFill>
              <a:srgbClr val="660033"/>
            </a:solidFill>
            <a:miter lim="800000"/>
            <a:headEnd/>
            <a:tailEnd/>
          </a:ln>
        </p:spPr>
        <p:txBody>
          <a:bodyPr>
            <a:spAutoFit/>
          </a:bodyPr>
          <a:lstStyle/>
          <a:p>
            <a:pPr eaLnBrk="0" hangingPunct="0">
              <a:lnSpc>
                <a:spcPct val="85000"/>
              </a:lnSpc>
              <a:spcBef>
                <a:spcPct val="10000"/>
              </a:spcBef>
            </a:pPr>
            <a:r>
              <a:rPr lang="en-US" sz="1700" b="1">
                <a:latin typeface="Courier New" pitchFamily="49" charset="0"/>
              </a:rPr>
              <a:t>   +5       0101</a:t>
            </a:r>
          </a:p>
          <a:p>
            <a:pPr eaLnBrk="0" hangingPunct="0">
              <a:lnSpc>
                <a:spcPct val="85000"/>
              </a:lnSpc>
              <a:spcBef>
                <a:spcPct val="10000"/>
              </a:spcBef>
            </a:pPr>
            <a:r>
              <a:rPr lang="en-US" sz="1700" b="1">
                <a:latin typeface="Courier New" pitchFamily="49" charset="0"/>
              </a:rPr>
              <a:t> + +6     + 0110</a:t>
            </a:r>
          </a:p>
          <a:p>
            <a:pPr eaLnBrk="0" hangingPunct="0">
              <a:lnSpc>
                <a:spcPct val="85000"/>
              </a:lnSpc>
              <a:spcBef>
                <a:spcPct val="10000"/>
              </a:spcBef>
            </a:pPr>
            <a:r>
              <a:rPr lang="en-US" sz="1700" b="1">
                <a:latin typeface="Courier New" pitchFamily="49" charset="0"/>
              </a:rPr>
              <a:t> ----     -------</a:t>
            </a:r>
          </a:p>
          <a:p>
            <a:pPr eaLnBrk="0" hangingPunct="0">
              <a:lnSpc>
                <a:spcPct val="85000"/>
              </a:lnSpc>
              <a:spcBef>
                <a:spcPct val="10000"/>
              </a:spcBef>
            </a:pPr>
            <a:r>
              <a:rPr lang="en-US" sz="1700" b="1">
                <a:latin typeface="Courier New" pitchFamily="49" charset="0"/>
              </a:rPr>
              <a:t>  +11      </a:t>
            </a:r>
            <a:r>
              <a:rPr lang="en-US" sz="1700" b="1">
                <a:solidFill>
                  <a:srgbClr val="FF0000"/>
                </a:solidFill>
                <a:latin typeface="Courier New" pitchFamily="49" charset="0"/>
              </a:rPr>
              <a:t> </a:t>
            </a:r>
            <a:r>
              <a:rPr lang="en-US" sz="1700" b="1">
                <a:latin typeface="Courier New" pitchFamily="49" charset="0"/>
              </a:rPr>
              <a:t>1011</a:t>
            </a:r>
          </a:p>
          <a:p>
            <a:pPr eaLnBrk="0" hangingPunct="0">
              <a:lnSpc>
                <a:spcPct val="85000"/>
              </a:lnSpc>
              <a:spcBef>
                <a:spcPct val="10000"/>
              </a:spcBef>
            </a:pPr>
            <a:r>
              <a:rPr lang="en-US" sz="1700" b="1">
                <a:latin typeface="Courier New" pitchFamily="49" charset="0"/>
              </a:rPr>
              <a:t> ----     -------</a:t>
            </a:r>
          </a:p>
        </p:txBody>
      </p:sp>
      <p:sp>
        <p:nvSpPr>
          <p:cNvPr id="2" name="TextBox 1"/>
          <p:cNvSpPr txBox="1"/>
          <p:nvPr/>
        </p:nvSpPr>
        <p:spPr>
          <a:xfrm>
            <a:off x="2209800" y="2302092"/>
            <a:ext cx="431528" cy="369332"/>
          </a:xfrm>
          <a:prstGeom prst="rect">
            <a:avLst/>
          </a:prstGeom>
          <a:noFill/>
        </p:spPr>
        <p:txBody>
          <a:bodyPr wrap="none" rtlCol="0">
            <a:spAutoFit/>
          </a:bodyPr>
          <a:lstStyle/>
          <a:p>
            <a:r>
              <a:rPr lang="en-US" altLang="ko-KR" dirty="0"/>
              <a:t>(a)</a:t>
            </a:r>
            <a:endParaRPr lang="ko-KR" altLang="en-US" dirty="0"/>
          </a:p>
        </p:txBody>
      </p:sp>
      <p:sp>
        <p:nvSpPr>
          <p:cNvPr id="19" name="TextBox 18"/>
          <p:cNvSpPr txBox="1"/>
          <p:nvPr/>
        </p:nvSpPr>
        <p:spPr>
          <a:xfrm>
            <a:off x="6366641" y="2302092"/>
            <a:ext cx="442750" cy="369332"/>
          </a:xfrm>
          <a:prstGeom prst="rect">
            <a:avLst/>
          </a:prstGeom>
          <a:noFill/>
        </p:spPr>
        <p:txBody>
          <a:bodyPr wrap="none" rtlCol="0">
            <a:spAutoFit/>
          </a:bodyPr>
          <a:lstStyle/>
          <a:p>
            <a:r>
              <a:rPr lang="en-US" altLang="ko-KR" dirty="0"/>
              <a:t>(b)</a:t>
            </a:r>
            <a:endParaRPr lang="ko-KR" altLang="en-US" dirty="0"/>
          </a:p>
        </p:txBody>
      </p:sp>
      <p:sp>
        <p:nvSpPr>
          <p:cNvPr id="20" name="TextBox 19"/>
          <p:cNvSpPr txBox="1"/>
          <p:nvPr/>
        </p:nvSpPr>
        <p:spPr>
          <a:xfrm>
            <a:off x="2213345" y="3760317"/>
            <a:ext cx="420308" cy="369332"/>
          </a:xfrm>
          <a:prstGeom prst="rect">
            <a:avLst/>
          </a:prstGeom>
          <a:noFill/>
        </p:spPr>
        <p:txBody>
          <a:bodyPr wrap="none" rtlCol="0">
            <a:spAutoFit/>
          </a:bodyPr>
          <a:lstStyle/>
          <a:p>
            <a:r>
              <a:rPr lang="en-US" altLang="ko-KR" dirty="0"/>
              <a:t>(c)</a:t>
            </a:r>
            <a:endParaRPr lang="ko-KR" altLang="en-US" dirty="0"/>
          </a:p>
        </p:txBody>
      </p:sp>
      <p:sp>
        <p:nvSpPr>
          <p:cNvPr id="21" name="TextBox 20"/>
          <p:cNvSpPr txBox="1"/>
          <p:nvPr/>
        </p:nvSpPr>
        <p:spPr>
          <a:xfrm>
            <a:off x="6370186" y="3760317"/>
            <a:ext cx="442750" cy="369332"/>
          </a:xfrm>
          <a:prstGeom prst="rect">
            <a:avLst/>
          </a:prstGeom>
          <a:noFill/>
        </p:spPr>
        <p:txBody>
          <a:bodyPr wrap="none" rtlCol="0">
            <a:spAutoFit/>
          </a:bodyPr>
          <a:lstStyle/>
          <a:p>
            <a:r>
              <a:rPr lang="en-US" altLang="ko-KR" dirty="0"/>
              <a:t>(d)</a:t>
            </a:r>
            <a:endParaRPr lang="ko-KR" altLang="en-US" dirty="0"/>
          </a:p>
        </p:txBody>
      </p:sp>
      <p:sp>
        <p:nvSpPr>
          <p:cNvPr id="22" name="TextBox 21"/>
          <p:cNvSpPr txBox="1"/>
          <p:nvPr/>
        </p:nvSpPr>
        <p:spPr>
          <a:xfrm>
            <a:off x="2246587" y="5192070"/>
            <a:ext cx="436338" cy="369332"/>
          </a:xfrm>
          <a:prstGeom prst="rect">
            <a:avLst/>
          </a:prstGeom>
          <a:noFill/>
        </p:spPr>
        <p:txBody>
          <a:bodyPr wrap="none" rtlCol="0">
            <a:spAutoFit/>
          </a:bodyPr>
          <a:lstStyle/>
          <a:p>
            <a:r>
              <a:rPr lang="en-US" altLang="ko-KR" dirty="0"/>
              <a:t>(e)</a:t>
            </a:r>
            <a:endParaRPr lang="ko-KR" altLang="en-US" dirty="0"/>
          </a:p>
        </p:txBody>
      </p:sp>
      <p:sp>
        <p:nvSpPr>
          <p:cNvPr id="23" name="TextBox 22"/>
          <p:cNvSpPr txBox="1"/>
          <p:nvPr/>
        </p:nvSpPr>
        <p:spPr>
          <a:xfrm>
            <a:off x="6403428" y="5192070"/>
            <a:ext cx="402674" cy="369332"/>
          </a:xfrm>
          <a:prstGeom prst="rect">
            <a:avLst/>
          </a:prstGeom>
          <a:noFill/>
        </p:spPr>
        <p:txBody>
          <a:bodyPr wrap="none" rtlCol="0">
            <a:spAutoFit/>
          </a:bodyPr>
          <a:lstStyle/>
          <a:p>
            <a:r>
              <a:rPr lang="en-US" altLang="ko-KR" dirty="0"/>
              <a:t>(f)</a:t>
            </a:r>
            <a:endParaRPr lang="ko-KR" altLang="en-US" dirty="0"/>
          </a:p>
        </p:txBody>
      </p:sp>
    </p:spTree>
    <p:extLst>
      <p:ext uri="{BB962C8B-B14F-4D97-AF65-F5344CB8AC3E}">
        <p14:creationId xmlns:p14="http://schemas.microsoft.com/office/powerpoint/2010/main" val="346650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000" dirty="0"/>
              <a:t>(A) Number: 2s complement addition and subtraction</a:t>
            </a:r>
            <a:endParaRPr lang="en-US" sz="30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11</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13" name="Rectangle 3"/>
          <p:cNvSpPr txBox="1">
            <a:spLocks noChangeArrowheads="1"/>
          </p:cNvSpPr>
          <p:nvPr/>
        </p:nvSpPr>
        <p:spPr bwMode="auto">
          <a:xfrm>
            <a:off x="1752600" y="828676"/>
            <a:ext cx="8610600" cy="5343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571500" indent="-571500" eaLnBrk="1" hangingPunct="1"/>
            <a:r>
              <a:rPr lang="en-US" altLang="ko-KR" sz="1800" dirty="0">
                <a:solidFill>
                  <a:srgbClr val="800000"/>
                </a:solidFill>
              </a:rPr>
              <a:t>Algorithm for addition, A + B</a:t>
            </a:r>
          </a:p>
          <a:p>
            <a:pPr marL="839788" lvl="1" indent="-495300" eaLnBrk="1" hangingPunct="1">
              <a:buClrTx/>
              <a:buSzTx/>
              <a:buFont typeface="Wingdings" pitchFamily="2" charset="2"/>
              <a:buAutoNum type="arabicPeriod"/>
            </a:pPr>
            <a:r>
              <a:rPr lang="en-US" altLang="ko-KR" sz="1600" dirty="0"/>
              <a:t>Perform binary addition on the two numbers.</a:t>
            </a:r>
          </a:p>
          <a:p>
            <a:pPr marL="839788" lvl="1" indent="-495300" eaLnBrk="1" hangingPunct="1">
              <a:buClrTx/>
              <a:buSzTx/>
              <a:buFont typeface="Wingdings" pitchFamily="2" charset="2"/>
              <a:buAutoNum type="arabicPeriod"/>
            </a:pPr>
            <a:r>
              <a:rPr lang="en-US" altLang="ko-KR" sz="1600" dirty="0"/>
              <a:t>Ignore the carry out of the MSB.</a:t>
            </a:r>
          </a:p>
          <a:p>
            <a:pPr marL="839788" lvl="1" indent="-495300" eaLnBrk="1" hangingPunct="1">
              <a:buClrTx/>
              <a:buSzTx/>
              <a:buFont typeface="Wingdings" pitchFamily="2" charset="2"/>
              <a:buAutoNum type="arabicPeriod"/>
            </a:pPr>
            <a:r>
              <a:rPr lang="en-US" altLang="ko-KR" sz="1600" dirty="0"/>
              <a:t>Check for </a:t>
            </a:r>
            <a:r>
              <a:rPr lang="en-US" altLang="ko-KR" sz="1600" dirty="0">
                <a:solidFill>
                  <a:srgbClr val="C00000"/>
                </a:solidFill>
              </a:rPr>
              <a:t>overflow</a:t>
            </a:r>
            <a:r>
              <a:rPr lang="en-US" altLang="ko-KR" sz="1600" dirty="0"/>
              <a:t>. Overflow occurs if the ‘</a:t>
            </a:r>
            <a:r>
              <a:rPr lang="en-US" altLang="ko-KR" sz="1600" dirty="0">
                <a:solidFill>
                  <a:srgbClr val="0000CC"/>
                </a:solidFill>
              </a:rPr>
              <a:t>carry in</a:t>
            </a:r>
            <a:r>
              <a:rPr lang="en-US" altLang="ko-KR" sz="1600" dirty="0"/>
              <a:t>’ and ‘</a:t>
            </a:r>
            <a:r>
              <a:rPr lang="en-US" altLang="ko-KR" sz="1600" dirty="0">
                <a:solidFill>
                  <a:srgbClr val="0000CC"/>
                </a:solidFill>
              </a:rPr>
              <a:t>carry out</a:t>
            </a:r>
            <a:r>
              <a:rPr lang="en-US" altLang="ko-KR" sz="1600" dirty="0"/>
              <a:t>’ of the </a:t>
            </a:r>
            <a:r>
              <a:rPr lang="en-US" altLang="ko-KR" sz="1600" dirty="0">
                <a:solidFill>
                  <a:srgbClr val="0000CC"/>
                </a:solidFill>
              </a:rPr>
              <a:t>MSB</a:t>
            </a:r>
            <a:r>
              <a:rPr lang="en-US" altLang="ko-KR" sz="1600" dirty="0"/>
              <a:t> are different, or if result is </a:t>
            </a:r>
            <a:r>
              <a:rPr lang="en-US" altLang="ko-KR" sz="1600" dirty="0">
                <a:solidFill>
                  <a:srgbClr val="0000CC"/>
                </a:solidFill>
              </a:rPr>
              <a:t>opposite sign </a:t>
            </a:r>
            <a:r>
              <a:rPr lang="en-US" altLang="ko-KR" sz="1600" dirty="0"/>
              <a:t>of A and B.</a:t>
            </a:r>
          </a:p>
          <a:p>
            <a:pPr marL="571500" indent="-571500" eaLnBrk="1" hangingPunct="1"/>
            <a:r>
              <a:rPr lang="en-US" altLang="ko-KR" sz="1800" dirty="0">
                <a:solidFill>
                  <a:srgbClr val="800000"/>
                </a:solidFill>
              </a:rPr>
              <a:t>Algorithm for subtraction, A – B = A + (-B)</a:t>
            </a:r>
          </a:p>
          <a:p>
            <a:pPr marL="839788" lvl="1" indent="-495300" eaLnBrk="1" hangingPunct="1">
              <a:buClrTx/>
              <a:buSzTx/>
              <a:buFont typeface="Wingdings" pitchFamily="2" charset="2"/>
              <a:buAutoNum type="arabicPeriod"/>
            </a:pPr>
            <a:r>
              <a:rPr lang="en-US" altLang="ko-KR" sz="1600" dirty="0"/>
              <a:t>Take 2s-complement of B.</a:t>
            </a:r>
          </a:p>
          <a:p>
            <a:pPr marL="839788" lvl="1" indent="-495300" eaLnBrk="1" hangingPunct="1">
              <a:buClrTx/>
              <a:buSzTx/>
              <a:buFont typeface="Wingdings" pitchFamily="2" charset="2"/>
              <a:buAutoNum type="arabicPeriod"/>
            </a:pPr>
            <a:r>
              <a:rPr lang="en-US" altLang="ko-KR" sz="1600" dirty="0"/>
              <a:t>Add the </a:t>
            </a:r>
            <a:r>
              <a:rPr lang="en-US" altLang="ko-KR" sz="1600" dirty="0">
                <a:solidFill>
                  <a:srgbClr val="0000CC"/>
                </a:solidFill>
              </a:rPr>
              <a:t>2s-complement of B </a:t>
            </a:r>
            <a:r>
              <a:rPr lang="en-US" altLang="ko-KR" sz="1600" dirty="0"/>
              <a:t>to A.</a:t>
            </a:r>
          </a:p>
          <a:p>
            <a:pPr eaLnBrk="1" hangingPunct="1"/>
            <a:r>
              <a:rPr lang="en-US" altLang="ko-KR" sz="1800" dirty="0"/>
              <a:t>Overflow</a:t>
            </a:r>
          </a:p>
          <a:p>
            <a:pPr lvl="1" eaLnBrk="1" hangingPunct="1"/>
            <a:r>
              <a:rPr lang="en-US" altLang="ko-KR" sz="1600" dirty="0"/>
              <a:t>If the result of addition/subtraction goes beyond this range, an </a:t>
            </a:r>
            <a:r>
              <a:rPr lang="en-US" altLang="ko-KR" sz="1600" b="1" dirty="0">
                <a:solidFill>
                  <a:srgbClr val="800000"/>
                </a:solidFill>
              </a:rPr>
              <a:t>overflow</a:t>
            </a:r>
            <a:r>
              <a:rPr lang="en-US" altLang="ko-KR" sz="1600" dirty="0"/>
              <a:t> occurs.</a:t>
            </a:r>
          </a:p>
          <a:p>
            <a:pPr lvl="1" eaLnBrk="1" hangingPunct="1"/>
            <a:r>
              <a:rPr lang="en-US" altLang="ko-KR" sz="1600" dirty="0"/>
              <a:t>Overflow can be easily detected:</a:t>
            </a:r>
          </a:p>
          <a:p>
            <a:pPr lvl="2" eaLnBrk="1" hangingPunct="1"/>
            <a:r>
              <a:rPr lang="en-US" altLang="ko-KR" sz="1600" i="1" dirty="0"/>
              <a:t>positive </a:t>
            </a:r>
            <a:r>
              <a:rPr lang="en-US" altLang="ko-KR" sz="1600" i="1" dirty="0">
                <a:solidFill>
                  <a:srgbClr val="800000"/>
                </a:solidFill>
              </a:rPr>
              <a:t>add</a:t>
            </a:r>
            <a:r>
              <a:rPr lang="en-US" altLang="ko-KR" sz="1600" i="1" dirty="0"/>
              <a:t> positive</a:t>
            </a:r>
            <a:r>
              <a:rPr lang="en-US" altLang="ko-KR" sz="1600" dirty="0"/>
              <a:t> </a:t>
            </a:r>
            <a:r>
              <a:rPr lang="en-US" altLang="ko-KR" sz="1600" dirty="0">
                <a:sym typeface="Wingdings" pitchFamily="2" charset="2"/>
              </a:rPr>
              <a:t> </a:t>
            </a:r>
            <a:r>
              <a:rPr lang="en-US" altLang="ko-KR" sz="1600" dirty="0"/>
              <a:t>negative</a:t>
            </a:r>
          </a:p>
          <a:p>
            <a:pPr lvl="2" eaLnBrk="1" hangingPunct="1"/>
            <a:r>
              <a:rPr lang="en-US" altLang="ko-KR" sz="1600" i="1" dirty="0"/>
              <a:t>negative </a:t>
            </a:r>
            <a:r>
              <a:rPr lang="en-US" altLang="ko-KR" sz="1600" i="1" dirty="0">
                <a:solidFill>
                  <a:srgbClr val="800000"/>
                </a:solidFill>
              </a:rPr>
              <a:t>add</a:t>
            </a:r>
            <a:r>
              <a:rPr lang="en-US" altLang="ko-KR" sz="1600" i="1" dirty="0"/>
              <a:t> negative</a:t>
            </a:r>
            <a:r>
              <a:rPr lang="en-US" altLang="ko-KR" sz="1600" dirty="0"/>
              <a:t> </a:t>
            </a:r>
            <a:r>
              <a:rPr lang="en-US" altLang="ko-KR" sz="1600" dirty="0">
                <a:sym typeface="Wingdings" pitchFamily="2" charset="2"/>
              </a:rPr>
              <a:t></a:t>
            </a:r>
            <a:r>
              <a:rPr lang="en-US" altLang="ko-KR" sz="1600" dirty="0"/>
              <a:t> positive</a:t>
            </a:r>
          </a:p>
          <a:p>
            <a:pPr lvl="1" eaLnBrk="1" hangingPunct="1"/>
            <a:r>
              <a:rPr lang="en-US" altLang="ko-KR" sz="1600" dirty="0"/>
              <a:t>Example: 4-bit 2s-complement system</a:t>
            </a:r>
          </a:p>
          <a:p>
            <a:pPr lvl="2" eaLnBrk="1" hangingPunct="1"/>
            <a:r>
              <a:rPr lang="en-US" altLang="ko-KR" sz="1500" dirty="0"/>
              <a:t>Range of value: -8</a:t>
            </a:r>
            <a:r>
              <a:rPr lang="en-US" altLang="ko-KR" sz="1500" baseline="-25000" dirty="0"/>
              <a:t>10</a:t>
            </a:r>
            <a:r>
              <a:rPr lang="en-US" altLang="ko-KR" sz="1500" dirty="0"/>
              <a:t> to 7</a:t>
            </a:r>
            <a:r>
              <a:rPr lang="en-US" altLang="ko-KR" sz="1500" baseline="-25000" dirty="0"/>
              <a:t>10</a:t>
            </a:r>
          </a:p>
          <a:p>
            <a:pPr lvl="2" eaLnBrk="1" hangingPunct="1">
              <a:spcBef>
                <a:spcPct val="60000"/>
              </a:spcBef>
            </a:pPr>
            <a:r>
              <a:rPr lang="en-US" altLang="ko-KR" sz="1500" dirty="0"/>
              <a:t>0101</a:t>
            </a:r>
            <a:r>
              <a:rPr lang="en-US" altLang="ko-KR" sz="1500" baseline="-25000" dirty="0"/>
              <a:t>2s</a:t>
            </a:r>
            <a:r>
              <a:rPr lang="en-US" altLang="ko-KR" sz="1500" dirty="0"/>
              <a:t> + 0110</a:t>
            </a:r>
            <a:r>
              <a:rPr lang="en-US" altLang="ko-KR" sz="1500" baseline="-25000" dirty="0"/>
              <a:t>2s</a:t>
            </a:r>
            <a:r>
              <a:rPr lang="en-US" altLang="ko-KR" sz="1500" dirty="0"/>
              <a:t> = 1011</a:t>
            </a:r>
            <a:r>
              <a:rPr lang="en-US" altLang="ko-KR" sz="1500" baseline="-25000" dirty="0"/>
              <a:t>2s,        	  </a:t>
            </a:r>
            <a:r>
              <a:rPr lang="en-US" altLang="ko-KR" sz="1500" dirty="0"/>
              <a:t>5</a:t>
            </a:r>
            <a:r>
              <a:rPr lang="en-US" altLang="ko-KR" sz="1500" baseline="-25000" dirty="0"/>
              <a:t>10</a:t>
            </a:r>
            <a:r>
              <a:rPr lang="en-US" altLang="ko-KR" sz="1500" dirty="0"/>
              <a:t> + 6</a:t>
            </a:r>
            <a:r>
              <a:rPr lang="en-US" altLang="ko-KR" sz="1500" baseline="-25000" dirty="0"/>
              <a:t>10</a:t>
            </a:r>
            <a:r>
              <a:rPr lang="en-US" altLang="ko-KR" sz="1500" dirty="0"/>
              <a:t> = -5</a:t>
            </a:r>
            <a:r>
              <a:rPr lang="en-US" altLang="ko-KR" sz="1500" baseline="-25000" dirty="0"/>
              <a:t>10</a:t>
            </a:r>
            <a:r>
              <a:rPr lang="en-US" altLang="ko-KR" sz="1500" dirty="0"/>
              <a:t> ?! (overflow!)</a:t>
            </a:r>
          </a:p>
          <a:p>
            <a:pPr lvl="2" eaLnBrk="1" hangingPunct="1">
              <a:spcBef>
                <a:spcPct val="60000"/>
              </a:spcBef>
            </a:pPr>
            <a:r>
              <a:rPr lang="en-US" altLang="ko-KR" sz="1500" dirty="0"/>
              <a:t>1001</a:t>
            </a:r>
            <a:r>
              <a:rPr lang="en-US" altLang="ko-KR" sz="1500" baseline="-25000" dirty="0"/>
              <a:t>2s</a:t>
            </a:r>
            <a:r>
              <a:rPr lang="en-US" altLang="ko-KR" sz="1500" dirty="0"/>
              <a:t> + 1101</a:t>
            </a:r>
            <a:r>
              <a:rPr lang="en-US" altLang="ko-KR" sz="1500" baseline="-25000" dirty="0"/>
              <a:t>2s</a:t>
            </a:r>
            <a:r>
              <a:rPr lang="en-US" altLang="ko-KR" sz="1500" dirty="0"/>
              <a:t> = </a:t>
            </a:r>
            <a:r>
              <a:rPr lang="en-US" altLang="ko-KR" sz="1500" u="sng" dirty="0"/>
              <a:t>1</a:t>
            </a:r>
            <a:r>
              <a:rPr lang="en-US" altLang="ko-KR" sz="1500" dirty="0"/>
              <a:t>0110</a:t>
            </a:r>
            <a:r>
              <a:rPr lang="en-US" altLang="ko-KR" sz="1500" baseline="-25000" dirty="0"/>
              <a:t>2s </a:t>
            </a:r>
            <a:r>
              <a:rPr lang="en-US" altLang="ko-KR" sz="1500" dirty="0"/>
              <a:t>(discard end-carry) = 0110</a:t>
            </a:r>
            <a:r>
              <a:rPr lang="en-US" altLang="ko-KR" sz="1500" baseline="-25000" dirty="0"/>
              <a:t>2s ,       </a:t>
            </a:r>
            <a:r>
              <a:rPr lang="en-US" altLang="ko-KR" sz="1500" dirty="0"/>
              <a:t>-7</a:t>
            </a:r>
            <a:r>
              <a:rPr lang="en-US" altLang="ko-KR" sz="1500" baseline="-25000" dirty="0"/>
              <a:t>10</a:t>
            </a:r>
            <a:r>
              <a:rPr lang="en-US" altLang="ko-KR" sz="1500" dirty="0"/>
              <a:t> + -3</a:t>
            </a:r>
            <a:r>
              <a:rPr lang="en-US" altLang="ko-KR" sz="1500" baseline="-25000" dirty="0"/>
              <a:t>10</a:t>
            </a:r>
            <a:r>
              <a:rPr lang="en-US" altLang="ko-KR" sz="1500" dirty="0"/>
              <a:t> = 6</a:t>
            </a:r>
            <a:r>
              <a:rPr lang="en-US" altLang="ko-KR" sz="1500" baseline="-25000" dirty="0"/>
              <a:t>10</a:t>
            </a:r>
            <a:r>
              <a:rPr lang="en-US" altLang="ko-KR" sz="1500" dirty="0"/>
              <a:t> ?! (overflow!)</a:t>
            </a:r>
          </a:p>
          <a:p>
            <a:pPr marL="571500" indent="-571500" eaLnBrk="1" hangingPunct="1">
              <a:buNone/>
            </a:pPr>
            <a:endParaRPr lang="en-US" sz="2800" kern="0" dirty="0">
              <a:solidFill>
                <a:srgbClr val="800000"/>
              </a:solidFill>
            </a:endParaRPr>
          </a:p>
        </p:txBody>
      </p:sp>
    </p:spTree>
    <p:extLst>
      <p:ext uri="{BB962C8B-B14F-4D97-AF65-F5344CB8AC3E}">
        <p14:creationId xmlns:p14="http://schemas.microsoft.com/office/powerpoint/2010/main" val="386303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000" dirty="0"/>
              <a:t>(A) Number: 2s complement addition and subtraction</a:t>
            </a:r>
            <a:endParaRPr lang="en-US" sz="30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12</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13" name="Rectangle 3"/>
          <p:cNvSpPr txBox="1">
            <a:spLocks noChangeArrowheads="1"/>
          </p:cNvSpPr>
          <p:nvPr/>
        </p:nvSpPr>
        <p:spPr bwMode="auto">
          <a:xfrm>
            <a:off x="1828800" y="800564"/>
            <a:ext cx="8229600" cy="999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571500" indent="-571500" eaLnBrk="1" hangingPunct="1"/>
            <a:r>
              <a:rPr lang="en-US" sz="1800" kern="0" dirty="0">
                <a:solidFill>
                  <a:srgbClr val="800000"/>
                </a:solidFill>
              </a:rPr>
              <a:t>4-bit system</a:t>
            </a:r>
          </a:p>
          <a:p>
            <a:pPr marL="571500" indent="-571500" eaLnBrk="1" hangingPunct="1"/>
            <a:r>
              <a:rPr lang="en-US" altLang="ko-KR" sz="1800" dirty="0"/>
              <a:t>Which one is overflow?</a:t>
            </a:r>
          </a:p>
          <a:p>
            <a:pPr marL="571500" indent="-571500" eaLnBrk="1" hangingPunct="1"/>
            <a:endParaRPr lang="en-US" sz="2400" kern="0" dirty="0"/>
          </a:p>
          <a:p>
            <a:pPr marL="571500" indent="-571500" eaLnBrk="1" hangingPunct="1">
              <a:buNone/>
            </a:pPr>
            <a:endParaRPr lang="en-US" sz="2800" kern="0" dirty="0">
              <a:solidFill>
                <a:srgbClr val="800000"/>
              </a:solidFill>
            </a:endParaRPr>
          </a:p>
        </p:txBody>
      </p:sp>
      <p:sp>
        <p:nvSpPr>
          <p:cNvPr id="15" name="Text Box 5"/>
          <p:cNvSpPr txBox="1">
            <a:spLocks noChangeArrowheads="1"/>
          </p:cNvSpPr>
          <p:nvPr/>
        </p:nvSpPr>
        <p:spPr bwMode="auto">
          <a:xfrm>
            <a:off x="2895600" y="1838676"/>
            <a:ext cx="2514600" cy="1318631"/>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sz="1700" b="1" dirty="0">
                <a:latin typeface="Courier New" pitchFamily="49" charset="0"/>
              </a:rPr>
              <a:t>   +3       0011</a:t>
            </a:r>
          </a:p>
          <a:p>
            <a:pPr eaLnBrk="0" hangingPunct="0">
              <a:lnSpc>
                <a:spcPct val="85000"/>
              </a:lnSpc>
              <a:spcBef>
                <a:spcPct val="10000"/>
              </a:spcBef>
            </a:pPr>
            <a:r>
              <a:rPr lang="en-US" sz="1700" b="1" dirty="0">
                <a:latin typeface="Courier New" pitchFamily="49" charset="0"/>
              </a:rPr>
              <a:t> + +4     + 0100</a:t>
            </a:r>
          </a:p>
          <a:p>
            <a:pPr eaLnBrk="0" hangingPunct="0">
              <a:lnSpc>
                <a:spcPct val="85000"/>
              </a:lnSpc>
              <a:spcBef>
                <a:spcPct val="10000"/>
              </a:spcBef>
            </a:pPr>
            <a:r>
              <a:rPr lang="en-US" sz="1700" b="1" dirty="0">
                <a:latin typeface="Courier New" pitchFamily="49" charset="0"/>
              </a:rPr>
              <a:t> ----     -------</a:t>
            </a:r>
          </a:p>
          <a:p>
            <a:pPr eaLnBrk="0" hangingPunct="0">
              <a:lnSpc>
                <a:spcPct val="85000"/>
              </a:lnSpc>
              <a:spcBef>
                <a:spcPct val="10000"/>
              </a:spcBef>
            </a:pPr>
            <a:r>
              <a:rPr lang="en-US" sz="1700" b="1" dirty="0">
                <a:latin typeface="Courier New" pitchFamily="49" charset="0"/>
              </a:rPr>
              <a:t>   +7       0111</a:t>
            </a:r>
          </a:p>
          <a:p>
            <a:pPr eaLnBrk="0" hangingPunct="0">
              <a:lnSpc>
                <a:spcPct val="85000"/>
              </a:lnSpc>
              <a:spcBef>
                <a:spcPct val="10000"/>
              </a:spcBef>
            </a:pPr>
            <a:r>
              <a:rPr lang="en-US" sz="1700" b="1" dirty="0">
                <a:latin typeface="Courier New" pitchFamily="49" charset="0"/>
              </a:rPr>
              <a:t> ----     -------</a:t>
            </a:r>
          </a:p>
        </p:txBody>
      </p:sp>
      <p:sp>
        <p:nvSpPr>
          <p:cNvPr id="16" name="Text Box 6"/>
          <p:cNvSpPr txBox="1">
            <a:spLocks noChangeArrowheads="1"/>
          </p:cNvSpPr>
          <p:nvPr/>
        </p:nvSpPr>
        <p:spPr bwMode="auto">
          <a:xfrm>
            <a:off x="6858000" y="1838675"/>
            <a:ext cx="2422634" cy="1318631"/>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sz="1700" b="1" dirty="0">
                <a:latin typeface="Courier New" pitchFamily="49" charset="0"/>
              </a:rPr>
              <a:t>   -2     1110</a:t>
            </a:r>
          </a:p>
          <a:p>
            <a:pPr eaLnBrk="0" hangingPunct="0">
              <a:lnSpc>
                <a:spcPct val="85000"/>
              </a:lnSpc>
              <a:spcBef>
                <a:spcPct val="10000"/>
              </a:spcBef>
            </a:pPr>
            <a:r>
              <a:rPr lang="en-US" sz="1700" b="1" dirty="0">
                <a:latin typeface="Courier New" pitchFamily="49" charset="0"/>
              </a:rPr>
              <a:t> + -6   + 1010</a:t>
            </a:r>
          </a:p>
          <a:p>
            <a:pPr eaLnBrk="0" hangingPunct="0">
              <a:lnSpc>
                <a:spcPct val="85000"/>
              </a:lnSpc>
              <a:spcBef>
                <a:spcPct val="10000"/>
              </a:spcBef>
            </a:pPr>
            <a:r>
              <a:rPr lang="en-US" sz="1700" b="1" dirty="0">
                <a:latin typeface="Courier New" pitchFamily="49" charset="0"/>
              </a:rPr>
              <a:t> ----   -------</a:t>
            </a:r>
          </a:p>
          <a:p>
            <a:pPr eaLnBrk="0" hangingPunct="0">
              <a:lnSpc>
                <a:spcPct val="85000"/>
              </a:lnSpc>
              <a:spcBef>
                <a:spcPct val="10000"/>
              </a:spcBef>
            </a:pPr>
            <a:r>
              <a:rPr lang="en-US" sz="1700" b="1" dirty="0">
                <a:latin typeface="Courier New" pitchFamily="49" charset="0"/>
              </a:rPr>
              <a:t>   -8    </a:t>
            </a:r>
            <a:r>
              <a:rPr lang="en-US" sz="1700" b="1" dirty="0">
                <a:solidFill>
                  <a:srgbClr val="FF0000"/>
                </a:solidFill>
                <a:latin typeface="Courier New" pitchFamily="49" charset="0"/>
              </a:rPr>
              <a:t>1</a:t>
            </a:r>
            <a:r>
              <a:rPr lang="en-US" sz="1700" b="1" dirty="0">
                <a:latin typeface="Courier New" pitchFamily="49" charset="0"/>
              </a:rPr>
              <a:t>1000</a:t>
            </a:r>
          </a:p>
          <a:p>
            <a:pPr eaLnBrk="0" hangingPunct="0">
              <a:lnSpc>
                <a:spcPct val="85000"/>
              </a:lnSpc>
              <a:spcBef>
                <a:spcPct val="10000"/>
              </a:spcBef>
            </a:pPr>
            <a:r>
              <a:rPr lang="en-US" sz="1700" b="1" dirty="0">
                <a:latin typeface="Courier New" pitchFamily="49" charset="0"/>
              </a:rPr>
              <a:t> ----   -------</a:t>
            </a:r>
          </a:p>
        </p:txBody>
      </p:sp>
      <p:sp>
        <p:nvSpPr>
          <p:cNvPr id="17" name="Text Box 7"/>
          <p:cNvSpPr txBox="1">
            <a:spLocks noChangeArrowheads="1"/>
          </p:cNvSpPr>
          <p:nvPr/>
        </p:nvSpPr>
        <p:spPr bwMode="auto">
          <a:xfrm>
            <a:off x="2895600" y="3276600"/>
            <a:ext cx="2514600" cy="1308820"/>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sz="1700" b="1">
                <a:latin typeface="Courier New" pitchFamily="49" charset="0"/>
              </a:rPr>
              <a:t>   +6      0110</a:t>
            </a:r>
          </a:p>
          <a:p>
            <a:pPr eaLnBrk="0" hangingPunct="0">
              <a:lnSpc>
                <a:spcPct val="85000"/>
              </a:lnSpc>
              <a:spcBef>
                <a:spcPct val="10000"/>
              </a:spcBef>
            </a:pPr>
            <a:r>
              <a:rPr lang="en-US" sz="1700" b="1">
                <a:latin typeface="Courier New" pitchFamily="49" charset="0"/>
              </a:rPr>
              <a:t> + -3    + 1101</a:t>
            </a:r>
          </a:p>
          <a:p>
            <a:pPr eaLnBrk="0" hangingPunct="0">
              <a:lnSpc>
                <a:spcPct val="85000"/>
              </a:lnSpc>
              <a:spcBef>
                <a:spcPct val="10000"/>
              </a:spcBef>
            </a:pPr>
            <a:r>
              <a:rPr lang="en-US" sz="1700" b="1">
                <a:latin typeface="Courier New" pitchFamily="49" charset="0"/>
              </a:rPr>
              <a:t> ----     -------</a:t>
            </a:r>
          </a:p>
          <a:p>
            <a:pPr eaLnBrk="0" hangingPunct="0">
              <a:lnSpc>
                <a:spcPct val="85000"/>
              </a:lnSpc>
              <a:spcBef>
                <a:spcPct val="10000"/>
              </a:spcBef>
            </a:pPr>
            <a:r>
              <a:rPr lang="en-US" sz="1700" b="1">
                <a:latin typeface="Courier New" pitchFamily="49" charset="0"/>
              </a:rPr>
              <a:t>   +3     </a:t>
            </a:r>
            <a:r>
              <a:rPr lang="en-US" sz="1700" b="1">
                <a:solidFill>
                  <a:srgbClr val="FF0000"/>
                </a:solidFill>
                <a:latin typeface="Courier New" pitchFamily="49" charset="0"/>
              </a:rPr>
              <a:t>1</a:t>
            </a:r>
            <a:r>
              <a:rPr lang="en-US" sz="1700" b="1">
                <a:latin typeface="Courier New" pitchFamily="49" charset="0"/>
              </a:rPr>
              <a:t>0011</a:t>
            </a:r>
          </a:p>
          <a:p>
            <a:pPr eaLnBrk="0" hangingPunct="0">
              <a:lnSpc>
                <a:spcPct val="85000"/>
              </a:lnSpc>
              <a:spcBef>
                <a:spcPct val="10000"/>
              </a:spcBef>
            </a:pPr>
            <a:r>
              <a:rPr lang="en-US" sz="1700" b="1">
                <a:latin typeface="Courier New" pitchFamily="49" charset="0"/>
              </a:rPr>
              <a:t> ----     -------</a:t>
            </a:r>
          </a:p>
        </p:txBody>
      </p:sp>
      <p:sp>
        <p:nvSpPr>
          <p:cNvPr id="18" name="Text Box 8"/>
          <p:cNvSpPr txBox="1">
            <a:spLocks noChangeArrowheads="1"/>
          </p:cNvSpPr>
          <p:nvPr/>
        </p:nvSpPr>
        <p:spPr bwMode="auto">
          <a:xfrm>
            <a:off x="6873766" y="3285112"/>
            <a:ext cx="2422634" cy="1308820"/>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sz="1700" b="1">
                <a:latin typeface="Courier New" pitchFamily="49" charset="0"/>
              </a:rPr>
              <a:t>   +4     0100</a:t>
            </a:r>
          </a:p>
          <a:p>
            <a:pPr eaLnBrk="0" hangingPunct="0">
              <a:lnSpc>
                <a:spcPct val="85000"/>
              </a:lnSpc>
              <a:spcBef>
                <a:spcPct val="10000"/>
              </a:spcBef>
            </a:pPr>
            <a:r>
              <a:rPr lang="en-US" sz="1700" b="1">
                <a:latin typeface="Courier New" pitchFamily="49" charset="0"/>
              </a:rPr>
              <a:t> + -7   + 1001</a:t>
            </a:r>
          </a:p>
          <a:p>
            <a:pPr eaLnBrk="0" hangingPunct="0">
              <a:lnSpc>
                <a:spcPct val="85000"/>
              </a:lnSpc>
              <a:spcBef>
                <a:spcPct val="10000"/>
              </a:spcBef>
            </a:pPr>
            <a:r>
              <a:rPr lang="en-US" sz="1700" b="1">
                <a:latin typeface="Courier New" pitchFamily="49" charset="0"/>
              </a:rPr>
              <a:t> ----   -------</a:t>
            </a:r>
          </a:p>
          <a:p>
            <a:pPr eaLnBrk="0" hangingPunct="0">
              <a:lnSpc>
                <a:spcPct val="85000"/>
              </a:lnSpc>
              <a:spcBef>
                <a:spcPct val="10000"/>
              </a:spcBef>
            </a:pPr>
            <a:r>
              <a:rPr lang="en-US" sz="1700" b="1">
                <a:latin typeface="Courier New" pitchFamily="49" charset="0"/>
              </a:rPr>
              <a:t>   -3     1101</a:t>
            </a:r>
          </a:p>
          <a:p>
            <a:pPr eaLnBrk="0" hangingPunct="0">
              <a:lnSpc>
                <a:spcPct val="85000"/>
              </a:lnSpc>
              <a:spcBef>
                <a:spcPct val="10000"/>
              </a:spcBef>
            </a:pPr>
            <a:r>
              <a:rPr lang="en-US" sz="1700" b="1">
                <a:latin typeface="Courier New" pitchFamily="49" charset="0"/>
              </a:rPr>
              <a:t> ----   -------</a:t>
            </a:r>
          </a:p>
        </p:txBody>
      </p:sp>
      <p:sp>
        <p:nvSpPr>
          <p:cNvPr id="11" name="Text Box 9"/>
          <p:cNvSpPr txBox="1">
            <a:spLocks noChangeArrowheads="1"/>
          </p:cNvSpPr>
          <p:nvPr/>
        </p:nvSpPr>
        <p:spPr bwMode="auto">
          <a:xfrm>
            <a:off x="2895600" y="4729655"/>
            <a:ext cx="2514600" cy="1308820"/>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sz="1700" b="1" dirty="0">
                <a:latin typeface="Courier New" pitchFamily="49" charset="0"/>
              </a:rPr>
              <a:t>   -3       1101</a:t>
            </a:r>
          </a:p>
          <a:p>
            <a:pPr eaLnBrk="0" hangingPunct="0">
              <a:lnSpc>
                <a:spcPct val="85000"/>
              </a:lnSpc>
              <a:spcBef>
                <a:spcPct val="10000"/>
              </a:spcBef>
            </a:pPr>
            <a:r>
              <a:rPr lang="en-US" sz="1700" b="1" dirty="0">
                <a:latin typeface="Courier New" pitchFamily="49" charset="0"/>
              </a:rPr>
              <a:t> + -6     + 1010</a:t>
            </a:r>
          </a:p>
          <a:p>
            <a:pPr eaLnBrk="0" hangingPunct="0">
              <a:lnSpc>
                <a:spcPct val="85000"/>
              </a:lnSpc>
              <a:spcBef>
                <a:spcPct val="10000"/>
              </a:spcBef>
            </a:pPr>
            <a:r>
              <a:rPr lang="en-US" sz="1700" b="1" dirty="0">
                <a:latin typeface="Courier New" pitchFamily="49" charset="0"/>
              </a:rPr>
              <a:t> ----     -------</a:t>
            </a:r>
          </a:p>
          <a:p>
            <a:pPr eaLnBrk="0" hangingPunct="0">
              <a:lnSpc>
                <a:spcPct val="85000"/>
              </a:lnSpc>
              <a:spcBef>
                <a:spcPct val="10000"/>
              </a:spcBef>
            </a:pPr>
            <a:r>
              <a:rPr lang="en-US" sz="1700" b="1" dirty="0">
                <a:latin typeface="Courier New" pitchFamily="49" charset="0"/>
              </a:rPr>
              <a:t>   -9      </a:t>
            </a:r>
            <a:r>
              <a:rPr lang="en-US" sz="1700" b="1" dirty="0">
                <a:solidFill>
                  <a:srgbClr val="CC0000"/>
                </a:solidFill>
                <a:latin typeface="Courier New" pitchFamily="49" charset="0"/>
              </a:rPr>
              <a:t>1</a:t>
            </a:r>
            <a:r>
              <a:rPr lang="en-US" sz="1700" b="1" dirty="0">
                <a:latin typeface="Courier New" pitchFamily="49" charset="0"/>
              </a:rPr>
              <a:t>0111</a:t>
            </a:r>
          </a:p>
          <a:p>
            <a:pPr eaLnBrk="0" hangingPunct="0">
              <a:lnSpc>
                <a:spcPct val="85000"/>
              </a:lnSpc>
              <a:spcBef>
                <a:spcPct val="10000"/>
              </a:spcBef>
            </a:pPr>
            <a:r>
              <a:rPr lang="en-US" sz="1700" b="1" dirty="0">
                <a:latin typeface="Courier New" pitchFamily="49" charset="0"/>
              </a:rPr>
              <a:t> ----     -------</a:t>
            </a:r>
          </a:p>
        </p:txBody>
      </p:sp>
      <p:sp>
        <p:nvSpPr>
          <p:cNvPr id="12" name="Text Box 10"/>
          <p:cNvSpPr txBox="1">
            <a:spLocks noChangeArrowheads="1"/>
          </p:cNvSpPr>
          <p:nvPr/>
        </p:nvSpPr>
        <p:spPr bwMode="auto">
          <a:xfrm>
            <a:off x="6873766" y="4724400"/>
            <a:ext cx="2422634" cy="1308820"/>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sz="1700" b="1">
                <a:latin typeface="Courier New" pitchFamily="49" charset="0"/>
              </a:rPr>
              <a:t>   +5       0101</a:t>
            </a:r>
          </a:p>
          <a:p>
            <a:pPr eaLnBrk="0" hangingPunct="0">
              <a:lnSpc>
                <a:spcPct val="85000"/>
              </a:lnSpc>
              <a:spcBef>
                <a:spcPct val="10000"/>
              </a:spcBef>
            </a:pPr>
            <a:r>
              <a:rPr lang="en-US" sz="1700" b="1">
                <a:latin typeface="Courier New" pitchFamily="49" charset="0"/>
              </a:rPr>
              <a:t> + +6     + 0110</a:t>
            </a:r>
          </a:p>
          <a:p>
            <a:pPr eaLnBrk="0" hangingPunct="0">
              <a:lnSpc>
                <a:spcPct val="85000"/>
              </a:lnSpc>
              <a:spcBef>
                <a:spcPct val="10000"/>
              </a:spcBef>
            </a:pPr>
            <a:r>
              <a:rPr lang="en-US" sz="1700" b="1">
                <a:latin typeface="Courier New" pitchFamily="49" charset="0"/>
              </a:rPr>
              <a:t> ----     -------</a:t>
            </a:r>
          </a:p>
          <a:p>
            <a:pPr eaLnBrk="0" hangingPunct="0">
              <a:lnSpc>
                <a:spcPct val="85000"/>
              </a:lnSpc>
              <a:spcBef>
                <a:spcPct val="10000"/>
              </a:spcBef>
            </a:pPr>
            <a:r>
              <a:rPr lang="en-US" sz="1700" b="1">
                <a:latin typeface="Courier New" pitchFamily="49" charset="0"/>
              </a:rPr>
              <a:t>  +11      </a:t>
            </a:r>
            <a:r>
              <a:rPr lang="en-US" sz="1700" b="1">
                <a:solidFill>
                  <a:srgbClr val="FF0000"/>
                </a:solidFill>
                <a:latin typeface="Courier New" pitchFamily="49" charset="0"/>
              </a:rPr>
              <a:t> </a:t>
            </a:r>
            <a:r>
              <a:rPr lang="en-US" sz="1700" b="1">
                <a:latin typeface="Courier New" pitchFamily="49" charset="0"/>
              </a:rPr>
              <a:t>1011</a:t>
            </a:r>
          </a:p>
          <a:p>
            <a:pPr eaLnBrk="0" hangingPunct="0">
              <a:lnSpc>
                <a:spcPct val="85000"/>
              </a:lnSpc>
              <a:spcBef>
                <a:spcPct val="10000"/>
              </a:spcBef>
            </a:pPr>
            <a:r>
              <a:rPr lang="en-US" sz="1700" b="1">
                <a:latin typeface="Courier New" pitchFamily="49" charset="0"/>
              </a:rPr>
              <a:t> ----     -------</a:t>
            </a:r>
          </a:p>
        </p:txBody>
      </p:sp>
      <p:sp>
        <p:nvSpPr>
          <p:cNvPr id="2" name="TextBox 1"/>
          <p:cNvSpPr txBox="1"/>
          <p:nvPr/>
        </p:nvSpPr>
        <p:spPr>
          <a:xfrm>
            <a:off x="2209800" y="2302092"/>
            <a:ext cx="431528" cy="369332"/>
          </a:xfrm>
          <a:prstGeom prst="rect">
            <a:avLst/>
          </a:prstGeom>
          <a:noFill/>
        </p:spPr>
        <p:txBody>
          <a:bodyPr wrap="none" rtlCol="0">
            <a:spAutoFit/>
          </a:bodyPr>
          <a:lstStyle/>
          <a:p>
            <a:r>
              <a:rPr lang="en-US" altLang="ko-KR" dirty="0"/>
              <a:t>(a)</a:t>
            </a:r>
            <a:endParaRPr lang="ko-KR" altLang="en-US" dirty="0"/>
          </a:p>
        </p:txBody>
      </p:sp>
      <p:sp>
        <p:nvSpPr>
          <p:cNvPr id="19" name="TextBox 18"/>
          <p:cNvSpPr txBox="1"/>
          <p:nvPr/>
        </p:nvSpPr>
        <p:spPr>
          <a:xfrm>
            <a:off x="6366641" y="2302092"/>
            <a:ext cx="442750" cy="369332"/>
          </a:xfrm>
          <a:prstGeom prst="rect">
            <a:avLst/>
          </a:prstGeom>
          <a:noFill/>
        </p:spPr>
        <p:txBody>
          <a:bodyPr wrap="none" rtlCol="0">
            <a:spAutoFit/>
          </a:bodyPr>
          <a:lstStyle/>
          <a:p>
            <a:r>
              <a:rPr lang="en-US" altLang="ko-KR" dirty="0"/>
              <a:t>(b)</a:t>
            </a:r>
            <a:endParaRPr lang="ko-KR" altLang="en-US" dirty="0"/>
          </a:p>
        </p:txBody>
      </p:sp>
      <p:sp>
        <p:nvSpPr>
          <p:cNvPr id="20" name="TextBox 19"/>
          <p:cNvSpPr txBox="1"/>
          <p:nvPr/>
        </p:nvSpPr>
        <p:spPr>
          <a:xfrm>
            <a:off x="2213345" y="3760317"/>
            <a:ext cx="420308" cy="369332"/>
          </a:xfrm>
          <a:prstGeom prst="rect">
            <a:avLst/>
          </a:prstGeom>
          <a:noFill/>
        </p:spPr>
        <p:txBody>
          <a:bodyPr wrap="none" rtlCol="0">
            <a:spAutoFit/>
          </a:bodyPr>
          <a:lstStyle/>
          <a:p>
            <a:r>
              <a:rPr lang="en-US" altLang="ko-KR" dirty="0"/>
              <a:t>(c)</a:t>
            </a:r>
            <a:endParaRPr lang="ko-KR" altLang="en-US" dirty="0"/>
          </a:p>
        </p:txBody>
      </p:sp>
      <p:sp>
        <p:nvSpPr>
          <p:cNvPr id="21" name="TextBox 20"/>
          <p:cNvSpPr txBox="1"/>
          <p:nvPr/>
        </p:nvSpPr>
        <p:spPr>
          <a:xfrm>
            <a:off x="6370186" y="3760317"/>
            <a:ext cx="442750" cy="369332"/>
          </a:xfrm>
          <a:prstGeom prst="rect">
            <a:avLst/>
          </a:prstGeom>
          <a:noFill/>
        </p:spPr>
        <p:txBody>
          <a:bodyPr wrap="none" rtlCol="0">
            <a:spAutoFit/>
          </a:bodyPr>
          <a:lstStyle/>
          <a:p>
            <a:r>
              <a:rPr lang="en-US" altLang="ko-KR" dirty="0"/>
              <a:t>(d)</a:t>
            </a:r>
            <a:endParaRPr lang="ko-KR" altLang="en-US" dirty="0"/>
          </a:p>
        </p:txBody>
      </p:sp>
      <p:sp>
        <p:nvSpPr>
          <p:cNvPr id="22" name="TextBox 21"/>
          <p:cNvSpPr txBox="1"/>
          <p:nvPr/>
        </p:nvSpPr>
        <p:spPr>
          <a:xfrm>
            <a:off x="2246587" y="5192070"/>
            <a:ext cx="436338" cy="369332"/>
          </a:xfrm>
          <a:prstGeom prst="rect">
            <a:avLst/>
          </a:prstGeom>
          <a:noFill/>
        </p:spPr>
        <p:txBody>
          <a:bodyPr wrap="none" rtlCol="0">
            <a:spAutoFit/>
          </a:bodyPr>
          <a:lstStyle/>
          <a:p>
            <a:r>
              <a:rPr lang="en-US" altLang="ko-KR" dirty="0"/>
              <a:t>(e)</a:t>
            </a:r>
            <a:endParaRPr lang="ko-KR" altLang="en-US" dirty="0"/>
          </a:p>
        </p:txBody>
      </p:sp>
      <p:sp>
        <p:nvSpPr>
          <p:cNvPr id="23" name="TextBox 22"/>
          <p:cNvSpPr txBox="1"/>
          <p:nvPr/>
        </p:nvSpPr>
        <p:spPr>
          <a:xfrm>
            <a:off x="6403428" y="5192070"/>
            <a:ext cx="402674" cy="369332"/>
          </a:xfrm>
          <a:prstGeom prst="rect">
            <a:avLst/>
          </a:prstGeom>
          <a:noFill/>
        </p:spPr>
        <p:txBody>
          <a:bodyPr wrap="none" rtlCol="0">
            <a:spAutoFit/>
          </a:bodyPr>
          <a:lstStyle/>
          <a:p>
            <a:r>
              <a:rPr lang="en-US" altLang="ko-KR" dirty="0"/>
              <a:t>(f)</a:t>
            </a:r>
            <a:endParaRPr lang="ko-KR" altLang="en-US" dirty="0"/>
          </a:p>
        </p:txBody>
      </p:sp>
      <p:sp>
        <p:nvSpPr>
          <p:cNvPr id="3" name="TextBox 2"/>
          <p:cNvSpPr txBox="1"/>
          <p:nvPr/>
        </p:nvSpPr>
        <p:spPr>
          <a:xfrm>
            <a:off x="1850122" y="5497342"/>
            <a:ext cx="982961" cy="353943"/>
          </a:xfrm>
          <a:prstGeom prst="rect">
            <a:avLst/>
          </a:prstGeom>
          <a:noFill/>
        </p:spPr>
        <p:txBody>
          <a:bodyPr wrap="none" rtlCol="0">
            <a:spAutoFit/>
          </a:bodyPr>
          <a:lstStyle/>
          <a:p>
            <a:r>
              <a:rPr lang="en-US" altLang="ko-KR" sz="1700" dirty="0">
                <a:solidFill>
                  <a:srgbClr val="FF0000"/>
                </a:solidFill>
              </a:rPr>
              <a:t>Overflow</a:t>
            </a:r>
            <a:endParaRPr lang="ko-KR" altLang="en-US" sz="1700" dirty="0">
              <a:solidFill>
                <a:srgbClr val="FF0000"/>
              </a:solidFill>
            </a:endParaRPr>
          </a:p>
        </p:txBody>
      </p:sp>
      <p:sp>
        <p:nvSpPr>
          <p:cNvPr id="24" name="TextBox 23"/>
          <p:cNvSpPr txBox="1"/>
          <p:nvPr/>
        </p:nvSpPr>
        <p:spPr>
          <a:xfrm>
            <a:off x="6049620" y="5501144"/>
            <a:ext cx="982961" cy="353943"/>
          </a:xfrm>
          <a:prstGeom prst="rect">
            <a:avLst/>
          </a:prstGeom>
          <a:noFill/>
        </p:spPr>
        <p:txBody>
          <a:bodyPr wrap="none" rtlCol="0">
            <a:spAutoFit/>
          </a:bodyPr>
          <a:lstStyle/>
          <a:p>
            <a:r>
              <a:rPr lang="en-US" altLang="ko-KR" sz="1700" dirty="0">
                <a:solidFill>
                  <a:srgbClr val="FF0000"/>
                </a:solidFill>
              </a:rPr>
              <a:t>Overflow</a:t>
            </a:r>
            <a:endParaRPr lang="ko-KR" altLang="en-US" sz="1700" dirty="0">
              <a:solidFill>
                <a:srgbClr val="FF0000"/>
              </a:solidFill>
            </a:endParaRPr>
          </a:p>
        </p:txBody>
      </p:sp>
    </p:spTree>
    <p:extLst>
      <p:ext uri="{BB962C8B-B14F-4D97-AF65-F5344CB8AC3E}">
        <p14:creationId xmlns:p14="http://schemas.microsoft.com/office/powerpoint/2010/main" val="284513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05000" y="217488"/>
            <a:ext cx="8763000" cy="620713"/>
          </a:xfrm>
        </p:spPr>
        <p:txBody>
          <a:bodyPr/>
          <a:lstStyle/>
          <a:p>
            <a:pPr algn="l" eaLnBrk="1" hangingPunct="1"/>
            <a:r>
              <a:rPr lang="en-US" altLang="ko-KR" sz="3200" dirty="0"/>
              <a:t>(Q) Boolean algebra</a:t>
            </a:r>
          </a:p>
        </p:txBody>
      </p:sp>
      <p:sp>
        <p:nvSpPr>
          <p:cNvPr id="30723" name="Rectangle 3"/>
          <p:cNvSpPr>
            <a:spLocks noGrp="1" noChangeArrowheads="1"/>
          </p:cNvSpPr>
          <p:nvPr>
            <p:ph type="body" idx="1"/>
          </p:nvPr>
        </p:nvSpPr>
        <p:spPr>
          <a:xfrm>
            <a:off x="1558925" y="981076"/>
            <a:ext cx="8929688" cy="5256213"/>
          </a:xfrm>
        </p:spPr>
        <p:txBody>
          <a:bodyPr/>
          <a:lstStyle/>
          <a:p>
            <a:pPr marL="571500" lvl="1" indent="-571500">
              <a:buFont typeface="+mj-lt"/>
              <a:buAutoNum type="arabicPeriod"/>
              <a:defRPr/>
            </a:pPr>
            <a:r>
              <a:rPr lang="en-US" altLang="ko-KR" sz="2000" dirty="0">
                <a:sym typeface="Symbol" panose="05050102010706020507" pitchFamily="18" charset="2"/>
              </a:rPr>
              <a:t>Prove the Boolean equation below.</a:t>
            </a:r>
          </a:p>
          <a:p>
            <a:pPr marL="571500" lvl="1" indent="-571500">
              <a:buFont typeface="Wingdings" panose="05000000000000000000" pitchFamily="2" charset="2"/>
              <a:buChar char="m"/>
              <a:defRPr/>
            </a:pPr>
            <a:endParaRPr lang="en-US" altLang="ko-KR" sz="2000" dirty="0">
              <a:sym typeface="Symbol" panose="05050102010706020507" pitchFamily="18" charset="2"/>
            </a:endParaRPr>
          </a:p>
          <a:p>
            <a:pPr marL="857250" lvl="3" indent="0" algn="ctr">
              <a:buNone/>
              <a:defRPr/>
            </a:pPr>
            <a:r>
              <a:rPr lang="en-US" altLang="ko-KR" sz="1800" dirty="0">
                <a:sym typeface="Symbol" panose="05050102010706020507" pitchFamily="18" charset="2"/>
              </a:rPr>
              <a:t>X</a:t>
            </a:r>
            <a:r>
              <a:rPr lang="en-US" altLang="ko-KR" sz="1800" b="1" dirty="0">
                <a:sym typeface="Symbol" panose="05050102010706020507" pitchFamily="18" charset="2"/>
              </a:rPr>
              <a:t></a:t>
            </a:r>
            <a:r>
              <a:rPr lang="en-US" altLang="ko-KR" sz="1800" dirty="0">
                <a:sym typeface="Symbol" panose="05050102010706020507" pitchFamily="18" charset="2"/>
              </a:rPr>
              <a:t>(X</a:t>
            </a:r>
            <a:r>
              <a:rPr lang="en-US" altLang="ko-KR" sz="1800" b="1" dirty="0">
                <a:sym typeface="Symbol" panose="05050102010706020507" pitchFamily="18" charset="2"/>
              </a:rPr>
              <a:t>+</a:t>
            </a:r>
            <a:r>
              <a:rPr lang="en-US" altLang="ko-KR" sz="1800" dirty="0">
                <a:sym typeface="Symbol" panose="05050102010706020507" pitchFamily="18" charset="2"/>
              </a:rPr>
              <a:t>Y) = X</a:t>
            </a:r>
          </a:p>
          <a:p>
            <a:pPr marL="857250" lvl="3" indent="0">
              <a:buNone/>
              <a:defRPr/>
            </a:pPr>
            <a:endParaRPr lang="en-US" altLang="ko-KR" sz="1800" dirty="0">
              <a:sym typeface="Symbol" panose="05050102010706020507" pitchFamily="18" charset="2"/>
            </a:endParaRPr>
          </a:p>
          <a:p>
            <a:pPr marL="857250" lvl="3" indent="0">
              <a:buNone/>
              <a:defRPr/>
            </a:pPr>
            <a:r>
              <a:rPr lang="en-US" altLang="ko-KR" sz="1800" dirty="0">
                <a:sym typeface="Symbol" panose="05050102010706020507" pitchFamily="18" charset="2"/>
              </a:rPr>
              <a:t>(1) Derive the Boolean equation with the </a:t>
            </a:r>
            <a:r>
              <a:rPr lang="en-US" altLang="ko-KR" sz="1800" dirty="0">
                <a:solidFill>
                  <a:srgbClr val="C00000"/>
                </a:solidFill>
                <a:sym typeface="Symbol" panose="05050102010706020507" pitchFamily="18" charset="2"/>
              </a:rPr>
              <a:t>dual</a:t>
            </a:r>
            <a:r>
              <a:rPr lang="en-US" altLang="ko-KR" sz="1800" dirty="0">
                <a:sym typeface="Symbol" panose="05050102010706020507" pitchFamily="18" charset="2"/>
              </a:rPr>
              <a:t> relationship</a:t>
            </a:r>
          </a:p>
          <a:p>
            <a:pPr marL="857250" lvl="3" indent="0">
              <a:buNone/>
              <a:defRPr/>
            </a:pPr>
            <a:r>
              <a:rPr lang="en-US" altLang="ko-KR" sz="1800" dirty="0">
                <a:sym typeface="Symbol" panose="05050102010706020507" pitchFamily="18" charset="2"/>
              </a:rPr>
              <a:t>(2) Simplify</a:t>
            </a:r>
          </a:p>
          <a:p>
            <a:pPr marL="857250" lvl="3" indent="0">
              <a:buNone/>
              <a:defRPr/>
            </a:pPr>
            <a:endParaRPr lang="en-US" altLang="ko-KR" sz="1800" dirty="0">
              <a:sym typeface="Symbol" panose="05050102010706020507" pitchFamily="18" charset="2"/>
            </a:endParaRPr>
          </a:p>
          <a:p>
            <a:pPr marL="0" lvl="1" indent="0">
              <a:buNone/>
              <a:defRPr/>
            </a:pPr>
            <a:r>
              <a:rPr lang="en-US" altLang="ko-KR" sz="2000" dirty="0">
                <a:sym typeface="Symbol" panose="05050102010706020507" pitchFamily="18" charset="2"/>
              </a:rPr>
              <a:t>2.     Prove the Boolean equation above using the truth table.</a:t>
            </a:r>
            <a:endParaRPr lang="en-US" altLang="ko-KR" sz="1800" dirty="0">
              <a:sym typeface="Symbol" panose="05050102010706020507" pitchFamily="18" charset="2"/>
            </a:endParaRPr>
          </a:p>
          <a:p>
            <a:pPr marL="571500" indent="-571500">
              <a:defRPr/>
            </a:pPr>
            <a:endParaRPr lang="en-US" altLang="ko-KR" sz="2200" dirty="0">
              <a:solidFill>
                <a:srgbClr val="800000"/>
              </a:solidFill>
              <a:sym typeface="Symbol" panose="05050102010706020507" pitchFamily="18" charset="2"/>
            </a:endParaRPr>
          </a:p>
          <a:p>
            <a:pPr marL="571500" indent="-571500">
              <a:defRPr/>
            </a:pPr>
            <a:endParaRPr lang="en-US" altLang="ko-KR" sz="1800" dirty="0">
              <a:solidFill>
                <a:srgbClr val="800000"/>
              </a:solidFill>
            </a:endParaRPr>
          </a:p>
        </p:txBody>
      </p:sp>
      <p:sp>
        <p:nvSpPr>
          <p:cNvPr id="3" name="Slide Number Placeholder 2"/>
          <p:cNvSpPr>
            <a:spLocks noGrp="1"/>
          </p:cNvSpPr>
          <p:nvPr>
            <p:ph type="sldNum" sz="quarter" idx="4294967295"/>
          </p:nvPr>
        </p:nvSpPr>
        <p:spPr>
          <a:xfrm>
            <a:off x="8534400" y="6477001"/>
            <a:ext cx="2133600" cy="331787"/>
          </a:xfrm>
          <a:prstGeom prst="rect">
            <a:avLst/>
          </a:prstGeom>
        </p:spPr>
        <p:txBody>
          <a:bodyPr/>
          <a:lstStyle/>
          <a:p>
            <a:pPr algn="r">
              <a:defRPr/>
            </a:pPr>
            <a:fld id="{EC7A259D-BF72-4BFF-B874-95BEB93CD12D}" type="slidenum">
              <a:rPr lang="ko-KR" altLang="ko-KR" sz="2000">
                <a:solidFill>
                  <a:srgbClr val="C00000"/>
                </a:solidFill>
              </a:rPr>
              <a:pPr algn="r">
                <a:defRPr/>
              </a:pPr>
              <a:t>13</a:t>
            </a:fld>
            <a:endParaRPr lang="ko-KR" altLang="ko-KR" sz="2000" dirty="0">
              <a:solidFill>
                <a:srgbClr val="C00000"/>
              </a:solidFill>
            </a:endParaRPr>
          </a:p>
        </p:txBody>
      </p:sp>
    </p:spTree>
    <p:extLst>
      <p:ext uri="{BB962C8B-B14F-4D97-AF65-F5344CB8AC3E}">
        <p14:creationId xmlns:p14="http://schemas.microsoft.com/office/powerpoint/2010/main" val="256843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(Q) Boolean Algebra</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14</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Boolean Algebra</a:t>
            </a:r>
          </a:p>
        </p:txBody>
      </p:sp>
      <p:sp>
        <p:nvSpPr>
          <p:cNvPr id="7" name="Rectangle 3"/>
          <p:cNvSpPr txBox="1">
            <a:spLocks noChangeArrowheads="1"/>
          </p:cNvSpPr>
          <p:nvPr/>
        </p:nvSpPr>
        <p:spPr bwMode="auto">
          <a:xfrm>
            <a:off x="1831428" y="1134404"/>
            <a:ext cx="8229600" cy="22945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ct val="50000"/>
              </a:spcBef>
            </a:pPr>
            <a:r>
              <a:rPr lang="en-US" altLang="ko-KR" sz="2400" dirty="0"/>
              <a:t>Simplify </a:t>
            </a:r>
            <a:r>
              <a:rPr lang="en-US" altLang="ko-KR" sz="2400" dirty="0">
                <a:solidFill>
                  <a:srgbClr val="800000"/>
                </a:solidFill>
              </a:rPr>
              <a:t>(</a:t>
            </a:r>
            <a:r>
              <a:rPr lang="en-US" altLang="ko-KR" sz="2400" dirty="0" err="1">
                <a:solidFill>
                  <a:srgbClr val="800000"/>
                </a:solidFill>
              </a:rPr>
              <a:t>x+y</a:t>
            </a:r>
            <a:r>
              <a:rPr lang="en-US" altLang="ko-KR" sz="2400" dirty="0">
                <a:solidFill>
                  <a:srgbClr val="800000"/>
                </a:solidFill>
              </a:rPr>
              <a:t>)</a:t>
            </a:r>
            <a:r>
              <a:rPr lang="en-US" altLang="ko-KR" sz="2400" dirty="0">
                <a:solidFill>
                  <a:srgbClr val="800000"/>
                </a:solidFill>
                <a:sym typeface="Symbol" pitchFamily="18" charset="2"/>
              </a:rPr>
              <a:t>(</a:t>
            </a:r>
            <a:r>
              <a:rPr lang="en-US" altLang="ko-KR" sz="2400" dirty="0" err="1">
                <a:solidFill>
                  <a:srgbClr val="800000"/>
                </a:solidFill>
                <a:sym typeface="Symbol" pitchFamily="18" charset="2"/>
              </a:rPr>
              <a:t>x+y</a:t>
            </a:r>
            <a:r>
              <a:rPr lang="en-US" altLang="ko-KR" sz="2400" dirty="0">
                <a:solidFill>
                  <a:srgbClr val="800000"/>
                </a:solidFill>
                <a:sym typeface="Symbol" pitchFamily="18" charset="2"/>
              </a:rPr>
              <a:t>')(</a:t>
            </a:r>
            <a:r>
              <a:rPr lang="en-US" altLang="ko-KR" sz="2400" dirty="0" err="1">
                <a:solidFill>
                  <a:srgbClr val="800000"/>
                </a:solidFill>
                <a:sym typeface="Symbol" pitchFamily="18" charset="2"/>
              </a:rPr>
              <a:t>x'+z</a:t>
            </a:r>
            <a:r>
              <a:rPr lang="en-US" altLang="ko-KR" sz="2400" dirty="0">
                <a:solidFill>
                  <a:srgbClr val="800000"/>
                </a:solidFill>
                <a:sym typeface="Symbol" pitchFamily="18" charset="2"/>
              </a:rPr>
              <a:t>)</a:t>
            </a:r>
            <a:endParaRPr lang="en-US" altLang="ko-KR" sz="2000" dirty="0">
              <a:solidFill>
                <a:srgbClr val="800000"/>
              </a:solidFill>
              <a:sym typeface="Symbol" pitchFamily="18" charset="2"/>
            </a:endParaRPr>
          </a:p>
        </p:txBody>
      </p:sp>
    </p:spTree>
    <p:extLst>
      <p:ext uri="{BB962C8B-B14F-4D97-AF65-F5344CB8AC3E}">
        <p14:creationId xmlns:p14="http://schemas.microsoft.com/office/powerpoint/2010/main" val="274206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dirty="0"/>
              <a:t>Exercises</a:t>
            </a:r>
          </a:p>
        </p:txBody>
      </p:sp>
      <p:sp>
        <p:nvSpPr>
          <p:cNvPr id="14339" name="Rectangle 3"/>
          <p:cNvSpPr>
            <a:spLocks noGrp="1" noChangeArrowheads="1"/>
          </p:cNvSpPr>
          <p:nvPr>
            <p:ph type="body" idx="1"/>
          </p:nvPr>
        </p:nvSpPr>
        <p:spPr>
          <a:xfrm>
            <a:off x="2057400" y="1066800"/>
            <a:ext cx="7315200" cy="5029200"/>
          </a:xfrm>
        </p:spPr>
        <p:txBody>
          <a:bodyPr/>
          <a:lstStyle/>
          <a:p>
            <a:pPr eaLnBrk="1" hangingPunct="1">
              <a:spcBef>
                <a:spcPct val="30000"/>
              </a:spcBef>
            </a:pPr>
            <a:r>
              <a:rPr lang="en-US" sz="3200" dirty="0">
                <a:solidFill>
                  <a:schemeClr val="bg1">
                    <a:lumMod val="65000"/>
                  </a:schemeClr>
                </a:solidFill>
              </a:rPr>
              <a:t>Arithmetic</a:t>
            </a:r>
          </a:p>
          <a:p>
            <a:pPr eaLnBrk="1" hangingPunct="1">
              <a:spcBef>
                <a:spcPct val="30000"/>
              </a:spcBef>
            </a:pPr>
            <a:r>
              <a:rPr lang="en-US" sz="3200" dirty="0"/>
              <a:t>Digital logic</a:t>
            </a:r>
          </a:p>
          <a:p>
            <a:pPr eaLnBrk="1" hangingPunct="1">
              <a:spcBef>
                <a:spcPct val="30000"/>
              </a:spcBef>
            </a:pPr>
            <a:r>
              <a:rPr lang="en-US" sz="3200" dirty="0">
                <a:solidFill>
                  <a:schemeClr val="bg1">
                    <a:lumMod val="65000"/>
                  </a:schemeClr>
                </a:solidFill>
              </a:rPr>
              <a:t>Architectures</a:t>
            </a:r>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15</a:t>
            </a:fld>
            <a:endParaRPr lang="en-US" kern="0" dirty="0">
              <a:solidFill>
                <a:srgbClr val="C00000"/>
              </a:solidFill>
            </a:endParaRPr>
          </a:p>
        </p:txBody>
      </p:sp>
    </p:spTree>
    <p:extLst>
      <p:ext uri="{BB962C8B-B14F-4D97-AF65-F5344CB8AC3E}">
        <p14:creationId xmlns:p14="http://schemas.microsoft.com/office/powerpoint/2010/main" val="25145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up)">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(Q) Sum-of-Product and NAND gates </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16</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Logic Gates and Circuits</a:t>
            </a:r>
          </a:p>
        </p:txBody>
      </p:sp>
      <p:sp>
        <p:nvSpPr>
          <p:cNvPr id="7" name="Rectangle 3"/>
          <p:cNvSpPr txBox="1">
            <a:spLocks noChangeArrowheads="1"/>
          </p:cNvSpPr>
          <p:nvPr/>
        </p:nvSpPr>
        <p:spPr bwMode="auto">
          <a:xfrm>
            <a:off x="1831428" y="1134404"/>
            <a:ext cx="8229600" cy="22945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ct val="50000"/>
              </a:spcBef>
            </a:pPr>
            <a:r>
              <a:rPr lang="en-US" altLang="ko-KR" sz="2400" dirty="0">
                <a:solidFill>
                  <a:srgbClr val="800000"/>
                </a:solidFill>
              </a:rPr>
              <a:t>Draw gate-level circuit. Use 2-level NAND and NOT gates.</a:t>
            </a:r>
          </a:p>
          <a:p>
            <a:pPr lvl="1" eaLnBrk="1" hangingPunct="1">
              <a:spcBef>
                <a:spcPct val="50000"/>
              </a:spcBef>
            </a:pPr>
            <a:r>
              <a:rPr lang="en-US" altLang="ko-KR" sz="2000" dirty="0">
                <a:solidFill>
                  <a:srgbClr val="800000"/>
                </a:solidFill>
              </a:rPr>
              <a:t>F = A</a:t>
            </a:r>
            <a:r>
              <a:rPr lang="en-US" altLang="ko-KR" sz="2000" dirty="0">
                <a:solidFill>
                  <a:srgbClr val="800000"/>
                </a:solidFill>
                <a:sym typeface="Symbol" pitchFamily="18" charset="2"/>
              </a:rPr>
              <a:t>B + C'D + E</a:t>
            </a:r>
          </a:p>
        </p:txBody>
      </p:sp>
    </p:spTree>
    <p:extLst>
      <p:ext uri="{BB962C8B-B14F-4D97-AF65-F5344CB8AC3E}">
        <p14:creationId xmlns:p14="http://schemas.microsoft.com/office/powerpoint/2010/main" val="683865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(Q) </a:t>
            </a:r>
            <a:r>
              <a:rPr lang="en-US" altLang="ko-KR" sz="3400" dirty="0" err="1"/>
              <a:t>Karnaugh</a:t>
            </a:r>
            <a:r>
              <a:rPr lang="en-US" altLang="ko-KR" sz="3400" dirty="0"/>
              <a:t> Map</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17</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err="1"/>
              <a:t>Karnaugh</a:t>
            </a:r>
            <a:r>
              <a:rPr lang="en-US" altLang="en-US" dirty="0"/>
              <a:t> Map</a:t>
            </a:r>
          </a:p>
        </p:txBody>
      </p:sp>
      <p:sp>
        <p:nvSpPr>
          <p:cNvPr id="7" name="Rectangle 3"/>
          <p:cNvSpPr txBox="1">
            <a:spLocks noChangeArrowheads="1"/>
          </p:cNvSpPr>
          <p:nvPr/>
        </p:nvSpPr>
        <p:spPr bwMode="auto">
          <a:xfrm>
            <a:off x="1831428" y="1134404"/>
            <a:ext cx="8229600" cy="22945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en-US" altLang="ko-KR" sz="2400" dirty="0"/>
              <a:t>Given sum-of-</a:t>
            </a:r>
            <a:r>
              <a:rPr lang="en-US" altLang="ko-KR" sz="2400" dirty="0" err="1"/>
              <a:t>minterms</a:t>
            </a:r>
            <a:r>
              <a:rPr lang="en-US" altLang="ko-KR" sz="2400" dirty="0"/>
              <a:t> formulation, draw </a:t>
            </a:r>
            <a:r>
              <a:rPr lang="en-US" altLang="ko-KR" sz="2400" dirty="0" err="1"/>
              <a:t>Karnaugh</a:t>
            </a:r>
            <a:r>
              <a:rPr lang="en-US" altLang="ko-KR" sz="2400" dirty="0"/>
              <a:t> map and obtain the simplified Boolean expression</a:t>
            </a:r>
          </a:p>
          <a:p>
            <a:pPr eaLnBrk="1" hangingPunct="1"/>
            <a:r>
              <a:rPr lang="en-US" altLang="ko-KR" sz="2400" i="1" dirty="0"/>
              <a:t> F</a:t>
            </a:r>
            <a:r>
              <a:rPr lang="en-US" altLang="ko-KR" sz="2400" dirty="0"/>
              <a:t> (</a:t>
            </a:r>
            <a:r>
              <a:rPr lang="en-US" altLang="ko-KR" sz="2400" dirty="0" err="1"/>
              <a:t>w,x,y,z</a:t>
            </a:r>
            <a:r>
              <a:rPr lang="en-US" altLang="ko-KR" sz="2400" dirty="0"/>
              <a:t>)	= w'∙</a:t>
            </a:r>
            <a:r>
              <a:rPr lang="en-US" altLang="ko-KR" sz="2400" dirty="0" err="1"/>
              <a:t>x∙y</a:t>
            </a:r>
            <a:r>
              <a:rPr lang="en-US" altLang="ko-KR" sz="2400" dirty="0"/>
              <a:t>'∙z' + w'∙</a:t>
            </a:r>
            <a:r>
              <a:rPr lang="en-US" altLang="ko-KR" sz="2400" dirty="0" err="1"/>
              <a:t>x∙y</a:t>
            </a:r>
            <a:r>
              <a:rPr lang="en-US" altLang="ko-KR" sz="2400" dirty="0"/>
              <a:t>'∙z + </a:t>
            </a:r>
            <a:r>
              <a:rPr lang="en-US" altLang="ko-KR" sz="2400" dirty="0" err="1"/>
              <a:t>w∙x</a:t>
            </a:r>
            <a:r>
              <a:rPr lang="en-US" altLang="ko-KR" sz="2400" dirty="0"/>
              <a:t>'∙</a:t>
            </a:r>
            <a:r>
              <a:rPr lang="en-US" altLang="ko-KR" sz="2400" dirty="0" err="1"/>
              <a:t>y∙z</a:t>
            </a:r>
            <a:r>
              <a:rPr lang="en-US" altLang="ko-KR" sz="2400" dirty="0"/>
              <a:t>' </a:t>
            </a:r>
          </a:p>
          <a:p>
            <a:pPr eaLnBrk="1" hangingPunct="1">
              <a:spcBef>
                <a:spcPct val="10000"/>
              </a:spcBef>
              <a:buNone/>
            </a:pPr>
            <a:r>
              <a:rPr lang="en-US" altLang="ko-KR" sz="2400" dirty="0"/>
              <a:t>                                + </a:t>
            </a:r>
            <a:r>
              <a:rPr lang="en-US" altLang="ko-KR" sz="2400" dirty="0" err="1"/>
              <a:t>w∙x</a:t>
            </a:r>
            <a:r>
              <a:rPr lang="en-US" altLang="ko-KR" sz="2400" dirty="0"/>
              <a:t>'∙</a:t>
            </a:r>
            <a:r>
              <a:rPr lang="en-US" altLang="ko-KR" sz="2400" dirty="0" err="1"/>
              <a:t>y∙z</a:t>
            </a:r>
            <a:r>
              <a:rPr lang="en-US" altLang="ko-KR" sz="2400" dirty="0"/>
              <a:t> + </a:t>
            </a:r>
            <a:r>
              <a:rPr lang="en-US" altLang="ko-KR" sz="2400" dirty="0" err="1"/>
              <a:t>w∙x∙y∙z</a:t>
            </a:r>
            <a:r>
              <a:rPr lang="en-US" altLang="ko-KR" sz="2400" dirty="0"/>
              <a:t>' + </a:t>
            </a:r>
            <a:r>
              <a:rPr lang="en-US" altLang="ko-KR" sz="2400" dirty="0" err="1"/>
              <a:t>w∙x∙y∙z</a:t>
            </a:r>
            <a:endParaRPr lang="en-US" altLang="ko-KR" sz="2400" dirty="0"/>
          </a:p>
          <a:p>
            <a:pPr eaLnBrk="1" hangingPunct="1">
              <a:buNone/>
            </a:pPr>
            <a:r>
              <a:rPr lang="en-US" altLang="ko-KR" sz="2400" i="1" dirty="0"/>
              <a:t>	              	</a:t>
            </a:r>
            <a:r>
              <a:rPr lang="en-US" altLang="ko-KR" sz="2400" dirty="0"/>
              <a:t>= </a:t>
            </a:r>
            <a:r>
              <a:rPr lang="en-US" altLang="ko-KR" sz="2400" b="1" dirty="0">
                <a:sym typeface="Symbol" pitchFamily="18" charset="2"/>
              </a:rPr>
              <a:t></a:t>
            </a:r>
            <a:r>
              <a:rPr lang="en-US" altLang="ko-KR" sz="2400" dirty="0"/>
              <a:t> </a:t>
            </a:r>
            <a:r>
              <a:rPr lang="en-US" altLang="ko-KR" sz="2400" i="1" dirty="0"/>
              <a:t>m</a:t>
            </a:r>
            <a:r>
              <a:rPr lang="en-US" altLang="ko-KR" sz="2400" dirty="0"/>
              <a:t>(4, 5, 10, 11, 14, 15)</a:t>
            </a:r>
          </a:p>
          <a:p>
            <a:pPr marL="571500" indent="-571500" eaLnBrk="1" hangingPunct="1"/>
            <a:endParaRPr lang="en-US" sz="2400" kern="0" dirty="0"/>
          </a:p>
          <a:p>
            <a:pPr marL="571500" indent="-571500" eaLnBrk="1" hangingPunct="1">
              <a:buNone/>
            </a:pPr>
            <a:endParaRPr lang="en-US" sz="2800" kern="0" dirty="0">
              <a:solidFill>
                <a:srgbClr val="800000"/>
              </a:solidFill>
            </a:endParaRPr>
          </a:p>
        </p:txBody>
      </p:sp>
    </p:spTree>
    <p:extLst>
      <p:ext uri="{BB962C8B-B14F-4D97-AF65-F5344CB8AC3E}">
        <p14:creationId xmlns:p14="http://schemas.microsoft.com/office/powerpoint/2010/main" val="321018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(Q) </a:t>
            </a:r>
            <a:r>
              <a:rPr lang="en-US" altLang="ko-KR" sz="3400" dirty="0" err="1"/>
              <a:t>Karnaugh</a:t>
            </a:r>
            <a:r>
              <a:rPr lang="en-US" altLang="ko-KR" sz="3400" dirty="0"/>
              <a:t> Map</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18</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err="1"/>
              <a:t>Karnaugh</a:t>
            </a:r>
            <a:r>
              <a:rPr lang="en-US" altLang="en-US" dirty="0"/>
              <a:t> Map</a:t>
            </a:r>
          </a:p>
        </p:txBody>
      </p:sp>
      <p:sp>
        <p:nvSpPr>
          <p:cNvPr id="7" name="Rectangle 3"/>
          <p:cNvSpPr txBox="1">
            <a:spLocks noChangeArrowheads="1"/>
          </p:cNvSpPr>
          <p:nvPr/>
        </p:nvSpPr>
        <p:spPr bwMode="auto">
          <a:xfrm>
            <a:off x="1831428" y="1134404"/>
            <a:ext cx="6245772" cy="22945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ct val="50000"/>
              </a:spcBef>
            </a:pPr>
            <a:r>
              <a:rPr lang="en-US" altLang="ko-KR" sz="2400" dirty="0"/>
              <a:t>An odd parity generator for BCD code which has 6 unused combinations. Derive Boolean expression for P.</a:t>
            </a:r>
          </a:p>
          <a:p>
            <a:pPr eaLnBrk="1" hangingPunct="1">
              <a:spcBef>
                <a:spcPct val="50000"/>
              </a:spcBef>
            </a:pPr>
            <a:endParaRPr lang="en-US" altLang="ko-KR" sz="2400" dirty="0">
              <a:sym typeface="Symbol" pitchFamily="18" charset="2"/>
            </a:endParaRPr>
          </a:p>
          <a:p>
            <a:pPr marL="571500" indent="-571500" eaLnBrk="1" hangingPunct="1"/>
            <a:endParaRPr lang="en-US" sz="2400" kern="0" dirty="0"/>
          </a:p>
          <a:p>
            <a:pPr marL="571500" indent="-571500" eaLnBrk="1" hangingPunct="1">
              <a:buNone/>
            </a:pPr>
            <a:endParaRPr lang="en-US" sz="2800" kern="0" dirty="0">
              <a:solidFill>
                <a:srgbClr val="800000"/>
              </a:solidFill>
            </a:endParaRPr>
          </a:p>
        </p:txBody>
      </p:sp>
      <p:graphicFrame>
        <p:nvGraphicFramePr>
          <p:cNvPr id="6" name="Group 1120"/>
          <p:cNvGraphicFramePr>
            <a:graphicFrameLocks noGrp="1"/>
          </p:cNvGraphicFramePr>
          <p:nvPr>
            <p:ph sz="half" idx="4294967295"/>
            <p:extLst>
              <p:ext uri="{D42A27DB-BD31-4B8C-83A1-F6EECF244321}">
                <p14:modId xmlns:p14="http://schemas.microsoft.com/office/powerpoint/2010/main" val="3230671184"/>
              </p:ext>
            </p:extLst>
          </p:nvPr>
        </p:nvGraphicFramePr>
        <p:xfrm>
          <a:off x="8139760" y="1373097"/>
          <a:ext cx="2133600" cy="5181600"/>
        </p:xfrm>
        <a:graphic>
          <a:graphicData uri="http://schemas.openxmlformats.org/drawingml/2006/table">
            <a:tbl>
              <a:tblPr/>
              <a:tblGrid>
                <a:gridCol w="406400">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dirty="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76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dirty="0">
                          <a:ln>
                            <a:noFill/>
                          </a:ln>
                          <a:solidFill>
                            <a:schemeClr val="tx1"/>
                          </a:solidFill>
                          <a:effectLst/>
                          <a:latin typeface="Arial" charset="0"/>
                          <a:cs typeface="Arial" charset="0"/>
                        </a:rPr>
                        <a:t>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rgbClr val="CC3300"/>
                          </a:solidFill>
                          <a:effectLst/>
                          <a:latin typeface="Arial" charset="0"/>
                          <a:cs typeface="Arial" charset="0"/>
                        </a:rPr>
                        <a:t>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176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rgbClr val="CC3300"/>
                          </a:solidFill>
                          <a:effectLst/>
                          <a:latin typeface="Arial" charset="0"/>
                          <a:cs typeface="Arial" charset="0"/>
                        </a:rPr>
                        <a:t>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rgbClr val="CC3300"/>
                          </a:solidFill>
                          <a:effectLst/>
                          <a:latin typeface="Arial" charset="0"/>
                          <a:cs typeface="Arial" charset="0"/>
                        </a:rPr>
                        <a:t>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rgbClr val="CC3300"/>
                          </a:solidFill>
                          <a:effectLst/>
                          <a:latin typeface="Arial" charset="0"/>
                          <a:cs typeface="Arial" charset="0"/>
                        </a:rPr>
                        <a:t>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174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a:ln>
                            <a:noFill/>
                          </a:ln>
                          <a:solidFill>
                            <a:srgbClr val="CC3300"/>
                          </a:solidFill>
                          <a:effectLst/>
                          <a:latin typeface="Arial" charset="0"/>
                          <a:cs typeface="Arial" charset="0"/>
                        </a:rPr>
                        <a:t>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a:ln>
                            <a:noFill/>
                          </a:ln>
                          <a:solidFill>
                            <a:schemeClr val="tx1"/>
                          </a:solidFill>
                          <a:effectLst/>
                          <a:latin typeface="Arial" charset="0"/>
                          <a:cs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1" i="0" u="none" strike="noStrike" cap="none" normalizeH="0" baseline="0" dirty="0">
                          <a:ln>
                            <a:noFill/>
                          </a:ln>
                          <a:solidFill>
                            <a:srgbClr val="CC3300"/>
                          </a:solidFill>
                          <a:effectLst/>
                          <a:latin typeface="Arial" charset="0"/>
                          <a:cs typeface="Arial" charset="0"/>
                        </a:rPr>
                        <a:t>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97100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600" dirty="0"/>
              <a:t>(Q) Combinational Circuit: MUX</a:t>
            </a:r>
            <a:endParaRPr lang="en-US" sz="36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19</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MSI</a:t>
            </a:r>
          </a:p>
        </p:txBody>
      </p:sp>
      <p:sp>
        <p:nvSpPr>
          <p:cNvPr id="11" name="Rectangle 4"/>
          <p:cNvSpPr>
            <a:spLocks noChangeArrowheads="1"/>
          </p:cNvSpPr>
          <p:nvPr/>
        </p:nvSpPr>
        <p:spPr bwMode="auto">
          <a:xfrm>
            <a:off x="1849822" y="1591276"/>
            <a:ext cx="5008179" cy="1348774"/>
          </a:xfrm>
          <a:prstGeom prst="rect">
            <a:avLst/>
          </a:prstGeom>
          <a:noFill/>
          <a:ln w="9525">
            <a:noFill/>
            <a:miter lim="800000"/>
            <a:headEnd/>
            <a:tailEnd/>
          </a:ln>
        </p:spPr>
        <p:txBody>
          <a:bodyPr/>
          <a:lstStyle/>
          <a:p>
            <a:pPr marL="571500" indent="-571500">
              <a:spcBef>
                <a:spcPct val="20000"/>
              </a:spcBef>
              <a:buClr>
                <a:schemeClr val="accent1"/>
              </a:buClr>
              <a:buSzPct val="65000"/>
              <a:buFont typeface="Wingdings" pitchFamily="2" charset="2"/>
              <a:buChar char="n"/>
            </a:pPr>
            <a:r>
              <a:rPr lang="en-US" dirty="0"/>
              <a:t>Draw truth table for 4-by-1 multiplexor</a:t>
            </a:r>
          </a:p>
          <a:p>
            <a:pPr marL="571500" indent="-571500">
              <a:spcBef>
                <a:spcPct val="20000"/>
              </a:spcBef>
              <a:buClr>
                <a:schemeClr val="accent1"/>
              </a:buClr>
              <a:buSzPct val="65000"/>
              <a:buFont typeface="Wingdings" pitchFamily="2" charset="2"/>
              <a:buChar char="n"/>
            </a:pPr>
            <a:r>
              <a:rPr lang="en-US" dirty="0"/>
              <a:t>Design and draw the combinational logic using AND, OR, NOT gates</a:t>
            </a:r>
          </a:p>
        </p:txBody>
      </p:sp>
      <p:grpSp>
        <p:nvGrpSpPr>
          <p:cNvPr id="12" name="Group 67"/>
          <p:cNvGrpSpPr>
            <a:grpSpLocks/>
          </p:cNvGrpSpPr>
          <p:nvPr/>
        </p:nvGrpSpPr>
        <p:grpSpPr bwMode="auto">
          <a:xfrm>
            <a:off x="7086600" y="1263650"/>
            <a:ext cx="2743200" cy="2393950"/>
            <a:chOff x="3216" y="2304"/>
            <a:chExt cx="1728" cy="1508"/>
          </a:xfrm>
        </p:grpSpPr>
        <p:sp>
          <p:nvSpPr>
            <p:cNvPr id="13" name="Text Box 23"/>
            <p:cNvSpPr txBox="1">
              <a:spLocks noChangeArrowheads="1"/>
            </p:cNvSpPr>
            <p:nvPr/>
          </p:nvSpPr>
          <p:spPr bwMode="auto">
            <a:xfrm>
              <a:off x="3888" y="2736"/>
              <a:ext cx="384" cy="366"/>
            </a:xfrm>
            <a:prstGeom prst="rect">
              <a:avLst/>
            </a:prstGeom>
            <a:noFill/>
            <a:ln w="9525">
              <a:noFill/>
              <a:miter lim="800000"/>
              <a:headEnd/>
              <a:tailEnd/>
            </a:ln>
          </p:spPr>
          <p:txBody>
            <a:bodyPr>
              <a:spAutoFit/>
            </a:bodyPr>
            <a:lstStyle/>
            <a:p>
              <a:pPr algn="ctr" eaLnBrk="0" hangingPunct="0">
                <a:spcBef>
                  <a:spcPct val="50000"/>
                </a:spcBef>
              </a:pPr>
              <a:r>
                <a:rPr lang="en-GB" sz="1600"/>
                <a:t>4:1mux</a:t>
              </a:r>
              <a:endParaRPr lang="en-GB" sz="2000"/>
            </a:p>
          </p:txBody>
        </p:sp>
        <p:sp>
          <p:nvSpPr>
            <p:cNvPr id="16" name="Line 24"/>
            <p:cNvSpPr>
              <a:spLocks noChangeShapeType="1"/>
            </p:cNvSpPr>
            <p:nvPr/>
          </p:nvSpPr>
          <p:spPr bwMode="auto">
            <a:xfrm>
              <a:off x="4512" y="2928"/>
              <a:ext cx="288" cy="0"/>
            </a:xfrm>
            <a:prstGeom prst="line">
              <a:avLst/>
            </a:prstGeom>
            <a:noFill/>
            <a:ln w="15875">
              <a:solidFill>
                <a:schemeClr val="tx1"/>
              </a:solidFill>
              <a:round/>
              <a:headEnd/>
              <a:tailEnd type="triangle" w="med" len="med"/>
            </a:ln>
          </p:spPr>
          <p:txBody>
            <a:bodyPr wrap="none" anchor="ctr"/>
            <a:lstStyle/>
            <a:p>
              <a:endParaRPr lang="en-US"/>
            </a:p>
          </p:txBody>
        </p:sp>
        <p:sp>
          <p:nvSpPr>
            <p:cNvPr id="17" name="Line 25"/>
            <p:cNvSpPr>
              <a:spLocks noChangeShapeType="1"/>
            </p:cNvSpPr>
            <p:nvPr/>
          </p:nvSpPr>
          <p:spPr bwMode="auto">
            <a:xfrm>
              <a:off x="3552" y="3024"/>
              <a:ext cx="288" cy="0"/>
            </a:xfrm>
            <a:prstGeom prst="line">
              <a:avLst/>
            </a:prstGeom>
            <a:noFill/>
            <a:ln w="15875">
              <a:solidFill>
                <a:schemeClr val="tx1"/>
              </a:solidFill>
              <a:round/>
              <a:headEnd/>
              <a:tailEnd type="triangle" w="med" len="med"/>
            </a:ln>
          </p:spPr>
          <p:txBody>
            <a:bodyPr wrap="none" anchor="ctr"/>
            <a:lstStyle/>
            <a:p>
              <a:endParaRPr lang="en-US"/>
            </a:p>
          </p:txBody>
        </p:sp>
        <p:sp>
          <p:nvSpPr>
            <p:cNvPr id="18" name="Line 26"/>
            <p:cNvSpPr>
              <a:spLocks noChangeShapeType="1"/>
            </p:cNvSpPr>
            <p:nvPr/>
          </p:nvSpPr>
          <p:spPr bwMode="auto">
            <a:xfrm>
              <a:off x="3552" y="2640"/>
              <a:ext cx="288" cy="0"/>
            </a:xfrm>
            <a:prstGeom prst="line">
              <a:avLst/>
            </a:prstGeom>
            <a:noFill/>
            <a:ln w="15875">
              <a:solidFill>
                <a:schemeClr val="tx1"/>
              </a:solidFill>
              <a:round/>
              <a:headEnd/>
              <a:tailEnd type="triangle" w="med" len="med"/>
            </a:ln>
          </p:spPr>
          <p:txBody>
            <a:bodyPr wrap="none" anchor="ctr"/>
            <a:lstStyle/>
            <a:p>
              <a:endParaRPr lang="en-US"/>
            </a:p>
          </p:txBody>
        </p:sp>
        <p:sp>
          <p:nvSpPr>
            <p:cNvPr id="19" name="Line 27"/>
            <p:cNvSpPr>
              <a:spLocks noChangeShapeType="1"/>
            </p:cNvSpPr>
            <p:nvPr/>
          </p:nvSpPr>
          <p:spPr bwMode="auto">
            <a:xfrm flipV="1">
              <a:off x="4080" y="3216"/>
              <a:ext cx="0" cy="192"/>
            </a:xfrm>
            <a:prstGeom prst="line">
              <a:avLst/>
            </a:prstGeom>
            <a:noFill/>
            <a:ln w="15875">
              <a:solidFill>
                <a:schemeClr val="tx1"/>
              </a:solidFill>
              <a:round/>
              <a:headEnd/>
              <a:tailEnd type="triangle" w="med" len="med"/>
            </a:ln>
          </p:spPr>
          <p:txBody>
            <a:bodyPr wrap="none" anchor="ctr"/>
            <a:lstStyle/>
            <a:p>
              <a:endParaRPr lang="en-US"/>
            </a:p>
          </p:txBody>
        </p:sp>
        <p:sp>
          <p:nvSpPr>
            <p:cNvPr id="20" name="Line 28"/>
            <p:cNvSpPr>
              <a:spLocks noChangeShapeType="1"/>
            </p:cNvSpPr>
            <p:nvPr/>
          </p:nvSpPr>
          <p:spPr bwMode="auto">
            <a:xfrm>
              <a:off x="3552" y="2832"/>
              <a:ext cx="288" cy="0"/>
            </a:xfrm>
            <a:prstGeom prst="line">
              <a:avLst/>
            </a:prstGeom>
            <a:noFill/>
            <a:ln w="15875">
              <a:solidFill>
                <a:schemeClr val="tx1"/>
              </a:solidFill>
              <a:round/>
              <a:headEnd/>
              <a:tailEnd type="triangle" w="med" len="med"/>
            </a:ln>
          </p:spPr>
          <p:txBody>
            <a:bodyPr wrap="none" anchor="ctr"/>
            <a:lstStyle/>
            <a:p>
              <a:endParaRPr lang="en-US"/>
            </a:p>
          </p:txBody>
        </p:sp>
        <p:sp>
          <p:nvSpPr>
            <p:cNvPr id="21" name="Line 29"/>
            <p:cNvSpPr>
              <a:spLocks noChangeShapeType="1"/>
            </p:cNvSpPr>
            <p:nvPr/>
          </p:nvSpPr>
          <p:spPr bwMode="auto">
            <a:xfrm>
              <a:off x="3552" y="3216"/>
              <a:ext cx="288" cy="0"/>
            </a:xfrm>
            <a:prstGeom prst="line">
              <a:avLst/>
            </a:prstGeom>
            <a:noFill/>
            <a:ln w="15875">
              <a:solidFill>
                <a:schemeClr val="tx1"/>
              </a:solidFill>
              <a:round/>
              <a:headEnd/>
              <a:tailEnd type="triangle" w="med" len="med"/>
            </a:ln>
          </p:spPr>
          <p:txBody>
            <a:bodyPr wrap="none" anchor="ctr"/>
            <a:lstStyle/>
            <a:p>
              <a:endParaRPr lang="en-US"/>
            </a:p>
          </p:txBody>
        </p:sp>
        <p:sp>
          <p:nvSpPr>
            <p:cNvPr id="22" name="Text Box 30"/>
            <p:cNvSpPr txBox="1">
              <a:spLocks noChangeArrowheads="1"/>
            </p:cNvSpPr>
            <p:nvPr/>
          </p:nvSpPr>
          <p:spPr bwMode="auto">
            <a:xfrm>
              <a:off x="4752" y="2832"/>
              <a:ext cx="192" cy="212"/>
            </a:xfrm>
            <a:prstGeom prst="rect">
              <a:avLst/>
            </a:prstGeom>
            <a:noFill/>
            <a:ln w="9525">
              <a:noFill/>
              <a:miter lim="800000"/>
              <a:headEnd/>
              <a:tailEnd/>
            </a:ln>
          </p:spPr>
          <p:txBody>
            <a:bodyPr>
              <a:spAutoFit/>
            </a:bodyPr>
            <a:lstStyle/>
            <a:p>
              <a:pPr eaLnBrk="0" hangingPunct="0">
                <a:spcBef>
                  <a:spcPct val="50000"/>
                </a:spcBef>
              </a:pPr>
              <a:r>
                <a:rPr lang="en-GB" sz="1600"/>
                <a:t>Y</a:t>
              </a:r>
              <a:endParaRPr lang="en-GB" sz="2000"/>
            </a:p>
          </p:txBody>
        </p:sp>
        <p:sp>
          <p:nvSpPr>
            <p:cNvPr id="23" name="Text Box 31"/>
            <p:cNvSpPr txBox="1">
              <a:spLocks noChangeArrowheads="1"/>
            </p:cNvSpPr>
            <p:nvPr/>
          </p:nvSpPr>
          <p:spPr bwMode="auto">
            <a:xfrm>
              <a:off x="3216" y="2304"/>
              <a:ext cx="672" cy="212"/>
            </a:xfrm>
            <a:prstGeom prst="rect">
              <a:avLst/>
            </a:prstGeom>
            <a:noFill/>
            <a:ln w="9525">
              <a:noFill/>
              <a:miter lim="800000"/>
              <a:headEnd/>
              <a:tailEnd/>
            </a:ln>
          </p:spPr>
          <p:txBody>
            <a:bodyPr>
              <a:spAutoFit/>
            </a:bodyPr>
            <a:lstStyle/>
            <a:p>
              <a:pPr eaLnBrk="0" hangingPunct="0">
                <a:spcBef>
                  <a:spcPct val="50000"/>
                </a:spcBef>
              </a:pPr>
              <a:r>
                <a:rPr lang="en-GB" sz="1600"/>
                <a:t>Inputs</a:t>
              </a:r>
              <a:endParaRPr lang="en-GB" sz="2000"/>
            </a:p>
          </p:txBody>
        </p:sp>
        <p:sp>
          <p:nvSpPr>
            <p:cNvPr id="24" name="AutoShape 32"/>
            <p:cNvSpPr>
              <a:spLocks noChangeArrowheads="1"/>
            </p:cNvSpPr>
            <p:nvPr/>
          </p:nvSpPr>
          <p:spPr bwMode="auto">
            <a:xfrm rot="5400000">
              <a:off x="3744" y="2592"/>
              <a:ext cx="864" cy="672"/>
            </a:xfrm>
            <a:prstGeom prst="triangle">
              <a:avLst>
                <a:gd name="adj" fmla="val 50000"/>
              </a:avLst>
            </a:prstGeom>
            <a:noFill/>
            <a:ln w="15875">
              <a:solidFill>
                <a:schemeClr val="tx1"/>
              </a:solidFill>
              <a:miter lim="800000"/>
              <a:headEnd/>
              <a:tailEnd/>
            </a:ln>
          </p:spPr>
          <p:txBody>
            <a:bodyPr wrap="none" anchor="ctr"/>
            <a:lstStyle/>
            <a:p>
              <a:endParaRPr lang="en-US"/>
            </a:p>
          </p:txBody>
        </p:sp>
        <p:sp>
          <p:nvSpPr>
            <p:cNvPr id="25" name="Line 33"/>
            <p:cNvSpPr>
              <a:spLocks noChangeShapeType="1"/>
            </p:cNvSpPr>
            <p:nvPr/>
          </p:nvSpPr>
          <p:spPr bwMode="auto">
            <a:xfrm flipV="1">
              <a:off x="4272" y="3120"/>
              <a:ext cx="0" cy="288"/>
            </a:xfrm>
            <a:prstGeom prst="line">
              <a:avLst/>
            </a:prstGeom>
            <a:noFill/>
            <a:ln w="15875">
              <a:solidFill>
                <a:schemeClr val="tx1"/>
              </a:solidFill>
              <a:round/>
              <a:headEnd/>
              <a:tailEnd type="triangle" w="med" len="med"/>
            </a:ln>
          </p:spPr>
          <p:txBody>
            <a:bodyPr wrap="none" anchor="ctr"/>
            <a:lstStyle/>
            <a:p>
              <a:endParaRPr lang="en-US"/>
            </a:p>
          </p:txBody>
        </p:sp>
        <p:sp>
          <p:nvSpPr>
            <p:cNvPr id="26" name="Text Box 34"/>
            <p:cNvSpPr txBox="1">
              <a:spLocks noChangeArrowheads="1"/>
            </p:cNvSpPr>
            <p:nvPr/>
          </p:nvSpPr>
          <p:spPr bwMode="auto">
            <a:xfrm>
              <a:off x="3936" y="3600"/>
              <a:ext cx="480" cy="212"/>
            </a:xfrm>
            <a:prstGeom prst="rect">
              <a:avLst/>
            </a:prstGeom>
            <a:noFill/>
            <a:ln w="9525">
              <a:noFill/>
              <a:miter lim="800000"/>
              <a:headEnd/>
              <a:tailEnd/>
            </a:ln>
          </p:spPr>
          <p:txBody>
            <a:bodyPr>
              <a:spAutoFit/>
            </a:bodyPr>
            <a:lstStyle/>
            <a:p>
              <a:pPr eaLnBrk="0" hangingPunct="0">
                <a:spcBef>
                  <a:spcPct val="50000"/>
                </a:spcBef>
              </a:pPr>
              <a:r>
                <a:rPr lang="en-GB" sz="1600"/>
                <a:t>select</a:t>
              </a:r>
              <a:endParaRPr lang="en-GB" sz="2000"/>
            </a:p>
          </p:txBody>
        </p:sp>
        <p:sp>
          <p:nvSpPr>
            <p:cNvPr id="27" name="Text Box 35"/>
            <p:cNvSpPr txBox="1">
              <a:spLocks noChangeArrowheads="1"/>
            </p:cNvSpPr>
            <p:nvPr/>
          </p:nvSpPr>
          <p:spPr bwMode="auto">
            <a:xfrm>
              <a:off x="3936" y="3408"/>
              <a:ext cx="480" cy="212"/>
            </a:xfrm>
            <a:prstGeom prst="rect">
              <a:avLst/>
            </a:prstGeom>
            <a:noFill/>
            <a:ln w="9525">
              <a:noFill/>
              <a:miter lim="800000"/>
              <a:headEnd/>
              <a:tailEnd/>
            </a:ln>
          </p:spPr>
          <p:txBody>
            <a:bodyPr>
              <a:spAutoFit/>
            </a:bodyPr>
            <a:lstStyle/>
            <a:p>
              <a:pPr eaLnBrk="0" hangingPunct="0">
                <a:spcBef>
                  <a:spcPct val="50000"/>
                </a:spcBef>
              </a:pPr>
              <a:r>
                <a:rPr lang="en-GB" sz="1600"/>
                <a:t>S</a:t>
              </a:r>
              <a:r>
                <a:rPr lang="en-GB" sz="1600" baseline="-25000"/>
                <a:t>1</a:t>
              </a:r>
              <a:r>
                <a:rPr lang="en-GB" sz="1600"/>
                <a:t>  S</a:t>
              </a:r>
              <a:r>
                <a:rPr lang="en-GB" sz="1600" baseline="-25000"/>
                <a:t>0</a:t>
              </a:r>
              <a:endParaRPr lang="en-GB" sz="2000"/>
            </a:p>
          </p:txBody>
        </p:sp>
        <p:sp>
          <p:nvSpPr>
            <p:cNvPr id="28" name="Text Box 36"/>
            <p:cNvSpPr txBox="1">
              <a:spLocks noChangeArrowheads="1"/>
            </p:cNvSpPr>
            <p:nvPr/>
          </p:nvSpPr>
          <p:spPr bwMode="auto">
            <a:xfrm>
              <a:off x="3360" y="2496"/>
              <a:ext cx="288" cy="212"/>
            </a:xfrm>
            <a:prstGeom prst="rect">
              <a:avLst/>
            </a:prstGeom>
            <a:noFill/>
            <a:ln w="9525">
              <a:noFill/>
              <a:miter lim="800000"/>
              <a:headEnd/>
              <a:tailEnd/>
            </a:ln>
          </p:spPr>
          <p:txBody>
            <a:bodyPr>
              <a:spAutoFit/>
            </a:bodyPr>
            <a:lstStyle/>
            <a:p>
              <a:pPr eaLnBrk="0" hangingPunct="0">
                <a:spcBef>
                  <a:spcPct val="50000"/>
                </a:spcBef>
              </a:pPr>
              <a:r>
                <a:rPr lang="en-GB" sz="1600"/>
                <a:t>I</a:t>
              </a:r>
              <a:r>
                <a:rPr lang="en-GB" sz="1600" baseline="-25000"/>
                <a:t>0</a:t>
              </a:r>
              <a:endParaRPr lang="en-GB" sz="1600"/>
            </a:p>
          </p:txBody>
        </p:sp>
        <p:sp>
          <p:nvSpPr>
            <p:cNvPr id="29" name="Text Box 37"/>
            <p:cNvSpPr txBox="1">
              <a:spLocks noChangeArrowheads="1"/>
            </p:cNvSpPr>
            <p:nvPr/>
          </p:nvSpPr>
          <p:spPr bwMode="auto">
            <a:xfrm>
              <a:off x="3360" y="2688"/>
              <a:ext cx="288" cy="212"/>
            </a:xfrm>
            <a:prstGeom prst="rect">
              <a:avLst/>
            </a:prstGeom>
            <a:noFill/>
            <a:ln w="9525">
              <a:noFill/>
              <a:miter lim="800000"/>
              <a:headEnd/>
              <a:tailEnd/>
            </a:ln>
          </p:spPr>
          <p:txBody>
            <a:bodyPr>
              <a:spAutoFit/>
            </a:bodyPr>
            <a:lstStyle/>
            <a:p>
              <a:pPr eaLnBrk="0" hangingPunct="0">
                <a:spcBef>
                  <a:spcPct val="50000"/>
                </a:spcBef>
              </a:pPr>
              <a:r>
                <a:rPr lang="en-GB" sz="1600"/>
                <a:t>I</a:t>
              </a:r>
              <a:r>
                <a:rPr lang="en-GB" sz="1600" baseline="-25000"/>
                <a:t>1</a:t>
              </a:r>
              <a:endParaRPr lang="en-GB" sz="1600"/>
            </a:p>
          </p:txBody>
        </p:sp>
        <p:sp>
          <p:nvSpPr>
            <p:cNvPr id="30" name="Text Box 38"/>
            <p:cNvSpPr txBox="1">
              <a:spLocks noChangeArrowheads="1"/>
            </p:cNvSpPr>
            <p:nvPr/>
          </p:nvSpPr>
          <p:spPr bwMode="auto">
            <a:xfrm>
              <a:off x="3360" y="2880"/>
              <a:ext cx="288" cy="212"/>
            </a:xfrm>
            <a:prstGeom prst="rect">
              <a:avLst/>
            </a:prstGeom>
            <a:noFill/>
            <a:ln w="9525">
              <a:noFill/>
              <a:miter lim="800000"/>
              <a:headEnd/>
              <a:tailEnd/>
            </a:ln>
          </p:spPr>
          <p:txBody>
            <a:bodyPr>
              <a:spAutoFit/>
            </a:bodyPr>
            <a:lstStyle/>
            <a:p>
              <a:pPr eaLnBrk="0" hangingPunct="0">
                <a:spcBef>
                  <a:spcPct val="50000"/>
                </a:spcBef>
              </a:pPr>
              <a:r>
                <a:rPr lang="en-GB" sz="1600"/>
                <a:t>I</a:t>
              </a:r>
              <a:r>
                <a:rPr lang="en-GB" sz="1600" baseline="-25000"/>
                <a:t>2</a:t>
              </a:r>
              <a:endParaRPr lang="en-GB" sz="1600"/>
            </a:p>
          </p:txBody>
        </p:sp>
        <p:sp>
          <p:nvSpPr>
            <p:cNvPr id="31" name="Text Box 39"/>
            <p:cNvSpPr txBox="1">
              <a:spLocks noChangeArrowheads="1"/>
            </p:cNvSpPr>
            <p:nvPr/>
          </p:nvSpPr>
          <p:spPr bwMode="auto">
            <a:xfrm>
              <a:off x="3360" y="3072"/>
              <a:ext cx="288" cy="212"/>
            </a:xfrm>
            <a:prstGeom prst="rect">
              <a:avLst/>
            </a:prstGeom>
            <a:noFill/>
            <a:ln w="9525">
              <a:noFill/>
              <a:miter lim="800000"/>
              <a:headEnd/>
              <a:tailEnd/>
            </a:ln>
          </p:spPr>
          <p:txBody>
            <a:bodyPr>
              <a:spAutoFit/>
            </a:bodyPr>
            <a:lstStyle/>
            <a:p>
              <a:pPr eaLnBrk="0" hangingPunct="0">
                <a:spcBef>
                  <a:spcPct val="50000"/>
                </a:spcBef>
              </a:pPr>
              <a:r>
                <a:rPr lang="en-GB" sz="1600"/>
                <a:t>I</a:t>
              </a:r>
              <a:r>
                <a:rPr lang="en-GB" sz="1600" baseline="-25000"/>
                <a:t>3</a:t>
              </a:r>
              <a:endParaRPr lang="en-GB" sz="1600"/>
            </a:p>
          </p:txBody>
        </p:sp>
      </p:grpSp>
    </p:spTree>
    <p:extLst>
      <p:ext uri="{BB962C8B-B14F-4D97-AF65-F5344CB8AC3E}">
        <p14:creationId xmlns:p14="http://schemas.microsoft.com/office/powerpoint/2010/main" val="355334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dirty="0"/>
              <a:t>(Q) computer and a calculator</a:t>
            </a:r>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2</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6" name="Rectangle 3"/>
          <p:cNvSpPr txBox="1">
            <a:spLocks noChangeArrowheads="1"/>
          </p:cNvSpPr>
          <p:nvPr/>
        </p:nvSpPr>
        <p:spPr bwMode="auto">
          <a:xfrm>
            <a:off x="592931" y="1066801"/>
            <a:ext cx="11294269"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lvl="1" eaLnBrk="1" hangingPunct="1">
              <a:spcBef>
                <a:spcPct val="50000"/>
              </a:spcBef>
            </a:pPr>
            <a:r>
              <a:rPr lang="en-US" sz="1800" dirty="0"/>
              <a:t>1. What is the most important difference between a computer and a calculator</a:t>
            </a:r>
            <a:br>
              <a:rPr lang="en-US" sz="1800" dirty="0"/>
            </a:br>
            <a:br>
              <a:rPr lang="en-US" sz="1800" dirty="0"/>
            </a:br>
            <a:r>
              <a:rPr lang="en-US" sz="1800" dirty="0"/>
              <a:t>A calculator can only process numerical data, which means, it can only work with numbers, but a computer can process alphanumerical data, such as numbers, letters, graphics, pictures, video, audio files and much more. A calculator can only be programmed to calculate numbers. A computer can use thousands different programs.</a:t>
            </a:r>
          </a:p>
          <a:p>
            <a:pPr lvl="1" eaLnBrk="1" hangingPunct="1">
              <a:spcBef>
                <a:spcPct val="50000"/>
              </a:spcBef>
            </a:pPr>
            <a:endParaRPr lang="en-US" sz="1800" dirty="0"/>
          </a:p>
          <a:p>
            <a:pPr lvl="1" eaLnBrk="1" hangingPunct="1">
              <a:spcBef>
                <a:spcPct val="50000"/>
              </a:spcBef>
            </a:pPr>
            <a:r>
              <a:rPr lang="en-US" sz="1800" dirty="0"/>
              <a:t>2. Name and describe three special-purpose input devices people commonly use in public places, such as stores, banks, and libraries.</a:t>
            </a:r>
            <a:br>
              <a:rPr lang="en-US" sz="1800" dirty="0"/>
            </a:br>
            <a:br>
              <a:rPr lang="en-US" sz="1800" dirty="0"/>
            </a:br>
            <a:r>
              <a:rPr lang="en-US" sz="1800" dirty="0"/>
              <a:t>1. A touch screens – used for entering commands and answering questions</a:t>
            </a:r>
            <a:br>
              <a:rPr lang="en-US" sz="1800" dirty="0"/>
            </a:br>
            <a:br>
              <a:rPr lang="en-US" sz="1800" dirty="0"/>
            </a:br>
            <a:r>
              <a:rPr lang="en-US" sz="1800" dirty="0"/>
              <a:t>2. A bar code reader – used for scanning product information, and a scale for security and accuracy</a:t>
            </a:r>
            <a:br>
              <a:rPr lang="en-US" sz="1800" dirty="0"/>
            </a:br>
            <a:br>
              <a:rPr lang="en-US" sz="1800" dirty="0"/>
            </a:br>
            <a:r>
              <a:rPr lang="en-US" sz="1800" dirty="0"/>
              <a:t>3. Credit card, or a library membership card reading device.</a:t>
            </a:r>
            <a:br>
              <a:rPr lang="en-US" sz="1800" dirty="0"/>
            </a:br>
            <a:br>
              <a:rPr lang="en-US" sz="1800" dirty="0"/>
            </a:br>
            <a:r>
              <a:rPr lang="en-US" sz="1800" dirty="0"/>
              <a:t> </a:t>
            </a:r>
            <a:br>
              <a:rPr lang="en-US" sz="1800" dirty="0"/>
            </a:br>
            <a:endParaRPr lang="en-GB" altLang="ko-KR" sz="1800" baseline="-25000" dirty="0"/>
          </a:p>
        </p:txBody>
      </p:sp>
    </p:spTree>
    <p:extLst>
      <p:ext uri="{BB962C8B-B14F-4D97-AF65-F5344CB8AC3E}">
        <p14:creationId xmlns:p14="http://schemas.microsoft.com/office/powerpoint/2010/main" val="2420316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600" dirty="0"/>
              <a:t>Algorithm</a:t>
            </a:r>
            <a:endParaRPr lang="en-US" sz="36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20</a:t>
            </a:fld>
            <a:endParaRPr lang="en-US" kern="0" dirty="0">
              <a:solidFill>
                <a:srgbClr val="C00000"/>
              </a:solidFill>
            </a:endParaRPr>
          </a:p>
        </p:txBody>
      </p:sp>
      <p:sp>
        <p:nvSpPr>
          <p:cNvPr id="2" name="Rectangle 1">
            <a:extLst>
              <a:ext uri="{FF2B5EF4-FFF2-40B4-BE49-F238E27FC236}">
                <a16:creationId xmlns:a16="http://schemas.microsoft.com/office/drawing/2014/main" id="{E708D32F-A91C-49E3-94ED-D738930F5272}"/>
              </a:ext>
            </a:extLst>
          </p:cNvPr>
          <p:cNvSpPr/>
          <p:nvPr/>
        </p:nvSpPr>
        <p:spPr>
          <a:xfrm>
            <a:off x="488611" y="1668256"/>
            <a:ext cx="11231065"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task is to find the roots of a quadratic equation: ax</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+bx+c=0</a:t>
            </a:r>
          </a:p>
        </p:txBody>
      </p:sp>
    </p:spTree>
    <p:extLst>
      <p:ext uri="{BB962C8B-B14F-4D97-AF65-F5344CB8AC3E}">
        <p14:creationId xmlns:p14="http://schemas.microsoft.com/office/powerpoint/2010/main" val="69307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600" dirty="0"/>
              <a:t>Algorithm</a:t>
            </a:r>
            <a:endParaRPr lang="en-US" sz="36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21</a:t>
            </a:fld>
            <a:endParaRPr lang="en-US" kern="0" dirty="0">
              <a:solidFill>
                <a:srgbClr val="C00000"/>
              </a:solidFill>
            </a:endParaRPr>
          </a:p>
        </p:txBody>
      </p:sp>
      <p:sp>
        <p:nvSpPr>
          <p:cNvPr id="2" name="Rectangle 1">
            <a:extLst>
              <a:ext uri="{FF2B5EF4-FFF2-40B4-BE49-F238E27FC236}">
                <a16:creationId xmlns:a16="http://schemas.microsoft.com/office/drawing/2014/main" id="{E708D32F-A91C-49E3-94ED-D738930F5272}"/>
              </a:ext>
            </a:extLst>
          </p:cNvPr>
          <p:cNvSpPr/>
          <p:nvPr/>
        </p:nvSpPr>
        <p:spPr>
          <a:xfrm>
            <a:off x="488611" y="1668256"/>
            <a:ext cx="11231065"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Given an array of </a:t>
            </a:r>
            <a:r>
              <a:rPr lang="en-US" sz="2400" b="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integers. The task is to find the largest number which is a perfect square. Print -1 if there is no number that is perfect square.</a:t>
            </a:r>
          </a:p>
        </p:txBody>
      </p:sp>
      <p:sp>
        <p:nvSpPr>
          <p:cNvPr id="3" name="Rectangle 1">
            <a:extLst>
              <a:ext uri="{FF2B5EF4-FFF2-40B4-BE49-F238E27FC236}">
                <a16:creationId xmlns:a16="http://schemas.microsoft.com/office/drawing/2014/main" id="{ECAE0F32-47B9-49A0-8DAF-99511E6962B8}"/>
              </a:ext>
            </a:extLst>
          </p:cNvPr>
          <p:cNvSpPr>
            <a:spLocks noChangeArrowheads="1"/>
          </p:cNvSpPr>
          <p:nvPr/>
        </p:nvSpPr>
        <p:spPr bwMode="auto">
          <a:xfrm>
            <a:off x="2303451" y="3552112"/>
            <a:ext cx="7252378" cy="141577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ea typeface="Roboto sans-serif"/>
              </a:rPr>
              <a:t>Input </a:t>
            </a:r>
            <a:r>
              <a:rPr kumimoji="0" lang="en-US" altLang="en-US" sz="2000" b="0" i="0" u="none" strike="noStrike" cap="none" normalizeH="0" baseline="0" dirty="0">
                <a:ln>
                  <a:noFill/>
                </a:ln>
                <a:solidFill>
                  <a:schemeClr val="tx1"/>
                </a:solidFill>
                <a:effectLst/>
                <a:latin typeface="Arial Unicode MS" panose="020B0604020202020204" pitchFamily="34" charset="-128"/>
                <a:ea typeface="Roboto sans-serif"/>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Unicode MS" panose="020B0604020202020204" pitchFamily="34" charset="-128"/>
                <a:ea typeface="Roboto sans-serif"/>
              </a:rPr>
              <a:t>	</a:t>
            </a:r>
            <a:r>
              <a:rPr kumimoji="0" lang="en-US" altLang="en-US" sz="2000" b="0" i="0" u="none" strike="noStrike" cap="none" normalizeH="0" baseline="0" dirty="0" err="1">
                <a:ln>
                  <a:noFill/>
                </a:ln>
                <a:solidFill>
                  <a:schemeClr val="tx1"/>
                </a:solidFill>
                <a:effectLst/>
                <a:latin typeface="Arial Unicode MS" panose="020B0604020202020204" pitchFamily="34" charset="-128"/>
                <a:ea typeface="Roboto sans-serif"/>
              </a:rPr>
              <a:t>arr</a:t>
            </a:r>
            <a:r>
              <a:rPr kumimoji="0" lang="en-US" altLang="en-US" sz="2000" b="0" i="0" u="none" strike="noStrike" cap="none" normalizeH="0" baseline="0" dirty="0">
                <a:ln>
                  <a:noFill/>
                </a:ln>
                <a:solidFill>
                  <a:schemeClr val="tx1"/>
                </a:solidFill>
                <a:effectLst/>
                <a:latin typeface="Arial Unicode MS" panose="020B0604020202020204" pitchFamily="34" charset="-128"/>
                <a:ea typeface="Roboto sans-serif"/>
              </a:rPr>
              <a:t>[] = {9, 20, 49, 5, 3,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ea typeface="Roboto sans-serif"/>
              </a:rPr>
              <a:t>Output </a:t>
            </a:r>
            <a:r>
              <a:rPr kumimoji="0" lang="en-US" altLang="en-US" sz="2000" b="0" i="0" u="none" strike="noStrike" cap="none" normalizeH="0" baseline="0" dirty="0">
                <a:ln>
                  <a:noFill/>
                </a:ln>
                <a:solidFill>
                  <a:schemeClr val="tx1"/>
                </a:solidFill>
                <a:effectLst/>
                <a:latin typeface="Arial Unicode MS" panose="020B0604020202020204" pitchFamily="34" charset="-128"/>
                <a:ea typeface="Roboto sans-serif"/>
              </a:rPr>
              <a:t>: 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Unicode MS" panose="020B0604020202020204" pitchFamily="34" charset="-128"/>
                <a:ea typeface="Roboto sans-serif"/>
              </a:rPr>
              <a:t>Explanation</a:t>
            </a:r>
            <a:r>
              <a:rPr kumimoji="0" lang="en-US" altLang="en-US" sz="2000" b="0" i="0" u="none" strike="noStrike" cap="none" normalizeH="0" baseline="0" dirty="0">
                <a:ln>
                  <a:noFill/>
                </a:ln>
                <a:solidFill>
                  <a:schemeClr val="tx1"/>
                </a:solidFill>
                <a:effectLst/>
                <a:latin typeface="Arial Unicode MS" panose="020B0604020202020204" pitchFamily="34" charset="-128"/>
                <a:ea typeface="Roboto sans-serif"/>
              </a:rPr>
              <a:t>: 49 is the largest number that is a perfect square.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Unicode MS" panose="020B0604020202020204" pitchFamily="34" charset="-128"/>
              <a:ea typeface="Roboto sans-serif"/>
            </a:endParaRPr>
          </a:p>
        </p:txBody>
      </p:sp>
    </p:spTree>
    <p:extLst>
      <p:ext uri="{BB962C8B-B14F-4D97-AF65-F5344CB8AC3E}">
        <p14:creationId xmlns:p14="http://schemas.microsoft.com/office/powerpoint/2010/main" val="360712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600" dirty="0"/>
              <a:t>Algorithm (Happy number)</a:t>
            </a:r>
            <a:endParaRPr lang="en-US" sz="36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22</a:t>
            </a:fld>
            <a:endParaRPr lang="en-US" kern="0" dirty="0">
              <a:solidFill>
                <a:srgbClr val="C00000"/>
              </a:solidFill>
            </a:endParaRPr>
          </a:p>
        </p:txBody>
      </p:sp>
      <p:sp>
        <p:nvSpPr>
          <p:cNvPr id="2" name="Rectangle 1">
            <a:extLst>
              <a:ext uri="{FF2B5EF4-FFF2-40B4-BE49-F238E27FC236}">
                <a16:creationId xmlns:a16="http://schemas.microsoft.com/office/drawing/2014/main" id="{E708D32F-A91C-49E3-94ED-D738930F5272}"/>
              </a:ext>
            </a:extLst>
          </p:cNvPr>
          <p:cNvSpPr/>
          <p:nvPr/>
        </p:nvSpPr>
        <p:spPr>
          <a:xfrm>
            <a:off x="480467" y="1270387"/>
            <a:ext cx="11231065"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number is called happy if it leads to 1 after a sequence of steps where in each step number is replaced by sum of squares of its digit that is if we start with Happy Number and keep replacing it with digits square sum, we reach 1.</a:t>
            </a:r>
            <a:endParaRPr lang="en-US" sz="32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D3C9C69-35C1-4FD0-8EB9-4A901918FBA6}"/>
              </a:ext>
            </a:extLst>
          </p:cNvPr>
          <p:cNvSpPr>
            <a:spLocks noChangeArrowheads="1"/>
          </p:cNvSpPr>
          <p:nvPr/>
        </p:nvSpPr>
        <p:spPr bwMode="auto">
          <a:xfrm>
            <a:off x="9296023" y="2568850"/>
            <a:ext cx="1950727" cy="324895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Input: n = 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Output: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19 is Happy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1^2 + 9^2 = 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8^2 + 2^2 = 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6^2 + 8^2 =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1^2 + 0^2 + 0^2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As we reached to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19 is a Happy Number.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ea typeface="Roboto sans-serif"/>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Input: n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Roboto sans-serif"/>
                <a:cs typeface="Times New Roman" panose="02020603050405020304" pitchFamily="18" charset="0"/>
              </a:rPr>
              <a:t>Output: False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91267861-0728-4D5F-96E0-F370818D77EA}"/>
              </a:ext>
            </a:extLst>
          </p:cNvPr>
          <p:cNvSpPr/>
          <p:nvPr/>
        </p:nvSpPr>
        <p:spPr>
          <a:xfrm>
            <a:off x="611927" y="2714250"/>
            <a:ext cx="8287768"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number will not be a Happy Number when it makes a loop in its sequence that is it touches a number in sequence which already been touched. So to check whether a number is happy or not, we can keep a set, if same number occurs again we flag result as not happy.</a:t>
            </a:r>
          </a:p>
        </p:txBody>
      </p:sp>
    </p:spTree>
    <p:extLst>
      <p:ext uri="{BB962C8B-B14F-4D97-AF65-F5344CB8AC3E}">
        <p14:creationId xmlns:p14="http://schemas.microsoft.com/office/powerpoint/2010/main" val="70202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dirty="0"/>
              <a:t>(Q) Number: Conversion</a:t>
            </a:r>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3</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6" name="Rectangle 3"/>
          <p:cNvSpPr txBox="1">
            <a:spLocks noChangeArrowheads="1"/>
          </p:cNvSpPr>
          <p:nvPr/>
        </p:nvSpPr>
        <p:spPr bwMode="auto">
          <a:xfrm>
            <a:off x="592931" y="1066801"/>
            <a:ext cx="11294269"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lvl="1" eaLnBrk="1" hangingPunct="1">
              <a:spcBef>
                <a:spcPct val="50000"/>
              </a:spcBef>
            </a:pPr>
            <a:r>
              <a:rPr lang="en-US" dirty="0"/>
              <a:t>Convert 10010101 from two’s complement to its equivalent base ten form.</a:t>
            </a:r>
          </a:p>
          <a:p>
            <a:pPr lvl="1" eaLnBrk="1" hangingPunct="1">
              <a:spcBef>
                <a:spcPct val="50000"/>
              </a:spcBef>
            </a:pPr>
            <a:r>
              <a:rPr lang="en-US" dirty="0"/>
              <a:t>Encode 13.5 into the floating-point representation</a:t>
            </a:r>
            <a:endParaRPr lang="en-US" sz="2000" dirty="0"/>
          </a:p>
          <a:p>
            <a:pPr lvl="1" eaLnBrk="1" hangingPunct="1">
              <a:spcBef>
                <a:spcPct val="50000"/>
              </a:spcBef>
            </a:pPr>
            <a:br>
              <a:rPr lang="en-US" sz="2000" dirty="0"/>
            </a:br>
            <a:r>
              <a:rPr lang="en-US" sz="2000" dirty="0"/>
              <a:t> </a:t>
            </a:r>
            <a:br>
              <a:rPr lang="en-US" sz="2000" dirty="0"/>
            </a:br>
            <a:endParaRPr lang="en-GB" altLang="ko-KR" sz="2000" baseline="-25000" dirty="0"/>
          </a:p>
        </p:txBody>
      </p:sp>
    </p:spTree>
    <p:extLst>
      <p:ext uri="{BB962C8B-B14F-4D97-AF65-F5344CB8AC3E}">
        <p14:creationId xmlns:p14="http://schemas.microsoft.com/office/powerpoint/2010/main" val="247604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dirty="0"/>
              <a:t>(Q) Number: Conversion</a:t>
            </a:r>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4</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6" name="Rectangle 3"/>
          <p:cNvSpPr txBox="1">
            <a:spLocks noChangeArrowheads="1"/>
          </p:cNvSpPr>
          <p:nvPr/>
        </p:nvSpPr>
        <p:spPr bwMode="auto">
          <a:xfrm>
            <a:off x="1981200" y="1066801"/>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en-US" sz="2400" kern="0" dirty="0"/>
              <a:t>Convert number</a:t>
            </a:r>
          </a:p>
          <a:p>
            <a:pPr lvl="1" eaLnBrk="1" hangingPunct="1">
              <a:spcBef>
                <a:spcPct val="50000"/>
              </a:spcBef>
            </a:pPr>
            <a:r>
              <a:rPr lang="en-GB" sz="2000" kern="0" dirty="0"/>
              <a:t>(18)</a:t>
            </a:r>
            <a:r>
              <a:rPr lang="en-GB" sz="2000" kern="0" baseline="-25000" dirty="0"/>
              <a:t>10  </a:t>
            </a:r>
            <a:r>
              <a:rPr lang="en-GB" altLang="ko-KR" sz="2000" kern="0" dirty="0"/>
              <a:t>=</a:t>
            </a:r>
            <a:r>
              <a:rPr lang="en-GB" altLang="ko-KR" sz="2000" kern="0" baseline="-25000" dirty="0"/>
              <a:t>  </a:t>
            </a:r>
            <a:r>
              <a:rPr lang="en-GB" altLang="ko-KR" sz="2000" kern="0" dirty="0"/>
              <a:t>(    )</a:t>
            </a:r>
            <a:r>
              <a:rPr lang="en-GB" altLang="ko-KR" sz="2000" kern="0" baseline="-25000" dirty="0"/>
              <a:t>2</a:t>
            </a:r>
            <a:endParaRPr lang="en-GB" sz="2000" kern="0" baseline="-25000" dirty="0"/>
          </a:p>
          <a:p>
            <a:pPr lvl="1" eaLnBrk="1" hangingPunct="1">
              <a:spcBef>
                <a:spcPct val="50000"/>
              </a:spcBef>
            </a:pPr>
            <a:r>
              <a:rPr lang="en-GB" sz="2000" kern="0" dirty="0"/>
              <a:t>(58)</a:t>
            </a:r>
            <a:r>
              <a:rPr lang="en-GB" sz="2000" kern="0" baseline="-25000" dirty="0"/>
              <a:t>10</a:t>
            </a:r>
            <a:r>
              <a:rPr lang="en-GB" sz="2000" kern="0" dirty="0"/>
              <a:t> </a:t>
            </a:r>
            <a:r>
              <a:rPr lang="en-GB" altLang="ko-KR" sz="2000" kern="0" baseline="-25000" dirty="0"/>
              <a:t> </a:t>
            </a:r>
            <a:r>
              <a:rPr lang="en-GB" altLang="ko-KR" sz="2000" kern="0" dirty="0"/>
              <a:t>=</a:t>
            </a:r>
            <a:r>
              <a:rPr lang="en-GB" altLang="ko-KR" sz="2000" kern="0" baseline="-25000" dirty="0"/>
              <a:t>  </a:t>
            </a:r>
            <a:r>
              <a:rPr lang="en-GB" altLang="ko-KR" sz="2000" kern="0" dirty="0"/>
              <a:t>(    )</a:t>
            </a:r>
            <a:r>
              <a:rPr lang="en-GB" altLang="ko-KR" sz="2000" kern="0" baseline="-25000" dirty="0"/>
              <a:t>2</a:t>
            </a:r>
            <a:endParaRPr lang="en-GB" sz="2000" kern="0" baseline="-25000" dirty="0"/>
          </a:p>
          <a:p>
            <a:pPr lvl="1" eaLnBrk="1" hangingPunct="1">
              <a:spcBef>
                <a:spcPct val="50000"/>
              </a:spcBef>
            </a:pPr>
            <a:r>
              <a:rPr lang="en-GB" sz="2000" kern="0" dirty="0"/>
              <a:t>(0.625)</a:t>
            </a:r>
            <a:r>
              <a:rPr lang="en-GB" sz="2000" kern="0" baseline="-25000" dirty="0"/>
              <a:t>10</a:t>
            </a:r>
            <a:r>
              <a:rPr lang="en-GB" altLang="ko-KR" sz="2000" kern="0" baseline="-25000" dirty="0"/>
              <a:t> </a:t>
            </a:r>
            <a:r>
              <a:rPr lang="en-GB" altLang="ko-KR" sz="2000" kern="0" dirty="0"/>
              <a:t>=</a:t>
            </a:r>
            <a:r>
              <a:rPr lang="en-GB" altLang="ko-KR" sz="2000" kern="0" baseline="-25000" dirty="0"/>
              <a:t>  </a:t>
            </a:r>
            <a:r>
              <a:rPr lang="en-GB" altLang="ko-KR" sz="2000" kern="0" dirty="0"/>
              <a:t>(    )</a:t>
            </a:r>
            <a:r>
              <a:rPr lang="en-GB" altLang="ko-KR" sz="2000" kern="0" baseline="-25000" dirty="0"/>
              <a:t>2</a:t>
            </a:r>
            <a:endParaRPr lang="en-GB" sz="2000" kern="0" baseline="-25000" dirty="0"/>
          </a:p>
          <a:p>
            <a:pPr lvl="1" eaLnBrk="1" hangingPunct="1">
              <a:spcBef>
                <a:spcPct val="50000"/>
              </a:spcBef>
            </a:pPr>
            <a:r>
              <a:rPr lang="en-GB" altLang="ko-KR" sz="2000" dirty="0"/>
              <a:t>(0.3125)</a:t>
            </a:r>
            <a:r>
              <a:rPr lang="en-GB" altLang="ko-KR" sz="2000" baseline="-25000" dirty="0"/>
              <a:t>10</a:t>
            </a:r>
            <a:r>
              <a:rPr lang="en-GB" altLang="ko-KR" sz="2000" kern="0" baseline="-25000" dirty="0"/>
              <a:t> </a:t>
            </a:r>
            <a:r>
              <a:rPr lang="en-GB" altLang="ko-KR" sz="2000" kern="0" dirty="0"/>
              <a:t>=</a:t>
            </a:r>
            <a:r>
              <a:rPr lang="en-GB" altLang="ko-KR" sz="2000" kern="0" baseline="-25000" dirty="0"/>
              <a:t>  </a:t>
            </a:r>
            <a:r>
              <a:rPr lang="en-GB" altLang="ko-KR" sz="2000" kern="0" dirty="0"/>
              <a:t>(    )</a:t>
            </a:r>
            <a:r>
              <a:rPr lang="en-GB" altLang="ko-KR" sz="2000" kern="0" baseline="-25000" dirty="0"/>
              <a:t>2</a:t>
            </a:r>
          </a:p>
          <a:p>
            <a:pPr lvl="1" eaLnBrk="1" hangingPunct="1">
              <a:spcBef>
                <a:spcPct val="50000"/>
              </a:spcBef>
            </a:pPr>
            <a:endParaRPr lang="en-GB" sz="2400" kern="0" baseline="-25000" dirty="0"/>
          </a:p>
          <a:p>
            <a:pPr lvl="1" eaLnBrk="1" hangingPunct="1">
              <a:spcBef>
                <a:spcPct val="50000"/>
              </a:spcBef>
            </a:pPr>
            <a:r>
              <a:rPr lang="en-GB" altLang="ko-KR" sz="2000" dirty="0"/>
              <a:t>1101.101</a:t>
            </a:r>
            <a:r>
              <a:rPr lang="en-GB" altLang="ko-KR" sz="2000" baseline="-25000" dirty="0"/>
              <a:t>2 </a:t>
            </a:r>
            <a:r>
              <a:rPr lang="en-GB" altLang="ko-KR" sz="2000" kern="0" dirty="0"/>
              <a:t>=</a:t>
            </a:r>
            <a:r>
              <a:rPr lang="en-GB" altLang="ko-KR" sz="2000" kern="0" baseline="-25000" dirty="0"/>
              <a:t>  </a:t>
            </a:r>
            <a:r>
              <a:rPr lang="en-GB" altLang="ko-KR" sz="2000" kern="0" dirty="0"/>
              <a:t>(    )</a:t>
            </a:r>
            <a:r>
              <a:rPr lang="en-GB" altLang="ko-KR" sz="2000" kern="0" baseline="-25000" dirty="0"/>
              <a:t>10</a:t>
            </a:r>
          </a:p>
          <a:p>
            <a:pPr lvl="1" eaLnBrk="1" hangingPunct="1">
              <a:spcBef>
                <a:spcPct val="50000"/>
              </a:spcBef>
            </a:pPr>
            <a:endParaRPr lang="en-GB" altLang="ko-KR" sz="2000" kern="0" baseline="-25000" dirty="0"/>
          </a:p>
          <a:p>
            <a:pPr lvl="1" eaLnBrk="1" hangingPunct="1">
              <a:spcBef>
                <a:spcPct val="50000"/>
              </a:spcBef>
            </a:pPr>
            <a:r>
              <a:rPr lang="en-GB" altLang="ko-KR" sz="1800" dirty="0">
                <a:solidFill>
                  <a:srgbClr val="0000CC"/>
                </a:solidFill>
              </a:rPr>
              <a:t>(-12.25)</a:t>
            </a:r>
            <a:r>
              <a:rPr lang="en-GB" altLang="ko-KR" sz="1800" baseline="-25000" dirty="0">
                <a:solidFill>
                  <a:srgbClr val="0000CC"/>
                </a:solidFill>
              </a:rPr>
              <a:t>10 </a:t>
            </a:r>
            <a:r>
              <a:rPr lang="en-GB" altLang="ko-KR" sz="1800" dirty="0">
                <a:solidFill>
                  <a:srgbClr val="0000CC"/>
                </a:solidFill>
              </a:rPr>
              <a:t>=</a:t>
            </a:r>
            <a:r>
              <a:rPr lang="en-GB" altLang="ko-KR" sz="1800" baseline="-25000" dirty="0">
                <a:solidFill>
                  <a:srgbClr val="0000CC"/>
                </a:solidFill>
              </a:rPr>
              <a:t>  </a:t>
            </a:r>
            <a:r>
              <a:rPr lang="en-GB" altLang="ko-KR" sz="1800" dirty="0">
                <a:solidFill>
                  <a:srgbClr val="0000CC"/>
                </a:solidFill>
              </a:rPr>
              <a:t>(    )</a:t>
            </a:r>
            <a:r>
              <a:rPr lang="en-GB" altLang="ko-KR" sz="1800" baseline="-25000" dirty="0">
                <a:solidFill>
                  <a:srgbClr val="0000CC"/>
                </a:solidFill>
              </a:rPr>
              <a:t>2s complement </a:t>
            </a:r>
          </a:p>
          <a:p>
            <a:pPr lvl="2" eaLnBrk="1" hangingPunct="1">
              <a:spcBef>
                <a:spcPct val="50000"/>
              </a:spcBef>
            </a:pPr>
            <a:r>
              <a:rPr lang="en-GB" altLang="ko-KR" sz="1500" dirty="0">
                <a:solidFill>
                  <a:srgbClr val="0000CC"/>
                </a:solidFill>
              </a:rPr>
              <a:t>Assume 6 bits for integer and 3 bits for fractional number.</a:t>
            </a:r>
          </a:p>
          <a:p>
            <a:pPr lvl="1" eaLnBrk="1" hangingPunct="1">
              <a:spcBef>
                <a:spcPct val="50000"/>
              </a:spcBef>
            </a:pPr>
            <a:endParaRPr lang="en-GB" altLang="ko-KR" sz="2000" baseline="-25000" dirty="0"/>
          </a:p>
        </p:txBody>
      </p:sp>
    </p:spTree>
    <p:extLst>
      <p:ext uri="{BB962C8B-B14F-4D97-AF65-F5344CB8AC3E}">
        <p14:creationId xmlns:p14="http://schemas.microsoft.com/office/powerpoint/2010/main" val="341895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dirty="0"/>
              <a:t>(A) Number: Conversion</a:t>
            </a:r>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5</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6" name="Rectangle 3"/>
          <p:cNvSpPr txBox="1">
            <a:spLocks noChangeArrowheads="1"/>
          </p:cNvSpPr>
          <p:nvPr/>
        </p:nvSpPr>
        <p:spPr bwMode="auto">
          <a:xfrm>
            <a:off x="1752600" y="1066801"/>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en-US" altLang="ko-KR" sz="1900" kern="0" dirty="0">
                <a:solidFill>
                  <a:srgbClr val="800000"/>
                </a:solidFill>
              </a:rPr>
              <a:t>Convert number</a:t>
            </a:r>
          </a:p>
          <a:p>
            <a:pPr eaLnBrk="1" hangingPunct="1"/>
            <a:r>
              <a:rPr lang="en-US" altLang="ko-KR" sz="1900" kern="0" dirty="0">
                <a:solidFill>
                  <a:srgbClr val="800000"/>
                </a:solidFill>
              </a:rPr>
              <a:t>Use repetitive multiplication or division method</a:t>
            </a:r>
          </a:p>
          <a:p>
            <a:pPr lvl="1" eaLnBrk="1" hangingPunct="1">
              <a:spcBef>
                <a:spcPct val="50000"/>
              </a:spcBef>
            </a:pPr>
            <a:r>
              <a:rPr lang="en-GB" sz="1800" kern="0" dirty="0"/>
              <a:t>(18)</a:t>
            </a:r>
            <a:r>
              <a:rPr lang="en-GB" sz="1800" kern="0" baseline="-25000" dirty="0"/>
              <a:t>10</a:t>
            </a:r>
            <a:r>
              <a:rPr lang="en-GB" sz="1800" kern="0" dirty="0"/>
              <a:t> = 16 + 2 = </a:t>
            </a:r>
            <a:r>
              <a:rPr lang="en-GB" sz="1800" kern="0" dirty="0">
                <a:sym typeface="Symbol" pitchFamily="18" charset="2"/>
              </a:rPr>
              <a:t>2</a:t>
            </a:r>
            <a:r>
              <a:rPr lang="en-GB" sz="1800" kern="0" baseline="30000" dirty="0"/>
              <a:t>4 </a:t>
            </a:r>
            <a:r>
              <a:rPr lang="en-GB" sz="1800" kern="0" dirty="0"/>
              <a:t>+</a:t>
            </a:r>
            <a:r>
              <a:rPr lang="en-GB" sz="1800" kern="0" baseline="30000" dirty="0"/>
              <a:t> </a:t>
            </a:r>
            <a:r>
              <a:rPr lang="en-GB" sz="1800" kern="0" dirty="0">
                <a:sym typeface="Symbol" pitchFamily="18" charset="2"/>
              </a:rPr>
              <a:t>2</a:t>
            </a:r>
            <a:r>
              <a:rPr lang="en-GB" sz="1800" kern="0" baseline="30000" dirty="0"/>
              <a:t>1 </a:t>
            </a:r>
            <a:r>
              <a:rPr lang="en-GB" sz="1800" kern="0" dirty="0"/>
              <a:t>= (10010)</a:t>
            </a:r>
            <a:r>
              <a:rPr lang="en-GB" sz="1800" kern="0" baseline="-25000" dirty="0"/>
              <a:t>2</a:t>
            </a:r>
          </a:p>
          <a:p>
            <a:pPr lvl="1" eaLnBrk="1" hangingPunct="1">
              <a:spcBef>
                <a:spcPct val="50000"/>
              </a:spcBef>
            </a:pPr>
            <a:r>
              <a:rPr lang="en-GB" sz="1800" kern="0" dirty="0"/>
              <a:t>(58)</a:t>
            </a:r>
            <a:r>
              <a:rPr lang="en-GB" sz="1800" kern="0" baseline="-25000" dirty="0"/>
              <a:t>10</a:t>
            </a:r>
            <a:r>
              <a:rPr lang="en-GB" sz="1800" kern="0" dirty="0"/>
              <a:t> = 32 + 16 + 8 + 2 = </a:t>
            </a:r>
            <a:r>
              <a:rPr lang="en-GB" sz="1800" kern="0" dirty="0">
                <a:sym typeface="Symbol" pitchFamily="18" charset="2"/>
              </a:rPr>
              <a:t>2</a:t>
            </a:r>
            <a:r>
              <a:rPr lang="en-GB" sz="1800" kern="0" baseline="30000" dirty="0"/>
              <a:t>5 </a:t>
            </a:r>
            <a:r>
              <a:rPr lang="en-GB" sz="1800" kern="0" dirty="0"/>
              <a:t>+</a:t>
            </a:r>
            <a:r>
              <a:rPr lang="en-GB" sz="1800" kern="0" baseline="30000" dirty="0"/>
              <a:t> </a:t>
            </a:r>
            <a:r>
              <a:rPr lang="en-GB" sz="1800" kern="0" dirty="0">
                <a:sym typeface="Symbol" pitchFamily="18" charset="2"/>
              </a:rPr>
              <a:t>2</a:t>
            </a:r>
            <a:r>
              <a:rPr lang="en-GB" sz="1800" kern="0" baseline="30000" dirty="0"/>
              <a:t>4 </a:t>
            </a:r>
            <a:r>
              <a:rPr lang="en-GB" sz="1800" kern="0" dirty="0"/>
              <a:t>+</a:t>
            </a:r>
            <a:r>
              <a:rPr lang="en-GB" sz="1800" kern="0" baseline="30000" dirty="0"/>
              <a:t> </a:t>
            </a:r>
            <a:r>
              <a:rPr lang="en-GB" sz="1800" kern="0" dirty="0">
                <a:sym typeface="Symbol" pitchFamily="18" charset="2"/>
              </a:rPr>
              <a:t>2</a:t>
            </a:r>
            <a:r>
              <a:rPr lang="en-GB" sz="1800" kern="0" baseline="30000" dirty="0"/>
              <a:t>3 </a:t>
            </a:r>
            <a:r>
              <a:rPr lang="en-GB" sz="1800" kern="0" dirty="0"/>
              <a:t>+</a:t>
            </a:r>
            <a:r>
              <a:rPr lang="en-GB" sz="1800" kern="0" baseline="30000" dirty="0"/>
              <a:t> </a:t>
            </a:r>
            <a:r>
              <a:rPr lang="en-GB" sz="1800" kern="0" dirty="0">
                <a:sym typeface="Symbol" pitchFamily="18" charset="2"/>
              </a:rPr>
              <a:t>2</a:t>
            </a:r>
            <a:r>
              <a:rPr lang="en-GB" sz="1800" kern="0" baseline="30000" dirty="0"/>
              <a:t>1 </a:t>
            </a:r>
            <a:r>
              <a:rPr lang="en-GB" sz="1800" kern="0" dirty="0"/>
              <a:t>= (111010)</a:t>
            </a:r>
            <a:r>
              <a:rPr lang="en-GB" sz="1800" kern="0" baseline="-25000" dirty="0"/>
              <a:t>2</a:t>
            </a:r>
          </a:p>
          <a:p>
            <a:pPr lvl="1" eaLnBrk="1" hangingPunct="1">
              <a:spcBef>
                <a:spcPct val="50000"/>
              </a:spcBef>
            </a:pPr>
            <a:r>
              <a:rPr lang="en-GB" altLang="ko-KR" sz="1800" dirty="0"/>
              <a:t>(43)</a:t>
            </a:r>
            <a:r>
              <a:rPr lang="en-GB" altLang="ko-KR" sz="1800" baseline="-25000" dirty="0"/>
              <a:t>10 </a:t>
            </a:r>
            <a:r>
              <a:rPr lang="en-GB" altLang="ko-KR" sz="1800" dirty="0"/>
              <a:t>= (101011)</a:t>
            </a:r>
            <a:r>
              <a:rPr lang="en-GB" altLang="ko-KR" sz="1800" baseline="-25000" dirty="0"/>
              <a:t>2</a:t>
            </a:r>
          </a:p>
          <a:p>
            <a:pPr lvl="1" eaLnBrk="1" hangingPunct="1">
              <a:spcBef>
                <a:spcPct val="50000"/>
              </a:spcBef>
            </a:pPr>
            <a:r>
              <a:rPr lang="en-GB" sz="1800" kern="0" dirty="0"/>
              <a:t>(0.625)</a:t>
            </a:r>
            <a:r>
              <a:rPr lang="en-GB" sz="1800" kern="0" baseline="-25000" dirty="0"/>
              <a:t>10</a:t>
            </a:r>
            <a:r>
              <a:rPr lang="en-GB" sz="1800" kern="0" dirty="0"/>
              <a:t> = 0.5 + 0.125 = </a:t>
            </a:r>
            <a:r>
              <a:rPr lang="en-GB" sz="1800" kern="0" dirty="0">
                <a:sym typeface="Symbol" pitchFamily="18" charset="2"/>
              </a:rPr>
              <a:t>2</a:t>
            </a:r>
            <a:r>
              <a:rPr lang="en-GB" sz="1800" kern="0" baseline="30000" dirty="0"/>
              <a:t>-1 </a:t>
            </a:r>
            <a:r>
              <a:rPr lang="en-GB" sz="1800" kern="0" dirty="0"/>
              <a:t>+</a:t>
            </a:r>
            <a:r>
              <a:rPr lang="en-GB" sz="1800" kern="0" baseline="30000" dirty="0"/>
              <a:t> </a:t>
            </a:r>
            <a:r>
              <a:rPr lang="en-GB" sz="1800" kern="0" dirty="0">
                <a:sym typeface="Symbol" pitchFamily="18" charset="2"/>
              </a:rPr>
              <a:t>2</a:t>
            </a:r>
            <a:r>
              <a:rPr lang="en-GB" sz="1800" kern="0" baseline="30000" dirty="0"/>
              <a:t>-3 </a:t>
            </a:r>
            <a:r>
              <a:rPr lang="en-GB" sz="1800" kern="0" dirty="0"/>
              <a:t>= (0.101)</a:t>
            </a:r>
            <a:r>
              <a:rPr lang="en-GB" sz="1800" kern="0" baseline="-25000" dirty="0"/>
              <a:t>2</a:t>
            </a:r>
          </a:p>
          <a:p>
            <a:pPr lvl="1" eaLnBrk="1" hangingPunct="1">
              <a:spcBef>
                <a:spcPct val="50000"/>
              </a:spcBef>
            </a:pPr>
            <a:r>
              <a:rPr lang="en-GB" altLang="ko-KR" sz="1800" dirty="0"/>
              <a:t>(0.3125)</a:t>
            </a:r>
            <a:r>
              <a:rPr lang="en-GB" altLang="ko-KR" sz="1800" baseline="-25000" dirty="0"/>
              <a:t>10 </a:t>
            </a:r>
            <a:r>
              <a:rPr lang="en-GB" altLang="ko-KR" sz="1800" dirty="0"/>
              <a:t>= (.0101)</a:t>
            </a:r>
            <a:r>
              <a:rPr lang="en-GB" altLang="ko-KR" sz="1800" baseline="-25000" dirty="0"/>
              <a:t>2</a:t>
            </a:r>
          </a:p>
          <a:p>
            <a:pPr lvl="1" eaLnBrk="1" hangingPunct="1">
              <a:spcBef>
                <a:spcPct val="50000"/>
              </a:spcBef>
            </a:pPr>
            <a:r>
              <a:rPr lang="en-GB" altLang="ko-KR" sz="1800" dirty="0"/>
              <a:t>1101.101</a:t>
            </a:r>
            <a:r>
              <a:rPr lang="en-GB" altLang="ko-KR" sz="1800" baseline="-25000" dirty="0"/>
              <a:t>2  </a:t>
            </a:r>
            <a:r>
              <a:rPr lang="en-GB" altLang="ko-KR" sz="1800" dirty="0"/>
              <a:t>= (1</a:t>
            </a:r>
            <a:r>
              <a:rPr lang="en-GB" altLang="ko-KR" sz="1800" dirty="0">
                <a:sym typeface="Symbol" pitchFamily="18" charset="2"/>
              </a:rPr>
              <a:t></a:t>
            </a:r>
            <a:r>
              <a:rPr lang="en-GB" altLang="ko-KR" sz="1800" dirty="0">
                <a:solidFill>
                  <a:srgbClr val="006600"/>
                </a:solidFill>
                <a:sym typeface="Symbol" pitchFamily="18" charset="2"/>
              </a:rPr>
              <a:t>2</a:t>
            </a:r>
            <a:r>
              <a:rPr lang="en-GB" altLang="ko-KR" sz="1800" baseline="30000" dirty="0">
                <a:solidFill>
                  <a:srgbClr val="006600"/>
                </a:solidFill>
              </a:rPr>
              <a:t>3</a:t>
            </a:r>
            <a:r>
              <a:rPr lang="en-GB" altLang="ko-KR" sz="1800" baseline="30000" dirty="0"/>
              <a:t>  </a:t>
            </a:r>
            <a:r>
              <a:rPr lang="en-GB" altLang="ko-KR" sz="1800" dirty="0"/>
              <a:t>+  1</a:t>
            </a:r>
            <a:r>
              <a:rPr lang="en-GB" altLang="ko-KR" sz="1800" dirty="0">
                <a:sym typeface="Symbol" pitchFamily="18" charset="2"/>
              </a:rPr>
              <a:t></a:t>
            </a:r>
            <a:r>
              <a:rPr lang="en-GB" altLang="ko-KR" sz="1800" dirty="0">
                <a:solidFill>
                  <a:srgbClr val="006600"/>
                </a:solidFill>
                <a:sym typeface="Symbol" pitchFamily="18" charset="2"/>
              </a:rPr>
              <a:t>2</a:t>
            </a:r>
            <a:r>
              <a:rPr lang="en-GB" altLang="ko-KR" sz="1800" baseline="30000" dirty="0">
                <a:solidFill>
                  <a:srgbClr val="006600"/>
                </a:solidFill>
              </a:rPr>
              <a:t>2</a:t>
            </a:r>
            <a:r>
              <a:rPr lang="en-GB" altLang="ko-KR" sz="1800" baseline="30000" dirty="0"/>
              <a:t>  </a:t>
            </a:r>
            <a:r>
              <a:rPr lang="en-GB" altLang="ko-KR" sz="1800" dirty="0"/>
              <a:t>+  1</a:t>
            </a:r>
            <a:r>
              <a:rPr lang="en-GB" altLang="ko-KR" sz="1800" dirty="0">
                <a:sym typeface="Symbol" pitchFamily="18" charset="2"/>
              </a:rPr>
              <a:t></a:t>
            </a:r>
            <a:r>
              <a:rPr lang="en-GB" altLang="ko-KR" sz="1800" dirty="0">
                <a:solidFill>
                  <a:srgbClr val="006600"/>
                </a:solidFill>
                <a:sym typeface="Symbol" pitchFamily="18" charset="2"/>
              </a:rPr>
              <a:t>2</a:t>
            </a:r>
            <a:r>
              <a:rPr lang="en-GB" altLang="ko-KR" sz="1800" baseline="30000" dirty="0">
                <a:solidFill>
                  <a:srgbClr val="006600"/>
                </a:solidFill>
              </a:rPr>
              <a:t>0</a:t>
            </a:r>
            <a:r>
              <a:rPr lang="en-GB" altLang="ko-KR" sz="1800" baseline="30000" dirty="0"/>
              <a:t>  </a:t>
            </a:r>
            <a:r>
              <a:rPr lang="en-GB" altLang="ko-KR" sz="1800" dirty="0"/>
              <a:t>+ 1</a:t>
            </a:r>
            <a:r>
              <a:rPr lang="en-GB" altLang="ko-KR" sz="1800" dirty="0">
                <a:sym typeface="Symbol" pitchFamily="18" charset="2"/>
              </a:rPr>
              <a:t></a:t>
            </a:r>
            <a:r>
              <a:rPr lang="en-GB" altLang="ko-KR" sz="1800" dirty="0">
                <a:solidFill>
                  <a:srgbClr val="006600"/>
                </a:solidFill>
                <a:sym typeface="Symbol" pitchFamily="18" charset="2"/>
              </a:rPr>
              <a:t>2</a:t>
            </a:r>
            <a:r>
              <a:rPr lang="en-GB" altLang="ko-KR" sz="1800" baseline="30000" dirty="0">
                <a:solidFill>
                  <a:srgbClr val="006600"/>
                </a:solidFill>
              </a:rPr>
              <a:t>-1</a:t>
            </a:r>
            <a:r>
              <a:rPr lang="en-GB" altLang="ko-KR" sz="1800" baseline="30000" dirty="0"/>
              <a:t>  </a:t>
            </a:r>
            <a:r>
              <a:rPr lang="en-GB" altLang="ko-KR" sz="1800" dirty="0"/>
              <a:t>+ 1</a:t>
            </a:r>
            <a:r>
              <a:rPr lang="en-GB" altLang="ko-KR" sz="1800" dirty="0">
                <a:sym typeface="Symbol" pitchFamily="18" charset="2"/>
              </a:rPr>
              <a:t></a:t>
            </a:r>
            <a:r>
              <a:rPr lang="en-GB" altLang="ko-KR" sz="1800" dirty="0">
                <a:solidFill>
                  <a:srgbClr val="006600"/>
                </a:solidFill>
                <a:sym typeface="Symbol" pitchFamily="18" charset="2"/>
              </a:rPr>
              <a:t>2</a:t>
            </a:r>
            <a:r>
              <a:rPr lang="en-GB" altLang="ko-KR" sz="1800" baseline="30000" dirty="0">
                <a:solidFill>
                  <a:srgbClr val="006600"/>
                </a:solidFill>
              </a:rPr>
              <a:t>-3</a:t>
            </a:r>
            <a:r>
              <a:rPr lang="en-GB" altLang="ko-KR" sz="1800" dirty="0">
                <a:solidFill>
                  <a:srgbClr val="006600"/>
                </a:solidFill>
              </a:rPr>
              <a:t>)</a:t>
            </a:r>
            <a:r>
              <a:rPr lang="en-GB" altLang="ko-KR" sz="1800" baseline="-25000" dirty="0">
                <a:solidFill>
                  <a:srgbClr val="006600"/>
                </a:solidFill>
              </a:rPr>
              <a:t>10</a:t>
            </a:r>
            <a:endParaRPr lang="en-GB" altLang="ko-KR" sz="1800" baseline="-25000" dirty="0"/>
          </a:p>
          <a:p>
            <a:pPr lvl="1" eaLnBrk="1" hangingPunct="1">
              <a:spcBef>
                <a:spcPct val="50000"/>
              </a:spcBef>
            </a:pPr>
            <a:endParaRPr lang="en-GB" sz="2400" kern="0" baseline="-25000" dirty="0"/>
          </a:p>
          <a:p>
            <a:pPr marL="344487" lvl="1" indent="0" eaLnBrk="1" hangingPunct="1">
              <a:spcBef>
                <a:spcPct val="50000"/>
              </a:spcBef>
              <a:buNone/>
            </a:pPr>
            <a:endParaRPr lang="en-GB" sz="2400" kern="0" baseline="-25000" dirty="0"/>
          </a:p>
        </p:txBody>
      </p:sp>
      <p:graphicFrame>
        <p:nvGraphicFramePr>
          <p:cNvPr id="7" name="Content Placeholder 6"/>
          <p:cNvGraphicFramePr>
            <a:graphicFrameLocks noGrp="1" noChangeAspect="1"/>
          </p:cNvGraphicFramePr>
          <p:nvPr>
            <p:ph sz="half" idx="4294967295"/>
            <p:extLst/>
          </p:nvPr>
        </p:nvGraphicFramePr>
        <p:xfrm>
          <a:off x="7239000" y="4724400"/>
          <a:ext cx="2924076" cy="1447800"/>
        </p:xfrm>
        <a:graphic>
          <a:graphicData uri="http://schemas.openxmlformats.org/presentationml/2006/ole">
            <mc:AlternateContent xmlns:mc="http://schemas.openxmlformats.org/markup-compatibility/2006">
              <mc:Choice xmlns:v="urn:schemas-microsoft-com:vml" Requires="v">
                <p:oleObj spid="_x0000_s16426" name="Document" r:id="rId4" imgW="4154464" imgH="1977284" progId="Word.Document.8">
                  <p:embed/>
                </p:oleObj>
              </mc:Choice>
              <mc:Fallback>
                <p:oleObj name="Document" r:id="rId4" imgW="4154464" imgH="1977284" progId="Word.Document.8">
                  <p:embed/>
                  <p:pic>
                    <p:nvPicPr>
                      <p:cNvPr id="7" name="Content Placeholder 6"/>
                      <p:cNvPicPr>
                        <a:picLocks noChangeAspect="1" noChangeArrowheads="1"/>
                      </p:cNvPicPr>
                      <p:nvPr/>
                    </p:nvPicPr>
                    <p:blipFill>
                      <a:blip r:embed="rId5"/>
                      <a:srcRect/>
                      <a:stretch>
                        <a:fillRect/>
                      </a:stretch>
                    </p:blipFill>
                    <p:spPr bwMode="auto">
                      <a:xfrm>
                        <a:off x="7239000" y="4724400"/>
                        <a:ext cx="2924076" cy="1447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 name="Object 12"/>
          <p:cNvGraphicFramePr>
            <a:graphicFrameLocks noGrp="1" noChangeAspect="1"/>
          </p:cNvGraphicFramePr>
          <p:nvPr>
            <p:ph sz="half" idx="4294967295"/>
            <p:extLst/>
          </p:nvPr>
        </p:nvGraphicFramePr>
        <p:xfrm>
          <a:off x="8089950" y="1661736"/>
          <a:ext cx="2286000" cy="1995865"/>
        </p:xfrm>
        <a:graphic>
          <a:graphicData uri="http://schemas.openxmlformats.org/presentationml/2006/ole">
            <mc:AlternateContent xmlns:mc="http://schemas.openxmlformats.org/markup-compatibility/2006">
              <mc:Choice xmlns:v="urn:schemas-microsoft-com:vml" Requires="v">
                <p:oleObj spid="_x0000_s16427" name="Document" r:id="rId6" imgW="2789725" imgH="2614909" progId="Word.Document.8">
                  <p:embed/>
                </p:oleObj>
              </mc:Choice>
              <mc:Fallback>
                <p:oleObj name="Document" r:id="rId6" imgW="2789725" imgH="2614909" progId="Word.Document.8">
                  <p:embed/>
                  <p:pic>
                    <p:nvPicPr>
                      <p:cNvPr id="8" name="Object 12"/>
                      <p:cNvPicPr>
                        <a:picLocks noChangeAspect="1" noChangeArrowheads="1"/>
                      </p:cNvPicPr>
                      <p:nvPr/>
                    </p:nvPicPr>
                    <p:blipFill>
                      <a:blip r:embed="rId7"/>
                      <a:srcRect b="15533"/>
                      <a:stretch>
                        <a:fillRect/>
                      </a:stretch>
                    </p:blipFill>
                    <p:spPr bwMode="auto">
                      <a:xfrm>
                        <a:off x="8089950" y="1661736"/>
                        <a:ext cx="2286000" cy="199586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1" name="직선 화살표 연결선 10"/>
          <p:cNvCxnSpPr/>
          <p:nvPr/>
        </p:nvCxnSpPr>
        <p:spPr>
          <a:xfrm flipV="1">
            <a:off x="10515600" y="2514601"/>
            <a:ext cx="2628" cy="523657"/>
          </a:xfrm>
          <a:prstGeom prst="straightConnector1">
            <a:avLst/>
          </a:prstGeom>
          <a:ln w="9525" cap="flat" cmpd="sng" algn="ctr">
            <a:solidFill>
              <a:srgbClr val="0000C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직선 화살표 연결선 11"/>
          <p:cNvCxnSpPr/>
          <p:nvPr/>
        </p:nvCxnSpPr>
        <p:spPr>
          <a:xfrm>
            <a:off x="10394777" y="5086732"/>
            <a:ext cx="5255" cy="723136"/>
          </a:xfrm>
          <a:prstGeom prst="straightConnector1">
            <a:avLst/>
          </a:prstGeom>
          <a:ln w="9525" cap="flat" cmpd="sng" algn="ctr">
            <a:solidFill>
              <a:srgbClr val="0000C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490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(Q) Number: BINARY to  HEXADECIMAL</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6</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6" name="Rectangle 3"/>
          <p:cNvSpPr txBox="1">
            <a:spLocks noChangeArrowheads="1"/>
          </p:cNvSpPr>
          <p:nvPr/>
        </p:nvSpPr>
        <p:spPr bwMode="auto">
          <a:xfrm>
            <a:off x="1981200" y="1219201"/>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en-US" altLang="ko-KR" sz="2800" dirty="0"/>
              <a:t>Convert numbers</a:t>
            </a:r>
          </a:p>
          <a:p>
            <a:pPr lvl="1" eaLnBrk="1" hangingPunct="1"/>
            <a:r>
              <a:rPr lang="en-US" altLang="ko-KR" sz="2200" dirty="0"/>
              <a:t>(10  111  011  001 </a:t>
            </a:r>
            <a:r>
              <a:rPr lang="en-US" altLang="ko-KR" sz="2200" b="1" dirty="0"/>
              <a:t>.</a:t>
            </a:r>
            <a:r>
              <a:rPr lang="en-US" altLang="ko-KR" sz="2200" dirty="0"/>
              <a:t> 101  110)</a:t>
            </a:r>
            <a:r>
              <a:rPr lang="en-US" altLang="ko-KR" sz="2200" baseline="-25000" dirty="0"/>
              <a:t>2</a:t>
            </a:r>
            <a:r>
              <a:rPr lang="en-US" altLang="ko-KR" sz="2200" dirty="0"/>
              <a:t> = (        )</a:t>
            </a:r>
            <a:r>
              <a:rPr lang="en-US" altLang="ko-KR" sz="2200" baseline="-25000" dirty="0"/>
              <a:t>8</a:t>
            </a:r>
          </a:p>
          <a:p>
            <a:pPr lvl="1" eaLnBrk="1" hangingPunct="1">
              <a:spcBef>
                <a:spcPct val="50000"/>
              </a:spcBef>
            </a:pPr>
            <a:r>
              <a:rPr lang="en-US" altLang="ko-KR" sz="2200" dirty="0"/>
              <a:t>(2731.56)</a:t>
            </a:r>
            <a:r>
              <a:rPr lang="en-US" altLang="ko-KR" sz="2200" baseline="-25000" dirty="0"/>
              <a:t>8</a:t>
            </a:r>
            <a:r>
              <a:rPr lang="en-US" altLang="ko-KR" sz="2200" dirty="0"/>
              <a:t> = (        )</a:t>
            </a:r>
            <a:r>
              <a:rPr lang="en-US" altLang="ko-KR" sz="2200" baseline="-25000" dirty="0"/>
              <a:t>2</a:t>
            </a:r>
          </a:p>
          <a:p>
            <a:pPr lvl="1" eaLnBrk="1" hangingPunct="1">
              <a:spcBef>
                <a:spcPct val="50000"/>
              </a:spcBef>
            </a:pPr>
            <a:r>
              <a:rPr lang="en-US" altLang="ko-KR" sz="2200" dirty="0"/>
              <a:t>(</a:t>
            </a:r>
            <a:r>
              <a:rPr lang="en-GB" altLang="ko-KR" sz="2200" dirty="0"/>
              <a:t>101  1101  1001  </a:t>
            </a:r>
            <a:r>
              <a:rPr lang="en-GB" altLang="ko-KR" sz="2200" b="1" dirty="0"/>
              <a:t>.</a:t>
            </a:r>
            <a:r>
              <a:rPr lang="en-GB" altLang="ko-KR" sz="2200" dirty="0"/>
              <a:t>  1011  1000</a:t>
            </a:r>
            <a:r>
              <a:rPr lang="en-US" altLang="ko-KR" sz="2200" dirty="0"/>
              <a:t>)</a:t>
            </a:r>
            <a:r>
              <a:rPr lang="en-US" altLang="ko-KR" sz="2200" baseline="-25000" dirty="0"/>
              <a:t>2</a:t>
            </a:r>
            <a:r>
              <a:rPr lang="en-US" altLang="ko-KR" sz="2200" dirty="0"/>
              <a:t> = (        )</a:t>
            </a:r>
            <a:r>
              <a:rPr lang="en-US" altLang="ko-KR" sz="2200" baseline="-25000" dirty="0"/>
              <a:t>16</a:t>
            </a:r>
          </a:p>
          <a:p>
            <a:pPr lvl="1" eaLnBrk="1" hangingPunct="1">
              <a:spcBef>
                <a:spcPct val="50000"/>
              </a:spcBef>
            </a:pPr>
            <a:r>
              <a:rPr lang="en-US" altLang="ko-KR" sz="2200" dirty="0"/>
              <a:t>(</a:t>
            </a:r>
            <a:r>
              <a:rPr lang="en-GB" altLang="ko-KR" sz="2200" dirty="0"/>
              <a:t>5D9.B8</a:t>
            </a:r>
            <a:r>
              <a:rPr lang="en-US" altLang="ko-KR" sz="2200" dirty="0"/>
              <a:t>)</a:t>
            </a:r>
            <a:r>
              <a:rPr lang="en-US" altLang="ko-KR" sz="2200" baseline="-25000" dirty="0"/>
              <a:t>16</a:t>
            </a:r>
            <a:r>
              <a:rPr lang="en-US" altLang="ko-KR" sz="2200" dirty="0"/>
              <a:t> = (        )</a:t>
            </a:r>
            <a:r>
              <a:rPr lang="en-US" altLang="ko-KR" sz="2200" baseline="-25000" dirty="0"/>
              <a:t>2</a:t>
            </a:r>
          </a:p>
          <a:p>
            <a:pPr lvl="1" eaLnBrk="1" hangingPunct="1">
              <a:spcBef>
                <a:spcPct val="50000"/>
              </a:spcBef>
            </a:pPr>
            <a:endParaRPr lang="en-GB" sz="2400" kern="0" baseline="-25000" dirty="0"/>
          </a:p>
          <a:p>
            <a:pPr marL="344487" lvl="1" indent="0" eaLnBrk="1" hangingPunct="1">
              <a:spcBef>
                <a:spcPct val="50000"/>
              </a:spcBef>
              <a:buNone/>
            </a:pPr>
            <a:endParaRPr lang="en-GB" sz="2400" kern="0" baseline="-25000" dirty="0"/>
          </a:p>
        </p:txBody>
      </p:sp>
    </p:spTree>
    <p:extLst>
      <p:ext uri="{BB962C8B-B14F-4D97-AF65-F5344CB8AC3E}">
        <p14:creationId xmlns:p14="http://schemas.microsoft.com/office/powerpoint/2010/main" val="274309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(A) Number: BINARY to  HEXADECIMAL</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7</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6" name="Rectangle 3"/>
          <p:cNvSpPr txBox="1">
            <a:spLocks noChangeArrowheads="1"/>
          </p:cNvSpPr>
          <p:nvPr/>
        </p:nvSpPr>
        <p:spPr bwMode="auto">
          <a:xfrm>
            <a:off x="1981200" y="1219201"/>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en-US" altLang="ko-KR" sz="2800" dirty="0">
                <a:solidFill>
                  <a:srgbClr val="800000"/>
                </a:solidFill>
              </a:rPr>
              <a:t>Convert numbers</a:t>
            </a:r>
          </a:p>
          <a:p>
            <a:pPr lvl="1" eaLnBrk="1" hangingPunct="1"/>
            <a:r>
              <a:rPr lang="en-US" altLang="ko-KR" sz="2400" dirty="0">
                <a:solidFill>
                  <a:srgbClr val="800000"/>
                </a:solidFill>
              </a:rPr>
              <a:t>Binary </a:t>
            </a:r>
            <a:r>
              <a:rPr lang="en-US" altLang="ko-KR" sz="2400" dirty="0">
                <a:solidFill>
                  <a:srgbClr val="800000"/>
                </a:solidFill>
                <a:sym typeface="Wingdings" pitchFamily="2" charset="2"/>
              </a:rPr>
              <a:t> Octal: </a:t>
            </a:r>
            <a:r>
              <a:rPr lang="en-US" altLang="ko-KR" sz="2400" dirty="0">
                <a:solidFill>
                  <a:srgbClr val="0000CC"/>
                </a:solidFill>
                <a:sym typeface="Wingdings" pitchFamily="2" charset="2"/>
              </a:rPr>
              <a:t>partition in groups </a:t>
            </a:r>
            <a:r>
              <a:rPr lang="en-US" altLang="ko-KR" sz="2400" dirty="0">
                <a:sym typeface="Wingdings" pitchFamily="2" charset="2"/>
              </a:rPr>
              <a:t>of 3</a:t>
            </a:r>
            <a:endParaRPr lang="en-US" altLang="ko-KR" sz="2400" dirty="0">
              <a:solidFill>
                <a:srgbClr val="800000"/>
              </a:solidFill>
            </a:endParaRPr>
          </a:p>
          <a:p>
            <a:pPr lvl="2" eaLnBrk="1" hangingPunct="1"/>
            <a:r>
              <a:rPr lang="en-US" altLang="ko-KR" sz="2000" dirty="0"/>
              <a:t>(10  111  011  001 </a:t>
            </a:r>
            <a:r>
              <a:rPr lang="en-US" altLang="ko-KR" sz="2400" b="1" dirty="0"/>
              <a:t>.</a:t>
            </a:r>
            <a:r>
              <a:rPr lang="en-US" altLang="ko-KR" sz="2000" dirty="0"/>
              <a:t> 101  110)</a:t>
            </a:r>
            <a:r>
              <a:rPr lang="en-US" altLang="ko-KR" sz="2000" baseline="-25000" dirty="0"/>
              <a:t>2</a:t>
            </a:r>
            <a:r>
              <a:rPr lang="en-US" altLang="ko-KR" sz="2000" dirty="0"/>
              <a:t> = (2731.56)</a:t>
            </a:r>
            <a:r>
              <a:rPr lang="en-US" altLang="ko-KR" sz="2000" baseline="-25000" dirty="0"/>
              <a:t>8</a:t>
            </a:r>
          </a:p>
          <a:p>
            <a:pPr lvl="1" eaLnBrk="1" hangingPunct="1">
              <a:spcBef>
                <a:spcPct val="50000"/>
              </a:spcBef>
            </a:pPr>
            <a:r>
              <a:rPr lang="en-US" altLang="ko-KR" sz="2400" dirty="0">
                <a:solidFill>
                  <a:srgbClr val="800000"/>
                </a:solidFill>
              </a:rPr>
              <a:t>Octal </a:t>
            </a:r>
            <a:r>
              <a:rPr lang="en-US" altLang="ko-KR" sz="2400" dirty="0">
                <a:solidFill>
                  <a:srgbClr val="800000"/>
                </a:solidFill>
                <a:sym typeface="Wingdings" pitchFamily="2" charset="2"/>
              </a:rPr>
              <a:t> Binary: </a:t>
            </a:r>
            <a:r>
              <a:rPr lang="en-US" altLang="ko-KR" sz="2400" dirty="0">
                <a:sym typeface="Wingdings" pitchFamily="2" charset="2"/>
              </a:rPr>
              <a:t>reverse</a:t>
            </a:r>
            <a:endParaRPr lang="en-US" altLang="ko-KR" sz="2400" dirty="0">
              <a:solidFill>
                <a:srgbClr val="800000"/>
              </a:solidFill>
            </a:endParaRPr>
          </a:p>
          <a:p>
            <a:pPr lvl="2" eaLnBrk="1" hangingPunct="1"/>
            <a:r>
              <a:rPr lang="en-US" altLang="ko-KR" sz="2000" dirty="0"/>
              <a:t>(2731.56)</a:t>
            </a:r>
            <a:r>
              <a:rPr lang="en-US" altLang="ko-KR" sz="2000" baseline="-25000" dirty="0"/>
              <a:t>8</a:t>
            </a:r>
            <a:r>
              <a:rPr lang="en-US" altLang="ko-KR" sz="2000" dirty="0"/>
              <a:t> = (010 111 011 001 </a:t>
            </a:r>
            <a:r>
              <a:rPr lang="en-US" altLang="ko-KR" sz="2400" b="1" dirty="0"/>
              <a:t>.</a:t>
            </a:r>
            <a:r>
              <a:rPr lang="en-US" altLang="ko-KR" sz="2000" dirty="0"/>
              <a:t> 101 110)</a:t>
            </a:r>
            <a:r>
              <a:rPr lang="en-US" altLang="ko-KR" sz="2000" baseline="-25000" dirty="0"/>
              <a:t>2</a:t>
            </a:r>
          </a:p>
          <a:p>
            <a:pPr lvl="1" eaLnBrk="1" hangingPunct="1">
              <a:spcBef>
                <a:spcPct val="50000"/>
              </a:spcBef>
            </a:pPr>
            <a:r>
              <a:rPr lang="en-US" altLang="ko-KR" sz="2400" dirty="0">
                <a:solidFill>
                  <a:srgbClr val="800000"/>
                </a:solidFill>
              </a:rPr>
              <a:t>Binary </a:t>
            </a:r>
            <a:r>
              <a:rPr lang="en-US" altLang="ko-KR" sz="2400" dirty="0">
                <a:solidFill>
                  <a:srgbClr val="800000"/>
                </a:solidFill>
                <a:sym typeface="Wingdings" pitchFamily="2" charset="2"/>
              </a:rPr>
              <a:t> Hexadecimal: </a:t>
            </a:r>
            <a:r>
              <a:rPr lang="en-US" altLang="ko-KR" sz="2400" dirty="0">
                <a:sym typeface="Wingdings" pitchFamily="2" charset="2"/>
              </a:rPr>
              <a:t>partition in groups of 4</a:t>
            </a:r>
            <a:endParaRPr lang="en-US" altLang="ko-KR" sz="2400" dirty="0">
              <a:solidFill>
                <a:srgbClr val="800000"/>
              </a:solidFill>
            </a:endParaRPr>
          </a:p>
          <a:p>
            <a:pPr lvl="2" eaLnBrk="1" hangingPunct="1"/>
            <a:r>
              <a:rPr lang="en-US" altLang="ko-KR" sz="2000" dirty="0"/>
              <a:t>(</a:t>
            </a:r>
            <a:r>
              <a:rPr lang="en-GB" altLang="ko-KR" dirty="0"/>
              <a:t>101  1101  1001  </a:t>
            </a:r>
            <a:r>
              <a:rPr lang="en-GB" altLang="ko-KR" sz="2400" b="1" dirty="0"/>
              <a:t>.</a:t>
            </a:r>
            <a:r>
              <a:rPr lang="en-GB" altLang="ko-KR" dirty="0"/>
              <a:t>  1011  1000</a:t>
            </a:r>
            <a:r>
              <a:rPr lang="en-US" altLang="ko-KR" sz="2000" dirty="0"/>
              <a:t>)</a:t>
            </a:r>
            <a:r>
              <a:rPr lang="en-US" altLang="ko-KR" sz="2000" baseline="-25000" dirty="0"/>
              <a:t>2</a:t>
            </a:r>
            <a:r>
              <a:rPr lang="en-US" altLang="ko-KR" sz="2000" dirty="0"/>
              <a:t> = (5D9.B8)</a:t>
            </a:r>
            <a:r>
              <a:rPr lang="en-US" altLang="ko-KR" sz="2000" baseline="-25000" dirty="0"/>
              <a:t>16</a:t>
            </a:r>
          </a:p>
          <a:p>
            <a:pPr lvl="1" eaLnBrk="1" hangingPunct="1">
              <a:spcBef>
                <a:spcPct val="50000"/>
              </a:spcBef>
            </a:pPr>
            <a:r>
              <a:rPr lang="en-US" altLang="ko-KR" sz="2400" dirty="0">
                <a:solidFill>
                  <a:srgbClr val="800000"/>
                </a:solidFill>
              </a:rPr>
              <a:t>Hexadecimal </a:t>
            </a:r>
            <a:r>
              <a:rPr lang="en-US" altLang="ko-KR" sz="2400" dirty="0">
                <a:solidFill>
                  <a:srgbClr val="800000"/>
                </a:solidFill>
                <a:sym typeface="Wingdings" pitchFamily="2" charset="2"/>
              </a:rPr>
              <a:t> Binary: </a:t>
            </a:r>
            <a:r>
              <a:rPr lang="en-US" altLang="ko-KR" sz="2400" dirty="0">
                <a:sym typeface="Wingdings" pitchFamily="2" charset="2"/>
              </a:rPr>
              <a:t>reverse</a:t>
            </a:r>
            <a:endParaRPr lang="en-US" altLang="ko-KR" sz="2400" dirty="0">
              <a:solidFill>
                <a:srgbClr val="800000"/>
              </a:solidFill>
            </a:endParaRPr>
          </a:p>
          <a:p>
            <a:pPr lvl="2" eaLnBrk="1" hangingPunct="1"/>
            <a:r>
              <a:rPr lang="en-US" altLang="ko-KR" sz="2000" dirty="0"/>
              <a:t>(</a:t>
            </a:r>
            <a:r>
              <a:rPr lang="en-GB" altLang="ko-KR" dirty="0"/>
              <a:t>5D9.B8</a:t>
            </a:r>
            <a:r>
              <a:rPr lang="en-US" altLang="ko-KR" sz="2000" dirty="0"/>
              <a:t>)</a:t>
            </a:r>
            <a:r>
              <a:rPr lang="en-US" altLang="ko-KR" sz="2000" baseline="-25000" dirty="0"/>
              <a:t>16</a:t>
            </a:r>
            <a:r>
              <a:rPr lang="en-US" altLang="ko-KR" sz="2000" dirty="0"/>
              <a:t> = (0101 1101 1001 </a:t>
            </a:r>
            <a:r>
              <a:rPr lang="en-US" altLang="ko-KR" sz="2400" b="1" dirty="0"/>
              <a:t>.</a:t>
            </a:r>
            <a:r>
              <a:rPr lang="en-US" altLang="ko-KR" sz="2000" dirty="0"/>
              <a:t> 1011 1000)</a:t>
            </a:r>
            <a:r>
              <a:rPr lang="en-US" altLang="ko-KR" sz="2000" baseline="-25000" dirty="0"/>
              <a:t>2</a:t>
            </a:r>
          </a:p>
          <a:p>
            <a:pPr lvl="1" eaLnBrk="1" hangingPunct="1">
              <a:spcBef>
                <a:spcPct val="50000"/>
              </a:spcBef>
            </a:pPr>
            <a:endParaRPr lang="en-GB" sz="2400" kern="0" baseline="-25000" dirty="0"/>
          </a:p>
          <a:p>
            <a:pPr marL="344487" lvl="1" indent="0" eaLnBrk="1" hangingPunct="1">
              <a:spcBef>
                <a:spcPct val="50000"/>
              </a:spcBef>
              <a:buNone/>
            </a:pPr>
            <a:endParaRPr lang="en-GB" sz="2400" kern="0" baseline="-25000" dirty="0"/>
          </a:p>
        </p:txBody>
      </p:sp>
    </p:spTree>
    <p:extLst>
      <p:ext uri="{BB962C8B-B14F-4D97-AF65-F5344CB8AC3E}">
        <p14:creationId xmlns:p14="http://schemas.microsoft.com/office/powerpoint/2010/main" val="1209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(Q) Number: Representation</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8</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7" name="Rectangle 3"/>
          <p:cNvSpPr txBox="1">
            <a:spLocks noChangeArrowheads="1"/>
          </p:cNvSpPr>
          <p:nvPr/>
        </p:nvSpPr>
        <p:spPr bwMode="auto">
          <a:xfrm>
            <a:off x="1981200" y="1371600"/>
            <a:ext cx="8305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ctr" eaLnBrk="1" hangingPunct="1">
              <a:spcAft>
                <a:spcPct val="20000"/>
              </a:spcAft>
              <a:buFont typeface="Wingdings" pitchFamily="2" charset="2"/>
              <a:buNone/>
            </a:pPr>
            <a:r>
              <a:rPr lang="en-US" sz="2400" kern="0" dirty="0"/>
              <a:t>For 4-bit system, fill in the table below</a:t>
            </a:r>
          </a:p>
          <a:p>
            <a:pPr eaLnBrk="1" hangingPunct="1">
              <a:buFont typeface="Wingdings" pitchFamily="2" charset="2"/>
              <a:buNone/>
            </a:pPr>
            <a:r>
              <a:rPr lang="en-US" sz="2000" i="1" kern="0" dirty="0"/>
              <a:t>Positive values</a:t>
            </a:r>
            <a:r>
              <a:rPr lang="en-US" sz="2000" kern="0" dirty="0">
                <a:solidFill>
                  <a:srgbClr val="800000"/>
                </a:solidFill>
              </a:rPr>
              <a:t>				</a:t>
            </a:r>
            <a:r>
              <a:rPr lang="en-US" sz="2000" i="1" kern="0" dirty="0"/>
              <a:t>Negative values</a:t>
            </a:r>
          </a:p>
        </p:txBody>
      </p:sp>
      <p:sp>
        <p:nvSpPr>
          <p:cNvPr id="12" name="Line 10"/>
          <p:cNvSpPr>
            <a:spLocks noChangeShapeType="1"/>
          </p:cNvSpPr>
          <p:nvPr/>
        </p:nvSpPr>
        <p:spPr bwMode="auto">
          <a:xfrm>
            <a:off x="6096000" y="1981200"/>
            <a:ext cx="0" cy="3810000"/>
          </a:xfrm>
          <a:prstGeom prst="line">
            <a:avLst/>
          </a:prstGeom>
          <a:noFill/>
          <a:ln w="9525">
            <a:solidFill>
              <a:schemeClr val="tx1"/>
            </a:solidFill>
            <a:round/>
            <a:headEnd/>
            <a:tailEnd/>
          </a:ln>
        </p:spPr>
        <p:txBody>
          <a:bodyPr/>
          <a:lstStyle/>
          <a:p>
            <a:endParaRPr lang="en-US"/>
          </a:p>
        </p:txBody>
      </p:sp>
      <p:graphicFrame>
        <p:nvGraphicFramePr>
          <p:cNvPr id="2" name="표 1"/>
          <p:cNvGraphicFramePr>
            <a:graphicFrameLocks noGrp="1"/>
          </p:cNvGraphicFramePr>
          <p:nvPr>
            <p:extLst/>
          </p:nvPr>
        </p:nvGraphicFramePr>
        <p:xfrm>
          <a:off x="1949670" y="2638419"/>
          <a:ext cx="3886200" cy="2651760"/>
        </p:xfrm>
        <a:graphic>
          <a:graphicData uri="http://schemas.openxmlformats.org/drawingml/2006/table">
            <a:tbl>
              <a:tblPr firstRow="1" bandRow="1">
                <a:tableStyleId>{5C22544A-7EE6-4342-B048-85BDC9FD1C3A}</a:tableStyleId>
              </a:tblPr>
              <a:tblGrid>
                <a:gridCol w="632512">
                  <a:extLst>
                    <a:ext uri="{9D8B030D-6E8A-4147-A177-3AD203B41FA5}">
                      <a16:colId xmlns:a16="http://schemas.microsoft.com/office/drawing/2014/main" val="1977248419"/>
                    </a:ext>
                  </a:extLst>
                </a:gridCol>
                <a:gridCol w="954129">
                  <a:extLst>
                    <a:ext uri="{9D8B030D-6E8A-4147-A177-3AD203B41FA5}">
                      <a16:colId xmlns:a16="http://schemas.microsoft.com/office/drawing/2014/main" val="785011183"/>
                    </a:ext>
                  </a:extLst>
                </a:gridCol>
                <a:gridCol w="1179261">
                  <a:extLst>
                    <a:ext uri="{9D8B030D-6E8A-4147-A177-3AD203B41FA5}">
                      <a16:colId xmlns:a16="http://schemas.microsoft.com/office/drawing/2014/main" val="290897966"/>
                    </a:ext>
                  </a:extLst>
                </a:gridCol>
                <a:gridCol w="1120298">
                  <a:extLst>
                    <a:ext uri="{9D8B030D-6E8A-4147-A177-3AD203B41FA5}">
                      <a16:colId xmlns:a16="http://schemas.microsoft.com/office/drawing/2014/main" val="2807104776"/>
                    </a:ext>
                  </a:extLst>
                </a:gridCol>
              </a:tblGrid>
              <a:tr h="291141">
                <a:tc>
                  <a:txBody>
                    <a:bodyPr/>
                    <a:lstStyle/>
                    <a:p>
                      <a:pPr algn="ctr" latinLnBrk="1"/>
                      <a:r>
                        <a:rPr lang="en-US" altLang="ko-KR" sz="1200" dirty="0"/>
                        <a:t>Value</a:t>
                      </a:r>
                      <a:endParaRPr lang="ko-KR" altLang="en-US" sz="1200" dirty="0"/>
                    </a:p>
                  </a:txBody>
                  <a:tcPr/>
                </a:tc>
                <a:tc>
                  <a:txBody>
                    <a:bodyPr/>
                    <a:lstStyle/>
                    <a:p>
                      <a:pPr algn="ctr" latinLnBrk="1"/>
                      <a:r>
                        <a:rPr lang="en-US" altLang="ko-KR" sz="1200" dirty="0"/>
                        <a:t>Sign-and-</a:t>
                      </a:r>
                      <a:r>
                        <a:rPr lang="en-US" altLang="ko-KR" sz="1200" dirty="0" err="1"/>
                        <a:t>Magnitue</a:t>
                      </a:r>
                      <a:endParaRPr lang="ko-KR" altLang="en-US" sz="1200" dirty="0"/>
                    </a:p>
                  </a:txBody>
                  <a:tcPr/>
                </a:tc>
                <a:tc>
                  <a:txBody>
                    <a:bodyPr/>
                    <a:lstStyle/>
                    <a:p>
                      <a:pPr algn="ctr" latinLnBrk="1"/>
                      <a:r>
                        <a:rPr lang="en-US" altLang="ko-KR" sz="1200" dirty="0"/>
                        <a:t>1s Complement</a:t>
                      </a:r>
                      <a:endParaRPr lang="ko-KR" altLang="en-US" sz="1200" dirty="0"/>
                    </a:p>
                  </a:txBody>
                  <a:tcPr/>
                </a:tc>
                <a:tc>
                  <a:txBody>
                    <a:bodyPr/>
                    <a:lstStyle/>
                    <a:p>
                      <a:pPr algn="ctr" latinLnBrk="1"/>
                      <a:r>
                        <a:rPr lang="en-US" altLang="ko-KR" sz="1200" dirty="0"/>
                        <a:t>2s Complement</a:t>
                      </a:r>
                      <a:endParaRPr lang="ko-KR" altLang="en-US" sz="1200" dirty="0"/>
                    </a:p>
                  </a:txBody>
                  <a:tcPr/>
                </a:tc>
                <a:extLst>
                  <a:ext uri="{0D108BD9-81ED-4DB2-BD59-A6C34878D82A}">
                    <a16:rowId xmlns:a16="http://schemas.microsoft.com/office/drawing/2014/main" val="855812165"/>
                  </a:ext>
                </a:extLst>
              </a:tr>
              <a:tr h="236148">
                <a:tc>
                  <a:txBody>
                    <a:bodyPr/>
                    <a:lstStyle/>
                    <a:p>
                      <a:pPr algn="ctr" latinLnBrk="1"/>
                      <a:r>
                        <a:rPr lang="en-US" altLang="ko-KR" sz="1200" dirty="0"/>
                        <a:t>+7</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a:p>
                  </a:txBody>
                  <a:tcPr/>
                </a:tc>
                <a:extLst>
                  <a:ext uri="{0D108BD9-81ED-4DB2-BD59-A6C34878D82A}">
                    <a16:rowId xmlns:a16="http://schemas.microsoft.com/office/drawing/2014/main" val="2949259078"/>
                  </a:ext>
                </a:extLst>
              </a:tr>
              <a:tr h="236148">
                <a:tc>
                  <a:txBody>
                    <a:bodyPr/>
                    <a:lstStyle/>
                    <a:p>
                      <a:pPr algn="ctr" latinLnBrk="1"/>
                      <a:r>
                        <a:rPr lang="en-US" altLang="ko-KR" sz="1200" dirty="0"/>
                        <a:t>+6</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a:p>
                  </a:txBody>
                  <a:tcPr/>
                </a:tc>
                <a:extLst>
                  <a:ext uri="{0D108BD9-81ED-4DB2-BD59-A6C34878D82A}">
                    <a16:rowId xmlns:a16="http://schemas.microsoft.com/office/drawing/2014/main" val="608543067"/>
                  </a:ext>
                </a:extLst>
              </a:tr>
              <a:tr h="236148">
                <a:tc>
                  <a:txBody>
                    <a:bodyPr/>
                    <a:lstStyle/>
                    <a:p>
                      <a:pPr algn="ctr" latinLnBrk="1"/>
                      <a:r>
                        <a:rPr lang="en-US" altLang="ko-KR" sz="1200" dirty="0"/>
                        <a:t>+5</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a:p>
                  </a:txBody>
                  <a:tcPr/>
                </a:tc>
                <a:extLst>
                  <a:ext uri="{0D108BD9-81ED-4DB2-BD59-A6C34878D82A}">
                    <a16:rowId xmlns:a16="http://schemas.microsoft.com/office/drawing/2014/main" val="2362035285"/>
                  </a:ext>
                </a:extLst>
              </a:tr>
              <a:tr h="236148">
                <a:tc>
                  <a:txBody>
                    <a:bodyPr/>
                    <a:lstStyle/>
                    <a:p>
                      <a:pPr algn="ctr" latinLnBrk="1"/>
                      <a:r>
                        <a:rPr lang="en-US" altLang="ko-KR" sz="1200" dirty="0"/>
                        <a:t>+4</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497535565"/>
                  </a:ext>
                </a:extLst>
              </a:tr>
              <a:tr h="236148">
                <a:tc>
                  <a:txBody>
                    <a:bodyPr/>
                    <a:lstStyle/>
                    <a:p>
                      <a:pPr algn="ctr" latinLnBrk="1"/>
                      <a:r>
                        <a:rPr lang="en-US" altLang="ko-KR" sz="1200" dirty="0"/>
                        <a:t>+3</a:t>
                      </a:r>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95125451"/>
                  </a:ext>
                </a:extLst>
              </a:tr>
              <a:tr h="236148">
                <a:tc>
                  <a:txBody>
                    <a:bodyPr/>
                    <a:lstStyle/>
                    <a:p>
                      <a:pPr algn="ctr" latinLnBrk="1"/>
                      <a:r>
                        <a:rPr lang="en-US" altLang="ko-KR" sz="1200" dirty="0"/>
                        <a:t>+2</a:t>
                      </a:r>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072835092"/>
                  </a:ext>
                </a:extLst>
              </a:tr>
              <a:tr h="174685">
                <a:tc>
                  <a:txBody>
                    <a:bodyPr/>
                    <a:lstStyle/>
                    <a:p>
                      <a:pPr algn="ctr" latinLnBrk="1"/>
                      <a:r>
                        <a:rPr lang="en-US" altLang="ko-KR" sz="1200" dirty="0"/>
                        <a:t>+1</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999874755"/>
                  </a:ext>
                </a:extLst>
              </a:tr>
              <a:tr h="174685">
                <a:tc>
                  <a:txBody>
                    <a:bodyPr/>
                    <a:lstStyle/>
                    <a:p>
                      <a:pPr algn="ctr" latinLnBrk="1"/>
                      <a:r>
                        <a:rPr lang="en-US" altLang="ko-KR" sz="1200" dirty="0"/>
                        <a:t>+0</a:t>
                      </a:r>
                      <a:endParaRPr lang="ko-KR" altLang="en-US" sz="1200" dirty="0"/>
                    </a:p>
                  </a:txBody>
                  <a:tcPr/>
                </a:tc>
                <a:tc>
                  <a:txBody>
                    <a:bodyPr/>
                    <a:lstStyle/>
                    <a:p>
                      <a:pPr algn="ctr" latinLnBrk="1"/>
                      <a:r>
                        <a:rPr lang="en-US" altLang="ko-KR" sz="1200" dirty="0"/>
                        <a:t>0000</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526493341"/>
                  </a:ext>
                </a:extLst>
              </a:tr>
            </a:tbl>
          </a:graphicData>
        </a:graphic>
      </p:graphicFrame>
      <p:graphicFrame>
        <p:nvGraphicFramePr>
          <p:cNvPr id="13" name="표 12"/>
          <p:cNvGraphicFramePr>
            <a:graphicFrameLocks noGrp="1"/>
          </p:cNvGraphicFramePr>
          <p:nvPr>
            <p:extLst/>
          </p:nvPr>
        </p:nvGraphicFramePr>
        <p:xfrm>
          <a:off x="6324600" y="2590800"/>
          <a:ext cx="3886200" cy="2926080"/>
        </p:xfrm>
        <a:graphic>
          <a:graphicData uri="http://schemas.openxmlformats.org/drawingml/2006/table">
            <a:tbl>
              <a:tblPr firstRow="1" bandRow="1">
                <a:tableStyleId>{5C22544A-7EE6-4342-B048-85BDC9FD1C3A}</a:tableStyleId>
              </a:tblPr>
              <a:tblGrid>
                <a:gridCol w="632512">
                  <a:extLst>
                    <a:ext uri="{9D8B030D-6E8A-4147-A177-3AD203B41FA5}">
                      <a16:colId xmlns:a16="http://schemas.microsoft.com/office/drawing/2014/main" val="1977248419"/>
                    </a:ext>
                  </a:extLst>
                </a:gridCol>
                <a:gridCol w="954129">
                  <a:extLst>
                    <a:ext uri="{9D8B030D-6E8A-4147-A177-3AD203B41FA5}">
                      <a16:colId xmlns:a16="http://schemas.microsoft.com/office/drawing/2014/main" val="785011183"/>
                    </a:ext>
                  </a:extLst>
                </a:gridCol>
                <a:gridCol w="1179261">
                  <a:extLst>
                    <a:ext uri="{9D8B030D-6E8A-4147-A177-3AD203B41FA5}">
                      <a16:colId xmlns:a16="http://schemas.microsoft.com/office/drawing/2014/main" val="290897966"/>
                    </a:ext>
                  </a:extLst>
                </a:gridCol>
                <a:gridCol w="1120298">
                  <a:extLst>
                    <a:ext uri="{9D8B030D-6E8A-4147-A177-3AD203B41FA5}">
                      <a16:colId xmlns:a16="http://schemas.microsoft.com/office/drawing/2014/main" val="2807104776"/>
                    </a:ext>
                  </a:extLst>
                </a:gridCol>
              </a:tblGrid>
              <a:tr h="218901">
                <a:tc>
                  <a:txBody>
                    <a:bodyPr/>
                    <a:lstStyle/>
                    <a:p>
                      <a:pPr algn="ctr" latinLnBrk="1"/>
                      <a:r>
                        <a:rPr lang="en-US" altLang="ko-KR" sz="1200" dirty="0"/>
                        <a:t>Value</a:t>
                      </a:r>
                      <a:endParaRPr lang="ko-KR" altLang="en-US" sz="1200" dirty="0"/>
                    </a:p>
                  </a:txBody>
                  <a:tcPr/>
                </a:tc>
                <a:tc>
                  <a:txBody>
                    <a:bodyPr/>
                    <a:lstStyle/>
                    <a:p>
                      <a:pPr algn="ctr" latinLnBrk="1"/>
                      <a:r>
                        <a:rPr lang="en-US" altLang="ko-KR" sz="1200" dirty="0"/>
                        <a:t>Sign-and-</a:t>
                      </a:r>
                      <a:r>
                        <a:rPr lang="en-US" altLang="ko-KR" sz="1200" dirty="0" err="1"/>
                        <a:t>Magnitue</a:t>
                      </a:r>
                      <a:endParaRPr lang="ko-KR" altLang="en-US" sz="1200" dirty="0"/>
                    </a:p>
                  </a:txBody>
                  <a:tcPr/>
                </a:tc>
                <a:tc>
                  <a:txBody>
                    <a:bodyPr/>
                    <a:lstStyle/>
                    <a:p>
                      <a:pPr algn="ctr" latinLnBrk="1"/>
                      <a:r>
                        <a:rPr lang="en-US" altLang="ko-KR" sz="1200" dirty="0"/>
                        <a:t>1s Complement</a:t>
                      </a:r>
                      <a:endParaRPr lang="ko-KR" altLang="en-US" sz="1200" dirty="0"/>
                    </a:p>
                  </a:txBody>
                  <a:tcPr/>
                </a:tc>
                <a:tc>
                  <a:txBody>
                    <a:bodyPr/>
                    <a:lstStyle/>
                    <a:p>
                      <a:pPr algn="ctr" latinLnBrk="1"/>
                      <a:r>
                        <a:rPr lang="en-US" altLang="ko-KR" sz="1200" dirty="0"/>
                        <a:t>2s Complement</a:t>
                      </a:r>
                      <a:endParaRPr lang="ko-KR" altLang="en-US" sz="1200" dirty="0"/>
                    </a:p>
                  </a:txBody>
                  <a:tcPr/>
                </a:tc>
                <a:extLst>
                  <a:ext uri="{0D108BD9-81ED-4DB2-BD59-A6C34878D82A}">
                    <a16:rowId xmlns:a16="http://schemas.microsoft.com/office/drawing/2014/main" val="855812165"/>
                  </a:ext>
                </a:extLst>
              </a:tr>
              <a:tr h="177553">
                <a:tc>
                  <a:txBody>
                    <a:bodyPr/>
                    <a:lstStyle/>
                    <a:p>
                      <a:pPr algn="ctr" latinLnBrk="1"/>
                      <a:r>
                        <a:rPr lang="en-US" altLang="ko-KR" sz="1200" dirty="0"/>
                        <a:t>-0</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a:p>
                  </a:txBody>
                  <a:tcPr/>
                </a:tc>
                <a:extLst>
                  <a:ext uri="{0D108BD9-81ED-4DB2-BD59-A6C34878D82A}">
                    <a16:rowId xmlns:a16="http://schemas.microsoft.com/office/drawing/2014/main" val="2949259078"/>
                  </a:ext>
                </a:extLst>
              </a:tr>
              <a:tr h="177553">
                <a:tc>
                  <a:txBody>
                    <a:bodyPr/>
                    <a:lstStyle/>
                    <a:p>
                      <a:pPr algn="ctr" latinLnBrk="1"/>
                      <a:r>
                        <a:rPr lang="en-US" altLang="ko-KR" sz="1200" dirty="0"/>
                        <a:t>-1</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a:p>
                  </a:txBody>
                  <a:tcPr/>
                </a:tc>
                <a:extLst>
                  <a:ext uri="{0D108BD9-81ED-4DB2-BD59-A6C34878D82A}">
                    <a16:rowId xmlns:a16="http://schemas.microsoft.com/office/drawing/2014/main" val="608543067"/>
                  </a:ext>
                </a:extLst>
              </a:tr>
              <a:tr h="177553">
                <a:tc>
                  <a:txBody>
                    <a:bodyPr/>
                    <a:lstStyle/>
                    <a:p>
                      <a:pPr algn="ctr" latinLnBrk="1"/>
                      <a:r>
                        <a:rPr lang="en-US" altLang="ko-KR" sz="1200" dirty="0"/>
                        <a:t>-2</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a:p>
                  </a:txBody>
                  <a:tcPr/>
                </a:tc>
                <a:extLst>
                  <a:ext uri="{0D108BD9-81ED-4DB2-BD59-A6C34878D82A}">
                    <a16:rowId xmlns:a16="http://schemas.microsoft.com/office/drawing/2014/main" val="2362035285"/>
                  </a:ext>
                </a:extLst>
              </a:tr>
              <a:tr h="177553">
                <a:tc>
                  <a:txBody>
                    <a:bodyPr/>
                    <a:lstStyle/>
                    <a:p>
                      <a:pPr algn="ctr" latinLnBrk="1"/>
                      <a:r>
                        <a:rPr lang="en-US" altLang="ko-KR" sz="1200" dirty="0"/>
                        <a:t>-3</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497535565"/>
                  </a:ext>
                </a:extLst>
              </a:tr>
              <a:tr h="177553">
                <a:tc>
                  <a:txBody>
                    <a:bodyPr/>
                    <a:lstStyle/>
                    <a:p>
                      <a:pPr algn="ctr" latinLnBrk="1"/>
                      <a:r>
                        <a:rPr lang="en-US" altLang="ko-KR" sz="1200" dirty="0"/>
                        <a:t>-4</a:t>
                      </a:r>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95125451"/>
                  </a:ext>
                </a:extLst>
              </a:tr>
              <a:tr h="177553">
                <a:tc>
                  <a:txBody>
                    <a:bodyPr/>
                    <a:lstStyle/>
                    <a:p>
                      <a:pPr algn="ctr" latinLnBrk="1"/>
                      <a:r>
                        <a:rPr lang="en-US" altLang="ko-KR" sz="1200" dirty="0"/>
                        <a:t>-5</a:t>
                      </a:r>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072835092"/>
                  </a:ext>
                </a:extLst>
              </a:tr>
              <a:tr h="131340">
                <a:tc>
                  <a:txBody>
                    <a:bodyPr/>
                    <a:lstStyle/>
                    <a:p>
                      <a:pPr algn="ctr" latinLnBrk="1"/>
                      <a:r>
                        <a:rPr lang="en-US" altLang="ko-KR" sz="1200" dirty="0"/>
                        <a:t>-6</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999874755"/>
                  </a:ext>
                </a:extLst>
              </a:tr>
              <a:tr h="131340">
                <a:tc>
                  <a:txBody>
                    <a:bodyPr/>
                    <a:lstStyle/>
                    <a:p>
                      <a:pPr algn="ctr" latinLnBrk="1"/>
                      <a:r>
                        <a:rPr lang="en-US" altLang="ko-KR" sz="1200" dirty="0"/>
                        <a:t>-7</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526493341"/>
                  </a:ext>
                </a:extLst>
              </a:tr>
              <a:tr h="131340">
                <a:tc>
                  <a:txBody>
                    <a:bodyPr/>
                    <a:lstStyle/>
                    <a:p>
                      <a:pPr algn="ctr" latinLnBrk="1"/>
                      <a:r>
                        <a:rPr lang="en-US" altLang="ko-KR" sz="1200" dirty="0"/>
                        <a:t>-8</a:t>
                      </a:r>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971511816"/>
                  </a:ext>
                </a:extLst>
              </a:tr>
            </a:tbl>
          </a:graphicData>
        </a:graphic>
      </p:graphicFrame>
    </p:spTree>
    <p:extLst>
      <p:ext uri="{BB962C8B-B14F-4D97-AF65-F5344CB8AC3E}">
        <p14:creationId xmlns:p14="http://schemas.microsoft.com/office/powerpoint/2010/main" val="6266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ko-KR" sz="3400" dirty="0"/>
              <a:t>(A) Number: Representation</a:t>
            </a:r>
            <a:endParaRPr lang="en-US" sz="3400" dirty="0"/>
          </a:p>
        </p:txBody>
      </p:sp>
      <p:sp>
        <p:nvSpPr>
          <p:cNvPr id="9" name="Slide Number Placeholder 8"/>
          <p:cNvSpPr>
            <a:spLocks noGrp="1"/>
          </p:cNvSpPr>
          <p:nvPr>
            <p:ph type="sldNum" sz="quarter" idx="4"/>
          </p:nvPr>
        </p:nvSpPr>
        <p:spPr/>
        <p:txBody>
          <a:bodyPr/>
          <a:lstStyle/>
          <a:p>
            <a:pPr>
              <a:defRPr/>
            </a:pPr>
            <a:fld id="{74B6E8D3-DB0C-4F74-BF97-C11193C26298}" type="slidenum">
              <a:rPr lang="en-US" kern="0" smtClean="0">
                <a:solidFill>
                  <a:srgbClr val="C00000"/>
                </a:solidFill>
              </a:rPr>
              <a:pPr>
                <a:defRPr/>
              </a:pPr>
              <a:t>9</a:t>
            </a:fld>
            <a:endParaRPr lang="en-US" kern="0" dirty="0">
              <a:solidFill>
                <a:srgbClr val="C00000"/>
              </a:solidFill>
            </a:endParaRPr>
          </a:p>
        </p:txBody>
      </p:sp>
      <p:sp>
        <p:nvSpPr>
          <p:cNvPr id="10" name="Footer Placeholder 9"/>
          <p:cNvSpPr>
            <a:spLocks noGrp="1"/>
          </p:cNvSpPr>
          <p:nvPr>
            <p:ph type="ftr" sz="quarter" idx="11"/>
          </p:nvPr>
        </p:nvSpPr>
        <p:spPr/>
        <p:txBody>
          <a:bodyPr/>
          <a:lstStyle/>
          <a:p>
            <a:pPr>
              <a:defRPr/>
            </a:pPr>
            <a:r>
              <a:rPr lang="en-US" altLang="en-US" dirty="0"/>
              <a:t>Number Systems and Codes</a:t>
            </a:r>
          </a:p>
        </p:txBody>
      </p:sp>
      <p:sp>
        <p:nvSpPr>
          <p:cNvPr id="7" name="Rectangle 3"/>
          <p:cNvSpPr txBox="1">
            <a:spLocks noChangeArrowheads="1"/>
          </p:cNvSpPr>
          <p:nvPr/>
        </p:nvSpPr>
        <p:spPr bwMode="auto">
          <a:xfrm>
            <a:off x="1981200" y="1371600"/>
            <a:ext cx="8305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lgn="ctr" eaLnBrk="1" hangingPunct="1">
              <a:spcAft>
                <a:spcPct val="20000"/>
              </a:spcAft>
              <a:buFont typeface="Wingdings" pitchFamily="2" charset="2"/>
              <a:buNone/>
            </a:pPr>
            <a:r>
              <a:rPr lang="en-US" sz="2400" kern="0" dirty="0">
                <a:solidFill>
                  <a:srgbClr val="800000"/>
                </a:solidFill>
              </a:rPr>
              <a:t>For 4-bit system, fill in the table below</a:t>
            </a:r>
          </a:p>
          <a:p>
            <a:pPr eaLnBrk="1" hangingPunct="1">
              <a:buFont typeface="Wingdings" pitchFamily="2" charset="2"/>
              <a:buNone/>
            </a:pPr>
            <a:r>
              <a:rPr lang="en-US" sz="2000" i="1" kern="0" dirty="0"/>
              <a:t>Positive values</a:t>
            </a:r>
            <a:r>
              <a:rPr lang="en-US" sz="2000" kern="0" dirty="0">
                <a:solidFill>
                  <a:srgbClr val="800000"/>
                </a:solidFill>
              </a:rPr>
              <a:t>				</a:t>
            </a:r>
            <a:r>
              <a:rPr lang="en-US" sz="2000" i="1" kern="0" dirty="0"/>
              <a:t>Negative values</a:t>
            </a:r>
          </a:p>
        </p:txBody>
      </p:sp>
      <p:graphicFrame>
        <p:nvGraphicFramePr>
          <p:cNvPr id="8" name="Object 6"/>
          <p:cNvGraphicFramePr>
            <a:graphicFrameLocks noGrp="1" noChangeAspect="1"/>
          </p:cNvGraphicFramePr>
          <p:nvPr>
            <p:ph sz="quarter" idx="4294967295"/>
          </p:nvPr>
        </p:nvGraphicFramePr>
        <p:xfrm>
          <a:off x="1981200" y="2667000"/>
          <a:ext cx="3657600" cy="2971800"/>
        </p:xfrm>
        <a:graphic>
          <a:graphicData uri="http://schemas.openxmlformats.org/presentationml/2006/ole">
            <mc:AlternateContent xmlns:mc="http://schemas.openxmlformats.org/markup-compatibility/2006">
              <mc:Choice xmlns:v="urn:schemas-microsoft-com:vml" Requires="v">
                <p:oleObj spid="_x0000_s17450" name="Document" r:id="rId4" imgW="4222800" imgH="3169080" progId="Word.Document.8">
                  <p:embed/>
                </p:oleObj>
              </mc:Choice>
              <mc:Fallback>
                <p:oleObj name="Document" r:id="rId4" imgW="4222800" imgH="3169080" progId="Word.Document.8">
                  <p:embed/>
                  <p:pic>
                    <p:nvPicPr>
                      <p:cNvPr id="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667000"/>
                        <a:ext cx="3657600"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8"/>
          <p:cNvGraphicFramePr>
            <a:graphicFrameLocks noGrp="1" noChangeAspect="1"/>
          </p:cNvGraphicFramePr>
          <p:nvPr>
            <p:ph sz="quarter" idx="4294967295"/>
          </p:nvPr>
        </p:nvGraphicFramePr>
        <p:xfrm>
          <a:off x="6553200" y="2667000"/>
          <a:ext cx="3505200" cy="3200400"/>
        </p:xfrm>
        <a:graphic>
          <a:graphicData uri="http://schemas.openxmlformats.org/presentationml/2006/ole">
            <mc:AlternateContent xmlns:mc="http://schemas.openxmlformats.org/markup-compatibility/2006">
              <mc:Choice xmlns:v="urn:schemas-microsoft-com:vml" Requires="v">
                <p:oleObj spid="_x0000_s17451" name="Document" r:id="rId6" imgW="4206240" imgH="3432240" progId="Word.Document.8">
                  <p:embed/>
                </p:oleObj>
              </mc:Choice>
              <mc:Fallback>
                <p:oleObj name="Document" r:id="rId6" imgW="4206240" imgH="3432240" progId="Word.Document.8">
                  <p:embed/>
                  <p:pic>
                    <p:nvPicPr>
                      <p:cNvPr id="11"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667000"/>
                        <a:ext cx="3505200" cy="32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 name="Line 10"/>
          <p:cNvSpPr>
            <a:spLocks noChangeShapeType="1"/>
          </p:cNvSpPr>
          <p:nvPr/>
        </p:nvSpPr>
        <p:spPr bwMode="auto">
          <a:xfrm>
            <a:off x="6096000" y="1981200"/>
            <a:ext cx="0" cy="3810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185083057"/>
      </p:ext>
    </p:extLst>
  </p:cSld>
  <p:clrMapOvr>
    <a:masterClrMapping/>
  </p:clrMapOvr>
</p:sld>
</file>

<file path=ppt/theme/theme1.xml><?xml version="1.0" encoding="utf-8"?>
<a:theme xmlns:a="http://schemas.openxmlformats.org/drawingml/2006/main" name="Metropolita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16448</TotalTime>
  <Words>1446</Words>
  <Application>Microsoft Office PowerPoint</Application>
  <PresentationFormat>Widescreen</PresentationFormat>
  <Paragraphs>381</Paragraphs>
  <Slides>22</Slides>
  <Notes>22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5" baseType="lpstr">
      <vt:lpstr>Arial Unicode MS</vt:lpstr>
      <vt:lpstr>Gulim</vt:lpstr>
      <vt:lpstr>Malgun Gothic</vt:lpstr>
      <vt:lpstr>Roboto sans-serif</vt:lpstr>
      <vt:lpstr>Arial</vt:lpstr>
      <vt:lpstr>Calibri</vt:lpstr>
      <vt:lpstr>Calibri Light</vt:lpstr>
      <vt:lpstr>Courier New</vt:lpstr>
      <vt:lpstr>Symbol</vt:lpstr>
      <vt:lpstr>Times New Roman</vt:lpstr>
      <vt:lpstr>Wingdings</vt:lpstr>
      <vt:lpstr>Metropolitan</vt:lpstr>
      <vt:lpstr>Document</vt:lpstr>
      <vt:lpstr>Introduction to Computer Science </vt:lpstr>
      <vt:lpstr>(Q) computer and a calculator</vt:lpstr>
      <vt:lpstr>(Q) Number: Conversion</vt:lpstr>
      <vt:lpstr>(Q) Number: Conversion</vt:lpstr>
      <vt:lpstr>(A) Number: Conversion</vt:lpstr>
      <vt:lpstr>(Q) Number: BINARY to  HEXADECIMAL</vt:lpstr>
      <vt:lpstr>(A) Number: BINARY to  HEXADECIMAL</vt:lpstr>
      <vt:lpstr>(Q) Number: Representation</vt:lpstr>
      <vt:lpstr>(A) Number: Representation</vt:lpstr>
      <vt:lpstr>(Q) Number: 2s complement addition and subtraction</vt:lpstr>
      <vt:lpstr>(A) Number: 2s complement addition and subtraction</vt:lpstr>
      <vt:lpstr>(A) Number: 2s complement addition and subtraction</vt:lpstr>
      <vt:lpstr>(Q) Boolean algebra</vt:lpstr>
      <vt:lpstr>(Q) Boolean Algebra</vt:lpstr>
      <vt:lpstr>Exercises</vt:lpstr>
      <vt:lpstr>(Q) Sum-of-Product and NAND gates </vt:lpstr>
      <vt:lpstr>(Q) Karnaugh Map</vt:lpstr>
      <vt:lpstr>(Q) Karnaugh Map</vt:lpstr>
      <vt:lpstr>(Q) Combinational Circuit: MUX</vt:lpstr>
      <vt:lpstr>Algorithm</vt:lpstr>
      <vt:lpstr>Algorithm</vt:lpstr>
      <vt:lpstr>Algorithm (Happy number)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Hieu Huynh</dc:creator>
  <cp:lastModifiedBy>Trung Hieu</cp:lastModifiedBy>
  <cp:revision>210</cp:revision>
  <cp:lastPrinted>2018-05-05T00:23:53Z</cp:lastPrinted>
  <dcterms:created xsi:type="dcterms:W3CDTF">2018-02-01T01:09:19Z</dcterms:created>
  <dcterms:modified xsi:type="dcterms:W3CDTF">2018-11-29T02:17:59Z</dcterms:modified>
</cp:coreProperties>
</file>