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9"/>
  </p:notesMasterIdLst>
  <p:handoutMasterIdLst>
    <p:handoutMasterId r:id="rId50"/>
  </p:handout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2" r:id="rId17"/>
    <p:sldId id="285" r:id="rId18"/>
    <p:sldId id="317" r:id="rId19"/>
    <p:sldId id="319" r:id="rId20"/>
    <p:sldId id="294" r:id="rId21"/>
    <p:sldId id="320" r:id="rId22"/>
    <p:sldId id="601" r:id="rId23"/>
    <p:sldId id="602" r:id="rId24"/>
    <p:sldId id="603" r:id="rId25"/>
    <p:sldId id="604" r:id="rId26"/>
    <p:sldId id="605" r:id="rId27"/>
    <p:sldId id="606" r:id="rId28"/>
    <p:sldId id="607" r:id="rId29"/>
    <p:sldId id="608" r:id="rId30"/>
    <p:sldId id="609" r:id="rId31"/>
    <p:sldId id="610" r:id="rId32"/>
    <p:sldId id="611" r:id="rId33"/>
    <p:sldId id="617" r:id="rId34"/>
    <p:sldId id="618" r:id="rId35"/>
    <p:sldId id="302" r:id="rId36"/>
    <p:sldId id="621" r:id="rId37"/>
    <p:sldId id="622" r:id="rId38"/>
    <p:sldId id="623" r:id="rId39"/>
    <p:sldId id="624" r:id="rId40"/>
    <p:sldId id="625" r:id="rId41"/>
    <p:sldId id="626" r:id="rId42"/>
    <p:sldId id="627" r:id="rId43"/>
    <p:sldId id="296" r:id="rId44"/>
    <p:sldId id="297" r:id="rId45"/>
    <p:sldId id="619" r:id="rId46"/>
    <p:sldId id="620" r:id="rId47"/>
    <p:sldId id="332" r:id="rId48"/>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F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6269" autoAdjust="0"/>
  </p:normalViewPr>
  <p:slideViewPr>
    <p:cSldViewPr snapToGrid="0">
      <p:cViewPr varScale="1">
        <p:scale>
          <a:sx n="91" d="100"/>
          <a:sy n="91" d="100"/>
        </p:scale>
        <p:origin x="4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Main:Users:mikepangburn:Desktop:BeerDiaper_B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Beer and Diapers</a:t>
            </a:r>
          </a:p>
        </c:rich>
      </c:tx>
      <c:layout>
        <c:manualLayout>
          <c:xMode val="edge"/>
          <c:yMode val="edge"/>
          <c:x val="0.42611789905572101"/>
          <c:y val="0.41596349319971399"/>
        </c:manualLayout>
      </c:layout>
      <c:overlay val="0"/>
    </c:title>
    <c:autoTitleDeleted val="0"/>
    <c:plotArea>
      <c:layout>
        <c:manualLayout>
          <c:layoutTarget val="inner"/>
          <c:xMode val="edge"/>
          <c:yMode val="edge"/>
          <c:x val="0.117110215334489"/>
          <c:y val="5.1635016211208903E-2"/>
          <c:w val="0.84794962300799903"/>
          <c:h val="0.82912256125803496"/>
        </c:manualLayout>
      </c:layout>
      <c:lineChart>
        <c:grouping val="standard"/>
        <c:varyColors val="0"/>
        <c:ser>
          <c:idx val="0"/>
          <c:order val="0"/>
          <c:tx>
            <c:strRef>
              <c:f>Sheet2!$N$6</c:f>
              <c:strCache>
                <c:ptCount val="1"/>
                <c:pt idx="0">
                  <c:v>D177: Diaper</c:v>
                </c:pt>
              </c:strCache>
            </c:strRef>
          </c:tx>
          <c:cat>
            <c:strRef>
              <c:f>Sheet2!$N$8:$N$14</c:f>
              <c:strCache>
                <c:ptCount val="7"/>
                <c:pt idx="0">
                  <c:v>Mon</c:v>
                </c:pt>
                <c:pt idx="1">
                  <c:v>Tue</c:v>
                </c:pt>
                <c:pt idx="2">
                  <c:v>Wed</c:v>
                </c:pt>
                <c:pt idx="3">
                  <c:v>Thu</c:v>
                </c:pt>
                <c:pt idx="4">
                  <c:v>Fri</c:v>
                </c:pt>
                <c:pt idx="5">
                  <c:v>Sat</c:v>
                </c:pt>
                <c:pt idx="6">
                  <c:v>Sun</c:v>
                </c:pt>
              </c:strCache>
            </c:strRef>
          </c:cat>
          <c:val>
            <c:numRef>
              <c:f>Sheet2!$O$8:$O$14</c:f>
              <c:numCache>
                <c:formatCode>General</c:formatCode>
                <c:ptCount val="7"/>
                <c:pt idx="0">
                  <c:v>67.888888888888744</c:v>
                </c:pt>
                <c:pt idx="1">
                  <c:v>69.374999999999986</c:v>
                </c:pt>
                <c:pt idx="2">
                  <c:v>76.666666666666671</c:v>
                </c:pt>
                <c:pt idx="3">
                  <c:v>155.5</c:v>
                </c:pt>
                <c:pt idx="4">
                  <c:v>71.888888888888744</c:v>
                </c:pt>
                <c:pt idx="5">
                  <c:v>154.25</c:v>
                </c:pt>
                <c:pt idx="6">
                  <c:v>75.555555555555486</c:v>
                </c:pt>
              </c:numCache>
            </c:numRef>
          </c:val>
          <c:smooth val="0"/>
          <c:extLst>
            <c:ext xmlns:c16="http://schemas.microsoft.com/office/drawing/2014/chart" uri="{C3380CC4-5D6E-409C-BE32-E72D297353CC}">
              <c16:uniqueId val="{00000000-FA9E-42D4-9EEC-4BDBFA80BC3A}"/>
            </c:ext>
          </c:extLst>
        </c:ser>
        <c:ser>
          <c:idx val="1"/>
          <c:order val="1"/>
          <c:tx>
            <c:strRef>
              <c:f>Sheet2!$Q$6</c:f>
              <c:strCache>
                <c:ptCount val="1"/>
                <c:pt idx="0">
                  <c:v>B675: Beer</c:v>
                </c:pt>
              </c:strCache>
            </c:strRef>
          </c:tx>
          <c:val>
            <c:numRef>
              <c:f>Sheet2!$R$8:$R$14</c:f>
              <c:numCache>
                <c:formatCode>General</c:formatCode>
                <c:ptCount val="7"/>
                <c:pt idx="0">
                  <c:v>211</c:v>
                </c:pt>
                <c:pt idx="1">
                  <c:v>223.875</c:v>
                </c:pt>
                <c:pt idx="2">
                  <c:v>223.66666666666671</c:v>
                </c:pt>
                <c:pt idx="3">
                  <c:v>367.625</c:v>
                </c:pt>
                <c:pt idx="4">
                  <c:v>237.7777777777778</c:v>
                </c:pt>
                <c:pt idx="5">
                  <c:v>351.25</c:v>
                </c:pt>
                <c:pt idx="6">
                  <c:v>199.33333333333329</c:v>
                </c:pt>
              </c:numCache>
            </c:numRef>
          </c:val>
          <c:smooth val="0"/>
          <c:extLst>
            <c:ext xmlns:c16="http://schemas.microsoft.com/office/drawing/2014/chart" uri="{C3380CC4-5D6E-409C-BE32-E72D297353CC}">
              <c16:uniqueId val="{00000001-FA9E-42D4-9EEC-4BDBFA80BC3A}"/>
            </c:ext>
          </c:extLst>
        </c:ser>
        <c:dLbls>
          <c:showLegendKey val="0"/>
          <c:showVal val="0"/>
          <c:showCatName val="0"/>
          <c:showSerName val="0"/>
          <c:showPercent val="0"/>
          <c:showBubbleSize val="0"/>
        </c:dLbls>
        <c:marker val="1"/>
        <c:smooth val="0"/>
        <c:axId val="-2032546872"/>
        <c:axId val="-2032543896"/>
      </c:lineChart>
      <c:catAx>
        <c:axId val="-2032546872"/>
        <c:scaling>
          <c:orientation val="minMax"/>
        </c:scaling>
        <c:delete val="0"/>
        <c:axPos val="b"/>
        <c:numFmt formatCode="General" sourceLinked="0"/>
        <c:majorTickMark val="none"/>
        <c:minorTickMark val="none"/>
        <c:tickLblPos val="nextTo"/>
        <c:crossAx val="-2032543896"/>
        <c:crosses val="autoZero"/>
        <c:auto val="1"/>
        <c:lblAlgn val="ctr"/>
        <c:lblOffset val="100"/>
        <c:noMultiLvlLbl val="0"/>
      </c:catAx>
      <c:valAx>
        <c:axId val="-2032543896"/>
        <c:scaling>
          <c:orientation val="minMax"/>
        </c:scaling>
        <c:delete val="0"/>
        <c:axPos val="l"/>
        <c:majorGridlines/>
        <c:title>
          <c:tx>
            <c:rich>
              <a:bodyPr/>
              <a:lstStyle/>
              <a:p>
                <a:pPr>
                  <a:defRPr sz="1200"/>
                </a:pPr>
                <a:r>
                  <a:rPr lang="en-US" sz="1200"/>
                  <a:t>Average</a:t>
                </a:r>
                <a:r>
                  <a:rPr lang="en-US" sz="1200" baseline="0"/>
                  <a:t> Sales</a:t>
                </a:r>
                <a:endParaRPr lang="en-US" sz="1200"/>
              </a:p>
            </c:rich>
          </c:tx>
          <c:overlay val="0"/>
        </c:title>
        <c:numFmt formatCode="General" sourceLinked="1"/>
        <c:majorTickMark val="none"/>
        <c:minorTickMark val="none"/>
        <c:tickLblPos val="nextTo"/>
        <c:crossAx val="-2032546872"/>
        <c:crosses val="autoZero"/>
        <c:crossBetween val="between"/>
      </c:valAx>
    </c:plotArea>
    <c:legend>
      <c:legendPos val="r"/>
      <c:layout>
        <c:manualLayout>
          <c:xMode val="edge"/>
          <c:yMode val="edge"/>
          <c:x val="0.14198458614423901"/>
          <c:y val="0.18015859089546099"/>
          <c:w val="0.18590697382986299"/>
          <c:h val="0.127026495989677"/>
        </c:manualLayout>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8DF305-E2BB-4AA3-970B-72AEFC21BD6F}"/>
              </a:ext>
            </a:extLst>
          </p:cNvPr>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4571A3C-9FE4-4256-A420-20198B30DEA1}"/>
              </a:ext>
            </a:extLst>
          </p:cNvPr>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69978262-3FE6-4C73-A027-DC559DA2919C}" type="datetimeFigureOut">
              <a:rPr lang="en-US" smtClean="0"/>
              <a:t>12/6/2018</a:t>
            </a:fld>
            <a:endParaRPr lang="en-US"/>
          </a:p>
        </p:txBody>
      </p:sp>
      <p:sp>
        <p:nvSpPr>
          <p:cNvPr id="4" name="Footer Placeholder 3">
            <a:extLst>
              <a:ext uri="{FF2B5EF4-FFF2-40B4-BE49-F238E27FC236}">
                <a16:creationId xmlns:a16="http://schemas.microsoft.com/office/drawing/2014/main" id="{28E2ECB5-54B2-4901-840B-B3F7D0080FE5}"/>
              </a:ext>
            </a:extLst>
          </p:cNvPr>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839E21C-BF47-4137-BE86-A628FC47762D}"/>
              </a:ext>
            </a:extLst>
          </p:cNvPr>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05471F62-E2A9-4F68-A163-6942991E348F}" type="slidenum">
              <a:rPr lang="en-US" smtClean="0"/>
              <a:t>‹#›</a:t>
            </a:fld>
            <a:endParaRPr lang="en-US"/>
          </a:p>
        </p:txBody>
      </p:sp>
    </p:spTree>
    <p:extLst>
      <p:ext uri="{BB962C8B-B14F-4D97-AF65-F5344CB8AC3E}">
        <p14:creationId xmlns:p14="http://schemas.microsoft.com/office/powerpoint/2010/main" val="1084068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E1D63F43-82C1-4E7C-8293-93DF8220CE7D}" type="datetimeFigureOut">
              <a:rPr lang="en-US" smtClean="0"/>
              <a:t>12/6/2018</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5FFB01D5-FA06-4F29-854D-B54D666E4621}" type="slidenum">
              <a:rPr lang="en-US" smtClean="0"/>
              <a:t>‹#›</a:t>
            </a:fld>
            <a:endParaRPr lang="en-US"/>
          </a:p>
        </p:txBody>
      </p:sp>
    </p:spTree>
    <p:extLst>
      <p:ext uri="{BB962C8B-B14F-4D97-AF65-F5344CB8AC3E}">
        <p14:creationId xmlns:p14="http://schemas.microsoft.com/office/powerpoint/2010/main" val="6866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B31EF0E1-66D1-4763-BE13-4523D36F9ECD}"/>
              </a:ext>
            </a:extLst>
          </p:cNvPr>
          <p:cNvSpPr>
            <a:spLocks noGrp="1" noRot="1" noChangeAspect="1" noChangeArrowheads="1" noTextEdit="1"/>
          </p:cNvSpPr>
          <p:nvPr>
            <p:ph type="sldImg"/>
          </p:nvPr>
        </p:nvSpPr>
        <p:spPr>
          <a:ln/>
        </p:spPr>
      </p:sp>
      <p:sp>
        <p:nvSpPr>
          <p:cNvPr id="662531" name="Rectangle 3">
            <a:extLst>
              <a:ext uri="{FF2B5EF4-FFF2-40B4-BE49-F238E27FC236}">
                <a16:creationId xmlns:a16="http://schemas.microsoft.com/office/drawing/2014/main" id="{7E4B2AEB-C623-4F86-9D68-4697C0E051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77B98534-F037-42C3-BCB9-2750DB9AE7CC}"/>
              </a:ext>
            </a:extLst>
          </p:cNvPr>
          <p:cNvSpPr>
            <a:spLocks noGrp="1" noRot="1" noChangeAspect="1" noChangeArrowheads="1" noTextEdit="1"/>
          </p:cNvSpPr>
          <p:nvPr>
            <p:ph type="sldImg"/>
          </p:nvPr>
        </p:nvSpPr>
        <p:spPr>
          <a:ln/>
        </p:spPr>
      </p:sp>
      <p:sp>
        <p:nvSpPr>
          <p:cNvPr id="656387" name="Rectangle 3">
            <a:extLst>
              <a:ext uri="{FF2B5EF4-FFF2-40B4-BE49-F238E27FC236}">
                <a16:creationId xmlns:a16="http://schemas.microsoft.com/office/drawing/2014/main" id="{771B5600-9D37-4D3F-8CCA-D73FD4A457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id="{A4ADF7A6-6EDA-4118-8DEC-5BA4A89F2002}"/>
              </a:ext>
            </a:extLst>
          </p:cNvPr>
          <p:cNvSpPr>
            <a:spLocks noGrp="1" noRot="1" noChangeAspect="1" noChangeArrowheads="1" noTextEdit="1"/>
          </p:cNvSpPr>
          <p:nvPr>
            <p:ph type="sldImg"/>
          </p:nvPr>
        </p:nvSpPr>
        <p:spPr>
          <a:ln/>
        </p:spPr>
      </p:sp>
      <p:sp>
        <p:nvSpPr>
          <p:cNvPr id="655363" name="Rectangle 3">
            <a:extLst>
              <a:ext uri="{FF2B5EF4-FFF2-40B4-BE49-F238E27FC236}">
                <a16:creationId xmlns:a16="http://schemas.microsoft.com/office/drawing/2014/main" id="{5FEA7D8A-E77F-42BE-A592-67F7B681949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FD01DF70-F7CE-4D05-9978-6D8EDF5C4176}"/>
              </a:ext>
            </a:extLst>
          </p:cNvPr>
          <p:cNvSpPr>
            <a:spLocks noGrp="1" noRot="1" noChangeAspect="1" noChangeArrowheads="1" noTextEdit="1"/>
          </p:cNvSpPr>
          <p:nvPr>
            <p:ph type="sldImg"/>
          </p:nvPr>
        </p:nvSpPr>
        <p:spPr>
          <a:ln/>
        </p:spPr>
      </p:sp>
      <p:sp>
        <p:nvSpPr>
          <p:cNvPr id="653315" name="Rectangle 3">
            <a:extLst>
              <a:ext uri="{FF2B5EF4-FFF2-40B4-BE49-F238E27FC236}">
                <a16:creationId xmlns:a16="http://schemas.microsoft.com/office/drawing/2014/main" id="{0A1587D1-F27F-421A-BB7B-D7BDC8A6D5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a:extLst>
              <a:ext uri="{FF2B5EF4-FFF2-40B4-BE49-F238E27FC236}">
                <a16:creationId xmlns:a16="http://schemas.microsoft.com/office/drawing/2014/main" id="{D30A6630-4B9F-4437-8C34-01D1349A9DCF}"/>
              </a:ext>
            </a:extLst>
          </p:cNvPr>
          <p:cNvSpPr>
            <a:spLocks noGrp="1" noRot="1" noChangeAspect="1" noChangeArrowheads="1" noTextEdit="1"/>
          </p:cNvSpPr>
          <p:nvPr>
            <p:ph type="sldImg"/>
          </p:nvPr>
        </p:nvSpPr>
        <p:spPr>
          <a:ln/>
        </p:spPr>
      </p:sp>
      <p:sp>
        <p:nvSpPr>
          <p:cNvPr id="652291" name="Rectangle 3">
            <a:extLst>
              <a:ext uri="{FF2B5EF4-FFF2-40B4-BE49-F238E27FC236}">
                <a16:creationId xmlns:a16="http://schemas.microsoft.com/office/drawing/2014/main" id="{B70F9F3E-52ED-4996-AD9B-FDB50696450F}"/>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2335701"/>
          </a:xfrm>
        </p:spPr>
        <p:txBody>
          <a:bodyPr anchor="b">
            <a:noAutofit/>
          </a:bodyPr>
          <a:lstStyle>
            <a:lvl1pPr algn="l">
              <a:lnSpc>
                <a:spcPct val="80000"/>
              </a:lnSpc>
              <a:defRPr sz="6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744293" y="3508861"/>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DD6895E-F891-4855-B1E6-5EB949576BA4}" type="datetimeFigureOut">
              <a:rPr lang="en-US" smtClean="0"/>
              <a:t>12/6/2018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31040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6895E-F891-4855-B1E6-5EB949576BA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356556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6895E-F891-4855-B1E6-5EB949576BA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313805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0" y="74703"/>
            <a:ext cx="10772775" cy="860304"/>
          </a:xfrm>
        </p:spPr>
        <p:txBody>
          <a:bodyPr>
            <a:normAutofit/>
          </a:bodyPr>
          <a:lstStyle>
            <a:lvl1pPr>
              <a:defRPr sz="4400" b="1"/>
            </a:lvl1pPr>
          </a:lstStyle>
          <a:p>
            <a:r>
              <a:rPr lang="en-US" dirty="0"/>
              <a:t>Click to edit Master title style</a:t>
            </a:r>
          </a:p>
        </p:txBody>
      </p:sp>
      <p:sp>
        <p:nvSpPr>
          <p:cNvPr id="3" name="Content Placeholder 2"/>
          <p:cNvSpPr>
            <a:spLocks noGrp="1"/>
          </p:cNvSpPr>
          <p:nvPr>
            <p:ph idx="1"/>
          </p:nvPr>
        </p:nvSpPr>
        <p:spPr>
          <a:xfrm>
            <a:off x="676656" y="1151725"/>
            <a:ext cx="10753725" cy="5186254"/>
          </a:xfrm>
        </p:spPr>
        <p:txBody>
          <a:bodyPr>
            <a:normAutofit/>
          </a:bodyPr>
          <a:lstStyle>
            <a:lvl1pPr marL="444500" indent="-444500">
              <a:lnSpc>
                <a:spcPct val="100000"/>
              </a:lnSpc>
              <a:spcBef>
                <a:spcPts val="1000"/>
              </a:spcBef>
              <a:buClr>
                <a:schemeClr val="tx2"/>
              </a:buClr>
              <a:buFont typeface="Wingdings" panose="05000000000000000000" pitchFamily="2" charset="2"/>
              <a:buChar char="Ø"/>
              <a:defRPr sz="3600">
                <a:latin typeface="Times New Roman" panose="02020603050405020304" pitchFamily="18" charset="0"/>
                <a:cs typeface="Times New Roman" panose="02020603050405020304" pitchFamily="18" charset="0"/>
              </a:defRPr>
            </a:lvl1pPr>
            <a:lvl2pPr marL="808038" indent="-363538">
              <a:lnSpc>
                <a:spcPct val="100000"/>
              </a:lnSpc>
              <a:spcBef>
                <a:spcPts val="1000"/>
              </a:spcBef>
              <a:buClr>
                <a:schemeClr val="accent1"/>
              </a:buClr>
              <a:buSzPct val="112000"/>
              <a:buFont typeface="Arial" panose="020B0604020202020204" pitchFamily="34" charset="0"/>
              <a:buChar char="•"/>
              <a:defRPr sz="3200">
                <a:latin typeface="Times New Roman" panose="02020603050405020304" pitchFamily="18" charset="0"/>
                <a:cs typeface="Times New Roman" panose="02020603050405020304" pitchFamily="18" charset="0"/>
              </a:defRPr>
            </a:lvl2pPr>
            <a:lvl3pPr marL="1074738" indent="-266700">
              <a:lnSpc>
                <a:spcPct val="100000"/>
              </a:lnSpc>
              <a:spcBef>
                <a:spcPts val="10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074738" indent="-266700">
              <a:lnSpc>
                <a:spcPct val="100000"/>
              </a:lnSpc>
              <a:spcBef>
                <a:spcPts val="1000"/>
              </a:spcBef>
              <a:defRPr sz="2000">
                <a:latin typeface="Times New Roman" panose="02020603050405020304" pitchFamily="18" charset="0"/>
                <a:cs typeface="Times New Roman" panose="02020603050405020304" pitchFamily="18" charset="0"/>
              </a:defRPr>
            </a:lvl4pPr>
            <a:lvl5pPr>
              <a:lnSpc>
                <a:spcPct val="100000"/>
              </a:lnSpc>
              <a:spcBef>
                <a:spcPts val="1000"/>
              </a:spcBef>
              <a:defRPr sz="200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8526" y="6554697"/>
            <a:ext cx="996418" cy="228600"/>
          </a:xfrm>
        </p:spPr>
        <p:txBody>
          <a:bodyPr/>
          <a:lstStyle/>
          <a:p>
            <a:fld id="{5DD6895E-F891-4855-B1E6-5EB949576BA4}" type="datetimeFigureOut">
              <a:rPr lang="en-US" smtClean="0"/>
              <a:t>12/6/2018</a:t>
            </a:fld>
            <a:endParaRPr lang="en-US"/>
          </a:p>
        </p:txBody>
      </p:sp>
      <p:sp>
        <p:nvSpPr>
          <p:cNvPr id="5" name="Footer Placeholder 4"/>
          <p:cNvSpPr>
            <a:spLocks noGrp="1"/>
          </p:cNvSpPr>
          <p:nvPr>
            <p:ph type="ftr" sz="quarter" idx="11"/>
          </p:nvPr>
        </p:nvSpPr>
        <p:spPr>
          <a:xfrm>
            <a:off x="1209311" y="6554697"/>
            <a:ext cx="6873706" cy="228600"/>
          </a:xfrm>
        </p:spPr>
        <p:txBody>
          <a:bodyPr/>
          <a:lstStyle/>
          <a:p>
            <a:endParaRPr lang="en-US"/>
          </a:p>
        </p:txBody>
      </p:sp>
      <p:sp>
        <p:nvSpPr>
          <p:cNvPr id="6" name="Slide Number Placeholder 5"/>
          <p:cNvSpPr>
            <a:spLocks noGrp="1"/>
          </p:cNvSpPr>
          <p:nvPr>
            <p:ph type="sldNum" sz="quarter" idx="12"/>
          </p:nvPr>
        </p:nvSpPr>
        <p:spPr>
          <a:xfrm>
            <a:off x="10602852" y="6400800"/>
            <a:ext cx="1191856" cy="383706"/>
          </a:xfrm>
        </p:spPr>
        <p:txBody>
          <a:bodyPr/>
          <a:lstStyle>
            <a:lvl1pPr>
              <a:defRPr sz="2400"/>
            </a:lvl1pPr>
          </a:lstStyle>
          <a:p>
            <a:fld id="{3023A59E-6244-40D7-82DF-9B62307A61D2}" type="slidenum">
              <a:rPr lang="en-US" smtClean="0"/>
              <a:pPr/>
              <a:t>‹#›</a:t>
            </a:fld>
            <a:endParaRPr lang="en-US"/>
          </a:p>
        </p:txBody>
      </p:sp>
      <p:cxnSp>
        <p:nvCxnSpPr>
          <p:cNvPr id="8" name="Straight Connector 7">
            <a:extLst>
              <a:ext uri="{FF2B5EF4-FFF2-40B4-BE49-F238E27FC236}">
                <a16:creationId xmlns:a16="http://schemas.microsoft.com/office/drawing/2014/main" id="{101D2DEB-84C9-46ED-ACE5-08FC4C4F0FF0}"/>
              </a:ext>
            </a:extLst>
          </p:cNvPr>
          <p:cNvCxnSpPr>
            <a:cxnSpLocks/>
          </p:cNvCxnSpPr>
          <p:nvPr userDrawn="1"/>
        </p:nvCxnSpPr>
        <p:spPr>
          <a:xfrm flipV="1">
            <a:off x="667130" y="935007"/>
            <a:ext cx="11161265" cy="13961"/>
          </a:xfrm>
          <a:prstGeom prst="line">
            <a:avLst/>
          </a:prstGeom>
          <a:ln w="603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9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6895E-F891-4855-B1E6-5EB949576BA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163089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D6895E-F891-4855-B1E6-5EB949576BA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412660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D6895E-F891-4855-B1E6-5EB949576BA4}"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163830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D6895E-F891-4855-B1E6-5EB949576BA4}"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166945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6895E-F891-4855-B1E6-5EB949576BA4}"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70076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DD6895E-F891-4855-B1E6-5EB949576BA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41789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DD6895E-F891-4855-B1E6-5EB949576BA4}" type="datetimeFigureOut">
              <a:rPr lang="en-US" smtClean="0"/>
              <a:t>12/6/2018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75552429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DD6895E-F891-4855-B1E6-5EB949576BA4}" type="datetimeFigureOut">
              <a:rPr lang="en-US" smtClean="0"/>
              <a:t>12/6/2018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229702639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3CF0-4E17-4015-8309-30FB22864E62}"/>
              </a:ext>
            </a:extLst>
          </p:cNvPr>
          <p:cNvSpPr>
            <a:spLocks noGrp="1"/>
          </p:cNvSpPr>
          <p:nvPr>
            <p:ph type="ctrTitle"/>
          </p:nvPr>
        </p:nvSpPr>
        <p:spPr>
          <a:xfrm>
            <a:off x="1188721" y="2220405"/>
            <a:ext cx="10441028" cy="1289558"/>
          </a:xfrm>
        </p:spPr>
        <p:txBody>
          <a:bodyPr/>
          <a:lstStyle/>
          <a:p>
            <a:pPr algn="ctr"/>
            <a:r>
              <a:rPr lang="en-US" sz="4800" b="1" dirty="0">
                <a:latin typeface="Times New Roman" panose="02020603050405020304" pitchFamily="18" charset="0"/>
                <a:cs typeface="Times New Roman" panose="02020603050405020304" pitchFamily="18" charset="0"/>
              </a:rPr>
              <a:t>Introduction to Computer Science</a:t>
            </a:r>
          </a:p>
        </p:txBody>
      </p:sp>
      <p:sp>
        <p:nvSpPr>
          <p:cNvPr id="3" name="Subtitle 2">
            <a:extLst>
              <a:ext uri="{FF2B5EF4-FFF2-40B4-BE49-F238E27FC236}">
                <a16:creationId xmlns:a16="http://schemas.microsoft.com/office/drawing/2014/main" id="{BB6FB6E1-87B8-4747-81D7-47A23D23D7E8}"/>
              </a:ext>
            </a:extLst>
          </p:cNvPr>
          <p:cNvSpPr>
            <a:spLocks noGrp="1"/>
          </p:cNvSpPr>
          <p:nvPr>
            <p:ph type="subTitle" idx="1"/>
          </p:nvPr>
        </p:nvSpPr>
        <p:spPr>
          <a:xfrm>
            <a:off x="1787647" y="3948267"/>
            <a:ext cx="9078827" cy="888979"/>
          </a:xfrm>
        </p:spPr>
        <p:txBody>
          <a:bodyPr>
            <a:normAutofit/>
          </a:bodyPr>
          <a:lstStyle/>
          <a:p>
            <a:pPr algn="ctr"/>
            <a:r>
              <a:rPr lang="en-US" sz="4400" b="1" dirty="0"/>
              <a:t>Data analytics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A44E-1C78-486D-A78C-6AB48516ADFF}"/>
              </a:ext>
            </a:extLst>
          </p:cNvPr>
          <p:cNvSpPr>
            <a:spLocks noGrp="1"/>
          </p:cNvSpPr>
          <p:nvPr>
            <p:ph type="title"/>
          </p:nvPr>
        </p:nvSpPr>
        <p:spPr/>
        <p:txBody>
          <a:bodyPr>
            <a:normAutofit/>
          </a:bodyPr>
          <a:lstStyle/>
          <a:p>
            <a:r>
              <a:rPr lang="en-US" dirty="0"/>
              <a:t>Mechanistic analytics</a:t>
            </a:r>
          </a:p>
        </p:txBody>
      </p:sp>
      <p:sp>
        <p:nvSpPr>
          <p:cNvPr id="3" name="Content Placeholder 2">
            <a:extLst>
              <a:ext uri="{FF2B5EF4-FFF2-40B4-BE49-F238E27FC236}">
                <a16:creationId xmlns:a16="http://schemas.microsoft.com/office/drawing/2014/main" id="{7A43F3F3-3A1C-4252-8F5A-876D8C3316A2}"/>
              </a:ext>
            </a:extLst>
          </p:cNvPr>
          <p:cNvSpPr>
            <a:spLocks noGrp="1"/>
          </p:cNvSpPr>
          <p:nvPr>
            <p:ph idx="1"/>
          </p:nvPr>
        </p:nvSpPr>
        <p:spPr>
          <a:xfrm>
            <a:off x="676656" y="1151725"/>
            <a:ext cx="10753725" cy="4467298"/>
          </a:xfrm>
        </p:spPr>
        <p:txBody>
          <a:bodyPr/>
          <a:lstStyle/>
          <a:p>
            <a:r>
              <a:rPr lang="en-US" dirty="0"/>
              <a:t>Mechanistic analytics allow big data scientists to understand clear alterations in procedures or even variables which can result in changing of variables.</a:t>
            </a:r>
          </a:p>
          <a:p>
            <a:r>
              <a:rPr lang="en-US" dirty="0"/>
              <a:t>The results of mechanistic analytics are determined by equations in engineering and physical sciences. Also, they allow data scientists to determine the parameters if they know the equation.</a:t>
            </a:r>
          </a:p>
        </p:txBody>
      </p:sp>
    </p:spTree>
    <p:extLst>
      <p:ext uri="{BB962C8B-B14F-4D97-AF65-F5344CB8AC3E}">
        <p14:creationId xmlns:p14="http://schemas.microsoft.com/office/powerpoint/2010/main" val="28619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A44E-1C78-486D-A78C-6AB48516ADFF}"/>
              </a:ext>
            </a:extLst>
          </p:cNvPr>
          <p:cNvSpPr>
            <a:spLocks noGrp="1"/>
          </p:cNvSpPr>
          <p:nvPr>
            <p:ph type="title"/>
          </p:nvPr>
        </p:nvSpPr>
        <p:spPr/>
        <p:txBody>
          <a:bodyPr>
            <a:normAutofit/>
          </a:bodyPr>
          <a:lstStyle/>
          <a:p>
            <a:r>
              <a:rPr lang="en-US" dirty="0"/>
              <a:t>Causal analytics</a:t>
            </a:r>
          </a:p>
        </p:txBody>
      </p:sp>
      <p:sp>
        <p:nvSpPr>
          <p:cNvPr id="3" name="Content Placeholder 2">
            <a:extLst>
              <a:ext uri="{FF2B5EF4-FFF2-40B4-BE49-F238E27FC236}">
                <a16:creationId xmlns:a16="http://schemas.microsoft.com/office/drawing/2014/main" id="{7A43F3F3-3A1C-4252-8F5A-876D8C3316A2}"/>
              </a:ext>
            </a:extLst>
          </p:cNvPr>
          <p:cNvSpPr>
            <a:spLocks noGrp="1"/>
          </p:cNvSpPr>
          <p:nvPr>
            <p:ph idx="1"/>
          </p:nvPr>
        </p:nvSpPr>
        <p:spPr>
          <a:xfrm>
            <a:off x="676656" y="1151725"/>
            <a:ext cx="10753725" cy="2003304"/>
          </a:xfrm>
        </p:spPr>
        <p:txBody>
          <a:bodyPr/>
          <a:lstStyle/>
          <a:p>
            <a:r>
              <a:rPr lang="en-US" dirty="0"/>
              <a:t>Causal analytics allow big data scientists to figure out what is likely to happen if one component of the variable is changed.</a:t>
            </a:r>
          </a:p>
        </p:txBody>
      </p:sp>
      <p:pic>
        <p:nvPicPr>
          <p:cNvPr id="3074" name="Picture 2" descr="Image result for Causal analytics">
            <a:extLst>
              <a:ext uri="{FF2B5EF4-FFF2-40B4-BE49-F238E27FC236}">
                <a16:creationId xmlns:a16="http://schemas.microsoft.com/office/drawing/2014/main" id="{98B633D5-304F-4AFA-B8FE-17CEFC127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929" y="2899464"/>
            <a:ext cx="5243929" cy="326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A44E-1C78-486D-A78C-6AB48516ADFF}"/>
              </a:ext>
            </a:extLst>
          </p:cNvPr>
          <p:cNvSpPr>
            <a:spLocks noGrp="1"/>
          </p:cNvSpPr>
          <p:nvPr>
            <p:ph type="title"/>
          </p:nvPr>
        </p:nvSpPr>
        <p:spPr/>
        <p:txBody>
          <a:bodyPr>
            <a:normAutofit/>
          </a:bodyPr>
          <a:lstStyle/>
          <a:p>
            <a:r>
              <a:rPr lang="en-US" dirty="0"/>
              <a:t>Inferential analytics</a:t>
            </a:r>
          </a:p>
        </p:txBody>
      </p:sp>
      <p:sp>
        <p:nvSpPr>
          <p:cNvPr id="3" name="Content Placeholder 2">
            <a:extLst>
              <a:ext uri="{FF2B5EF4-FFF2-40B4-BE49-F238E27FC236}">
                <a16:creationId xmlns:a16="http://schemas.microsoft.com/office/drawing/2014/main" id="{7A43F3F3-3A1C-4252-8F5A-876D8C3316A2}"/>
              </a:ext>
            </a:extLst>
          </p:cNvPr>
          <p:cNvSpPr>
            <a:spLocks noGrp="1"/>
          </p:cNvSpPr>
          <p:nvPr>
            <p:ph idx="1"/>
          </p:nvPr>
        </p:nvSpPr>
        <p:spPr>
          <a:xfrm>
            <a:off x="676656" y="1151725"/>
            <a:ext cx="10753725" cy="2003304"/>
          </a:xfrm>
        </p:spPr>
        <p:txBody>
          <a:bodyPr/>
          <a:lstStyle/>
          <a:p>
            <a:r>
              <a:rPr lang="en-US" dirty="0"/>
              <a:t>This approach to analytics takes different theories on the world into account to determine the certain aspects of the large population.</a:t>
            </a:r>
          </a:p>
        </p:txBody>
      </p:sp>
    </p:spTree>
    <p:extLst>
      <p:ext uri="{BB962C8B-B14F-4D97-AF65-F5344CB8AC3E}">
        <p14:creationId xmlns:p14="http://schemas.microsoft.com/office/powerpoint/2010/main" val="223488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A44E-1C78-486D-A78C-6AB48516ADFF}"/>
              </a:ext>
            </a:extLst>
          </p:cNvPr>
          <p:cNvSpPr>
            <a:spLocks noGrp="1"/>
          </p:cNvSpPr>
          <p:nvPr>
            <p:ph type="title"/>
          </p:nvPr>
        </p:nvSpPr>
        <p:spPr/>
        <p:txBody>
          <a:bodyPr>
            <a:normAutofit/>
          </a:bodyPr>
          <a:lstStyle/>
          <a:p>
            <a:r>
              <a:rPr lang="en-US" dirty="0"/>
              <a:t>Data analytics</a:t>
            </a:r>
          </a:p>
        </p:txBody>
      </p:sp>
      <p:sp>
        <p:nvSpPr>
          <p:cNvPr id="7" name="TextBox 6">
            <a:extLst>
              <a:ext uri="{FF2B5EF4-FFF2-40B4-BE49-F238E27FC236}">
                <a16:creationId xmlns:a16="http://schemas.microsoft.com/office/drawing/2014/main" id="{824BC167-1215-43F0-B645-F3841736C236}"/>
              </a:ext>
            </a:extLst>
          </p:cNvPr>
          <p:cNvSpPr txBox="1"/>
          <p:nvPr/>
        </p:nvSpPr>
        <p:spPr>
          <a:xfrm>
            <a:off x="5166789" y="1201243"/>
            <a:ext cx="2914624" cy="369332"/>
          </a:xfrm>
          <a:prstGeom prst="rect">
            <a:avLst/>
          </a:prstGeom>
          <a:noFill/>
          <a:ln>
            <a:solidFill>
              <a:schemeClr val="accent1"/>
            </a:solidFill>
          </a:ln>
        </p:spPr>
        <p:txBody>
          <a:bodyPr wrap="square" rtlCol="0">
            <a:spAutoFit/>
          </a:bodyPr>
          <a:lstStyle/>
          <a:p>
            <a:r>
              <a:rPr lang="en-US" dirty="0"/>
              <a:t>Did you summarize the data? </a:t>
            </a:r>
          </a:p>
        </p:txBody>
      </p:sp>
      <p:sp>
        <p:nvSpPr>
          <p:cNvPr id="9" name="TextBox 8">
            <a:extLst>
              <a:ext uri="{FF2B5EF4-FFF2-40B4-BE49-F238E27FC236}">
                <a16:creationId xmlns:a16="http://schemas.microsoft.com/office/drawing/2014/main" id="{D3BE8F19-4E2D-48CB-AC5D-D093640967D0}"/>
              </a:ext>
            </a:extLst>
          </p:cNvPr>
          <p:cNvSpPr txBox="1"/>
          <p:nvPr/>
        </p:nvSpPr>
        <p:spPr>
          <a:xfrm>
            <a:off x="1403015" y="1219210"/>
            <a:ext cx="2176929"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No data analysis</a:t>
            </a:r>
          </a:p>
        </p:txBody>
      </p:sp>
      <p:sp>
        <p:nvSpPr>
          <p:cNvPr id="10" name="TextBox 9">
            <a:extLst>
              <a:ext uri="{FF2B5EF4-FFF2-40B4-BE49-F238E27FC236}">
                <a16:creationId xmlns:a16="http://schemas.microsoft.com/office/drawing/2014/main" id="{5EFBA13B-4EE5-49A0-A6B1-8774DD18290B}"/>
              </a:ext>
            </a:extLst>
          </p:cNvPr>
          <p:cNvSpPr txBox="1"/>
          <p:nvPr/>
        </p:nvSpPr>
        <p:spPr>
          <a:xfrm>
            <a:off x="4013280" y="1921141"/>
            <a:ext cx="5227495" cy="369332"/>
          </a:xfrm>
          <a:prstGeom prst="rect">
            <a:avLst/>
          </a:prstGeom>
          <a:noFill/>
          <a:ln>
            <a:solidFill>
              <a:schemeClr val="accent1"/>
            </a:solidFill>
          </a:ln>
        </p:spPr>
        <p:txBody>
          <a:bodyPr wrap="square" rtlCol="0">
            <a:spAutoFit/>
          </a:bodyPr>
          <a:lstStyle/>
          <a:p>
            <a:r>
              <a:rPr lang="en-US" dirty="0"/>
              <a:t>Did you report the summaries without interpretation? </a:t>
            </a:r>
          </a:p>
        </p:txBody>
      </p:sp>
      <p:sp>
        <p:nvSpPr>
          <p:cNvPr id="11" name="TextBox 10">
            <a:extLst>
              <a:ext uri="{FF2B5EF4-FFF2-40B4-BE49-F238E27FC236}">
                <a16:creationId xmlns:a16="http://schemas.microsoft.com/office/drawing/2014/main" id="{A5FD5894-6CF5-4808-B320-89A964B2FC46}"/>
              </a:ext>
            </a:extLst>
          </p:cNvPr>
          <p:cNvSpPr txBox="1"/>
          <p:nvPr/>
        </p:nvSpPr>
        <p:spPr>
          <a:xfrm>
            <a:off x="4051900" y="2759959"/>
            <a:ext cx="5150255" cy="646331"/>
          </a:xfrm>
          <a:prstGeom prst="rect">
            <a:avLst/>
          </a:prstGeom>
          <a:noFill/>
          <a:ln>
            <a:solidFill>
              <a:schemeClr val="accent1"/>
            </a:solidFill>
          </a:ln>
        </p:spPr>
        <p:txBody>
          <a:bodyPr wrap="square" rtlCol="0">
            <a:spAutoFit/>
          </a:bodyPr>
          <a:lstStyle/>
          <a:p>
            <a:r>
              <a:rPr lang="en-US" dirty="0"/>
              <a:t>Did you quantify whether your sceneries are likely to hold in a new sample? </a:t>
            </a:r>
          </a:p>
        </p:txBody>
      </p:sp>
      <p:sp>
        <p:nvSpPr>
          <p:cNvPr id="12" name="TextBox 11">
            <a:extLst>
              <a:ext uri="{FF2B5EF4-FFF2-40B4-BE49-F238E27FC236}">
                <a16:creationId xmlns:a16="http://schemas.microsoft.com/office/drawing/2014/main" id="{11576357-7245-4055-9B07-07FD7B663937}"/>
              </a:ext>
            </a:extLst>
          </p:cNvPr>
          <p:cNvSpPr txBox="1"/>
          <p:nvPr/>
        </p:nvSpPr>
        <p:spPr>
          <a:xfrm>
            <a:off x="4976221" y="3878014"/>
            <a:ext cx="3295761" cy="923330"/>
          </a:xfrm>
          <a:prstGeom prst="rect">
            <a:avLst/>
          </a:prstGeom>
          <a:noFill/>
          <a:ln>
            <a:solidFill>
              <a:schemeClr val="accent1"/>
            </a:solidFill>
          </a:ln>
        </p:spPr>
        <p:txBody>
          <a:bodyPr wrap="square" rtlCol="0">
            <a:spAutoFit/>
          </a:bodyPr>
          <a:lstStyle/>
          <a:p>
            <a:r>
              <a:rPr lang="en-US" dirty="0"/>
              <a:t>Are you trying to figure out how changing the average of one measurement affects another? </a:t>
            </a:r>
          </a:p>
        </p:txBody>
      </p:sp>
      <p:sp>
        <p:nvSpPr>
          <p:cNvPr id="13" name="TextBox 12">
            <a:extLst>
              <a:ext uri="{FF2B5EF4-FFF2-40B4-BE49-F238E27FC236}">
                <a16:creationId xmlns:a16="http://schemas.microsoft.com/office/drawing/2014/main" id="{7A48D652-FAC1-44E8-8541-ABF820A06275}"/>
              </a:ext>
            </a:extLst>
          </p:cNvPr>
          <p:cNvSpPr txBox="1"/>
          <p:nvPr/>
        </p:nvSpPr>
        <p:spPr>
          <a:xfrm>
            <a:off x="2523516" y="3749308"/>
            <a:ext cx="1780679" cy="1200329"/>
          </a:xfrm>
          <a:prstGeom prst="rect">
            <a:avLst/>
          </a:prstGeom>
          <a:noFill/>
          <a:ln>
            <a:solidFill>
              <a:schemeClr val="accent1"/>
            </a:solidFill>
          </a:ln>
        </p:spPr>
        <p:txBody>
          <a:bodyPr wrap="square" rtlCol="0">
            <a:spAutoFit/>
          </a:bodyPr>
          <a:lstStyle/>
          <a:p>
            <a:r>
              <a:rPr lang="en-US" dirty="0"/>
              <a:t>Are you trying to predict measurement(s) for individuals</a:t>
            </a:r>
          </a:p>
        </p:txBody>
      </p:sp>
      <p:sp>
        <p:nvSpPr>
          <p:cNvPr id="14" name="TextBox 13">
            <a:extLst>
              <a:ext uri="{FF2B5EF4-FFF2-40B4-BE49-F238E27FC236}">
                <a16:creationId xmlns:a16="http://schemas.microsoft.com/office/drawing/2014/main" id="{964FE001-70C3-460B-9009-8F9F4CF34A85}"/>
              </a:ext>
            </a:extLst>
          </p:cNvPr>
          <p:cNvSpPr txBox="1"/>
          <p:nvPr/>
        </p:nvSpPr>
        <p:spPr>
          <a:xfrm>
            <a:off x="5078784" y="5472091"/>
            <a:ext cx="3090636" cy="923330"/>
          </a:xfrm>
          <a:prstGeom prst="rect">
            <a:avLst/>
          </a:prstGeom>
          <a:noFill/>
          <a:ln>
            <a:solidFill>
              <a:schemeClr val="accent1"/>
            </a:solidFill>
          </a:ln>
        </p:spPr>
        <p:txBody>
          <a:bodyPr wrap="square" rtlCol="0">
            <a:spAutoFit/>
          </a:bodyPr>
          <a:lstStyle/>
          <a:p>
            <a:r>
              <a:rPr lang="en-US" dirty="0"/>
              <a:t>Is the effect you are looking for an average effect or a deterministic effect? </a:t>
            </a:r>
          </a:p>
        </p:txBody>
      </p:sp>
      <p:cxnSp>
        <p:nvCxnSpPr>
          <p:cNvPr id="15" name="Straight Arrow Connector 14">
            <a:extLst>
              <a:ext uri="{FF2B5EF4-FFF2-40B4-BE49-F238E27FC236}">
                <a16:creationId xmlns:a16="http://schemas.microsoft.com/office/drawing/2014/main" id="{BEB88CAF-8CD4-4277-9B68-DB5CAFEA2CCA}"/>
              </a:ext>
            </a:extLst>
          </p:cNvPr>
          <p:cNvCxnSpPr>
            <a:cxnSpLocks/>
            <a:stCxn id="7" idx="1"/>
            <a:endCxn id="9" idx="3"/>
          </p:cNvCxnSpPr>
          <p:nvPr/>
        </p:nvCxnSpPr>
        <p:spPr>
          <a:xfrm flipH="1">
            <a:off x="3579944" y="1385909"/>
            <a:ext cx="1586845" cy="17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7775FB-B990-48BF-8AC2-0DE08385F3C9}"/>
              </a:ext>
            </a:extLst>
          </p:cNvPr>
          <p:cNvCxnSpPr>
            <a:cxnSpLocks/>
            <a:stCxn id="7" idx="2"/>
            <a:endCxn id="10" idx="0"/>
          </p:cNvCxnSpPr>
          <p:nvPr/>
        </p:nvCxnSpPr>
        <p:spPr>
          <a:xfrm>
            <a:off x="6624101" y="1570575"/>
            <a:ext cx="2927" cy="3505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1594F14-4F5E-4A68-85FF-044ECBBCB39C}"/>
              </a:ext>
            </a:extLst>
          </p:cNvPr>
          <p:cNvCxnSpPr>
            <a:cxnSpLocks/>
            <a:stCxn id="10" idx="2"/>
            <a:endCxn id="11" idx="0"/>
          </p:cNvCxnSpPr>
          <p:nvPr/>
        </p:nvCxnSpPr>
        <p:spPr>
          <a:xfrm>
            <a:off x="6627028" y="2290473"/>
            <a:ext cx="0" cy="4694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569F680-5CEE-46A4-AB36-1B6D59FCA14A}"/>
              </a:ext>
            </a:extLst>
          </p:cNvPr>
          <p:cNvCxnSpPr>
            <a:cxnSpLocks/>
            <a:stCxn id="11" idx="2"/>
            <a:endCxn id="12" idx="0"/>
          </p:cNvCxnSpPr>
          <p:nvPr/>
        </p:nvCxnSpPr>
        <p:spPr>
          <a:xfrm flipH="1">
            <a:off x="6624102" y="3406290"/>
            <a:ext cx="2926" cy="471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A0BF211-CBBB-404A-8B91-8AD74DF4FF74}"/>
              </a:ext>
            </a:extLst>
          </p:cNvPr>
          <p:cNvCxnSpPr>
            <a:cxnSpLocks/>
            <a:stCxn id="12" idx="2"/>
            <a:endCxn id="14" idx="0"/>
          </p:cNvCxnSpPr>
          <p:nvPr/>
        </p:nvCxnSpPr>
        <p:spPr>
          <a:xfrm>
            <a:off x="6624102" y="4801344"/>
            <a:ext cx="0" cy="6707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BBDFCEC-48BC-4402-82B9-F871C401AFF5}"/>
              </a:ext>
            </a:extLst>
          </p:cNvPr>
          <p:cNvCxnSpPr>
            <a:cxnSpLocks/>
            <a:stCxn id="12" idx="1"/>
            <a:endCxn id="13" idx="3"/>
          </p:cNvCxnSpPr>
          <p:nvPr/>
        </p:nvCxnSpPr>
        <p:spPr>
          <a:xfrm flipH="1">
            <a:off x="4304195" y="4339679"/>
            <a:ext cx="672026" cy="97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D817474-8BAB-4FA2-B72D-52A895BCDED0}"/>
              </a:ext>
            </a:extLst>
          </p:cNvPr>
          <p:cNvSpPr txBox="1"/>
          <p:nvPr/>
        </p:nvSpPr>
        <p:spPr>
          <a:xfrm>
            <a:off x="4545502" y="1057035"/>
            <a:ext cx="533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p>
        </p:txBody>
      </p:sp>
      <p:sp>
        <p:nvSpPr>
          <p:cNvPr id="45" name="TextBox 44">
            <a:extLst>
              <a:ext uri="{FF2B5EF4-FFF2-40B4-BE49-F238E27FC236}">
                <a16:creationId xmlns:a16="http://schemas.microsoft.com/office/drawing/2014/main" id="{B07CBC26-35FC-4C6D-AEA2-0F2749A80547}"/>
              </a:ext>
            </a:extLst>
          </p:cNvPr>
          <p:cNvSpPr txBox="1"/>
          <p:nvPr/>
        </p:nvSpPr>
        <p:spPr>
          <a:xfrm>
            <a:off x="6582573" y="1551809"/>
            <a:ext cx="533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Yes</a:t>
            </a:r>
          </a:p>
        </p:txBody>
      </p:sp>
      <p:sp>
        <p:nvSpPr>
          <p:cNvPr id="46" name="TextBox 45">
            <a:extLst>
              <a:ext uri="{FF2B5EF4-FFF2-40B4-BE49-F238E27FC236}">
                <a16:creationId xmlns:a16="http://schemas.microsoft.com/office/drawing/2014/main" id="{CCFBC0C4-952B-42F8-9F5E-E6D3164A96B5}"/>
              </a:ext>
            </a:extLst>
          </p:cNvPr>
          <p:cNvSpPr txBox="1"/>
          <p:nvPr/>
        </p:nvSpPr>
        <p:spPr>
          <a:xfrm>
            <a:off x="1362778" y="1942161"/>
            <a:ext cx="1366986"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Descriptive</a:t>
            </a:r>
          </a:p>
        </p:txBody>
      </p:sp>
      <p:cxnSp>
        <p:nvCxnSpPr>
          <p:cNvPr id="47" name="Straight Arrow Connector 46">
            <a:extLst>
              <a:ext uri="{FF2B5EF4-FFF2-40B4-BE49-F238E27FC236}">
                <a16:creationId xmlns:a16="http://schemas.microsoft.com/office/drawing/2014/main" id="{51311A02-2CF4-435F-965A-22BBAC7E73F1}"/>
              </a:ext>
            </a:extLst>
          </p:cNvPr>
          <p:cNvCxnSpPr>
            <a:cxnSpLocks/>
            <a:stCxn id="10" idx="1"/>
            <a:endCxn id="46" idx="3"/>
          </p:cNvCxnSpPr>
          <p:nvPr/>
        </p:nvCxnSpPr>
        <p:spPr>
          <a:xfrm flipH="1">
            <a:off x="2729764" y="2105807"/>
            <a:ext cx="1283516" cy="210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3497F30-9F63-407F-87EA-9B7954D81731}"/>
              </a:ext>
            </a:extLst>
          </p:cNvPr>
          <p:cNvSpPr txBox="1"/>
          <p:nvPr/>
        </p:nvSpPr>
        <p:spPr>
          <a:xfrm>
            <a:off x="3374792" y="1788433"/>
            <a:ext cx="533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Yes</a:t>
            </a:r>
          </a:p>
        </p:txBody>
      </p:sp>
      <p:sp>
        <p:nvSpPr>
          <p:cNvPr id="53" name="TextBox 52">
            <a:extLst>
              <a:ext uri="{FF2B5EF4-FFF2-40B4-BE49-F238E27FC236}">
                <a16:creationId xmlns:a16="http://schemas.microsoft.com/office/drawing/2014/main" id="{B5C2D831-3683-46CB-95EF-EDA1BB62F608}"/>
              </a:ext>
            </a:extLst>
          </p:cNvPr>
          <p:cNvSpPr txBox="1"/>
          <p:nvPr/>
        </p:nvSpPr>
        <p:spPr>
          <a:xfrm>
            <a:off x="6625564" y="2320860"/>
            <a:ext cx="533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p>
        </p:txBody>
      </p:sp>
      <p:sp>
        <p:nvSpPr>
          <p:cNvPr id="54" name="TextBox 53">
            <a:extLst>
              <a:ext uri="{FF2B5EF4-FFF2-40B4-BE49-F238E27FC236}">
                <a16:creationId xmlns:a16="http://schemas.microsoft.com/office/drawing/2014/main" id="{933459C5-D794-47EE-9502-5E135CA55B50}"/>
              </a:ext>
            </a:extLst>
          </p:cNvPr>
          <p:cNvSpPr txBox="1"/>
          <p:nvPr/>
        </p:nvSpPr>
        <p:spPr>
          <a:xfrm>
            <a:off x="10052922" y="2898458"/>
            <a:ext cx="1516662"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Exploratory</a:t>
            </a:r>
          </a:p>
        </p:txBody>
      </p:sp>
      <p:cxnSp>
        <p:nvCxnSpPr>
          <p:cNvPr id="55" name="Straight Arrow Connector 54">
            <a:extLst>
              <a:ext uri="{FF2B5EF4-FFF2-40B4-BE49-F238E27FC236}">
                <a16:creationId xmlns:a16="http://schemas.microsoft.com/office/drawing/2014/main" id="{6A9F0655-3E88-4D77-805E-C3C1D27904B8}"/>
              </a:ext>
            </a:extLst>
          </p:cNvPr>
          <p:cNvCxnSpPr>
            <a:cxnSpLocks/>
            <a:stCxn id="11" idx="3"/>
            <a:endCxn id="54" idx="1"/>
          </p:cNvCxnSpPr>
          <p:nvPr/>
        </p:nvCxnSpPr>
        <p:spPr>
          <a:xfrm flipV="1">
            <a:off x="9202155" y="3083124"/>
            <a:ext cx="85076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04F2A3A-D102-44E6-9C0F-27EC0FDD0B6E}"/>
              </a:ext>
            </a:extLst>
          </p:cNvPr>
          <p:cNvSpPr txBox="1"/>
          <p:nvPr/>
        </p:nvSpPr>
        <p:spPr>
          <a:xfrm>
            <a:off x="6618889" y="3436677"/>
            <a:ext cx="533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Yes</a:t>
            </a:r>
          </a:p>
        </p:txBody>
      </p:sp>
      <p:sp>
        <p:nvSpPr>
          <p:cNvPr id="64" name="TextBox 63">
            <a:extLst>
              <a:ext uri="{FF2B5EF4-FFF2-40B4-BE49-F238E27FC236}">
                <a16:creationId xmlns:a16="http://schemas.microsoft.com/office/drawing/2014/main" id="{40ECFC1C-DA9E-4D01-BC04-69D719341A53}"/>
              </a:ext>
            </a:extLst>
          </p:cNvPr>
          <p:cNvSpPr txBox="1"/>
          <p:nvPr/>
        </p:nvSpPr>
        <p:spPr>
          <a:xfrm>
            <a:off x="9389961" y="2760217"/>
            <a:ext cx="533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p>
        </p:txBody>
      </p:sp>
      <p:sp>
        <p:nvSpPr>
          <p:cNvPr id="65" name="TextBox 64">
            <a:extLst>
              <a:ext uri="{FF2B5EF4-FFF2-40B4-BE49-F238E27FC236}">
                <a16:creationId xmlns:a16="http://schemas.microsoft.com/office/drawing/2014/main" id="{AF915464-4E6F-4101-8909-754F0E3E6BB9}"/>
              </a:ext>
            </a:extLst>
          </p:cNvPr>
          <p:cNvSpPr txBox="1"/>
          <p:nvPr/>
        </p:nvSpPr>
        <p:spPr>
          <a:xfrm>
            <a:off x="4442939" y="3970347"/>
            <a:ext cx="533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p>
        </p:txBody>
      </p:sp>
      <p:sp>
        <p:nvSpPr>
          <p:cNvPr id="66" name="TextBox 65">
            <a:extLst>
              <a:ext uri="{FF2B5EF4-FFF2-40B4-BE49-F238E27FC236}">
                <a16:creationId xmlns:a16="http://schemas.microsoft.com/office/drawing/2014/main" id="{F966868C-CCC3-497D-B876-38618E259B66}"/>
              </a:ext>
            </a:extLst>
          </p:cNvPr>
          <p:cNvSpPr txBox="1"/>
          <p:nvPr/>
        </p:nvSpPr>
        <p:spPr>
          <a:xfrm>
            <a:off x="6582573" y="5041088"/>
            <a:ext cx="533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Yes</a:t>
            </a:r>
          </a:p>
        </p:txBody>
      </p:sp>
      <p:sp>
        <p:nvSpPr>
          <p:cNvPr id="98" name="TextBox 97">
            <a:extLst>
              <a:ext uri="{FF2B5EF4-FFF2-40B4-BE49-F238E27FC236}">
                <a16:creationId xmlns:a16="http://schemas.microsoft.com/office/drawing/2014/main" id="{D4FCE747-66A9-4CE9-A901-E791724AC181}"/>
              </a:ext>
            </a:extLst>
          </p:cNvPr>
          <p:cNvSpPr txBox="1"/>
          <p:nvPr/>
        </p:nvSpPr>
        <p:spPr>
          <a:xfrm>
            <a:off x="529609" y="3464985"/>
            <a:ext cx="1516662"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Inferential</a:t>
            </a:r>
          </a:p>
        </p:txBody>
      </p:sp>
      <p:sp>
        <p:nvSpPr>
          <p:cNvPr id="99" name="TextBox 98">
            <a:extLst>
              <a:ext uri="{FF2B5EF4-FFF2-40B4-BE49-F238E27FC236}">
                <a16:creationId xmlns:a16="http://schemas.microsoft.com/office/drawing/2014/main" id="{7278BCC9-E1AD-493E-8DC0-707DE9CD875D}"/>
              </a:ext>
            </a:extLst>
          </p:cNvPr>
          <p:cNvSpPr txBox="1"/>
          <p:nvPr/>
        </p:nvSpPr>
        <p:spPr>
          <a:xfrm>
            <a:off x="515102" y="4767385"/>
            <a:ext cx="1516662"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Predictive</a:t>
            </a:r>
          </a:p>
        </p:txBody>
      </p:sp>
      <p:cxnSp>
        <p:nvCxnSpPr>
          <p:cNvPr id="104" name="Straight Arrow Connector 103">
            <a:extLst>
              <a:ext uri="{FF2B5EF4-FFF2-40B4-BE49-F238E27FC236}">
                <a16:creationId xmlns:a16="http://schemas.microsoft.com/office/drawing/2014/main" id="{181B2420-09B4-411E-BD9C-FCAA5F40E8AA}"/>
              </a:ext>
            </a:extLst>
          </p:cNvPr>
          <p:cNvCxnSpPr>
            <a:cxnSpLocks/>
            <a:stCxn id="13" idx="1"/>
            <a:endCxn id="98" idx="2"/>
          </p:cNvCxnSpPr>
          <p:nvPr/>
        </p:nvCxnSpPr>
        <p:spPr>
          <a:xfrm flipH="1" flipV="1">
            <a:off x="1287940" y="3834317"/>
            <a:ext cx="1235576" cy="5151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9E2531E-D992-4925-96FB-0E2A206C9EC1}"/>
              </a:ext>
            </a:extLst>
          </p:cNvPr>
          <p:cNvCxnSpPr>
            <a:cxnSpLocks/>
            <a:stCxn id="13" idx="1"/>
            <a:endCxn id="99" idx="0"/>
          </p:cNvCxnSpPr>
          <p:nvPr/>
        </p:nvCxnSpPr>
        <p:spPr>
          <a:xfrm flipH="1">
            <a:off x="1273433" y="4349473"/>
            <a:ext cx="1250083" cy="4179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CF970EF-2006-4363-AB1F-727D1DA6D4BC}"/>
              </a:ext>
            </a:extLst>
          </p:cNvPr>
          <p:cNvSpPr txBox="1"/>
          <p:nvPr/>
        </p:nvSpPr>
        <p:spPr>
          <a:xfrm>
            <a:off x="1794137" y="3722563"/>
            <a:ext cx="533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p>
        </p:txBody>
      </p:sp>
      <p:sp>
        <p:nvSpPr>
          <p:cNvPr id="111" name="TextBox 110">
            <a:extLst>
              <a:ext uri="{FF2B5EF4-FFF2-40B4-BE49-F238E27FC236}">
                <a16:creationId xmlns:a16="http://schemas.microsoft.com/office/drawing/2014/main" id="{6308D261-96C1-4EBD-8D0D-F5ACF18CD662}"/>
              </a:ext>
            </a:extLst>
          </p:cNvPr>
          <p:cNvSpPr txBox="1"/>
          <p:nvPr/>
        </p:nvSpPr>
        <p:spPr>
          <a:xfrm>
            <a:off x="1779630" y="4580305"/>
            <a:ext cx="533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Yes</a:t>
            </a:r>
          </a:p>
        </p:txBody>
      </p:sp>
      <p:sp>
        <p:nvSpPr>
          <p:cNvPr id="112" name="TextBox 111">
            <a:extLst>
              <a:ext uri="{FF2B5EF4-FFF2-40B4-BE49-F238E27FC236}">
                <a16:creationId xmlns:a16="http://schemas.microsoft.com/office/drawing/2014/main" id="{0AAD3AE1-6614-4DB0-AD2B-D895F695F976}"/>
              </a:ext>
            </a:extLst>
          </p:cNvPr>
          <p:cNvSpPr txBox="1"/>
          <p:nvPr/>
        </p:nvSpPr>
        <p:spPr>
          <a:xfrm>
            <a:off x="9923243" y="5204545"/>
            <a:ext cx="1516662"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Mechanistic</a:t>
            </a:r>
          </a:p>
        </p:txBody>
      </p:sp>
      <p:sp>
        <p:nvSpPr>
          <p:cNvPr id="113" name="TextBox 112">
            <a:extLst>
              <a:ext uri="{FF2B5EF4-FFF2-40B4-BE49-F238E27FC236}">
                <a16:creationId xmlns:a16="http://schemas.microsoft.com/office/drawing/2014/main" id="{87FD569D-636B-4039-A9EC-AC20CFD90284}"/>
              </a:ext>
            </a:extLst>
          </p:cNvPr>
          <p:cNvSpPr txBox="1"/>
          <p:nvPr/>
        </p:nvSpPr>
        <p:spPr>
          <a:xfrm>
            <a:off x="9923243" y="6118422"/>
            <a:ext cx="1516662"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Causal</a:t>
            </a:r>
          </a:p>
        </p:txBody>
      </p:sp>
      <p:cxnSp>
        <p:nvCxnSpPr>
          <p:cNvPr id="114" name="Straight Arrow Connector 113">
            <a:extLst>
              <a:ext uri="{FF2B5EF4-FFF2-40B4-BE49-F238E27FC236}">
                <a16:creationId xmlns:a16="http://schemas.microsoft.com/office/drawing/2014/main" id="{F0939E5F-10C3-4C3A-951E-66B0390B747D}"/>
              </a:ext>
            </a:extLst>
          </p:cNvPr>
          <p:cNvCxnSpPr>
            <a:cxnSpLocks/>
            <a:stCxn id="14" idx="3"/>
            <a:endCxn id="112" idx="1"/>
          </p:cNvCxnSpPr>
          <p:nvPr/>
        </p:nvCxnSpPr>
        <p:spPr>
          <a:xfrm flipV="1">
            <a:off x="8169420" y="5389211"/>
            <a:ext cx="1753823" cy="5445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9FCBFB8-D3C5-45B2-AFF7-9E22AA9AA51B}"/>
              </a:ext>
            </a:extLst>
          </p:cNvPr>
          <p:cNvCxnSpPr>
            <a:cxnSpLocks/>
            <a:stCxn id="14" idx="3"/>
            <a:endCxn id="113" idx="1"/>
          </p:cNvCxnSpPr>
          <p:nvPr/>
        </p:nvCxnSpPr>
        <p:spPr>
          <a:xfrm>
            <a:off x="8169420" y="5933756"/>
            <a:ext cx="1753823" cy="369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CF2EDE3-0DB1-473D-8612-A67523B8988A}"/>
              </a:ext>
            </a:extLst>
          </p:cNvPr>
          <p:cNvSpPr txBox="1"/>
          <p:nvPr/>
        </p:nvSpPr>
        <p:spPr>
          <a:xfrm rot="20565310">
            <a:off x="8283773" y="5265215"/>
            <a:ext cx="175382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Deterministic</a:t>
            </a:r>
          </a:p>
        </p:txBody>
      </p:sp>
      <p:sp>
        <p:nvSpPr>
          <p:cNvPr id="124" name="TextBox 123">
            <a:extLst>
              <a:ext uri="{FF2B5EF4-FFF2-40B4-BE49-F238E27FC236}">
                <a16:creationId xmlns:a16="http://schemas.microsoft.com/office/drawing/2014/main" id="{710FCD0C-BDCC-41E3-9A6B-81688A2B12D8}"/>
              </a:ext>
            </a:extLst>
          </p:cNvPr>
          <p:cNvSpPr txBox="1"/>
          <p:nvPr/>
        </p:nvSpPr>
        <p:spPr>
          <a:xfrm rot="643594">
            <a:off x="8583008" y="6100670"/>
            <a:ext cx="131737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Average</a:t>
            </a:r>
          </a:p>
        </p:txBody>
      </p:sp>
    </p:spTree>
    <p:extLst>
      <p:ext uri="{BB962C8B-B14F-4D97-AF65-F5344CB8AC3E}">
        <p14:creationId xmlns:p14="http://schemas.microsoft.com/office/powerpoint/2010/main" val="307234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999C-1885-4149-AFA9-6E407BF16D32}"/>
              </a:ext>
            </a:extLst>
          </p:cNvPr>
          <p:cNvSpPr>
            <a:spLocks noGrp="1"/>
          </p:cNvSpPr>
          <p:nvPr>
            <p:ph type="title"/>
          </p:nvPr>
        </p:nvSpPr>
        <p:spPr/>
        <p:txBody>
          <a:bodyPr>
            <a:normAutofit/>
          </a:bodyPr>
          <a:lstStyle/>
          <a:p>
            <a:r>
              <a:rPr lang="en-US" dirty="0"/>
              <a:t>Common terminologies used in data analytics</a:t>
            </a:r>
          </a:p>
        </p:txBody>
      </p:sp>
      <p:sp>
        <p:nvSpPr>
          <p:cNvPr id="3" name="Content Placeholder 2">
            <a:extLst>
              <a:ext uri="{FF2B5EF4-FFF2-40B4-BE49-F238E27FC236}">
                <a16:creationId xmlns:a16="http://schemas.microsoft.com/office/drawing/2014/main" id="{C4ED1637-8BED-4B81-B290-F62317F5CBAB}"/>
              </a:ext>
            </a:extLst>
          </p:cNvPr>
          <p:cNvSpPr>
            <a:spLocks noGrp="1"/>
          </p:cNvSpPr>
          <p:nvPr>
            <p:ph idx="1"/>
          </p:nvPr>
        </p:nvSpPr>
        <p:spPr>
          <a:xfrm>
            <a:off x="676656" y="1151725"/>
            <a:ext cx="10753725" cy="5631572"/>
          </a:xfrm>
        </p:spPr>
        <p:txBody>
          <a:bodyPr>
            <a:normAutofit fontScale="92500" lnSpcReduction="10000"/>
          </a:bodyPr>
          <a:lstStyle/>
          <a:p>
            <a:r>
              <a:rPr lang="en-US" b="1" dirty="0"/>
              <a:t>Common terminologies used in data analytics</a:t>
            </a:r>
          </a:p>
          <a:p>
            <a:pPr lvl="1"/>
            <a:r>
              <a:rPr lang="en-US" b="1" dirty="0"/>
              <a:t>Business Intelligence (BI)</a:t>
            </a:r>
          </a:p>
          <a:p>
            <a:pPr lvl="1"/>
            <a:r>
              <a:rPr lang="en-US" b="1" dirty="0"/>
              <a:t>Automatic identification and capture (AIDC)</a:t>
            </a:r>
          </a:p>
          <a:p>
            <a:pPr lvl="1"/>
            <a:r>
              <a:rPr lang="en-US" b="1" dirty="0"/>
              <a:t>Avro</a:t>
            </a:r>
          </a:p>
          <a:p>
            <a:pPr lvl="1"/>
            <a:r>
              <a:rPr lang="en-US" b="1" dirty="0"/>
              <a:t>Behavioral analytics</a:t>
            </a:r>
            <a:r>
              <a:rPr lang="en-US" dirty="0"/>
              <a:t>.</a:t>
            </a:r>
          </a:p>
          <a:p>
            <a:pPr lvl="1"/>
            <a:r>
              <a:rPr lang="en-US" b="1" dirty="0"/>
              <a:t>Data science</a:t>
            </a:r>
            <a:endParaRPr lang="en-US" dirty="0"/>
          </a:p>
          <a:p>
            <a:pPr lvl="1"/>
            <a:r>
              <a:rPr lang="en-US" b="1" dirty="0"/>
              <a:t>Data Scientist</a:t>
            </a:r>
          </a:p>
          <a:p>
            <a:pPr lvl="1"/>
            <a:r>
              <a:rPr lang="en-US" b="1" dirty="0"/>
              <a:t>Classification analysis</a:t>
            </a:r>
          </a:p>
          <a:p>
            <a:pPr lvl="1"/>
            <a:r>
              <a:rPr lang="en-US" b="1" dirty="0"/>
              <a:t>Machine learning</a:t>
            </a:r>
          </a:p>
          <a:p>
            <a:pPr lvl="1"/>
            <a:r>
              <a:rPr lang="en-US" b="1" dirty="0"/>
              <a:t>……..</a:t>
            </a:r>
          </a:p>
          <a:p>
            <a:pPr marL="0" indent="0">
              <a:buNone/>
            </a:pPr>
            <a:endParaRPr lang="en-US" dirty="0"/>
          </a:p>
        </p:txBody>
      </p:sp>
    </p:spTree>
    <p:extLst>
      <p:ext uri="{BB962C8B-B14F-4D97-AF65-F5344CB8AC3E}">
        <p14:creationId xmlns:p14="http://schemas.microsoft.com/office/powerpoint/2010/main" val="407848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C7121-C412-44F9-A86C-74874E4256B1}"/>
              </a:ext>
            </a:extLst>
          </p:cNvPr>
          <p:cNvSpPr>
            <a:spLocks noGrp="1"/>
          </p:cNvSpPr>
          <p:nvPr>
            <p:ph idx="1"/>
          </p:nvPr>
        </p:nvSpPr>
        <p:spPr>
          <a:xfrm>
            <a:off x="836456" y="2950715"/>
            <a:ext cx="9310722" cy="956570"/>
          </a:xfrm>
        </p:spPr>
        <p:txBody>
          <a:bodyPr>
            <a:normAutofit/>
          </a:bodyPr>
          <a:lstStyle/>
          <a:p>
            <a:pPr marL="0" indent="0" algn="ctr">
              <a:buNone/>
            </a:pPr>
            <a:r>
              <a:rPr lang="en-US" sz="4400" b="1" dirty="0"/>
              <a:t>Business Intelligence (BI)</a:t>
            </a:r>
          </a:p>
        </p:txBody>
      </p:sp>
    </p:spTree>
    <p:extLst>
      <p:ext uri="{BB962C8B-B14F-4D97-AF65-F5344CB8AC3E}">
        <p14:creationId xmlns:p14="http://schemas.microsoft.com/office/powerpoint/2010/main" val="372534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D0155001-9365-4E59-A4B1-86AEE6D7BBA8}"/>
              </a:ext>
            </a:extLst>
          </p:cNvPr>
          <p:cNvSpPr>
            <a:spLocks noGrp="1"/>
          </p:cNvSpPr>
          <p:nvPr>
            <p:ph type="title"/>
          </p:nvPr>
        </p:nvSpPr>
        <p:spPr/>
        <p:txBody>
          <a:bodyPr/>
          <a:lstStyle/>
          <a:p>
            <a:pPr eaLnBrk="1" hangingPunct="1"/>
            <a:r>
              <a:rPr lang="en-US" altLang="en-US"/>
              <a:t>What is Business Intelligence?</a:t>
            </a:r>
          </a:p>
        </p:txBody>
      </p:sp>
      <p:sp>
        <p:nvSpPr>
          <p:cNvPr id="3075" name="Content Placeholder 2">
            <a:extLst>
              <a:ext uri="{FF2B5EF4-FFF2-40B4-BE49-F238E27FC236}">
                <a16:creationId xmlns:a16="http://schemas.microsoft.com/office/drawing/2014/main" id="{874B50F7-09B2-4D79-B349-262294250181}"/>
              </a:ext>
            </a:extLst>
          </p:cNvPr>
          <p:cNvSpPr>
            <a:spLocks noGrp="1"/>
          </p:cNvSpPr>
          <p:nvPr>
            <p:ph idx="1"/>
          </p:nvPr>
        </p:nvSpPr>
        <p:spPr>
          <a:xfrm>
            <a:off x="2042319" y="1201722"/>
            <a:ext cx="7772400" cy="1600200"/>
          </a:xfrm>
        </p:spPr>
        <p:txBody>
          <a:bodyPr>
            <a:normAutofit fontScale="92500"/>
          </a:bodyPr>
          <a:lstStyle/>
          <a:p>
            <a:pPr marL="0" indent="0">
              <a:buNone/>
            </a:pPr>
            <a:r>
              <a:rPr lang="en-US" altLang="en-US" dirty="0"/>
              <a:t>Business Intelligence enables the business to make intelligent, fact-based decisions</a:t>
            </a:r>
            <a:br>
              <a:rPr lang="en-US" altLang="en-US" dirty="0"/>
            </a:br>
            <a:endParaRPr lang="en-US" altLang="en-US" dirty="0"/>
          </a:p>
        </p:txBody>
      </p:sp>
      <p:sp>
        <p:nvSpPr>
          <p:cNvPr id="3076" name="TextBox 3">
            <a:extLst>
              <a:ext uri="{FF2B5EF4-FFF2-40B4-BE49-F238E27FC236}">
                <a16:creationId xmlns:a16="http://schemas.microsoft.com/office/drawing/2014/main" id="{293076E4-EBD9-41CA-A326-9CDB0C8E9FB3}"/>
              </a:ext>
            </a:extLst>
          </p:cNvPr>
          <p:cNvSpPr txBox="1">
            <a:spLocks noChangeArrowheads="1"/>
          </p:cNvSpPr>
          <p:nvPr/>
        </p:nvSpPr>
        <p:spPr bwMode="auto">
          <a:xfrm>
            <a:off x="1508919" y="274558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Aggregate Data</a:t>
            </a:r>
          </a:p>
        </p:txBody>
      </p:sp>
      <p:sp>
        <p:nvSpPr>
          <p:cNvPr id="3077" name="Can 4">
            <a:extLst>
              <a:ext uri="{FF2B5EF4-FFF2-40B4-BE49-F238E27FC236}">
                <a16:creationId xmlns:a16="http://schemas.microsoft.com/office/drawing/2014/main" id="{1FF47EFE-8C3E-4D16-AFFE-B2E3FDB0A7F1}"/>
              </a:ext>
            </a:extLst>
          </p:cNvPr>
          <p:cNvSpPr>
            <a:spLocks noChangeArrowheads="1"/>
          </p:cNvSpPr>
          <p:nvPr/>
        </p:nvSpPr>
        <p:spPr bwMode="auto">
          <a:xfrm>
            <a:off x="1813719" y="3507579"/>
            <a:ext cx="1143000" cy="1066800"/>
          </a:xfrm>
          <a:prstGeom prst="can">
            <a:avLst>
              <a:gd name="adj" fmla="val 25000"/>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3078" name="TextBox 5">
            <a:extLst>
              <a:ext uri="{FF2B5EF4-FFF2-40B4-BE49-F238E27FC236}">
                <a16:creationId xmlns:a16="http://schemas.microsoft.com/office/drawing/2014/main" id="{2629DF00-EA89-4585-ADDC-8FFDF52EA88D}"/>
              </a:ext>
            </a:extLst>
          </p:cNvPr>
          <p:cNvSpPr txBox="1">
            <a:spLocks noChangeArrowheads="1"/>
          </p:cNvSpPr>
          <p:nvPr/>
        </p:nvSpPr>
        <p:spPr bwMode="auto">
          <a:xfrm>
            <a:off x="1585119" y="4690268"/>
            <a:ext cx="1752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Database, Data Mart, Data Warehouse, ETL Tools, Integration Tools</a:t>
            </a:r>
          </a:p>
        </p:txBody>
      </p:sp>
      <p:sp>
        <p:nvSpPr>
          <p:cNvPr id="3079" name="TextBox 6">
            <a:extLst>
              <a:ext uri="{FF2B5EF4-FFF2-40B4-BE49-F238E27FC236}">
                <a16:creationId xmlns:a16="http://schemas.microsoft.com/office/drawing/2014/main" id="{18F436A2-594A-430C-B946-C455D1ACDF87}"/>
              </a:ext>
            </a:extLst>
          </p:cNvPr>
          <p:cNvSpPr txBox="1">
            <a:spLocks noChangeArrowheads="1"/>
          </p:cNvSpPr>
          <p:nvPr/>
        </p:nvSpPr>
        <p:spPr bwMode="auto">
          <a:xfrm>
            <a:off x="3794919" y="274558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dirty="0"/>
              <a:t>Present</a:t>
            </a:r>
          </a:p>
          <a:p>
            <a:pPr algn="ctr"/>
            <a:r>
              <a:rPr lang="en-US" altLang="en-US" sz="1800" dirty="0"/>
              <a:t> Data</a:t>
            </a:r>
          </a:p>
        </p:txBody>
      </p:sp>
      <p:sp>
        <p:nvSpPr>
          <p:cNvPr id="3080" name="TextBox 7">
            <a:extLst>
              <a:ext uri="{FF2B5EF4-FFF2-40B4-BE49-F238E27FC236}">
                <a16:creationId xmlns:a16="http://schemas.microsoft.com/office/drawing/2014/main" id="{232D342A-4A17-4103-858C-6464EE05152E}"/>
              </a:ext>
            </a:extLst>
          </p:cNvPr>
          <p:cNvSpPr txBox="1">
            <a:spLocks noChangeArrowheads="1"/>
          </p:cNvSpPr>
          <p:nvPr/>
        </p:nvSpPr>
        <p:spPr bwMode="auto">
          <a:xfrm>
            <a:off x="5852319" y="274558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Enrich</a:t>
            </a:r>
          </a:p>
          <a:p>
            <a:pPr algn="ctr"/>
            <a:r>
              <a:rPr lang="en-US" altLang="en-US" sz="1800"/>
              <a:t>Data</a:t>
            </a:r>
          </a:p>
        </p:txBody>
      </p:sp>
      <p:sp>
        <p:nvSpPr>
          <p:cNvPr id="3081" name="TextBox 8">
            <a:extLst>
              <a:ext uri="{FF2B5EF4-FFF2-40B4-BE49-F238E27FC236}">
                <a16:creationId xmlns:a16="http://schemas.microsoft.com/office/drawing/2014/main" id="{B9155042-BBC0-489A-AD48-261F33EE1C6E}"/>
              </a:ext>
            </a:extLst>
          </p:cNvPr>
          <p:cNvSpPr txBox="1">
            <a:spLocks noChangeArrowheads="1"/>
          </p:cNvSpPr>
          <p:nvPr/>
        </p:nvSpPr>
        <p:spPr bwMode="auto">
          <a:xfrm>
            <a:off x="7985919" y="274558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Inform a Decision</a:t>
            </a:r>
          </a:p>
        </p:txBody>
      </p:sp>
      <p:sp>
        <p:nvSpPr>
          <p:cNvPr id="3082" name="TextBox 9">
            <a:extLst>
              <a:ext uri="{FF2B5EF4-FFF2-40B4-BE49-F238E27FC236}">
                <a16:creationId xmlns:a16="http://schemas.microsoft.com/office/drawing/2014/main" id="{893368B3-516C-4A04-A602-303656A2EFC8}"/>
              </a:ext>
            </a:extLst>
          </p:cNvPr>
          <p:cNvSpPr txBox="1">
            <a:spLocks noChangeArrowheads="1"/>
          </p:cNvSpPr>
          <p:nvPr/>
        </p:nvSpPr>
        <p:spPr bwMode="auto">
          <a:xfrm>
            <a:off x="3794919" y="4706143"/>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Reporting Tools, Dashboards, Static Reports, Mobile Reporting, OLAP Cubes</a:t>
            </a:r>
          </a:p>
        </p:txBody>
      </p:sp>
      <p:sp>
        <p:nvSpPr>
          <p:cNvPr id="3083" name="TextBox 10">
            <a:extLst>
              <a:ext uri="{FF2B5EF4-FFF2-40B4-BE49-F238E27FC236}">
                <a16:creationId xmlns:a16="http://schemas.microsoft.com/office/drawing/2014/main" id="{2D5060DF-69A6-46B5-A586-92D62B798E44}"/>
              </a:ext>
            </a:extLst>
          </p:cNvPr>
          <p:cNvSpPr txBox="1">
            <a:spLocks noChangeArrowheads="1"/>
          </p:cNvSpPr>
          <p:nvPr/>
        </p:nvSpPr>
        <p:spPr bwMode="auto">
          <a:xfrm>
            <a:off x="5928519" y="4706143"/>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Add Context to Create Information, Descriptive Statistics, Benchmarks, Variance to Plan or LY</a:t>
            </a:r>
          </a:p>
        </p:txBody>
      </p:sp>
      <p:sp>
        <p:nvSpPr>
          <p:cNvPr id="3084" name="TextBox 11">
            <a:extLst>
              <a:ext uri="{FF2B5EF4-FFF2-40B4-BE49-F238E27FC236}">
                <a16:creationId xmlns:a16="http://schemas.microsoft.com/office/drawing/2014/main" id="{882DC2B3-122C-41D4-8B55-5EBDE185558A}"/>
              </a:ext>
            </a:extLst>
          </p:cNvPr>
          <p:cNvSpPr txBox="1">
            <a:spLocks noChangeArrowheads="1"/>
          </p:cNvSpPr>
          <p:nvPr/>
        </p:nvSpPr>
        <p:spPr bwMode="auto">
          <a:xfrm>
            <a:off x="8062119" y="4706142"/>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Decisions are Fact-based and Data-driven</a:t>
            </a:r>
          </a:p>
        </p:txBody>
      </p:sp>
      <p:pic>
        <p:nvPicPr>
          <p:cNvPr id="3085" name="Picture 12" descr="kpidashboard.jpg">
            <a:extLst>
              <a:ext uri="{FF2B5EF4-FFF2-40B4-BE49-F238E27FC236}">
                <a16:creationId xmlns:a16="http://schemas.microsoft.com/office/drawing/2014/main" id="{9A04D0C5-83F5-463D-AABE-310919917F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9719" y="3431379"/>
            <a:ext cx="11430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3" descr="statistics.jpg">
            <a:extLst>
              <a:ext uri="{FF2B5EF4-FFF2-40B4-BE49-F238E27FC236}">
                <a16:creationId xmlns:a16="http://schemas.microsoft.com/office/drawing/2014/main" id="{25F0E236-696C-4449-95AE-2CE5E6E24F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169" y="3531393"/>
            <a:ext cx="14795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4" descr="decisions.jpg">
            <a:extLst>
              <a:ext uri="{FF2B5EF4-FFF2-40B4-BE49-F238E27FC236}">
                <a16:creationId xmlns:a16="http://schemas.microsoft.com/office/drawing/2014/main" id="{E5D603E3-D251-491A-8F2C-60BAF39C117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1195" y="3507579"/>
            <a:ext cx="11525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88" name="Straight Arrow Connector 16">
            <a:extLst>
              <a:ext uri="{FF2B5EF4-FFF2-40B4-BE49-F238E27FC236}">
                <a16:creationId xmlns:a16="http://schemas.microsoft.com/office/drawing/2014/main" id="{CED25A5D-A3E2-4791-92D6-D47C183C99EA}"/>
              </a:ext>
            </a:extLst>
          </p:cNvPr>
          <p:cNvCxnSpPr>
            <a:cxnSpLocks noChangeShapeType="1"/>
          </p:cNvCxnSpPr>
          <p:nvPr/>
        </p:nvCxnSpPr>
        <p:spPr bwMode="auto">
          <a:xfrm>
            <a:off x="3185320" y="4040979"/>
            <a:ext cx="639763" cy="0"/>
          </a:xfrm>
          <a:prstGeom prst="straightConnector1">
            <a:avLst/>
          </a:prstGeom>
          <a:noFill/>
          <a:ln w="22225" algn="ctr">
            <a:solidFill>
              <a:schemeClr val="tx1"/>
            </a:solidFill>
            <a:round/>
            <a:headEnd/>
            <a:tailEnd type="arrow" w="med" len="med"/>
          </a:ln>
        </p:spPr>
      </p:cxnSp>
      <p:cxnSp>
        <p:nvCxnSpPr>
          <p:cNvPr id="3089" name="Straight Arrow Connector 21">
            <a:extLst>
              <a:ext uri="{FF2B5EF4-FFF2-40B4-BE49-F238E27FC236}">
                <a16:creationId xmlns:a16="http://schemas.microsoft.com/office/drawing/2014/main" id="{F8E9C941-3C8C-455F-8959-199FB013C842}"/>
              </a:ext>
            </a:extLst>
          </p:cNvPr>
          <p:cNvCxnSpPr>
            <a:cxnSpLocks noChangeShapeType="1"/>
          </p:cNvCxnSpPr>
          <p:nvPr/>
        </p:nvCxnSpPr>
        <p:spPr bwMode="auto">
          <a:xfrm>
            <a:off x="5364957" y="4040979"/>
            <a:ext cx="639762" cy="0"/>
          </a:xfrm>
          <a:prstGeom prst="straightConnector1">
            <a:avLst/>
          </a:prstGeom>
          <a:noFill/>
          <a:ln w="22225" algn="ctr">
            <a:solidFill>
              <a:schemeClr val="tx1"/>
            </a:solidFill>
            <a:round/>
            <a:headEnd/>
            <a:tailEnd type="arrow" w="med" len="med"/>
          </a:ln>
        </p:spPr>
      </p:cxnSp>
      <p:cxnSp>
        <p:nvCxnSpPr>
          <p:cNvPr id="3090" name="Straight Arrow Connector 22">
            <a:extLst>
              <a:ext uri="{FF2B5EF4-FFF2-40B4-BE49-F238E27FC236}">
                <a16:creationId xmlns:a16="http://schemas.microsoft.com/office/drawing/2014/main" id="{92250789-02CF-4BE3-88C6-41806F639FE8}"/>
              </a:ext>
            </a:extLst>
          </p:cNvPr>
          <p:cNvCxnSpPr>
            <a:cxnSpLocks noChangeShapeType="1"/>
          </p:cNvCxnSpPr>
          <p:nvPr/>
        </p:nvCxnSpPr>
        <p:spPr bwMode="auto">
          <a:xfrm>
            <a:off x="7604920" y="4040979"/>
            <a:ext cx="639763" cy="0"/>
          </a:xfrm>
          <a:prstGeom prst="straightConnector1">
            <a:avLst/>
          </a:prstGeom>
          <a:noFill/>
          <a:ln w="22225" algn="ctr">
            <a:solidFill>
              <a:schemeClr val="tx1"/>
            </a:solidFill>
            <a:round/>
            <a:headEnd/>
            <a:tailEnd type="arrow"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25011" y="0"/>
            <a:ext cx="8913813" cy="914400"/>
          </a:xfrm>
        </p:spPr>
        <p:txBody>
          <a:bodyPr vert="horz" lIns="274320" tIns="45720" rIns="91440" bIns="45720" rtlCol="0" anchor="ctr">
            <a:normAutofit/>
          </a:bodyPr>
          <a:lstStyle/>
          <a:p>
            <a:pPr eaLnBrk="1" hangingPunct="1"/>
            <a:r>
              <a:rPr lang="en-US" dirty="0"/>
              <a:t>Data / information / knowledge</a:t>
            </a:r>
          </a:p>
        </p:txBody>
      </p:sp>
      <p:sp>
        <p:nvSpPr>
          <p:cNvPr id="19461" name="Rectangle 3"/>
          <p:cNvSpPr>
            <a:spLocks noGrp="1" noChangeArrowheads="1"/>
          </p:cNvSpPr>
          <p:nvPr>
            <p:ph idx="1"/>
          </p:nvPr>
        </p:nvSpPr>
        <p:spPr>
          <a:xfrm>
            <a:off x="879475" y="1376039"/>
            <a:ext cx="10759150" cy="5177161"/>
          </a:xfrm>
        </p:spPr>
        <p:txBody>
          <a:bodyPr>
            <a:normAutofit/>
          </a:bodyPr>
          <a:lstStyle/>
          <a:p>
            <a:pPr eaLnBrk="1" hangingPunct="1">
              <a:lnSpc>
                <a:spcPct val="90000"/>
              </a:lnSpc>
            </a:pPr>
            <a:r>
              <a:rPr lang="en-US" b="1" dirty="0">
                <a:solidFill>
                  <a:srgbClr val="FF0000"/>
                </a:solidFill>
              </a:rPr>
              <a:t>Data</a:t>
            </a:r>
            <a:r>
              <a:rPr lang="en-US" dirty="0">
                <a:solidFill>
                  <a:srgbClr val="FF0000"/>
                </a:solidFill>
              </a:rPr>
              <a:t> </a:t>
            </a:r>
            <a:r>
              <a:rPr lang="en-US" dirty="0"/>
              <a:t>– a collection of raw value elements or facts used for calculating, reasoning, or measuring.</a:t>
            </a:r>
          </a:p>
          <a:p>
            <a:pPr eaLnBrk="1" hangingPunct="1">
              <a:lnSpc>
                <a:spcPct val="90000"/>
              </a:lnSpc>
            </a:pPr>
            <a:r>
              <a:rPr lang="en-US" b="1" dirty="0">
                <a:solidFill>
                  <a:srgbClr val="FF0000"/>
                </a:solidFill>
              </a:rPr>
              <a:t>Information</a:t>
            </a:r>
            <a:r>
              <a:rPr lang="en-US" dirty="0">
                <a:solidFill>
                  <a:srgbClr val="FF0000"/>
                </a:solidFill>
              </a:rPr>
              <a:t> </a:t>
            </a:r>
            <a:r>
              <a:rPr lang="en-US" dirty="0"/>
              <a:t>– the result of collecting and organizing data in a way that establishes relationship between data items, which thereby provides context and meaning</a:t>
            </a:r>
          </a:p>
          <a:p>
            <a:pPr eaLnBrk="1" hangingPunct="1">
              <a:lnSpc>
                <a:spcPct val="90000"/>
              </a:lnSpc>
            </a:pPr>
            <a:r>
              <a:rPr lang="en-US" b="1" dirty="0">
                <a:solidFill>
                  <a:srgbClr val="FF0000"/>
                </a:solidFill>
              </a:rPr>
              <a:t>Knowledge</a:t>
            </a:r>
            <a:r>
              <a:rPr lang="en-US" dirty="0">
                <a:solidFill>
                  <a:srgbClr val="FF0000"/>
                </a:solidFill>
              </a:rPr>
              <a:t> </a:t>
            </a:r>
            <a:r>
              <a:rPr lang="en-US" dirty="0"/>
              <a:t>– the concept of understanding information based on recognized patterns in a way that provides insight to information.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76200"/>
            <a:ext cx="8913813" cy="914400"/>
          </a:xfrm>
        </p:spPr>
        <p:txBody>
          <a:bodyPr vert="horz" lIns="274320" tIns="45720" rIns="91440" bIns="45720" rtlCol="0" anchor="ctr">
            <a:normAutofit/>
          </a:bodyPr>
          <a:lstStyle/>
          <a:p>
            <a:r>
              <a:rPr lang="en-US" dirty="0"/>
              <a:t>Famous “Beer and Diapers” BI example</a:t>
            </a:r>
          </a:p>
        </p:txBody>
      </p:sp>
      <p:sp>
        <p:nvSpPr>
          <p:cNvPr id="3" name="Content Placeholder 2"/>
          <p:cNvSpPr>
            <a:spLocks noGrp="1"/>
          </p:cNvSpPr>
          <p:nvPr>
            <p:ph idx="1"/>
          </p:nvPr>
        </p:nvSpPr>
        <p:spPr>
          <a:xfrm>
            <a:off x="1676400" y="1066800"/>
            <a:ext cx="8077200" cy="838200"/>
          </a:xfrm>
        </p:spPr>
        <p:txBody>
          <a:bodyPr>
            <a:normAutofit fontScale="77500" lnSpcReduction="20000"/>
          </a:bodyPr>
          <a:lstStyle/>
          <a:p>
            <a:r>
              <a:rPr lang="en-US" dirty="0"/>
              <a:t>Consider the follow convenience-store transactional data (register sales receipts)</a:t>
            </a:r>
          </a:p>
        </p:txBody>
      </p:sp>
      <p:pic>
        <p:nvPicPr>
          <p:cNvPr id="5" name="Picture 4"/>
          <p:cNvPicPr>
            <a:picLocks noChangeAspect="1"/>
          </p:cNvPicPr>
          <p:nvPr/>
        </p:nvPicPr>
        <p:blipFill>
          <a:blip r:embed="rId2"/>
          <a:stretch>
            <a:fillRect/>
          </a:stretch>
        </p:blipFill>
        <p:spPr>
          <a:xfrm>
            <a:off x="2425700" y="1866900"/>
            <a:ext cx="7480300" cy="4914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76200"/>
            <a:ext cx="8913813" cy="914400"/>
          </a:xfrm>
        </p:spPr>
        <p:txBody>
          <a:bodyPr vert="horz" lIns="274320" tIns="45720" rIns="91440" bIns="45720" rtlCol="0" anchor="ctr">
            <a:normAutofit/>
          </a:bodyPr>
          <a:lstStyle/>
          <a:p>
            <a:r>
              <a:rPr lang="en-US" dirty="0"/>
              <a:t>Famous “Beer and Diapers” BI example</a:t>
            </a:r>
          </a:p>
        </p:txBody>
      </p:sp>
      <p:graphicFrame>
        <p:nvGraphicFramePr>
          <p:cNvPr id="5" name="Chart 4"/>
          <p:cNvGraphicFramePr/>
          <p:nvPr/>
        </p:nvGraphicFramePr>
        <p:xfrm>
          <a:off x="2438400" y="1143000"/>
          <a:ext cx="6629400"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10" name="Content Placeholder 2"/>
          <p:cNvSpPr>
            <a:spLocks noGrp="1"/>
          </p:cNvSpPr>
          <p:nvPr>
            <p:ph idx="1"/>
          </p:nvPr>
        </p:nvSpPr>
        <p:spPr>
          <a:xfrm>
            <a:off x="2057400" y="5334000"/>
            <a:ext cx="8077200" cy="1143000"/>
          </a:xfrm>
        </p:spPr>
        <p:txBody>
          <a:bodyPr>
            <a:normAutofit fontScale="70000" lnSpcReduction="20000"/>
          </a:bodyPr>
          <a:lstStyle/>
          <a:p>
            <a:r>
              <a:rPr lang="en-US" dirty="0"/>
              <a:t>What did managers learn?  That beer &amp; diapers are often bought by men on Thursday and Saturdays.  Why? </a:t>
            </a:r>
          </a:p>
          <a:p>
            <a:r>
              <a:rPr lang="en-US" dirty="0"/>
              <a:t>Data </a:t>
            </a:r>
            <a:r>
              <a:rPr lang="en-US" dirty="0">
                <a:sym typeface="Wingdings"/>
              </a:rPr>
              <a:t> Information  Knowledge</a:t>
            </a:r>
            <a:r>
              <a:rPr lang="en-US" dirty="0"/>
              <a:t> (Insight)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D829-FC16-48FD-8EB0-2F8B4AC214D2}"/>
              </a:ext>
            </a:extLst>
          </p:cNvPr>
          <p:cNvSpPr>
            <a:spLocks noGrp="1"/>
          </p:cNvSpPr>
          <p:nvPr>
            <p:ph type="title"/>
          </p:nvPr>
        </p:nvSpPr>
        <p:spPr/>
        <p:txBody>
          <a:bodyPr/>
          <a:lstStyle/>
          <a:p>
            <a:r>
              <a:rPr lang="en-US" dirty="0"/>
              <a:t>Analytics</a:t>
            </a:r>
          </a:p>
        </p:txBody>
      </p:sp>
      <p:pic>
        <p:nvPicPr>
          <p:cNvPr id="5122" name="Picture 2" descr="Image result for data analysis">
            <a:extLst>
              <a:ext uri="{FF2B5EF4-FFF2-40B4-BE49-F238E27FC236}">
                <a16:creationId xmlns:a16="http://schemas.microsoft.com/office/drawing/2014/main" id="{A215C813-BC1E-4097-8C4D-D7FFEE4AA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683" y="1650732"/>
            <a:ext cx="9700460" cy="2680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972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1" y="381000"/>
            <a:ext cx="8913813" cy="990600"/>
          </a:xfrm>
        </p:spPr>
        <p:txBody>
          <a:bodyPr vert="horz" lIns="274320" tIns="45720" rIns="91440" bIns="91440" rtlCol="0" anchor="ctr">
            <a:normAutofit/>
          </a:bodyPr>
          <a:lstStyle/>
          <a:p>
            <a:r>
              <a:rPr lang="en-US" sz="2800" dirty="0">
                <a:ea typeface="ＭＳ Ｐゴシック" pitchFamily="-108" charset="-128"/>
                <a:cs typeface="ＭＳ Ｐゴシック" pitchFamily="-108" charset="-128"/>
              </a:rPr>
              <a:t>Goal: Convert Data to (Actionable) Knowledge</a:t>
            </a:r>
          </a:p>
        </p:txBody>
      </p:sp>
      <p:grpSp>
        <p:nvGrpSpPr>
          <p:cNvPr id="2" name="Group 3"/>
          <p:cNvGrpSpPr>
            <a:grpSpLocks/>
          </p:cNvGrpSpPr>
          <p:nvPr/>
        </p:nvGrpSpPr>
        <p:grpSpPr bwMode="auto">
          <a:xfrm>
            <a:off x="3048001" y="1828801"/>
            <a:ext cx="6300787" cy="3895725"/>
            <a:chOff x="917" y="814"/>
            <a:chExt cx="3969" cy="2454"/>
          </a:xfrm>
        </p:grpSpPr>
        <p:sp>
          <p:nvSpPr>
            <p:cNvPr id="52232" name="AutoShape 4"/>
            <p:cNvSpPr>
              <a:spLocks noChangeArrowheads="1"/>
            </p:cNvSpPr>
            <p:nvPr/>
          </p:nvSpPr>
          <p:spPr bwMode="auto">
            <a:xfrm flipV="1">
              <a:off x="917" y="1639"/>
              <a:ext cx="3969" cy="1629"/>
            </a:xfrm>
            <a:custGeom>
              <a:avLst/>
              <a:gdLst>
                <a:gd name="T0" fmla="*/ 4 w 21600"/>
                <a:gd name="T1" fmla="*/ 0 h 21600"/>
                <a:gd name="T2" fmla="*/ 2 w 21600"/>
                <a:gd name="T3" fmla="*/ 0 h 21600"/>
                <a:gd name="T4" fmla="*/ 1 w 21600"/>
                <a:gd name="T5" fmla="*/ 0 h 21600"/>
                <a:gd name="T6" fmla="*/ 2 w 21600"/>
                <a:gd name="T7" fmla="*/ 0 h 21600"/>
                <a:gd name="T8" fmla="*/ 0 60000 65536"/>
                <a:gd name="T9" fmla="*/ 0 60000 65536"/>
                <a:gd name="T10" fmla="*/ 0 60000 65536"/>
                <a:gd name="T11" fmla="*/ 0 60000 65536"/>
                <a:gd name="T12" fmla="*/ 5731 w 21600"/>
                <a:gd name="T13" fmla="*/ 5728 h 21600"/>
                <a:gd name="T14" fmla="*/ 15869 w 21600"/>
                <a:gd name="T15" fmla="*/ 15872 h 21600"/>
              </a:gdLst>
              <a:ahLst/>
              <a:cxnLst>
                <a:cxn ang="T8">
                  <a:pos x="T0" y="T1"/>
                </a:cxn>
                <a:cxn ang="T9">
                  <a:pos x="T2" y="T3"/>
                </a:cxn>
                <a:cxn ang="T10">
                  <a:pos x="T4" y="T5"/>
                </a:cxn>
                <a:cxn ang="T11">
                  <a:pos x="T6" y="T7"/>
                </a:cxn>
              </a:cxnLst>
              <a:rect l="T12" t="T13" r="T14" b="T15"/>
              <a:pathLst>
                <a:path w="21600" h="21600">
                  <a:moveTo>
                    <a:pt x="0" y="0"/>
                  </a:moveTo>
                  <a:lnTo>
                    <a:pt x="7858" y="21600"/>
                  </a:lnTo>
                  <a:lnTo>
                    <a:pt x="13742" y="21600"/>
                  </a:lnTo>
                  <a:lnTo>
                    <a:pt x="21600" y="0"/>
                  </a:lnTo>
                  <a:close/>
                </a:path>
              </a:pathLst>
            </a:custGeom>
            <a:solidFill>
              <a:srgbClr val="6C383F">
                <a:alpha val="79999"/>
              </a:srgbClr>
            </a:solidFill>
            <a:ln w="9525">
              <a:solidFill>
                <a:schemeClr val="folHlink"/>
              </a:solidFill>
              <a:miter lim="800000"/>
              <a:headEnd/>
              <a:tailEnd/>
            </a:ln>
          </p:spPr>
          <p:txBody>
            <a:bodyPr rot="10800000" wrap="none" anchor="ctr">
              <a:prstTxWarp prst="textNoShape">
                <a:avLst/>
              </a:prstTxWarp>
            </a:bodyPr>
            <a:lstStyle/>
            <a:p>
              <a:pPr algn="ctr"/>
              <a:r>
                <a:rPr lang="en-US" sz="3200">
                  <a:solidFill>
                    <a:srgbClr val="000000"/>
                  </a:solidFill>
                </a:rPr>
                <a:t>Data</a:t>
              </a:r>
            </a:p>
          </p:txBody>
        </p:sp>
        <p:sp>
          <p:nvSpPr>
            <p:cNvPr id="52233" name="AutoShape 5"/>
            <p:cNvSpPr>
              <a:spLocks noChangeArrowheads="1"/>
            </p:cNvSpPr>
            <p:nvPr/>
          </p:nvSpPr>
          <p:spPr bwMode="auto">
            <a:xfrm flipV="1">
              <a:off x="2340" y="1251"/>
              <a:ext cx="1109" cy="39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733 w 21600"/>
                <a:gd name="T13" fmla="*/ 4727 h 21600"/>
                <a:gd name="T14" fmla="*/ 16867 w 21600"/>
                <a:gd name="T15" fmla="*/ 16873 h 21600"/>
              </a:gdLst>
              <a:ahLst/>
              <a:cxnLst>
                <a:cxn ang="T8">
                  <a:pos x="T0" y="T1"/>
                </a:cxn>
                <a:cxn ang="T9">
                  <a:pos x="T2" y="T3"/>
                </a:cxn>
                <a:cxn ang="T10">
                  <a:pos x="T4" y="T5"/>
                </a:cxn>
                <a:cxn ang="T11">
                  <a:pos x="T6" y="T7"/>
                </a:cxn>
              </a:cxnLst>
              <a:rect l="T12" t="T13" r="T14" b="T15"/>
              <a:pathLst>
                <a:path w="21600" h="21600">
                  <a:moveTo>
                    <a:pt x="0" y="0"/>
                  </a:moveTo>
                  <a:lnTo>
                    <a:pt x="5882" y="21600"/>
                  </a:lnTo>
                  <a:lnTo>
                    <a:pt x="15718" y="21600"/>
                  </a:lnTo>
                  <a:lnTo>
                    <a:pt x="21600" y="0"/>
                  </a:lnTo>
                  <a:close/>
                </a:path>
              </a:pathLst>
            </a:custGeom>
            <a:solidFill>
              <a:srgbClr val="009900">
                <a:alpha val="79999"/>
              </a:srgbClr>
            </a:solidFill>
            <a:ln w="9525">
              <a:solidFill>
                <a:schemeClr val="folHlink"/>
              </a:solidFill>
              <a:miter lim="800000"/>
              <a:headEnd/>
              <a:tailEnd/>
            </a:ln>
          </p:spPr>
          <p:txBody>
            <a:bodyPr rot="10800000" wrap="none" anchor="ctr">
              <a:prstTxWarp prst="textNoShape">
                <a:avLst/>
              </a:prstTxWarp>
            </a:bodyPr>
            <a:lstStyle/>
            <a:p>
              <a:pPr algn="ctr"/>
              <a:r>
                <a:rPr lang="en-US" sz="2800">
                  <a:solidFill>
                    <a:srgbClr val="000000"/>
                  </a:solidFill>
                </a:rPr>
                <a:t>Info</a:t>
              </a:r>
            </a:p>
          </p:txBody>
        </p:sp>
        <p:sp>
          <p:nvSpPr>
            <p:cNvPr id="52234" name="AutoShape 6"/>
            <p:cNvSpPr>
              <a:spLocks noChangeArrowheads="1"/>
            </p:cNvSpPr>
            <p:nvPr/>
          </p:nvSpPr>
          <p:spPr bwMode="auto">
            <a:xfrm>
              <a:off x="2635" y="905"/>
              <a:ext cx="533" cy="348"/>
            </a:xfrm>
            <a:prstGeom prst="triangle">
              <a:avLst>
                <a:gd name="adj" fmla="val 50000"/>
              </a:avLst>
            </a:prstGeom>
            <a:solidFill>
              <a:srgbClr val="FFCC00"/>
            </a:solidFill>
            <a:ln w="9525">
              <a:solidFill>
                <a:srgbClr val="FFCC00"/>
              </a:solidFill>
              <a:miter lim="800000"/>
              <a:headEnd/>
              <a:tailEnd/>
            </a:ln>
          </p:spPr>
          <p:txBody>
            <a:bodyPr wrap="none" anchor="ctr">
              <a:prstTxWarp prst="textNoShape">
                <a:avLst/>
              </a:prstTxWarp>
            </a:bodyPr>
            <a:lstStyle/>
            <a:p>
              <a:endParaRPr lang="en-US">
                <a:solidFill>
                  <a:srgbClr val="000000"/>
                </a:solidFill>
              </a:endParaRPr>
            </a:p>
          </p:txBody>
        </p:sp>
        <p:sp>
          <p:nvSpPr>
            <p:cNvPr id="52235" name="Text Box 7"/>
            <p:cNvSpPr txBox="1">
              <a:spLocks noChangeArrowheads="1"/>
            </p:cNvSpPr>
            <p:nvPr/>
          </p:nvSpPr>
          <p:spPr bwMode="auto">
            <a:xfrm>
              <a:off x="3369" y="814"/>
              <a:ext cx="759" cy="233"/>
            </a:xfrm>
            <a:prstGeom prst="rect">
              <a:avLst/>
            </a:prstGeom>
            <a:noFill/>
            <a:ln w="9525">
              <a:noFill/>
              <a:miter lim="800000"/>
              <a:headEnd/>
              <a:tailEnd/>
            </a:ln>
          </p:spPr>
          <p:txBody>
            <a:bodyPr wrap="none">
              <a:prstTxWarp prst="textNoShape">
                <a:avLst/>
              </a:prstTxWarp>
              <a:spAutoFit/>
            </a:bodyPr>
            <a:lstStyle/>
            <a:p>
              <a:r>
                <a:rPr lang="en-US">
                  <a:solidFill>
                    <a:srgbClr val="000000"/>
                  </a:solidFill>
                </a:rPr>
                <a:t>Knowledge</a:t>
              </a:r>
            </a:p>
          </p:txBody>
        </p:sp>
        <p:sp>
          <p:nvSpPr>
            <p:cNvPr id="52236" name="Line 8"/>
            <p:cNvSpPr>
              <a:spLocks noChangeShapeType="1"/>
            </p:cNvSpPr>
            <p:nvPr/>
          </p:nvSpPr>
          <p:spPr bwMode="auto">
            <a:xfrm flipH="1">
              <a:off x="2937" y="962"/>
              <a:ext cx="448" cy="157"/>
            </a:xfrm>
            <a:prstGeom prst="line">
              <a:avLst/>
            </a:prstGeom>
            <a:noFill/>
            <a:ln w="28575">
              <a:solidFill>
                <a:srgbClr val="000000"/>
              </a:solidFill>
              <a:round/>
              <a:headEnd/>
              <a:tailEnd type="triangle" w="lg" len="lg"/>
            </a:ln>
          </p:spPr>
          <p:txBody>
            <a:bodyPr>
              <a:prstTxWarp prst="textNoShape">
                <a:avLst/>
              </a:prstTxWarp>
            </a:bodyPr>
            <a:lstStyle/>
            <a:p>
              <a:endParaRPr lang="en-US">
                <a:solidFill>
                  <a:srgbClr val="000000"/>
                </a:solidFill>
              </a:endParaRPr>
            </a:p>
          </p:txBody>
        </p:sp>
      </p:grpSp>
      <p:grpSp>
        <p:nvGrpSpPr>
          <p:cNvPr id="3" name="Group 9"/>
          <p:cNvGrpSpPr>
            <a:grpSpLocks/>
          </p:cNvGrpSpPr>
          <p:nvPr/>
        </p:nvGrpSpPr>
        <p:grpSpPr bwMode="auto">
          <a:xfrm>
            <a:off x="2133601" y="1905000"/>
            <a:ext cx="1535113" cy="3951288"/>
            <a:chOff x="306" y="806"/>
            <a:chExt cx="967" cy="2489"/>
          </a:xfrm>
        </p:grpSpPr>
        <p:sp>
          <p:nvSpPr>
            <p:cNvPr id="52230" name="Line 10"/>
            <p:cNvSpPr>
              <a:spLocks noChangeShapeType="1"/>
            </p:cNvSpPr>
            <p:nvPr/>
          </p:nvSpPr>
          <p:spPr bwMode="auto">
            <a:xfrm flipV="1">
              <a:off x="306" y="806"/>
              <a:ext cx="0" cy="2489"/>
            </a:xfrm>
            <a:prstGeom prst="line">
              <a:avLst/>
            </a:prstGeom>
            <a:noFill/>
            <a:ln w="38100">
              <a:solidFill>
                <a:schemeClr val="tx1"/>
              </a:solidFill>
              <a:round/>
              <a:headEnd/>
              <a:tailEnd type="triangle" w="lg" len="lg"/>
            </a:ln>
          </p:spPr>
          <p:txBody>
            <a:bodyPr>
              <a:prstTxWarp prst="textNoShape">
                <a:avLst/>
              </a:prstTxWarp>
            </a:bodyPr>
            <a:lstStyle/>
            <a:p>
              <a:endParaRPr lang="en-US">
                <a:solidFill>
                  <a:srgbClr val="000000"/>
                </a:solidFill>
              </a:endParaRPr>
            </a:p>
          </p:txBody>
        </p:sp>
        <p:sp>
          <p:nvSpPr>
            <p:cNvPr id="52231" name="Text Box 11"/>
            <p:cNvSpPr txBox="1">
              <a:spLocks noChangeArrowheads="1"/>
            </p:cNvSpPr>
            <p:nvPr/>
          </p:nvSpPr>
          <p:spPr bwMode="auto">
            <a:xfrm>
              <a:off x="562" y="1418"/>
              <a:ext cx="711" cy="407"/>
            </a:xfrm>
            <a:prstGeom prst="rect">
              <a:avLst/>
            </a:prstGeom>
            <a:noFill/>
            <a:ln w="9525">
              <a:noFill/>
              <a:miter lim="800000"/>
              <a:headEnd/>
              <a:tailEnd/>
            </a:ln>
          </p:spPr>
          <p:txBody>
            <a:bodyPr wrap="none">
              <a:prstTxWarp prst="textNoShape">
                <a:avLst/>
              </a:prstTxWarp>
              <a:spAutoFit/>
            </a:bodyPr>
            <a:lstStyle/>
            <a:p>
              <a:pPr algn="ctr"/>
              <a:r>
                <a:rPr lang="en-US">
                  <a:solidFill>
                    <a:srgbClr val="000000"/>
                  </a:solidFill>
                </a:rPr>
                <a:t>Increasing</a:t>
              </a:r>
            </a:p>
            <a:p>
              <a:pPr algn="ctr"/>
              <a:r>
                <a:rPr lang="en-US">
                  <a:solidFill>
                    <a:srgbClr val="000000"/>
                  </a:solidFill>
                </a:rPr>
                <a:t>Value</a:t>
              </a:r>
            </a:p>
          </p:txBody>
        </p:sp>
      </p:grpSp>
      <p:sp>
        <p:nvSpPr>
          <p:cNvPr id="321548" name="Rectangle 12"/>
          <p:cNvSpPr>
            <a:spLocks noChangeArrowheads="1"/>
          </p:cNvSpPr>
          <p:nvPr/>
        </p:nvSpPr>
        <p:spPr bwMode="auto">
          <a:xfrm>
            <a:off x="2133600" y="6019800"/>
            <a:ext cx="8077200" cy="641350"/>
          </a:xfrm>
          <a:prstGeom prst="rect">
            <a:avLst/>
          </a:prstGeom>
          <a:noFill/>
          <a:ln w="9525">
            <a:noFill/>
            <a:miter lim="800000"/>
            <a:headEnd/>
            <a:tailEnd/>
          </a:ln>
        </p:spPr>
        <p:txBody>
          <a:bodyPr anchor="ctr">
            <a:prstTxWarp prst="textNoShape">
              <a:avLst/>
            </a:prstTxWarp>
          </a:bodyPr>
          <a:lstStyle/>
          <a:p>
            <a:pPr algn="ctr"/>
            <a:r>
              <a:rPr lang="en-US" sz="2800" dirty="0">
                <a:solidFill>
                  <a:srgbClr val="000000"/>
                </a:solidFill>
                <a:latin typeface="Times New Roman" pitchFamily="24" charset="0"/>
              </a:rPr>
              <a:t>Hard to do in practice – requires commitment/effort.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B432-76F1-4995-B0FD-A13CA82ABA0A}"/>
              </a:ext>
            </a:extLst>
          </p:cNvPr>
          <p:cNvSpPr>
            <a:spLocks noGrp="1"/>
          </p:cNvSpPr>
          <p:nvPr>
            <p:ph type="title"/>
          </p:nvPr>
        </p:nvSpPr>
        <p:spPr>
          <a:xfrm>
            <a:off x="709612" y="2727828"/>
            <a:ext cx="10772775" cy="1658198"/>
          </a:xfrm>
        </p:spPr>
        <p:txBody>
          <a:bodyPr/>
          <a:lstStyle/>
          <a:p>
            <a:pPr algn="ctr"/>
            <a:r>
              <a:rPr lang="en-US" altLang="en-US" b="1" dirty="0">
                <a:latin typeface="Times New Roman" panose="02020603050405020304" pitchFamily="18" charset="0"/>
                <a:cs typeface="Times New Roman" panose="02020603050405020304" pitchFamily="18" charset="0"/>
              </a:rPr>
              <a:t>Database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62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75733F84-9356-4052-8A7B-9C2B40977651}"/>
              </a:ext>
            </a:extLst>
          </p:cNvPr>
          <p:cNvSpPr>
            <a:spLocks noGrp="1" noChangeArrowheads="1"/>
          </p:cNvSpPr>
          <p:nvPr>
            <p:ph type="title"/>
          </p:nvPr>
        </p:nvSpPr>
        <p:spPr>
          <a:xfrm>
            <a:off x="309562" y="92391"/>
            <a:ext cx="10772775" cy="822008"/>
          </a:xfrm>
        </p:spPr>
        <p:txBody>
          <a:bodyPr/>
          <a:lstStyle/>
          <a:p>
            <a:r>
              <a:rPr lang="en-US" altLang="en-US" dirty="0">
                <a:latin typeface="Times New Roman" panose="02020603050405020304" pitchFamily="18" charset="0"/>
                <a:cs typeface="Times New Roman" panose="02020603050405020304" pitchFamily="18" charset="0"/>
              </a:rPr>
              <a:t>A Database Schema</a:t>
            </a:r>
          </a:p>
        </p:txBody>
      </p:sp>
      <p:grpSp>
        <p:nvGrpSpPr>
          <p:cNvPr id="587779" name="Group 3">
            <a:extLst>
              <a:ext uri="{FF2B5EF4-FFF2-40B4-BE49-F238E27FC236}">
                <a16:creationId xmlns:a16="http://schemas.microsoft.com/office/drawing/2014/main" id="{85FE14CA-2DB6-490F-B76D-24980FAC6D5C}"/>
              </a:ext>
            </a:extLst>
          </p:cNvPr>
          <p:cNvGrpSpPr>
            <a:grpSpLocks/>
          </p:cNvGrpSpPr>
          <p:nvPr/>
        </p:nvGrpSpPr>
        <p:grpSpPr bwMode="auto">
          <a:xfrm>
            <a:off x="2274888" y="1302882"/>
            <a:ext cx="6324600" cy="3124200"/>
            <a:chOff x="888" y="1152"/>
            <a:chExt cx="3984" cy="1968"/>
          </a:xfrm>
        </p:grpSpPr>
        <p:grpSp>
          <p:nvGrpSpPr>
            <p:cNvPr id="587780" name="Group 4">
              <a:extLst>
                <a:ext uri="{FF2B5EF4-FFF2-40B4-BE49-F238E27FC236}">
                  <a16:creationId xmlns:a16="http://schemas.microsoft.com/office/drawing/2014/main" id="{F1B6EC9C-9243-48EB-9607-11F986FD587D}"/>
                </a:ext>
              </a:extLst>
            </p:cNvPr>
            <p:cNvGrpSpPr>
              <a:grpSpLocks/>
            </p:cNvGrpSpPr>
            <p:nvPr/>
          </p:nvGrpSpPr>
          <p:grpSpPr bwMode="auto">
            <a:xfrm>
              <a:off x="888" y="1584"/>
              <a:ext cx="3984" cy="1536"/>
              <a:chOff x="864" y="1584"/>
              <a:chExt cx="3984" cy="1536"/>
            </a:xfrm>
          </p:grpSpPr>
          <p:grpSp>
            <p:nvGrpSpPr>
              <p:cNvPr id="587781" name="Group 5">
                <a:extLst>
                  <a:ext uri="{FF2B5EF4-FFF2-40B4-BE49-F238E27FC236}">
                    <a16:creationId xmlns:a16="http://schemas.microsoft.com/office/drawing/2014/main" id="{1B22E7F1-8B3D-48DE-9081-827862E75C1D}"/>
                  </a:ext>
                </a:extLst>
              </p:cNvPr>
              <p:cNvGrpSpPr>
                <a:grpSpLocks/>
              </p:cNvGrpSpPr>
              <p:nvPr/>
            </p:nvGrpSpPr>
            <p:grpSpPr bwMode="auto">
              <a:xfrm>
                <a:off x="864" y="1872"/>
                <a:ext cx="1056" cy="480"/>
                <a:chOff x="864" y="1344"/>
                <a:chExt cx="1056" cy="480"/>
              </a:xfrm>
            </p:grpSpPr>
            <p:sp>
              <p:nvSpPr>
                <p:cNvPr id="587782" name="Rectangle 6">
                  <a:extLst>
                    <a:ext uri="{FF2B5EF4-FFF2-40B4-BE49-F238E27FC236}">
                      <a16:creationId xmlns:a16="http://schemas.microsoft.com/office/drawing/2014/main" id="{C9A37BC6-51E1-4ED3-9D6F-C5C4164ADF11}"/>
                    </a:ext>
                  </a:extLst>
                </p:cNvPr>
                <p:cNvSpPr>
                  <a:spLocks noChangeArrowheads="1"/>
                </p:cNvSpPr>
                <p:nvPr/>
              </p:nvSpPr>
              <p:spPr bwMode="auto">
                <a:xfrm>
                  <a:off x="864" y="1344"/>
                  <a:ext cx="1056"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783" name="Text Box 7">
                  <a:extLst>
                    <a:ext uri="{FF2B5EF4-FFF2-40B4-BE49-F238E27FC236}">
                      <a16:creationId xmlns:a16="http://schemas.microsoft.com/office/drawing/2014/main" id="{42A5FC76-2891-42DF-A7A4-9B1E0FCC523D}"/>
                    </a:ext>
                  </a:extLst>
                </p:cNvPr>
                <p:cNvSpPr txBox="1">
                  <a:spLocks noChangeArrowheads="1"/>
                </p:cNvSpPr>
                <p:nvPr/>
              </p:nvSpPr>
              <p:spPr bwMode="auto">
                <a:xfrm>
                  <a:off x="1108" y="1440"/>
                  <a:ext cx="6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solidFill>
                        <a:srgbClr val="0070C0"/>
                      </a:solidFill>
                      <a:latin typeface="Times New Roman" panose="02020603050405020304" pitchFamily="18" charset="0"/>
                      <a:cs typeface="Times New Roman" panose="02020603050405020304" pitchFamily="18" charset="0"/>
                    </a:rPr>
                    <a:t>Tables</a:t>
                  </a:r>
                </a:p>
              </p:txBody>
            </p:sp>
          </p:grpSp>
          <p:grpSp>
            <p:nvGrpSpPr>
              <p:cNvPr id="587784" name="Group 8">
                <a:extLst>
                  <a:ext uri="{FF2B5EF4-FFF2-40B4-BE49-F238E27FC236}">
                    <a16:creationId xmlns:a16="http://schemas.microsoft.com/office/drawing/2014/main" id="{F42565D2-2562-4D5D-B91B-2C92520A0BBE}"/>
                  </a:ext>
                </a:extLst>
              </p:cNvPr>
              <p:cNvGrpSpPr>
                <a:grpSpLocks/>
              </p:cNvGrpSpPr>
              <p:nvPr/>
            </p:nvGrpSpPr>
            <p:grpSpPr bwMode="auto">
              <a:xfrm>
                <a:off x="2310" y="1872"/>
                <a:ext cx="1056" cy="480"/>
                <a:chOff x="2118" y="1344"/>
                <a:chExt cx="1056" cy="480"/>
              </a:xfrm>
            </p:grpSpPr>
            <p:sp>
              <p:nvSpPr>
                <p:cNvPr id="587785" name="Rectangle 9">
                  <a:extLst>
                    <a:ext uri="{FF2B5EF4-FFF2-40B4-BE49-F238E27FC236}">
                      <a16:creationId xmlns:a16="http://schemas.microsoft.com/office/drawing/2014/main" id="{6CA6BEA5-190C-420E-A86A-A4892F1F7E03}"/>
                    </a:ext>
                  </a:extLst>
                </p:cNvPr>
                <p:cNvSpPr>
                  <a:spLocks noChangeArrowheads="1"/>
                </p:cNvSpPr>
                <p:nvPr/>
              </p:nvSpPr>
              <p:spPr bwMode="auto">
                <a:xfrm>
                  <a:off x="2118" y="1344"/>
                  <a:ext cx="1056"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786" name="Text Box 10">
                  <a:extLst>
                    <a:ext uri="{FF2B5EF4-FFF2-40B4-BE49-F238E27FC236}">
                      <a16:creationId xmlns:a16="http://schemas.microsoft.com/office/drawing/2014/main" id="{540A2946-CEE5-4B20-B0E0-0C4559DA7703}"/>
                    </a:ext>
                  </a:extLst>
                </p:cNvPr>
                <p:cNvSpPr txBox="1">
                  <a:spLocks noChangeArrowheads="1"/>
                </p:cNvSpPr>
                <p:nvPr/>
              </p:nvSpPr>
              <p:spPr bwMode="auto">
                <a:xfrm>
                  <a:off x="2355" y="1440"/>
                  <a:ext cx="7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dirty="0">
                      <a:solidFill>
                        <a:srgbClr val="0070C0"/>
                      </a:solidFill>
                      <a:latin typeface="Times New Roman" panose="02020603050405020304" pitchFamily="18" charset="0"/>
                      <a:cs typeface="Times New Roman" panose="02020603050405020304" pitchFamily="18" charset="0"/>
                    </a:rPr>
                    <a:t>Indexes</a:t>
                  </a:r>
                </a:p>
              </p:txBody>
            </p:sp>
          </p:grpSp>
          <p:grpSp>
            <p:nvGrpSpPr>
              <p:cNvPr id="587787" name="Group 11">
                <a:extLst>
                  <a:ext uri="{FF2B5EF4-FFF2-40B4-BE49-F238E27FC236}">
                    <a16:creationId xmlns:a16="http://schemas.microsoft.com/office/drawing/2014/main" id="{53464FC1-54A0-4561-A197-AB5CE9159566}"/>
                  </a:ext>
                </a:extLst>
              </p:cNvPr>
              <p:cNvGrpSpPr>
                <a:grpSpLocks/>
              </p:cNvGrpSpPr>
              <p:nvPr/>
            </p:nvGrpSpPr>
            <p:grpSpPr bwMode="auto">
              <a:xfrm>
                <a:off x="3792" y="1872"/>
                <a:ext cx="1056" cy="480"/>
                <a:chOff x="2160" y="1344"/>
                <a:chExt cx="1056" cy="480"/>
              </a:xfrm>
            </p:grpSpPr>
            <p:sp>
              <p:nvSpPr>
                <p:cNvPr id="587788" name="Rectangle 12">
                  <a:extLst>
                    <a:ext uri="{FF2B5EF4-FFF2-40B4-BE49-F238E27FC236}">
                      <a16:creationId xmlns:a16="http://schemas.microsoft.com/office/drawing/2014/main" id="{41454FC5-97EB-458A-95EC-2B782E595DF4}"/>
                    </a:ext>
                  </a:extLst>
                </p:cNvPr>
                <p:cNvSpPr>
                  <a:spLocks noChangeArrowheads="1"/>
                </p:cNvSpPr>
                <p:nvPr/>
              </p:nvSpPr>
              <p:spPr bwMode="auto">
                <a:xfrm>
                  <a:off x="2160" y="1344"/>
                  <a:ext cx="1056"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789" name="Text Box 13">
                  <a:extLst>
                    <a:ext uri="{FF2B5EF4-FFF2-40B4-BE49-F238E27FC236}">
                      <a16:creationId xmlns:a16="http://schemas.microsoft.com/office/drawing/2014/main" id="{00465BB3-1AD9-468C-AD83-8B57C1A844C6}"/>
                    </a:ext>
                  </a:extLst>
                </p:cNvPr>
                <p:cNvSpPr txBox="1">
                  <a:spLocks noChangeArrowheads="1"/>
                </p:cNvSpPr>
                <p:nvPr/>
              </p:nvSpPr>
              <p:spPr bwMode="auto">
                <a:xfrm>
                  <a:off x="2228" y="1440"/>
                  <a:ext cx="9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solidFill>
                        <a:srgbClr val="0070C0"/>
                      </a:solidFill>
                      <a:latin typeface="Times New Roman" panose="02020603050405020304" pitchFamily="18" charset="0"/>
                      <a:cs typeface="Times New Roman" panose="02020603050405020304" pitchFamily="18" charset="0"/>
                    </a:rPr>
                    <a:t>Procedures</a:t>
                  </a:r>
                </a:p>
              </p:txBody>
            </p:sp>
          </p:grpSp>
          <p:grpSp>
            <p:nvGrpSpPr>
              <p:cNvPr id="587790" name="Group 14">
                <a:extLst>
                  <a:ext uri="{FF2B5EF4-FFF2-40B4-BE49-F238E27FC236}">
                    <a16:creationId xmlns:a16="http://schemas.microsoft.com/office/drawing/2014/main" id="{03F4F175-A5D0-400F-BE24-7C8EC1579211}"/>
                  </a:ext>
                </a:extLst>
              </p:cNvPr>
              <p:cNvGrpSpPr>
                <a:grpSpLocks/>
              </p:cNvGrpSpPr>
              <p:nvPr/>
            </p:nvGrpSpPr>
            <p:grpSpPr bwMode="auto">
              <a:xfrm>
                <a:off x="864" y="2640"/>
                <a:ext cx="1056" cy="480"/>
                <a:chOff x="864" y="1344"/>
                <a:chExt cx="1056" cy="480"/>
              </a:xfrm>
            </p:grpSpPr>
            <p:sp>
              <p:nvSpPr>
                <p:cNvPr id="587791" name="Rectangle 15">
                  <a:extLst>
                    <a:ext uri="{FF2B5EF4-FFF2-40B4-BE49-F238E27FC236}">
                      <a16:creationId xmlns:a16="http://schemas.microsoft.com/office/drawing/2014/main" id="{18E81745-66D6-4E4E-BFEE-82540AC0F565}"/>
                    </a:ext>
                  </a:extLst>
                </p:cNvPr>
                <p:cNvSpPr>
                  <a:spLocks noChangeArrowheads="1"/>
                </p:cNvSpPr>
                <p:nvPr/>
              </p:nvSpPr>
              <p:spPr bwMode="auto">
                <a:xfrm>
                  <a:off x="864" y="1344"/>
                  <a:ext cx="1056"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792" name="Text Box 16">
                  <a:extLst>
                    <a:ext uri="{FF2B5EF4-FFF2-40B4-BE49-F238E27FC236}">
                      <a16:creationId xmlns:a16="http://schemas.microsoft.com/office/drawing/2014/main" id="{E8274152-AE71-496B-BD56-0F6DC5998E06}"/>
                    </a:ext>
                  </a:extLst>
                </p:cNvPr>
                <p:cNvSpPr txBox="1">
                  <a:spLocks noChangeArrowheads="1"/>
                </p:cNvSpPr>
                <p:nvPr/>
              </p:nvSpPr>
              <p:spPr bwMode="auto">
                <a:xfrm>
                  <a:off x="1120" y="1440"/>
                  <a:ext cx="6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solidFill>
                        <a:srgbClr val="0070C0"/>
                      </a:solidFill>
                      <a:latin typeface="Times New Roman" panose="02020603050405020304" pitchFamily="18" charset="0"/>
                      <a:cs typeface="Times New Roman" panose="02020603050405020304" pitchFamily="18" charset="0"/>
                    </a:rPr>
                    <a:t>Views</a:t>
                  </a:r>
                </a:p>
              </p:txBody>
            </p:sp>
          </p:grpSp>
          <p:grpSp>
            <p:nvGrpSpPr>
              <p:cNvPr id="587793" name="Group 17">
                <a:extLst>
                  <a:ext uri="{FF2B5EF4-FFF2-40B4-BE49-F238E27FC236}">
                    <a16:creationId xmlns:a16="http://schemas.microsoft.com/office/drawing/2014/main" id="{46412CC0-9321-428A-B5B3-1FF08A575285}"/>
                  </a:ext>
                </a:extLst>
              </p:cNvPr>
              <p:cNvGrpSpPr>
                <a:grpSpLocks/>
              </p:cNvGrpSpPr>
              <p:nvPr/>
            </p:nvGrpSpPr>
            <p:grpSpPr bwMode="auto">
              <a:xfrm>
                <a:off x="2352" y="2640"/>
                <a:ext cx="1056" cy="480"/>
                <a:chOff x="864" y="1344"/>
                <a:chExt cx="1056" cy="480"/>
              </a:xfrm>
            </p:grpSpPr>
            <p:sp>
              <p:nvSpPr>
                <p:cNvPr id="587794" name="Rectangle 18">
                  <a:extLst>
                    <a:ext uri="{FF2B5EF4-FFF2-40B4-BE49-F238E27FC236}">
                      <a16:creationId xmlns:a16="http://schemas.microsoft.com/office/drawing/2014/main" id="{C953C4C6-C797-40C1-A47A-48DEEE507EF7}"/>
                    </a:ext>
                  </a:extLst>
                </p:cNvPr>
                <p:cNvSpPr>
                  <a:spLocks noChangeArrowheads="1"/>
                </p:cNvSpPr>
                <p:nvPr/>
              </p:nvSpPr>
              <p:spPr bwMode="auto">
                <a:xfrm>
                  <a:off x="864" y="1344"/>
                  <a:ext cx="1056"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795" name="Text Box 19">
                  <a:extLst>
                    <a:ext uri="{FF2B5EF4-FFF2-40B4-BE49-F238E27FC236}">
                      <a16:creationId xmlns:a16="http://schemas.microsoft.com/office/drawing/2014/main" id="{7A0F579E-FBFB-441C-B474-2541533E830E}"/>
                    </a:ext>
                  </a:extLst>
                </p:cNvPr>
                <p:cNvSpPr txBox="1">
                  <a:spLocks noChangeArrowheads="1"/>
                </p:cNvSpPr>
                <p:nvPr/>
              </p:nvSpPr>
              <p:spPr bwMode="auto">
                <a:xfrm>
                  <a:off x="921" y="1440"/>
                  <a:ext cx="9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solidFill>
                        <a:srgbClr val="0070C0"/>
                      </a:solidFill>
                      <a:latin typeface="Times New Roman" panose="02020603050405020304" pitchFamily="18" charset="0"/>
                      <a:cs typeface="Times New Roman" panose="02020603050405020304" pitchFamily="18" charset="0"/>
                    </a:rPr>
                    <a:t>Constraints</a:t>
                  </a:r>
                </a:p>
              </p:txBody>
            </p:sp>
          </p:grpSp>
          <p:sp>
            <p:nvSpPr>
              <p:cNvPr id="587796" name="Line 20">
                <a:extLst>
                  <a:ext uri="{FF2B5EF4-FFF2-40B4-BE49-F238E27FC236}">
                    <a16:creationId xmlns:a16="http://schemas.microsoft.com/office/drawing/2014/main" id="{D9F54BD7-B6E8-4B49-89C8-21F053079A06}"/>
                  </a:ext>
                </a:extLst>
              </p:cNvPr>
              <p:cNvSpPr>
                <a:spLocks noChangeShapeType="1"/>
              </p:cNvSpPr>
              <p:nvPr/>
            </p:nvSpPr>
            <p:spPr bwMode="auto">
              <a:xfrm>
                <a:off x="1392" y="23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797" name="Line 21">
                <a:extLst>
                  <a:ext uri="{FF2B5EF4-FFF2-40B4-BE49-F238E27FC236}">
                    <a16:creationId xmlns:a16="http://schemas.microsoft.com/office/drawing/2014/main" id="{C0F42B2F-D33C-4FE7-9471-D6B0B05B9E11}"/>
                  </a:ext>
                </a:extLst>
              </p:cNvPr>
              <p:cNvSpPr>
                <a:spLocks noChangeShapeType="1"/>
              </p:cNvSpPr>
              <p:nvPr/>
            </p:nvSpPr>
            <p:spPr bwMode="auto">
              <a:xfrm>
                <a:off x="1392"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798" name="Line 22">
                <a:extLst>
                  <a:ext uri="{FF2B5EF4-FFF2-40B4-BE49-F238E27FC236}">
                    <a16:creationId xmlns:a16="http://schemas.microsoft.com/office/drawing/2014/main" id="{A2567A17-0077-4BD3-B571-D40B613A7990}"/>
                  </a:ext>
                </a:extLst>
              </p:cNvPr>
              <p:cNvSpPr>
                <a:spLocks noChangeShapeType="1"/>
              </p:cNvSpPr>
              <p:nvPr/>
            </p:nvSpPr>
            <p:spPr bwMode="auto">
              <a:xfrm>
                <a:off x="2880" y="15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799" name="Line 23">
                <a:extLst>
                  <a:ext uri="{FF2B5EF4-FFF2-40B4-BE49-F238E27FC236}">
                    <a16:creationId xmlns:a16="http://schemas.microsoft.com/office/drawing/2014/main" id="{8345345F-EF2F-48A3-AB4F-91BE38F1DFBE}"/>
                  </a:ext>
                </a:extLst>
              </p:cNvPr>
              <p:cNvSpPr>
                <a:spLocks noChangeShapeType="1"/>
              </p:cNvSpPr>
              <p:nvPr/>
            </p:nvSpPr>
            <p:spPr bwMode="auto">
              <a:xfrm>
                <a:off x="4368"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800" name="Line 24">
                <a:extLst>
                  <a:ext uri="{FF2B5EF4-FFF2-40B4-BE49-F238E27FC236}">
                    <a16:creationId xmlns:a16="http://schemas.microsoft.com/office/drawing/2014/main" id="{B385DF7C-265F-4BCE-9CBB-08B6BB651965}"/>
                  </a:ext>
                </a:extLst>
              </p:cNvPr>
              <p:cNvSpPr>
                <a:spLocks noChangeShapeType="1"/>
              </p:cNvSpPr>
              <p:nvPr/>
            </p:nvSpPr>
            <p:spPr bwMode="auto">
              <a:xfrm>
                <a:off x="1392" y="172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801" name="Line 25">
                <a:extLst>
                  <a:ext uri="{FF2B5EF4-FFF2-40B4-BE49-F238E27FC236}">
                    <a16:creationId xmlns:a16="http://schemas.microsoft.com/office/drawing/2014/main" id="{8540D1E9-E4AA-4899-90F4-5EE5F89E0758}"/>
                  </a:ext>
                </a:extLst>
              </p:cNvPr>
              <p:cNvSpPr>
                <a:spLocks noChangeShapeType="1"/>
              </p:cNvSpPr>
              <p:nvPr/>
            </p:nvSpPr>
            <p:spPr bwMode="auto">
              <a:xfrm>
                <a:off x="1920" y="2352"/>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grpSp>
        <p:grpSp>
          <p:nvGrpSpPr>
            <p:cNvPr id="587802" name="Group 26">
              <a:extLst>
                <a:ext uri="{FF2B5EF4-FFF2-40B4-BE49-F238E27FC236}">
                  <a16:creationId xmlns:a16="http://schemas.microsoft.com/office/drawing/2014/main" id="{4A4776E5-F078-40DE-ACF5-926544B26CE5}"/>
                </a:ext>
              </a:extLst>
            </p:cNvPr>
            <p:cNvGrpSpPr>
              <a:grpSpLocks/>
            </p:cNvGrpSpPr>
            <p:nvPr/>
          </p:nvGrpSpPr>
          <p:grpSpPr bwMode="auto">
            <a:xfrm>
              <a:off x="2208" y="1152"/>
              <a:ext cx="1392" cy="432"/>
              <a:chOff x="2160" y="1152"/>
              <a:chExt cx="1392" cy="432"/>
            </a:xfrm>
          </p:grpSpPr>
          <p:sp>
            <p:nvSpPr>
              <p:cNvPr id="587803" name="Oval 27">
                <a:extLst>
                  <a:ext uri="{FF2B5EF4-FFF2-40B4-BE49-F238E27FC236}">
                    <a16:creationId xmlns:a16="http://schemas.microsoft.com/office/drawing/2014/main" id="{8E2F610D-C154-4863-A30E-A215E3DED67A}"/>
                  </a:ext>
                </a:extLst>
              </p:cNvPr>
              <p:cNvSpPr>
                <a:spLocks noChangeArrowheads="1"/>
              </p:cNvSpPr>
              <p:nvPr/>
            </p:nvSpPr>
            <p:spPr bwMode="auto">
              <a:xfrm>
                <a:off x="2160" y="1152"/>
                <a:ext cx="139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70C0"/>
                  </a:solidFill>
                  <a:latin typeface="Times New Roman" panose="02020603050405020304" pitchFamily="18" charset="0"/>
                  <a:cs typeface="Times New Roman" panose="02020603050405020304" pitchFamily="18" charset="0"/>
                </a:endParaRPr>
              </a:p>
            </p:txBody>
          </p:sp>
          <p:sp>
            <p:nvSpPr>
              <p:cNvPr id="587804" name="Rectangle 28">
                <a:extLst>
                  <a:ext uri="{FF2B5EF4-FFF2-40B4-BE49-F238E27FC236}">
                    <a16:creationId xmlns:a16="http://schemas.microsoft.com/office/drawing/2014/main" id="{42B80A59-D43C-430E-8547-DA571E64B3D2}"/>
                  </a:ext>
                </a:extLst>
              </p:cNvPr>
              <p:cNvSpPr>
                <a:spLocks noChangeArrowheads="1"/>
              </p:cNvSpPr>
              <p:nvPr/>
            </p:nvSpPr>
            <p:spPr bwMode="auto">
              <a:xfrm>
                <a:off x="2203" y="1200"/>
                <a:ext cx="13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dirty="0">
                    <a:latin typeface="Times New Roman" panose="02020603050405020304" pitchFamily="18" charset="0"/>
                    <a:cs typeface="Times New Roman" panose="02020603050405020304" pitchFamily="18" charset="0"/>
                  </a:rPr>
                  <a:t>Schema Owner</a:t>
                </a:r>
              </a:p>
            </p:txBody>
          </p:sp>
        </p:grpSp>
      </p:grpSp>
      <p:sp>
        <p:nvSpPr>
          <p:cNvPr id="587805" name="Text Box 29">
            <a:extLst>
              <a:ext uri="{FF2B5EF4-FFF2-40B4-BE49-F238E27FC236}">
                <a16:creationId xmlns:a16="http://schemas.microsoft.com/office/drawing/2014/main" id="{79E29525-22AF-4BA9-820B-ED72301F716D}"/>
              </a:ext>
            </a:extLst>
          </p:cNvPr>
          <p:cNvSpPr txBox="1">
            <a:spLocks noChangeArrowheads="1"/>
          </p:cNvSpPr>
          <p:nvPr/>
        </p:nvSpPr>
        <p:spPr bwMode="auto">
          <a:xfrm>
            <a:off x="3343504" y="5178643"/>
            <a:ext cx="2053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dirty="0">
                <a:latin typeface="Times New Roman" panose="02020603050405020304" pitchFamily="18" charset="0"/>
                <a:cs typeface="Times New Roman" panose="02020603050405020304" pitchFamily="18" charset="0"/>
              </a:rPr>
              <a:t>schema objects</a:t>
            </a:r>
          </a:p>
        </p:txBody>
      </p:sp>
      <p:sp>
        <p:nvSpPr>
          <p:cNvPr id="587806" name="Line 30">
            <a:extLst>
              <a:ext uri="{FF2B5EF4-FFF2-40B4-BE49-F238E27FC236}">
                <a16:creationId xmlns:a16="http://schemas.microsoft.com/office/drawing/2014/main" id="{FCCBDCFE-67B0-4A9D-A606-EAB849648DD5}"/>
              </a:ext>
            </a:extLst>
          </p:cNvPr>
          <p:cNvSpPr>
            <a:spLocks noChangeShapeType="1"/>
          </p:cNvSpPr>
          <p:nvPr/>
        </p:nvSpPr>
        <p:spPr bwMode="auto">
          <a:xfrm flipH="1" flipV="1">
            <a:off x="3285618" y="4431844"/>
            <a:ext cx="573934" cy="76199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07" name="Line 31">
            <a:extLst>
              <a:ext uri="{FF2B5EF4-FFF2-40B4-BE49-F238E27FC236}">
                <a16:creationId xmlns:a16="http://schemas.microsoft.com/office/drawing/2014/main" id="{E66653E9-25B6-45C1-9A97-7646286EDB3E}"/>
              </a:ext>
            </a:extLst>
          </p:cNvPr>
          <p:cNvSpPr>
            <a:spLocks noChangeShapeType="1"/>
          </p:cNvSpPr>
          <p:nvPr/>
        </p:nvSpPr>
        <p:spPr bwMode="auto">
          <a:xfrm flipV="1">
            <a:off x="4411324" y="3180426"/>
            <a:ext cx="192933" cy="192496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08" name="Line 32">
            <a:extLst>
              <a:ext uri="{FF2B5EF4-FFF2-40B4-BE49-F238E27FC236}">
                <a16:creationId xmlns:a16="http://schemas.microsoft.com/office/drawing/2014/main" id="{C4E4DC03-F664-4EC3-BC21-03F9B1D0BC93}"/>
              </a:ext>
            </a:extLst>
          </p:cNvPr>
          <p:cNvSpPr>
            <a:spLocks noChangeShapeType="1"/>
          </p:cNvSpPr>
          <p:nvPr/>
        </p:nvSpPr>
        <p:spPr bwMode="auto">
          <a:xfrm flipH="1" flipV="1">
            <a:off x="3951288" y="3291564"/>
            <a:ext cx="274805" cy="181383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09" name="Line 33">
            <a:extLst>
              <a:ext uri="{FF2B5EF4-FFF2-40B4-BE49-F238E27FC236}">
                <a16:creationId xmlns:a16="http://schemas.microsoft.com/office/drawing/2014/main" id="{74442471-6F48-4738-B80A-1AB1AFF4FCD6}"/>
              </a:ext>
            </a:extLst>
          </p:cNvPr>
          <p:cNvSpPr>
            <a:spLocks noChangeShapeType="1"/>
          </p:cNvSpPr>
          <p:nvPr/>
        </p:nvSpPr>
        <p:spPr bwMode="auto">
          <a:xfrm flipV="1">
            <a:off x="5097124" y="4424363"/>
            <a:ext cx="15240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10" name="Line 34">
            <a:extLst>
              <a:ext uri="{FF2B5EF4-FFF2-40B4-BE49-F238E27FC236}">
                <a16:creationId xmlns:a16="http://schemas.microsoft.com/office/drawing/2014/main" id="{7773E644-4745-44FE-934F-6BC5AD9411FF}"/>
              </a:ext>
            </a:extLst>
          </p:cNvPr>
          <p:cNvSpPr>
            <a:spLocks noChangeShapeType="1"/>
          </p:cNvSpPr>
          <p:nvPr/>
        </p:nvSpPr>
        <p:spPr bwMode="auto">
          <a:xfrm flipV="1">
            <a:off x="5455157" y="3238501"/>
            <a:ext cx="2153731" cy="215911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11" name="Text Box 35">
            <a:extLst>
              <a:ext uri="{FF2B5EF4-FFF2-40B4-BE49-F238E27FC236}">
                <a16:creationId xmlns:a16="http://schemas.microsoft.com/office/drawing/2014/main" id="{1C28FB04-A5EF-4E4F-A1EF-F9C1DAD1CE38}"/>
              </a:ext>
            </a:extLst>
          </p:cNvPr>
          <p:cNvSpPr txBox="1">
            <a:spLocks noChangeArrowheads="1"/>
          </p:cNvSpPr>
          <p:nvPr/>
        </p:nvSpPr>
        <p:spPr bwMode="auto">
          <a:xfrm>
            <a:off x="1635867" y="6036781"/>
            <a:ext cx="77692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r>
              <a:rPr lang="en-US" altLang="en-US" sz="1200" dirty="0">
                <a:cs typeface="Times New Roman" panose="02020603050405020304" pitchFamily="18" charset="0"/>
              </a:rPr>
              <a:t>1) Stephens, R.K. and </a:t>
            </a:r>
            <a:r>
              <a:rPr lang="en-US" altLang="en-US" sz="1200" dirty="0" err="1">
                <a:cs typeface="Times New Roman" panose="02020603050405020304" pitchFamily="18" charset="0"/>
              </a:rPr>
              <a:t>Plew</a:t>
            </a:r>
            <a:r>
              <a:rPr lang="en-US" altLang="en-US" sz="1200" dirty="0">
                <a:cs typeface="Times New Roman" panose="02020603050405020304" pitchFamily="18" charset="0"/>
              </a:rPr>
              <a:t>. R.R., 2001. </a:t>
            </a:r>
            <a:r>
              <a:rPr lang="en-US" altLang="en-US" sz="1200" i="1" dirty="0">
                <a:cs typeface="Times New Roman" panose="02020603050405020304" pitchFamily="18" charset="0"/>
              </a:rPr>
              <a:t>Database Design</a:t>
            </a:r>
            <a:r>
              <a:rPr lang="en-US" altLang="en-US" sz="1200" dirty="0">
                <a:cs typeface="Times New Roman" panose="02020603050405020304" pitchFamily="18" charset="0"/>
              </a:rPr>
              <a:t>. SAMS, Indianapolis , IN. (with slight changes by V.G.D.)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C9A2-C94A-4A92-8237-654746B31596}"/>
              </a:ext>
            </a:extLst>
          </p:cNvPr>
          <p:cNvSpPr>
            <a:spLocks noGrp="1"/>
          </p:cNvSpPr>
          <p:nvPr>
            <p:ph type="title"/>
          </p:nvPr>
        </p:nvSpPr>
        <p:spPr/>
        <p:txBody>
          <a:bodyPr/>
          <a:lstStyle/>
          <a:p>
            <a:r>
              <a:rPr lang="en-US" dirty="0"/>
              <a:t>Schema objects</a:t>
            </a:r>
          </a:p>
        </p:txBody>
      </p:sp>
      <p:sp>
        <p:nvSpPr>
          <p:cNvPr id="3" name="Content Placeholder 2">
            <a:extLst>
              <a:ext uri="{FF2B5EF4-FFF2-40B4-BE49-F238E27FC236}">
                <a16:creationId xmlns:a16="http://schemas.microsoft.com/office/drawing/2014/main" id="{6D740FEE-BCA6-4DA6-8B04-13173ACB393D}"/>
              </a:ext>
            </a:extLst>
          </p:cNvPr>
          <p:cNvSpPr>
            <a:spLocks noGrp="1"/>
          </p:cNvSpPr>
          <p:nvPr>
            <p:ph idx="1"/>
          </p:nvPr>
        </p:nvSpPr>
        <p:spPr>
          <a:xfrm>
            <a:off x="676656" y="1151725"/>
            <a:ext cx="10753725" cy="3997324"/>
          </a:xfrm>
        </p:spPr>
        <p:txBody>
          <a:bodyPr/>
          <a:lstStyle/>
          <a:p>
            <a:r>
              <a:rPr lang="en-US" altLang="en-US" b="1" dirty="0"/>
              <a:t>Schema objects</a:t>
            </a:r>
            <a:r>
              <a:rPr lang="en-US" altLang="en-US" dirty="0"/>
              <a:t>: </a:t>
            </a:r>
          </a:p>
          <a:p>
            <a:pPr lvl="1"/>
            <a:r>
              <a:rPr lang="en-US" altLang="en-US" dirty="0"/>
              <a:t>The meaning of “object” here is different than that in UML.</a:t>
            </a:r>
          </a:p>
          <a:p>
            <a:endParaRPr lang="en-US" altLang="en-US" dirty="0"/>
          </a:p>
          <a:p>
            <a:endParaRPr lang="en-US" dirty="0"/>
          </a:p>
        </p:txBody>
      </p:sp>
    </p:spTree>
    <p:extLst>
      <p:ext uri="{BB962C8B-B14F-4D97-AF65-F5344CB8AC3E}">
        <p14:creationId xmlns:p14="http://schemas.microsoft.com/office/powerpoint/2010/main" val="457497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D75D-4FB9-45CB-BADB-41E92814C6B6}"/>
              </a:ext>
            </a:extLst>
          </p:cNvPr>
          <p:cNvSpPr>
            <a:spLocks noGrp="1"/>
          </p:cNvSpPr>
          <p:nvPr>
            <p:ph type="title"/>
          </p:nvPr>
        </p:nvSpPr>
        <p:spPr/>
        <p:txBody>
          <a:bodyPr/>
          <a:lstStyle/>
          <a:p>
            <a:r>
              <a:rPr lang="en-US" dirty="0"/>
              <a:t>Table</a:t>
            </a:r>
          </a:p>
        </p:txBody>
      </p:sp>
      <p:sp>
        <p:nvSpPr>
          <p:cNvPr id="3" name="Content Placeholder 2">
            <a:extLst>
              <a:ext uri="{FF2B5EF4-FFF2-40B4-BE49-F238E27FC236}">
                <a16:creationId xmlns:a16="http://schemas.microsoft.com/office/drawing/2014/main" id="{62BF9279-D6DB-4284-B7F4-532E880D57A3}"/>
              </a:ext>
            </a:extLst>
          </p:cNvPr>
          <p:cNvSpPr>
            <a:spLocks noGrp="1"/>
          </p:cNvSpPr>
          <p:nvPr>
            <p:ph idx="1"/>
          </p:nvPr>
        </p:nvSpPr>
        <p:spPr>
          <a:xfrm>
            <a:off x="676656" y="1151725"/>
            <a:ext cx="10753725" cy="2692306"/>
          </a:xfrm>
        </p:spPr>
        <p:txBody>
          <a:bodyPr/>
          <a:lstStyle/>
          <a:p>
            <a:r>
              <a:rPr lang="en-US" altLang="en-US" dirty="0"/>
              <a:t>Table:</a:t>
            </a:r>
          </a:p>
          <a:p>
            <a:pPr lvl="1"/>
            <a:r>
              <a:rPr lang="en-US" altLang="en-US" dirty="0"/>
              <a:t>“A </a:t>
            </a:r>
            <a:r>
              <a:rPr lang="en-US" altLang="en-US" i="1" dirty="0"/>
              <a:t>table</a:t>
            </a:r>
            <a:r>
              <a:rPr lang="en-US" altLang="en-US" dirty="0"/>
              <a:t> is the primary unit of physical storage for data in a database.”</a:t>
            </a:r>
            <a:r>
              <a:rPr lang="en-US" altLang="en-US" baseline="30000" dirty="0"/>
              <a:t>1</a:t>
            </a:r>
          </a:p>
          <a:p>
            <a:pPr lvl="1"/>
            <a:r>
              <a:rPr lang="en-US" altLang="en-US" dirty="0"/>
              <a:t>Usually a database contains more than one table.</a:t>
            </a:r>
          </a:p>
          <a:p>
            <a:endParaRPr lang="en-US" dirty="0"/>
          </a:p>
        </p:txBody>
      </p:sp>
      <p:pic>
        <p:nvPicPr>
          <p:cNvPr id="4" name="Picture 3">
            <a:extLst>
              <a:ext uri="{FF2B5EF4-FFF2-40B4-BE49-F238E27FC236}">
                <a16:creationId xmlns:a16="http://schemas.microsoft.com/office/drawing/2014/main" id="{BC046FC4-09CC-4878-A05E-E585D415C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3750815"/>
            <a:ext cx="788670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516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AF4E-FB5F-4A1B-920C-ADA731E20102}"/>
              </a:ext>
            </a:extLst>
          </p:cNvPr>
          <p:cNvSpPr>
            <a:spLocks noGrp="1"/>
          </p:cNvSpPr>
          <p:nvPr>
            <p:ph type="title"/>
          </p:nvPr>
        </p:nvSpPr>
        <p:spPr/>
        <p:txBody>
          <a:bodyPr/>
          <a:lstStyle/>
          <a:p>
            <a:r>
              <a:rPr lang="en-US" altLang="en-US" dirty="0"/>
              <a:t>A Database with Multiple Tables</a:t>
            </a:r>
            <a:endParaRPr lang="en-US" dirty="0"/>
          </a:p>
        </p:txBody>
      </p:sp>
      <p:grpSp>
        <p:nvGrpSpPr>
          <p:cNvPr id="4" name="Group 3">
            <a:extLst>
              <a:ext uri="{FF2B5EF4-FFF2-40B4-BE49-F238E27FC236}">
                <a16:creationId xmlns:a16="http://schemas.microsoft.com/office/drawing/2014/main" id="{0B41B896-464B-4CEA-8804-C00E5DA2011E}"/>
              </a:ext>
            </a:extLst>
          </p:cNvPr>
          <p:cNvGrpSpPr>
            <a:grpSpLocks/>
          </p:cNvGrpSpPr>
          <p:nvPr/>
        </p:nvGrpSpPr>
        <p:grpSpPr bwMode="auto">
          <a:xfrm>
            <a:off x="1830279" y="1444101"/>
            <a:ext cx="8290265" cy="4353017"/>
            <a:chOff x="672" y="1296"/>
            <a:chExt cx="4128" cy="1696"/>
          </a:xfrm>
        </p:grpSpPr>
        <p:grpSp>
          <p:nvGrpSpPr>
            <p:cNvPr id="5" name="Group 4">
              <a:extLst>
                <a:ext uri="{FF2B5EF4-FFF2-40B4-BE49-F238E27FC236}">
                  <a16:creationId xmlns:a16="http://schemas.microsoft.com/office/drawing/2014/main" id="{7491707B-B585-42E5-8997-7C08FB27765D}"/>
                </a:ext>
              </a:extLst>
            </p:cNvPr>
            <p:cNvGrpSpPr>
              <a:grpSpLocks/>
            </p:cNvGrpSpPr>
            <p:nvPr/>
          </p:nvGrpSpPr>
          <p:grpSpPr bwMode="auto">
            <a:xfrm>
              <a:off x="672" y="1296"/>
              <a:ext cx="960" cy="592"/>
              <a:chOff x="672" y="1328"/>
              <a:chExt cx="960" cy="592"/>
            </a:xfrm>
          </p:grpSpPr>
          <p:grpSp>
            <p:nvGrpSpPr>
              <p:cNvPr id="72" name="Group 5">
                <a:extLst>
                  <a:ext uri="{FF2B5EF4-FFF2-40B4-BE49-F238E27FC236}">
                    <a16:creationId xmlns:a16="http://schemas.microsoft.com/office/drawing/2014/main" id="{4EB616C3-858C-4029-BD07-40D78A076ECB}"/>
                  </a:ext>
                </a:extLst>
              </p:cNvPr>
              <p:cNvGrpSpPr>
                <a:grpSpLocks/>
              </p:cNvGrpSpPr>
              <p:nvPr/>
            </p:nvGrpSpPr>
            <p:grpSpPr bwMode="auto">
              <a:xfrm>
                <a:off x="672" y="1344"/>
                <a:ext cx="960" cy="576"/>
                <a:chOff x="672" y="1344"/>
                <a:chExt cx="960" cy="576"/>
              </a:xfrm>
            </p:grpSpPr>
            <p:sp>
              <p:nvSpPr>
                <p:cNvPr id="74" name="Rectangle 6">
                  <a:extLst>
                    <a:ext uri="{FF2B5EF4-FFF2-40B4-BE49-F238E27FC236}">
                      <a16:creationId xmlns:a16="http://schemas.microsoft.com/office/drawing/2014/main" id="{54CCED7C-BAAE-43B5-8304-F356E74F3CD0}"/>
                    </a:ext>
                  </a:extLst>
                </p:cNvPr>
                <p:cNvSpPr>
                  <a:spLocks noChangeArrowheads="1"/>
                </p:cNvSpPr>
                <p:nvPr/>
              </p:nvSpPr>
              <p:spPr bwMode="auto">
                <a:xfrm>
                  <a:off x="672" y="1344"/>
                  <a:ext cx="960"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5" name="Rectangle 7">
                  <a:extLst>
                    <a:ext uri="{FF2B5EF4-FFF2-40B4-BE49-F238E27FC236}">
                      <a16:creationId xmlns:a16="http://schemas.microsoft.com/office/drawing/2014/main" id="{4667EF69-3717-400F-B62F-E6E12547DFF8}"/>
                    </a:ext>
                  </a:extLst>
                </p:cNvPr>
                <p:cNvSpPr>
                  <a:spLocks noChangeArrowheads="1"/>
                </p:cNvSpPr>
                <p:nvPr/>
              </p:nvSpPr>
              <p:spPr bwMode="auto">
                <a:xfrm>
                  <a:off x="67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6" name="Rectangle 8">
                  <a:extLst>
                    <a:ext uri="{FF2B5EF4-FFF2-40B4-BE49-F238E27FC236}">
                      <a16:creationId xmlns:a16="http://schemas.microsoft.com/office/drawing/2014/main" id="{DF56F722-4073-4D18-9995-84E9FB67DCD6}"/>
                    </a:ext>
                  </a:extLst>
                </p:cNvPr>
                <p:cNvSpPr>
                  <a:spLocks noChangeArrowheads="1"/>
                </p:cNvSpPr>
                <p:nvPr/>
              </p:nvSpPr>
              <p:spPr bwMode="auto">
                <a:xfrm>
                  <a:off x="91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7" name="Rectangle 9">
                  <a:extLst>
                    <a:ext uri="{FF2B5EF4-FFF2-40B4-BE49-F238E27FC236}">
                      <a16:creationId xmlns:a16="http://schemas.microsoft.com/office/drawing/2014/main" id="{14AA6CC1-8FDA-424D-BE90-474780EA051A}"/>
                    </a:ext>
                  </a:extLst>
                </p:cNvPr>
                <p:cNvSpPr>
                  <a:spLocks noChangeArrowheads="1"/>
                </p:cNvSpPr>
                <p:nvPr/>
              </p:nvSpPr>
              <p:spPr bwMode="auto">
                <a:xfrm>
                  <a:off x="115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8" name="Rectangle 10">
                  <a:extLst>
                    <a:ext uri="{FF2B5EF4-FFF2-40B4-BE49-F238E27FC236}">
                      <a16:creationId xmlns:a16="http://schemas.microsoft.com/office/drawing/2014/main" id="{F2EA9D5D-973C-4880-B2C0-19BE6CFA5AFD}"/>
                    </a:ext>
                  </a:extLst>
                </p:cNvPr>
                <p:cNvSpPr>
                  <a:spLocks noChangeArrowheads="1"/>
                </p:cNvSpPr>
                <p:nvPr/>
              </p:nvSpPr>
              <p:spPr bwMode="auto">
                <a:xfrm>
                  <a:off x="139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9" name="Rectangle 11">
                  <a:extLst>
                    <a:ext uri="{FF2B5EF4-FFF2-40B4-BE49-F238E27FC236}">
                      <a16:creationId xmlns:a16="http://schemas.microsoft.com/office/drawing/2014/main" id="{D5DA518B-0BAA-4699-899C-60B72DBB2017}"/>
                    </a:ext>
                  </a:extLst>
                </p:cNvPr>
                <p:cNvSpPr>
                  <a:spLocks noChangeArrowheads="1"/>
                </p:cNvSpPr>
                <p:nvPr/>
              </p:nvSpPr>
              <p:spPr bwMode="auto">
                <a:xfrm>
                  <a:off x="67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0" name="Rectangle 12">
                  <a:extLst>
                    <a:ext uri="{FF2B5EF4-FFF2-40B4-BE49-F238E27FC236}">
                      <a16:creationId xmlns:a16="http://schemas.microsoft.com/office/drawing/2014/main" id="{155EBBBC-4EF9-4D70-849B-328206A0F609}"/>
                    </a:ext>
                  </a:extLst>
                </p:cNvPr>
                <p:cNvSpPr>
                  <a:spLocks noChangeArrowheads="1"/>
                </p:cNvSpPr>
                <p:nvPr/>
              </p:nvSpPr>
              <p:spPr bwMode="auto">
                <a:xfrm>
                  <a:off x="91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1" name="Rectangle 13">
                  <a:extLst>
                    <a:ext uri="{FF2B5EF4-FFF2-40B4-BE49-F238E27FC236}">
                      <a16:creationId xmlns:a16="http://schemas.microsoft.com/office/drawing/2014/main" id="{2351B051-EC8A-4994-A0A8-609707E6B77E}"/>
                    </a:ext>
                  </a:extLst>
                </p:cNvPr>
                <p:cNvSpPr>
                  <a:spLocks noChangeArrowheads="1"/>
                </p:cNvSpPr>
                <p:nvPr/>
              </p:nvSpPr>
              <p:spPr bwMode="auto">
                <a:xfrm>
                  <a:off x="115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2" name="Rectangle 14">
                  <a:extLst>
                    <a:ext uri="{FF2B5EF4-FFF2-40B4-BE49-F238E27FC236}">
                      <a16:creationId xmlns:a16="http://schemas.microsoft.com/office/drawing/2014/main" id="{61484DCB-3D35-4F95-9BDE-CA29B7D0CE52}"/>
                    </a:ext>
                  </a:extLst>
                </p:cNvPr>
                <p:cNvSpPr>
                  <a:spLocks noChangeArrowheads="1"/>
                </p:cNvSpPr>
                <p:nvPr/>
              </p:nvSpPr>
              <p:spPr bwMode="auto">
                <a:xfrm>
                  <a:off x="139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sp>
            <p:nvSpPr>
              <p:cNvPr id="73" name="Text Box 15">
                <a:extLst>
                  <a:ext uri="{FF2B5EF4-FFF2-40B4-BE49-F238E27FC236}">
                    <a16:creationId xmlns:a16="http://schemas.microsoft.com/office/drawing/2014/main" id="{999B9FE3-7DFC-47B1-A9FF-69323386C039}"/>
                  </a:ext>
                </a:extLst>
              </p:cNvPr>
              <p:cNvSpPr txBox="1">
                <a:spLocks noChangeArrowheads="1"/>
              </p:cNvSpPr>
              <p:nvPr/>
            </p:nvSpPr>
            <p:spPr bwMode="auto">
              <a:xfrm>
                <a:off x="796" y="1328"/>
                <a:ext cx="719"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cs typeface="Times New Roman" panose="02020603050405020304" pitchFamily="18" charset="0"/>
                  </a:rPr>
                  <a:t>Publishers</a:t>
                </a:r>
              </a:p>
            </p:txBody>
          </p:sp>
        </p:grpSp>
        <p:grpSp>
          <p:nvGrpSpPr>
            <p:cNvPr id="6" name="Group 16">
              <a:extLst>
                <a:ext uri="{FF2B5EF4-FFF2-40B4-BE49-F238E27FC236}">
                  <a16:creationId xmlns:a16="http://schemas.microsoft.com/office/drawing/2014/main" id="{20B15D23-D7CB-4A85-BDB1-498AD72FBF4C}"/>
                </a:ext>
              </a:extLst>
            </p:cNvPr>
            <p:cNvGrpSpPr>
              <a:grpSpLocks/>
            </p:cNvGrpSpPr>
            <p:nvPr/>
          </p:nvGrpSpPr>
          <p:grpSpPr bwMode="auto">
            <a:xfrm>
              <a:off x="2256" y="1296"/>
              <a:ext cx="960" cy="592"/>
              <a:chOff x="672" y="1328"/>
              <a:chExt cx="960" cy="592"/>
            </a:xfrm>
          </p:grpSpPr>
          <p:grpSp>
            <p:nvGrpSpPr>
              <p:cNvPr id="61" name="Group 17">
                <a:extLst>
                  <a:ext uri="{FF2B5EF4-FFF2-40B4-BE49-F238E27FC236}">
                    <a16:creationId xmlns:a16="http://schemas.microsoft.com/office/drawing/2014/main" id="{2AF922A5-690B-4841-9E4E-A245C3394E75}"/>
                  </a:ext>
                </a:extLst>
              </p:cNvPr>
              <p:cNvGrpSpPr>
                <a:grpSpLocks/>
              </p:cNvGrpSpPr>
              <p:nvPr/>
            </p:nvGrpSpPr>
            <p:grpSpPr bwMode="auto">
              <a:xfrm>
                <a:off x="672" y="1344"/>
                <a:ext cx="960" cy="576"/>
                <a:chOff x="672" y="1344"/>
                <a:chExt cx="960" cy="576"/>
              </a:xfrm>
            </p:grpSpPr>
            <p:sp>
              <p:nvSpPr>
                <p:cNvPr id="63" name="Rectangle 18">
                  <a:extLst>
                    <a:ext uri="{FF2B5EF4-FFF2-40B4-BE49-F238E27FC236}">
                      <a16:creationId xmlns:a16="http://schemas.microsoft.com/office/drawing/2014/main" id="{850A2D45-63A0-4203-A7A6-860086F2CCEE}"/>
                    </a:ext>
                  </a:extLst>
                </p:cNvPr>
                <p:cNvSpPr>
                  <a:spLocks noChangeArrowheads="1"/>
                </p:cNvSpPr>
                <p:nvPr/>
              </p:nvSpPr>
              <p:spPr bwMode="auto">
                <a:xfrm>
                  <a:off x="672" y="1344"/>
                  <a:ext cx="960"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4" name="Rectangle 19">
                  <a:extLst>
                    <a:ext uri="{FF2B5EF4-FFF2-40B4-BE49-F238E27FC236}">
                      <a16:creationId xmlns:a16="http://schemas.microsoft.com/office/drawing/2014/main" id="{6F72182D-419C-47E2-ABC2-5A134576B2DF}"/>
                    </a:ext>
                  </a:extLst>
                </p:cNvPr>
                <p:cNvSpPr>
                  <a:spLocks noChangeArrowheads="1"/>
                </p:cNvSpPr>
                <p:nvPr/>
              </p:nvSpPr>
              <p:spPr bwMode="auto">
                <a:xfrm>
                  <a:off x="67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5" name="Rectangle 20">
                  <a:extLst>
                    <a:ext uri="{FF2B5EF4-FFF2-40B4-BE49-F238E27FC236}">
                      <a16:creationId xmlns:a16="http://schemas.microsoft.com/office/drawing/2014/main" id="{7B8EE81D-7936-4B4E-A0AE-603D899CEF58}"/>
                    </a:ext>
                  </a:extLst>
                </p:cNvPr>
                <p:cNvSpPr>
                  <a:spLocks noChangeArrowheads="1"/>
                </p:cNvSpPr>
                <p:nvPr/>
              </p:nvSpPr>
              <p:spPr bwMode="auto">
                <a:xfrm>
                  <a:off x="91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6" name="Rectangle 21">
                  <a:extLst>
                    <a:ext uri="{FF2B5EF4-FFF2-40B4-BE49-F238E27FC236}">
                      <a16:creationId xmlns:a16="http://schemas.microsoft.com/office/drawing/2014/main" id="{85109A1F-633A-4DB6-B7EB-65358585524D}"/>
                    </a:ext>
                  </a:extLst>
                </p:cNvPr>
                <p:cNvSpPr>
                  <a:spLocks noChangeArrowheads="1"/>
                </p:cNvSpPr>
                <p:nvPr/>
              </p:nvSpPr>
              <p:spPr bwMode="auto">
                <a:xfrm>
                  <a:off x="115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7" name="Rectangle 22">
                  <a:extLst>
                    <a:ext uri="{FF2B5EF4-FFF2-40B4-BE49-F238E27FC236}">
                      <a16:creationId xmlns:a16="http://schemas.microsoft.com/office/drawing/2014/main" id="{34B1D1DF-0683-4199-92B7-173D38CFDD47}"/>
                    </a:ext>
                  </a:extLst>
                </p:cNvPr>
                <p:cNvSpPr>
                  <a:spLocks noChangeArrowheads="1"/>
                </p:cNvSpPr>
                <p:nvPr/>
              </p:nvSpPr>
              <p:spPr bwMode="auto">
                <a:xfrm>
                  <a:off x="139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8" name="Rectangle 23">
                  <a:extLst>
                    <a:ext uri="{FF2B5EF4-FFF2-40B4-BE49-F238E27FC236}">
                      <a16:creationId xmlns:a16="http://schemas.microsoft.com/office/drawing/2014/main" id="{99D4E2EC-9AEC-4FBD-8C3E-2DB77BF3681C}"/>
                    </a:ext>
                  </a:extLst>
                </p:cNvPr>
                <p:cNvSpPr>
                  <a:spLocks noChangeArrowheads="1"/>
                </p:cNvSpPr>
                <p:nvPr/>
              </p:nvSpPr>
              <p:spPr bwMode="auto">
                <a:xfrm>
                  <a:off x="67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9" name="Rectangle 24">
                  <a:extLst>
                    <a:ext uri="{FF2B5EF4-FFF2-40B4-BE49-F238E27FC236}">
                      <a16:creationId xmlns:a16="http://schemas.microsoft.com/office/drawing/2014/main" id="{899DBDED-3CE7-4FB1-AEEE-47DCBCB69948}"/>
                    </a:ext>
                  </a:extLst>
                </p:cNvPr>
                <p:cNvSpPr>
                  <a:spLocks noChangeArrowheads="1"/>
                </p:cNvSpPr>
                <p:nvPr/>
              </p:nvSpPr>
              <p:spPr bwMode="auto">
                <a:xfrm>
                  <a:off x="91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0" name="Rectangle 25">
                  <a:extLst>
                    <a:ext uri="{FF2B5EF4-FFF2-40B4-BE49-F238E27FC236}">
                      <a16:creationId xmlns:a16="http://schemas.microsoft.com/office/drawing/2014/main" id="{9F8C905D-0EC8-4C44-88B8-4B3DCB3D0B4C}"/>
                    </a:ext>
                  </a:extLst>
                </p:cNvPr>
                <p:cNvSpPr>
                  <a:spLocks noChangeArrowheads="1"/>
                </p:cNvSpPr>
                <p:nvPr/>
              </p:nvSpPr>
              <p:spPr bwMode="auto">
                <a:xfrm>
                  <a:off x="115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1" name="Rectangle 26">
                  <a:extLst>
                    <a:ext uri="{FF2B5EF4-FFF2-40B4-BE49-F238E27FC236}">
                      <a16:creationId xmlns:a16="http://schemas.microsoft.com/office/drawing/2014/main" id="{839896CB-572B-4FF8-A87F-892E26252EF2}"/>
                    </a:ext>
                  </a:extLst>
                </p:cNvPr>
                <p:cNvSpPr>
                  <a:spLocks noChangeArrowheads="1"/>
                </p:cNvSpPr>
                <p:nvPr/>
              </p:nvSpPr>
              <p:spPr bwMode="auto">
                <a:xfrm>
                  <a:off x="139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sp>
            <p:nvSpPr>
              <p:cNvPr id="62" name="Text Box 27">
                <a:extLst>
                  <a:ext uri="{FF2B5EF4-FFF2-40B4-BE49-F238E27FC236}">
                    <a16:creationId xmlns:a16="http://schemas.microsoft.com/office/drawing/2014/main" id="{8C2BC60C-CD96-4B14-9C4D-04B7590433CD}"/>
                  </a:ext>
                </a:extLst>
              </p:cNvPr>
              <p:cNvSpPr txBox="1">
                <a:spLocks noChangeArrowheads="1"/>
              </p:cNvSpPr>
              <p:nvPr/>
            </p:nvSpPr>
            <p:spPr bwMode="auto">
              <a:xfrm>
                <a:off x="926" y="1328"/>
                <a:ext cx="459"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cs typeface="Times New Roman" panose="02020603050405020304" pitchFamily="18" charset="0"/>
                  </a:rPr>
                  <a:t>Books</a:t>
                </a:r>
              </a:p>
            </p:txBody>
          </p:sp>
        </p:grpSp>
        <p:grpSp>
          <p:nvGrpSpPr>
            <p:cNvPr id="7" name="Group 28">
              <a:extLst>
                <a:ext uri="{FF2B5EF4-FFF2-40B4-BE49-F238E27FC236}">
                  <a16:creationId xmlns:a16="http://schemas.microsoft.com/office/drawing/2014/main" id="{D18BCC53-D9DC-4BF6-BF17-FB46F0A7C351}"/>
                </a:ext>
              </a:extLst>
            </p:cNvPr>
            <p:cNvGrpSpPr>
              <a:grpSpLocks/>
            </p:cNvGrpSpPr>
            <p:nvPr/>
          </p:nvGrpSpPr>
          <p:grpSpPr bwMode="auto">
            <a:xfrm>
              <a:off x="3840" y="1296"/>
              <a:ext cx="960" cy="592"/>
              <a:chOff x="672" y="1328"/>
              <a:chExt cx="960" cy="592"/>
            </a:xfrm>
          </p:grpSpPr>
          <p:grpSp>
            <p:nvGrpSpPr>
              <p:cNvPr id="50" name="Group 29">
                <a:extLst>
                  <a:ext uri="{FF2B5EF4-FFF2-40B4-BE49-F238E27FC236}">
                    <a16:creationId xmlns:a16="http://schemas.microsoft.com/office/drawing/2014/main" id="{8874FBD7-5F32-4A98-B01B-FA60DFC0120D}"/>
                  </a:ext>
                </a:extLst>
              </p:cNvPr>
              <p:cNvGrpSpPr>
                <a:grpSpLocks/>
              </p:cNvGrpSpPr>
              <p:nvPr/>
            </p:nvGrpSpPr>
            <p:grpSpPr bwMode="auto">
              <a:xfrm>
                <a:off x="672" y="1344"/>
                <a:ext cx="960" cy="576"/>
                <a:chOff x="672" y="1344"/>
                <a:chExt cx="960" cy="576"/>
              </a:xfrm>
            </p:grpSpPr>
            <p:sp>
              <p:nvSpPr>
                <p:cNvPr id="52" name="Rectangle 30">
                  <a:extLst>
                    <a:ext uri="{FF2B5EF4-FFF2-40B4-BE49-F238E27FC236}">
                      <a16:creationId xmlns:a16="http://schemas.microsoft.com/office/drawing/2014/main" id="{B430EDC9-7360-43DA-A4BD-CCE367AB5C52}"/>
                    </a:ext>
                  </a:extLst>
                </p:cNvPr>
                <p:cNvSpPr>
                  <a:spLocks noChangeArrowheads="1"/>
                </p:cNvSpPr>
                <p:nvPr/>
              </p:nvSpPr>
              <p:spPr bwMode="auto">
                <a:xfrm>
                  <a:off x="672" y="1344"/>
                  <a:ext cx="960"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3" name="Rectangle 31">
                  <a:extLst>
                    <a:ext uri="{FF2B5EF4-FFF2-40B4-BE49-F238E27FC236}">
                      <a16:creationId xmlns:a16="http://schemas.microsoft.com/office/drawing/2014/main" id="{7FD84D59-5D22-4613-8CFC-544AC3432833}"/>
                    </a:ext>
                  </a:extLst>
                </p:cNvPr>
                <p:cNvSpPr>
                  <a:spLocks noChangeArrowheads="1"/>
                </p:cNvSpPr>
                <p:nvPr/>
              </p:nvSpPr>
              <p:spPr bwMode="auto">
                <a:xfrm>
                  <a:off x="67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4" name="Rectangle 32">
                  <a:extLst>
                    <a:ext uri="{FF2B5EF4-FFF2-40B4-BE49-F238E27FC236}">
                      <a16:creationId xmlns:a16="http://schemas.microsoft.com/office/drawing/2014/main" id="{87F7B282-33A1-443D-B17D-288E209F310F}"/>
                    </a:ext>
                  </a:extLst>
                </p:cNvPr>
                <p:cNvSpPr>
                  <a:spLocks noChangeArrowheads="1"/>
                </p:cNvSpPr>
                <p:nvPr/>
              </p:nvSpPr>
              <p:spPr bwMode="auto">
                <a:xfrm>
                  <a:off x="91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5" name="Rectangle 33">
                  <a:extLst>
                    <a:ext uri="{FF2B5EF4-FFF2-40B4-BE49-F238E27FC236}">
                      <a16:creationId xmlns:a16="http://schemas.microsoft.com/office/drawing/2014/main" id="{DB64ADE0-F8FB-42ED-8486-3012201CCCA4}"/>
                    </a:ext>
                  </a:extLst>
                </p:cNvPr>
                <p:cNvSpPr>
                  <a:spLocks noChangeArrowheads="1"/>
                </p:cNvSpPr>
                <p:nvPr/>
              </p:nvSpPr>
              <p:spPr bwMode="auto">
                <a:xfrm>
                  <a:off x="115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6" name="Rectangle 34">
                  <a:extLst>
                    <a:ext uri="{FF2B5EF4-FFF2-40B4-BE49-F238E27FC236}">
                      <a16:creationId xmlns:a16="http://schemas.microsoft.com/office/drawing/2014/main" id="{392F3126-281E-493D-A2B8-2BE6F7FAB696}"/>
                    </a:ext>
                  </a:extLst>
                </p:cNvPr>
                <p:cNvSpPr>
                  <a:spLocks noChangeArrowheads="1"/>
                </p:cNvSpPr>
                <p:nvPr/>
              </p:nvSpPr>
              <p:spPr bwMode="auto">
                <a:xfrm>
                  <a:off x="139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7" name="Rectangle 35">
                  <a:extLst>
                    <a:ext uri="{FF2B5EF4-FFF2-40B4-BE49-F238E27FC236}">
                      <a16:creationId xmlns:a16="http://schemas.microsoft.com/office/drawing/2014/main" id="{C9B1D0FE-9F82-4B69-8477-1E3612DB9AAF}"/>
                    </a:ext>
                  </a:extLst>
                </p:cNvPr>
                <p:cNvSpPr>
                  <a:spLocks noChangeArrowheads="1"/>
                </p:cNvSpPr>
                <p:nvPr/>
              </p:nvSpPr>
              <p:spPr bwMode="auto">
                <a:xfrm>
                  <a:off x="67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8" name="Rectangle 36">
                  <a:extLst>
                    <a:ext uri="{FF2B5EF4-FFF2-40B4-BE49-F238E27FC236}">
                      <a16:creationId xmlns:a16="http://schemas.microsoft.com/office/drawing/2014/main" id="{9563B86C-F902-46DC-856B-D180F74D54AA}"/>
                    </a:ext>
                  </a:extLst>
                </p:cNvPr>
                <p:cNvSpPr>
                  <a:spLocks noChangeArrowheads="1"/>
                </p:cNvSpPr>
                <p:nvPr/>
              </p:nvSpPr>
              <p:spPr bwMode="auto">
                <a:xfrm>
                  <a:off x="91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9" name="Rectangle 37">
                  <a:extLst>
                    <a:ext uri="{FF2B5EF4-FFF2-40B4-BE49-F238E27FC236}">
                      <a16:creationId xmlns:a16="http://schemas.microsoft.com/office/drawing/2014/main" id="{0ACB74A5-8C20-4EFC-A420-FCC7928EED4C}"/>
                    </a:ext>
                  </a:extLst>
                </p:cNvPr>
                <p:cNvSpPr>
                  <a:spLocks noChangeArrowheads="1"/>
                </p:cNvSpPr>
                <p:nvPr/>
              </p:nvSpPr>
              <p:spPr bwMode="auto">
                <a:xfrm>
                  <a:off x="115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0" name="Rectangle 38">
                  <a:extLst>
                    <a:ext uri="{FF2B5EF4-FFF2-40B4-BE49-F238E27FC236}">
                      <a16:creationId xmlns:a16="http://schemas.microsoft.com/office/drawing/2014/main" id="{3781D544-8AA9-4D8A-B155-B5ACD38F134D}"/>
                    </a:ext>
                  </a:extLst>
                </p:cNvPr>
                <p:cNvSpPr>
                  <a:spLocks noChangeArrowheads="1"/>
                </p:cNvSpPr>
                <p:nvPr/>
              </p:nvSpPr>
              <p:spPr bwMode="auto">
                <a:xfrm>
                  <a:off x="139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sp>
            <p:nvSpPr>
              <p:cNvPr id="51" name="Text Box 39">
                <a:extLst>
                  <a:ext uri="{FF2B5EF4-FFF2-40B4-BE49-F238E27FC236}">
                    <a16:creationId xmlns:a16="http://schemas.microsoft.com/office/drawing/2014/main" id="{696B7B18-7259-4BB4-99D7-A47BDAFFF497}"/>
                  </a:ext>
                </a:extLst>
              </p:cNvPr>
              <p:cNvSpPr txBox="1">
                <a:spLocks noChangeArrowheads="1"/>
              </p:cNvSpPr>
              <p:nvPr/>
            </p:nvSpPr>
            <p:spPr bwMode="auto">
              <a:xfrm>
                <a:off x="784" y="1328"/>
                <a:ext cx="74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cs typeface="Times New Roman" panose="02020603050405020304" pitchFamily="18" charset="0"/>
                  </a:rPr>
                  <a:t>Customers</a:t>
                </a:r>
              </a:p>
            </p:txBody>
          </p:sp>
        </p:grpSp>
        <p:grpSp>
          <p:nvGrpSpPr>
            <p:cNvPr id="8" name="Group 40">
              <a:extLst>
                <a:ext uri="{FF2B5EF4-FFF2-40B4-BE49-F238E27FC236}">
                  <a16:creationId xmlns:a16="http://schemas.microsoft.com/office/drawing/2014/main" id="{4D5CEB10-6A61-4CE1-B3D1-EEB57F3B1868}"/>
                </a:ext>
              </a:extLst>
            </p:cNvPr>
            <p:cNvGrpSpPr>
              <a:grpSpLocks/>
            </p:cNvGrpSpPr>
            <p:nvPr/>
          </p:nvGrpSpPr>
          <p:grpSpPr bwMode="auto">
            <a:xfrm>
              <a:off x="672" y="2400"/>
              <a:ext cx="960" cy="592"/>
              <a:chOff x="672" y="1328"/>
              <a:chExt cx="960" cy="592"/>
            </a:xfrm>
          </p:grpSpPr>
          <p:grpSp>
            <p:nvGrpSpPr>
              <p:cNvPr id="39" name="Group 41">
                <a:extLst>
                  <a:ext uri="{FF2B5EF4-FFF2-40B4-BE49-F238E27FC236}">
                    <a16:creationId xmlns:a16="http://schemas.microsoft.com/office/drawing/2014/main" id="{7D96DAA3-F8BA-4A13-9FBE-E714B90D718B}"/>
                  </a:ext>
                </a:extLst>
              </p:cNvPr>
              <p:cNvGrpSpPr>
                <a:grpSpLocks/>
              </p:cNvGrpSpPr>
              <p:nvPr/>
            </p:nvGrpSpPr>
            <p:grpSpPr bwMode="auto">
              <a:xfrm>
                <a:off x="672" y="1344"/>
                <a:ext cx="960" cy="576"/>
                <a:chOff x="672" y="1344"/>
                <a:chExt cx="960" cy="576"/>
              </a:xfrm>
            </p:grpSpPr>
            <p:sp>
              <p:nvSpPr>
                <p:cNvPr id="41" name="Rectangle 42">
                  <a:extLst>
                    <a:ext uri="{FF2B5EF4-FFF2-40B4-BE49-F238E27FC236}">
                      <a16:creationId xmlns:a16="http://schemas.microsoft.com/office/drawing/2014/main" id="{475E1C5E-77A9-4DEC-98A9-29182DFDBDCA}"/>
                    </a:ext>
                  </a:extLst>
                </p:cNvPr>
                <p:cNvSpPr>
                  <a:spLocks noChangeArrowheads="1"/>
                </p:cNvSpPr>
                <p:nvPr/>
              </p:nvSpPr>
              <p:spPr bwMode="auto">
                <a:xfrm>
                  <a:off x="672" y="1344"/>
                  <a:ext cx="960"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2" name="Rectangle 43">
                  <a:extLst>
                    <a:ext uri="{FF2B5EF4-FFF2-40B4-BE49-F238E27FC236}">
                      <a16:creationId xmlns:a16="http://schemas.microsoft.com/office/drawing/2014/main" id="{799BD5AD-659A-4F27-AC14-7A5C50040C29}"/>
                    </a:ext>
                  </a:extLst>
                </p:cNvPr>
                <p:cNvSpPr>
                  <a:spLocks noChangeArrowheads="1"/>
                </p:cNvSpPr>
                <p:nvPr/>
              </p:nvSpPr>
              <p:spPr bwMode="auto">
                <a:xfrm>
                  <a:off x="67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3" name="Rectangle 44">
                  <a:extLst>
                    <a:ext uri="{FF2B5EF4-FFF2-40B4-BE49-F238E27FC236}">
                      <a16:creationId xmlns:a16="http://schemas.microsoft.com/office/drawing/2014/main" id="{D2C3CCD3-2624-48FF-831B-585DB06F56C3}"/>
                    </a:ext>
                  </a:extLst>
                </p:cNvPr>
                <p:cNvSpPr>
                  <a:spLocks noChangeArrowheads="1"/>
                </p:cNvSpPr>
                <p:nvPr/>
              </p:nvSpPr>
              <p:spPr bwMode="auto">
                <a:xfrm>
                  <a:off x="91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 name="Rectangle 45">
                  <a:extLst>
                    <a:ext uri="{FF2B5EF4-FFF2-40B4-BE49-F238E27FC236}">
                      <a16:creationId xmlns:a16="http://schemas.microsoft.com/office/drawing/2014/main" id="{227E8F9C-8688-4801-886C-830153F308E6}"/>
                    </a:ext>
                  </a:extLst>
                </p:cNvPr>
                <p:cNvSpPr>
                  <a:spLocks noChangeArrowheads="1"/>
                </p:cNvSpPr>
                <p:nvPr/>
              </p:nvSpPr>
              <p:spPr bwMode="auto">
                <a:xfrm>
                  <a:off x="115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5" name="Rectangle 46">
                  <a:extLst>
                    <a:ext uri="{FF2B5EF4-FFF2-40B4-BE49-F238E27FC236}">
                      <a16:creationId xmlns:a16="http://schemas.microsoft.com/office/drawing/2014/main" id="{60CAEAE9-245A-4D7F-8C4B-5743F06B5983}"/>
                    </a:ext>
                  </a:extLst>
                </p:cNvPr>
                <p:cNvSpPr>
                  <a:spLocks noChangeArrowheads="1"/>
                </p:cNvSpPr>
                <p:nvPr/>
              </p:nvSpPr>
              <p:spPr bwMode="auto">
                <a:xfrm>
                  <a:off x="139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6" name="Rectangle 47">
                  <a:extLst>
                    <a:ext uri="{FF2B5EF4-FFF2-40B4-BE49-F238E27FC236}">
                      <a16:creationId xmlns:a16="http://schemas.microsoft.com/office/drawing/2014/main" id="{7FEFB26D-2A22-4A26-878E-7800F7183245}"/>
                    </a:ext>
                  </a:extLst>
                </p:cNvPr>
                <p:cNvSpPr>
                  <a:spLocks noChangeArrowheads="1"/>
                </p:cNvSpPr>
                <p:nvPr/>
              </p:nvSpPr>
              <p:spPr bwMode="auto">
                <a:xfrm>
                  <a:off x="67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7" name="Rectangle 48">
                  <a:extLst>
                    <a:ext uri="{FF2B5EF4-FFF2-40B4-BE49-F238E27FC236}">
                      <a16:creationId xmlns:a16="http://schemas.microsoft.com/office/drawing/2014/main" id="{8D929C16-AFC3-4151-B923-3AB08E473203}"/>
                    </a:ext>
                  </a:extLst>
                </p:cNvPr>
                <p:cNvSpPr>
                  <a:spLocks noChangeArrowheads="1"/>
                </p:cNvSpPr>
                <p:nvPr/>
              </p:nvSpPr>
              <p:spPr bwMode="auto">
                <a:xfrm>
                  <a:off x="91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8" name="Rectangle 49">
                  <a:extLst>
                    <a:ext uri="{FF2B5EF4-FFF2-40B4-BE49-F238E27FC236}">
                      <a16:creationId xmlns:a16="http://schemas.microsoft.com/office/drawing/2014/main" id="{3BBD21A7-AAFB-4ECD-B4EF-E5C9335FA995}"/>
                    </a:ext>
                  </a:extLst>
                </p:cNvPr>
                <p:cNvSpPr>
                  <a:spLocks noChangeArrowheads="1"/>
                </p:cNvSpPr>
                <p:nvPr/>
              </p:nvSpPr>
              <p:spPr bwMode="auto">
                <a:xfrm>
                  <a:off x="115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BD3090C0-2DA0-49BE-A24F-7851734D62DA}"/>
                    </a:ext>
                  </a:extLst>
                </p:cNvPr>
                <p:cNvSpPr>
                  <a:spLocks noChangeArrowheads="1"/>
                </p:cNvSpPr>
                <p:nvPr/>
              </p:nvSpPr>
              <p:spPr bwMode="auto">
                <a:xfrm>
                  <a:off x="139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sp>
            <p:nvSpPr>
              <p:cNvPr id="40" name="Text Box 51">
                <a:extLst>
                  <a:ext uri="{FF2B5EF4-FFF2-40B4-BE49-F238E27FC236}">
                    <a16:creationId xmlns:a16="http://schemas.microsoft.com/office/drawing/2014/main" id="{FCEECEFD-3E4C-4A2A-9894-961D034A4E9C}"/>
                  </a:ext>
                </a:extLst>
              </p:cNvPr>
              <p:cNvSpPr txBox="1">
                <a:spLocks noChangeArrowheads="1"/>
              </p:cNvSpPr>
              <p:nvPr/>
            </p:nvSpPr>
            <p:spPr bwMode="auto">
              <a:xfrm>
                <a:off x="867" y="1328"/>
                <a:ext cx="577"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cs typeface="Times New Roman" panose="02020603050405020304" pitchFamily="18" charset="0"/>
                  </a:rPr>
                  <a:t>Authors</a:t>
                </a:r>
              </a:p>
            </p:txBody>
          </p:sp>
        </p:grpSp>
        <p:grpSp>
          <p:nvGrpSpPr>
            <p:cNvPr id="9" name="Group 52">
              <a:extLst>
                <a:ext uri="{FF2B5EF4-FFF2-40B4-BE49-F238E27FC236}">
                  <a16:creationId xmlns:a16="http://schemas.microsoft.com/office/drawing/2014/main" id="{CF91A363-57CA-41C2-B457-86900AB303F4}"/>
                </a:ext>
              </a:extLst>
            </p:cNvPr>
            <p:cNvGrpSpPr>
              <a:grpSpLocks/>
            </p:cNvGrpSpPr>
            <p:nvPr/>
          </p:nvGrpSpPr>
          <p:grpSpPr bwMode="auto">
            <a:xfrm>
              <a:off x="2256" y="2400"/>
              <a:ext cx="960" cy="592"/>
              <a:chOff x="672" y="1328"/>
              <a:chExt cx="960" cy="592"/>
            </a:xfrm>
          </p:grpSpPr>
          <p:grpSp>
            <p:nvGrpSpPr>
              <p:cNvPr id="28" name="Group 53">
                <a:extLst>
                  <a:ext uri="{FF2B5EF4-FFF2-40B4-BE49-F238E27FC236}">
                    <a16:creationId xmlns:a16="http://schemas.microsoft.com/office/drawing/2014/main" id="{D4F7B003-D081-4006-85AC-1F8EF437B049}"/>
                  </a:ext>
                </a:extLst>
              </p:cNvPr>
              <p:cNvGrpSpPr>
                <a:grpSpLocks/>
              </p:cNvGrpSpPr>
              <p:nvPr/>
            </p:nvGrpSpPr>
            <p:grpSpPr bwMode="auto">
              <a:xfrm>
                <a:off x="672" y="1344"/>
                <a:ext cx="960" cy="576"/>
                <a:chOff x="672" y="1344"/>
                <a:chExt cx="960" cy="576"/>
              </a:xfrm>
            </p:grpSpPr>
            <p:sp>
              <p:nvSpPr>
                <p:cNvPr id="30" name="Rectangle 54">
                  <a:extLst>
                    <a:ext uri="{FF2B5EF4-FFF2-40B4-BE49-F238E27FC236}">
                      <a16:creationId xmlns:a16="http://schemas.microsoft.com/office/drawing/2014/main" id="{F1A0B7F5-63A3-4892-B4BA-353D6ECA8E49}"/>
                    </a:ext>
                  </a:extLst>
                </p:cNvPr>
                <p:cNvSpPr>
                  <a:spLocks noChangeArrowheads="1"/>
                </p:cNvSpPr>
                <p:nvPr/>
              </p:nvSpPr>
              <p:spPr bwMode="auto">
                <a:xfrm>
                  <a:off x="672" y="1344"/>
                  <a:ext cx="960"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1" name="Rectangle 55">
                  <a:extLst>
                    <a:ext uri="{FF2B5EF4-FFF2-40B4-BE49-F238E27FC236}">
                      <a16:creationId xmlns:a16="http://schemas.microsoft.com/office/drawing/2014/main" id="{1D8DA704-E18C-4D9C-81DF-F4C7DF1499F2}"/>
                    </a:ext>
                  </a:extLst>
                </p:cNvPr>
                <p:cNvSpPr>
                  <a:spLocks noChangeArrowheads="1"/>
                </p:cNvSpPr>
                <p:nvPr/>
              </p:nvSpPr>
              <p:spPr bwMode="auto">
                <a:xfrm>
                  <a:off x="67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2" name="Rectangle 56">
                  <a:extLst>
                    <a:ext uri="{FF2B5EF4-FFF2-40B4-BE49-F238E27FC236}">
                      <a16:creationId xmlns:a16="http://schemas.microsoft.com/office/drawing/2014/main" id="{494B78ED-0211-4AAE-80E8-25FD707C3E57}"/>
                    </a:ext>
                  </a:extLst>
                </p:cNvPr>
                <p:cNvSpPr>
                  <a:spLocks noChangeArrowheads="1"/>
                </p:cNvSpPr>
                <p:nvPr/>
              </p:nvSpPr>
              <p:spPr bwMode="auto">
                <a:xfrm>
                  <a:off x="91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3" name="Rectangle 57">
                  <a:extLst>
                    <a:ext uri="{FF2B5EF4-FFF2-40B4-BE49-F238E27FC236}">
                      <a16:creationId xmlns:a16="http://schemas.microsoft.com/office/drawing/2014/main" id="{AA2BBE34-C568-4501-AD7C-E9CBF12F1D21}"/>
                    </a:ext>
                  </a:extLst>
                </p:cNvPr>
                <p:cNvSpPr>
                  <a:spLocks noChangeArrowheads="1"/>
                </p:cNvSpPr>
                <p:nvPr/>
              </p:nvSpPr>
              <p:spPr bwMode="auto">
                <a:xfrm>
                  <a:off x="115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4" name="Rectangle 58">
                  <a:extLst>
                    <a:ext uri="{FF2B5EF4-FFF2-40B4-BE49-F238E27FC236}">
                      <a16:creationId xmlns:a16="http://schemas.microsoft.com/office/drawing/2014/main" id="{5388DE3D-2AB3-4DCB-8424-B5293D21B37B}"/>
                    </a:ext>
                  </a:extLst>
                </p:cNvPr>
                <p:cNvSpPr>
                  <a:spLocks noChangeArrowheads="1"/>
                </p:cNvSpPr>
                <p:nvPr/>
              </p:nvSpPr>
              <p:spPr bwMode="auto">
                <a:xfrm>
                  <a:off x="139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5" name="Rectangle 59">
                  <a:extLst>
                    <a:ext uri="{FF2B5EF4-FFF2-40B4-BE49-F238E27FC236}">
                      <a16:creationId xmlns:a16="http://schemas.microsoft.com/office/drawing/2014/main" id="{47A9049B-68CD-47EB-B525-9A64D765F46F}"/>
                    </a:ext>
                  </a:extLst>
                </p:cNvPr>
                <p:cNvSpPr>
                  <a:spLocks noChangeArrowheads="1"/>
                </p:cNvSpPr>
                <p:nvPr/>
              </p:nvSpPr>
              <p:spPr bwMode="auto">
                <a:xfrm>
                  <a:off x="67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6" name="Rectangle 60">
                  <a:extLst>
                    <a:ext uri="{FF2B5EF4-FFF2-40B4-BE49-F238E27FC236}">
                      <a16:creationId xmlns:a16="http://schemas.microsoft.com/office/drawing/2014/main" id="{D602901A-81E0-48F5-A951-8F099F81EEB4}"/>
                    </a:ext>
                  </a:extLst>
                </p:cNvPr>
                <p:cNvSpPr>
                  <a:spLocks noChangeArrowheads="1"/>
                </p:cNvSpPr>
                <p:nvPr/>
              </p:nvSpPr>
              <p:spPr bwMode="auto">
                <a:xfrm>
                  <a:off x="91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7" name="Rectangle 61">
                  <a:extLst>
                    <a:ext uri="{FF2B5EF4-FFF2-40B4-BE49-F238E27FC236}">
                      <a16:creationId xmlns:a16="http://schemas.microsoft.com/office/drawing/2014/main" id="{ADF5C707-B874-41BA-88F4-6EBA5B544D6A}"/>
                    </a:ext>
                  </a:extLst>
                </p:cNvPr>
                <p:cNvSpPr>
                  <a:spLocks noChangeArrowheads="1"/>
                </p:cNvSpPr>
                <p:nvPr/>
              </p:nvSpPr>
              <p:spPr bwMode="auto">
                <a:xfrm>
                  <a:off x="115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8" name="Rectangle 62">
                  <a:extLst>
                    <a:ext uri="{FF2B5EF4-FFF2-40B4-BE49-F238E27FC236}">
                      <a16:creationId xmlns:a16="http://schemas.microsoft.com/office/drawing/2014/main" id="{15EDCC36-E472-4496-9424-C5A78502A374}"/>
                    </a:ext>
                  </a:extLst>
                </p:cNvPr>
                <p:cNvSpPr>
                  <a:spLocks noChangeArrowheads="1"/>
                </p:cNvSpPr>
                <p:nvPr/>
              </p:nvSpPr>
              <p:spPr bwMode="auto">
                <a:xfrm>
                  <a:off x="139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sp>
            <p:nvSpPr>
              <p:cNvPr id="29" name="Text Box 63">
                <a:extLst>
                  <a:ext uri="{FF2B5EF4-FFF2-40B4-BE49-F238E27FC236}">
                    <a16:creationId xmlns:a16="http://schemas.microsoft.com/office/drawing/2014/main" id="{2519B8DE-DA4F-41F1-9AF9-E4CA9171F449}"/>
                  </a:ext>
                </a:extLst>
              </p:cNvPr>
              <p:cNvSpPr txBox="1">
                <a:spLocks noChangeArrowheads="1"/>
              </p:cNvSpPr>
              <p:nvPr/>
            </p:nvSpPr>
            <p:spPr bwMode="auto">
              <a:xfrm>
                <a:off x="818" y="1328"/>
                <a:ext cx="6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cs typeface="Times New Roman" panose="02020603050405020304" pitchFamily="18" charset="0"/>
                  </a:rPr>
                  <a:t>Inventory</a:t>
                </a:r>
              </a:p>
            </p:txBody>
          </p:sp>
        </p:grpSp>
        <p:grpSp>
          <p:nvGrpSpPr>
            <p:cNvPr id="10" name="Group 64">
              <a:extLst>
                <a:ext uri="{FF2B5EF4-FFF2-40B4-BE49-F238E27FC236}">
                  <a16:creationId xmlns:a16="http://schemas.microsoft.com/office/drawing/2014/main" id="{83D71B0B-20E1-4DE3-A85E-177B78141B92}"/>
                </a:ext>
              </a:extLst>
            </p:cNvPr>
            <p:cNvGrpSpPr>
              <a:grpSpLocks/>
            </p:cNvGrpSpPr>
            <p:nvPr/>
          </p:nvGrpSpPr>
          <p:grpSpPr bwMode="auto">
            <a:xfrm>
              <a:off x="3840" y="2400"/>
              <a:ext cx="960" cy="592"/>
              <a:chOff x="672" y="1328"/>
              <a:chExt cx="960" cy="592"/>
            </a:xfrm>
          </p:grpSpPr>
          <p:grpSp>
            <p:nvGrpSpPr>
              <p:cNvPr id="17" name="Group 65">
                <a:extLst>
                  <a:ext uri="{FF2B5EF4-FFF2-40B4-BE49-F238E27FC236}">
                    <a16:creationId xmlns:a16="http://schemas.microsoft.com/office/drawing/2014/main" id="{08E35135-140E-4FC4-9E20-606BE2FAA2B9}"/>
                  </a:ext>
                </a:extLst>
              </p:cNvPr>
              <p:cNvGrpSpPr>
                <a:grpSpLocks/>
              </p:cNvGrpSpPr>
              <p:nvPr/>
            </p:nvGrpSpPr>
            <p:grpSpPr bwMode="auto">
              <a:xfrm>
                <a:off x="672" y="1344"/>
                <a:ext cx="960" cy="576"/>
                <a:chOff x="672" y="1344"/>
                <a:chExt cx="960" cy="576"/>
              </a:xfrm>
            </p:grpSpPr>
            <p:sp>
              <p:nvSpPr>
                <p:cNvPr id="19" name="Rectangle 66">
                  <a:extLst>
                    <a:ext uri="{FF2B5EF4-FFF2-40B4-BE49-F238E27FC236}">
                      <a16:creationId xmlns:a16="http://schemas.microsoft.com/office/drawing/2014/main" id="{30F88545-9D65-4656-9A45-DFD0CFC24336}"/>
                    </a:ext>
                  </a:extLst>
                </p:cNvPr>
                <p:cNvSpPr>
                  <a:spLocks noChangeArrowheads="1"/>
                </p:cNvSpPr>
                <p:nvPr/>
              </p:nvSpPr>
              <p:spPr bwMode="auto">
                <a:xfrm>
                  <a:off x="672" y="1344"/>
                  <a:ext cx="960"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Rectangle 67">
                  <a:extLst>
                    <a:ext uri="{FF2B5EF4-FFF2-40B4-BE49-F238E27FC236}">
                      <a16:creationId xmlns:a16="http://schemas.microsoft.com/office/drawing/2014/main" id="{D8BD2E4A-35ED-4DBD-9129-F8E4CFB82952}"/>
                    </a:ext>
                  </a:extLst>
                </p:cNvPr>
                <p:cNvSpPr>
                  <a:spLocks noChangeArrowheads="1"/>
                </p:cNvSpPr>
                <p:nvPr/>
              </p:nvSpPr>
              <p:spPr bwMode="auto">
                <a:xfrm>
                  <a:off x="67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Rectangle 68">
                  <a:extLst>
                    <a:ext uri="{FF2B5EF4-FFF2-40B4-BE49-F238E27FC236}">
                      <a16:creationId xmlns:a16="http://schemas.microsoft.com/office/drawing/2014/main" id="{1D6BDD42-BBA2-44F7-AF66-D2F98BF260D7}"/>
                    </a:ext>
                  </a:extLst>
                </p:cNvPr>
                <p:cNvSpPr>
                  <a:spLocks noChangeArrowheads="1"/>
                </p:cNvSpPr>
                <p:nvPr/>
              </p:nvSpPr>
              <p:spPr bwMode="auto">
                <a:xfrm>
                  <a:off x="91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Rectangle 69">
                  <a:extLst>
                    <a:ext uri="{FF2B5EF4-FFF2-40B4-BE49-F238E27FC236}">
                      <a16:creationId xmlns:a16="http://schemas.microsoft.com/office/drawing/2014/main" id="{928E4556-FDFB-4E86-9AFE-ED287C299954}"/>
                    </a:ext>
                  </a:extLst>
                </p:cNvPr>
                <p:cNvSpPr>
                  <a:spLocks noChangeArrowheads="1"/>
                </p:cNvSpPr>
                <p:nvPr/>
              </p:nvSpPr>
              <p:spPr bwMode="auto">
                <a:xfrm>
                  <a:off x="115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3" name="Rectangle 70">
                  <a:extLst>
                    <a:ext uri="{FF2B5EF4-FFF2-40B4-BE49-F238E27FC236}">
                      <a16:creationId xmlns:a16="http://schemas.microsoft.com/office/drawing/2014/main" id="{BBD22DD0-0E25-48A3-B07B-F6F5DF20C936}"/>
                    </a:ext>
                  </a:extLst>
                </p:cNvPr>
                <p:cNvSpPr>
                  <a:spLocks noChangeArrowheads="1"/>
                </p:cNvSpPr>
                <p:nvPr/>
              </p:nvSpPr>
              <p:spPr bwMode="auto">
                <a:xfrm>
                  <a:off x="1392" y="1728"/>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Rectangle 71">
                  <a:extLst>
                    <a:ext uri="{FF2B5EF4-FFF2-40B4-BE49-F238E27FC236}">
                      <a16:creationId xmlns:a16="http://schemas.microsoft.com/office/drawing/2014/main" id="{2A436617-CE01-4D64-A871-4E759EB06976}"/>
                    </a:ext>
                  </a:extLst>
                </p:cNvPr>
                <p:cNvSpPr>
                  <a:spLocks noChangeArrowheads="1"/>
                </p:cNvSpPr>
                <p:nvPr/>
              </p:nvSpPr>
              <p:spPr bwMode="auto">
                <a:xfrm>
                  <a:off x="67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Rectangle 72">
                  <a:extLst>
                    <a:ext uri="{FF2B5EF4-FFF2-40B4-BE49-F238E27FC236}">
                      <a16:creationId xmlns:a16="http://schemas.microsoft.com/office/drawing/2014/main" id="{11B7C936-DC8C-4481-B3EE-A8E4D4FAFE32}"/>
                    </a:ext>
                  </a:extLst>
                </p:cNvPr>
                <p:cNvSpPr>
                  <a:spLocks noChangeArrowheads="1"/>
                </p:cNvSpPr>
                <p:nvPr/>
              </p:nvSpPr>
              <p:spPr bwMode="auto">
                <a:xfrm>
                  <a:off x="91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6" name="Rectangle 73">
                  <a:extLst>
                    <a:ext uri="{FF2B5EF4-FFF2-40B4-BE49-F238E27FC236}">
                      <a16:creationId xmlns:a16="http://schemas.microsoft.com/office/drawing/2014/main" id="{BED747B3-0DB3-44DB-96DE-B9080948E4C4}"/>
                    </a:ext>
                  </a:extLst>
                </p:cNvPr>
                <p:cNvSpPr>
                  <a:spLocks noChangeArrowheads="1"/>
                </p:cNvSpPr>
                <p:nvPr/>
              </p:nvSpPr>
              <p:spPr bwMode="auto">
                <a:xfrm>
                  <a:off x="115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7" name="Rectangle 74">
                  <a:extLst>
                    <a:ext uri="{FF2B5EF4-FFF2-40B4-BE49-F238E27FC236}">
                      <a16:creationId xmlns:a16="http://schemas.microsoft.com/office/drawing/2014/main" id="{BEB4C534-21EC-499A-9019-64675ED12B92}"/>
                    </a:ext>
                  </a:extLst>
                </p:cNvPr>
                <p:cNvSpPr>
                  <a:spLocks noChangeArrowheads="1"/>
                </p:cNvSpPr>
                <p:nvPr/>
              </p:nvSpPr>
              <p:spPr bwMode="auto">
                <a:xfrm>
                  <a:off x="1392" y="1536"/>
                  <a:ext cx="24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sp>
            <p:nvSpPr>
              <p:cNvPr id="18" name="Text Box 75">
                <a:extLst>
                  <a:ext uri="{FF2B5EF4-FFF2-40B4-BE49-F238E27FC236}">
                    <a16:creationId xmlns:a16="http://schemas.microsoft.com/office/drawing/2014/main" id="{08B66E3B-491C-4D29-BFEF-410DED04C1BB}"/>
                  </a:ext>
                </a:extLst>
              </p:cNvPr>
              <p:cNvSpPr txBox="1">
                <a:spLocks noChangeArrowheads="1"/>
              </p:cNvSpPr>
              <p:nvPr/>
            </p:nvSpPr>
            <p:spPr bwMode="auto">
              <a:xfrm>
                <a:off x="904" y="1328"/>
                <a:ext cx="507"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cs typeface="Times New Roman" panose="02020603050405020304" pitchFamily="18" charset="0"/>
                  </a:rPr>
                  <a:t>Orders</a:t>
                </a:r>
              </a:p>
            </p:txBody>
          </p:sp>
        </p:grpSp>
        <p:sp>
          <p:nvSpPr>
            <p:cNvPr id="11" name="Line 76">
              <a:extLst>
                <a:ext uri="{FF2B5EF4-FFF2-40B4-BE49-F238E27FC236}">
                  <a16:creationId xmlns:a16="http://schemas.microsoft.com/office/drawing/2014/main" id="{341CBAE9-08D4-41C2-85EF-6E7B10828E0B}"/>
                </a:ext>
              </a:extLst>
            </p:cNvPr>
            <p:cNvSpPr>
              <a:spLocks noChangeShapeType="1"/>
            </p:cNvSpPr>
            <p:nvPr/>
          </p:nvSpPr>
          <p:spPr bwMode="auto">
            <a:xfrm>
              <a:off x="1152" y="187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Line 77">
              <a:extLst>
                <a:ext uri="{FF2B5EF4-FFF2-40B4-BE49-F238E27FC236}">
                  <a16:creationId xmlns:a16="http://schemas.microsoft.com/office/drawing/2014/main" id="{678CC3A0-22FB-48B7-A643-3FF5779A9677}"/>
                </a:ext>
              </a:extLst>
            </p:cNvPr>
            <p:cNvSpPr>
              <a:spLocks noChangeShapeType="1"/>
            </p:cNvSpPr>
            <p:nvPr/>
          </p:nvSpPr>
          <p:spPr bwMode="auto">
            <a:xfrm>
              <a:off x="1632" y="163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Line 78">
              <a:extLst>
                <a:ext uri="{FF2B5EF4-FFF2-40B4-BE49-F238E27FC236}">
                  <a16:creationId xmlns:a16="http://schemas.microsoft.com/office/drawing/2014/main" id="{1DF08113-6768-426F-BF0E-CA2BCE70A753}"/>
                </a:ext>
              </a:extLst>
            </p:cNvPr>
            <p:cNvSpPr>
              <a:spLocks noChangeShapeType="1"/>
            </p:cNvSpPr>
            <p:nvPr/>
          </p:nvSpPr>
          <p:spPr bwMode="auto">
            <a:xfrm flipV="1">
              <a:off x="1632" y="1896"/>
              <a:ext cx="624"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Line 79">
              <a:extLst>
                <a:ext uri="{FF2B5EF4-FFF2-40B4-BE49-F238E27FC236}">
                  <a16:creationId xmlns:a16="http://schemas.microsoft.com/office/drawing/2014/main" id="{1D4BFAE6-5DCA-4744-AFCA-ACC4C171264D}"/>
                </a:ext>
              </a:extLst>
            </p:cNvPr>
            <p:cNvSpPr>
              <a:spLocks noChangeShapeType="1"/>
            </p:cNvSpPr>
            <p:nvPr/>
          </p:nvSpPr>
          <p:spPr bwMode="auto">
            <a:xfrm>
              <a:off x="2736" y="187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Line 80">
              <a:extLst>
                <a:ext uri="{FF2B5EF4-FFF2-40B4-BE49-F238E27FC236}">
                  <a16:creationId xmlns:a16="http://schemas.microsoft.com/office/drawing/2014/main" id="{BBB0BB26-04D9-40C6-AC6A-BED876B0481F}"/>
                </a:ext>
              </a:extLst>
            </p:cNvPr>
            <p:cNvSpPr>
              <a:spLocks noChangeShapeType="1"/>
            </p:cNvSpPr>
            <p:nvPr/>
          </p:nvSpPr>
          <p:spPr bwMode="auto">
            <a:xfrm flipH="1" flipV="1">
              <a:off x="3216" y="1872"/>
              <a:ext cx="624"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Line 81">
              <a:extLst>
                <a:ext uri="{FF2B5EF4-FFF2-40B4-BE49-F238E27FC236}">
                  <a16:creationId xmlns:a16="http://schemas.microsoft.com/office/drawing/2014/main" id="{BB0E2491-5E8B-4C6A-854D-718792EEB2EA}"/>
                </a:ext>
              </a:extLst>
            </p:cNvPr>
            <p:cNvSpPr>
              <a:spLocks noChangeShapeType="1"/>
            </p:cNvSpPr>
            <p:nvPr/>
          </p:nvSpPr>
          <p:spPr bwMode="auto">
            <a:xfrm>
              <a:off x="4320" y="187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spTree>
    <p:extLst>
      <p:ext uri="{BB962C8B-B14F-4D97-AF65-F5344CB8AC3E}">
        <p14:creationId xmlns:p14="http://schemas.microsoft.com/office/powerpoint/2010/main" val="3570586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1303-E7E4-4912-A643-2B589F647556}"/>
              </a:ext>
            </a:extLst>
          </p:cNvPr>
          <p:cNvSpPr>
            <a:spLocks noGrp="1"/>
          </p:cNvSpPr>
          <p:nvPr>
            <p:ph type="title"/>
          </p:nvPr>
        </p:nvSpPr>
        <p:spPr/>
        <p:txBody>
          <a:bodyPr/>
          <a:lstStyle/>
          <a:p>
            <a:r>
              <a:rPr lang="en-US" dirty="0"/>
              <a:t>Table (field and row)</a:t>
            </a:r>
          </a:p>
        </p:txBody>
      </p:sp>
      <p:pic>
        <p:nvPicPr>
          <p:cNvPr id="4" name="Picture 2">
            <a:extLst>
              <a:ext uri="{FF2B5EF4-FFF2-40B4-BE49-F238E27FC236}">
                <a16:creationId xmlns:a16="http://schemas.microsoft.com/office/drawing/2014/main" id="{2904A76A-A405-46FD-A6D4-D8DDCEE71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062" y="1563687"/>
            <a:ext cx="788670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a:extLst>
              <a:ext uri="{FF2B5EF4-FFF2-40B4-BE49-F238E27FC236}">
                <a16:creationId xmlns:a16="http://schemas.microsoft.com/office/drawing/2014/main" id="{4D0FA685-36A7-4CDB-84EE-1CF975421A3A}"/>
              </a:ext>
            </a:extLst>
          </p:cNvPr>
          <p:cNvSpPr>
            <a:spLocks noChangeArrowheads="1"/>
          </p:cNvSpPr>
          <p:nvPr/>
        </p:nvSpPr>
        <p:spPr bwMode="auto">
          <a:xfrm>
            <a:off x="2183907" y="1323990"/>
            <a:ext cx="1487488" cy="2106227"/>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5">
            <a:extLst>
              <a:ext uri="{FF2B5EF4-FFF2-40B4-BE49-F238E27FC236}">
                <a16:creationId xmlns:a16="http://schemas.microsoft.com/office/drawing/2014/main" id="{F1B659A1-DA14-4FEF-A74F-103FCBD4ACCB}"/>
              </a:ext>
            </a:extLst>
          </p:cNvPr>
          <p:cNvSpPr txBox="1">
            <a:spLocks noChangeArrowheads="1"/>
          </p:cNvSpPr>
          <p:nvPr/>
        </p:nvSpPr>
        <p:spPr bwMode="auto">
          <a:xfrm>
            <a:off x="3613166" y="3505200"/>
            <a:ext cx="7393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dirty="0">
                <a:solidFill>
                  <a:srgbClr val="0070C0"/>
                </a:solidFill>
                <a:cs typeface="Times New Roman" panose="02020603050405020304" pitchFamily="18" charset="0"/>
              </a:rPr>
              <a:t>a field</a:t>
            </a:r>
          </a:p>
        </p:txBody>
      </p:sp>
      <p:sp>
        <p:nvSpPr>
          <p:cNvPr id="7" name="Line 6">
            <a:extLst>
              <a:ext uri="{FF2B5EF4-FFF2-40B4-BE49-F238E27FC236}">
                <a16:creationId xmlns:a16="http://schemas.microsoft.com/office/drawing/2014/main" id="{B5F0EB97-65C6-4A90-8D18-DA969D49AF5F}"/>
              </a:ext>
            </a:extLst>
          </p:cNvPr>
          <p:cNvSpPr>
            <a:spLocks noChangeShapeType="1"/>
          </p:cNvSpPr>
          <p:nvPr/>
        </p:nvSpPr>
        <p:spPr bwMode="auto">
          <a:xfrm flipH="1" flipV="1">
            <a:off x="3384566" y="3200400"/>
            <a:ext cx="457200" cy="304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7">
            <a:extLst>
              <a:ext uri="{FF2B5EF4-FFF2-40B4-BE49-F238E27FC236}">
                <a16:creationId xmlns:a16="http://schemas.microsoft.com/office/drawing/2014/main" id="{DD1F94B2-37D8-43AA-8DE5-EBA675DA9E04}"/>
              </a:ext>
            </a:extLst>
          </p:cNvPr>
          <p:cNvSpPr txBox="1">
            <a:spLocks noChangeArrowheads="1"/>
          </p:cNvSpPr>
          <p:nvPr/>
        </p:nvSpPr>
        <p:spPr bwMode="auto">
          <a:xfrm>
            <a:off x="5097262" y="1030287"/>
            <a:ext cx="148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u="sng" dirty="0">
                <a:cs typeface="Times New Roman" panose="02020603050405020304" pitchFamily="18" charset="0"/>
              </a:rPr>
              <a:t>Customers</a:t>
            </a:r>
          </a:p>
        </p:txBody>
      </p:sp>
      <p:pic>
        <p:nvPicPr>
          <p:cNvPr id="9" name="Picture 2">
            <a:extLst>
              <a:ext uri="{FF2B5EF4-FFF2-40B4-BE49-F238E27FC236}">
                <a16:creationId xmlns:a16="http://schemas.microsoft.com/office/drawing/2014/main" id="{93D40416-2B55-45FA-9A8E-14FB6606A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793" y="3962400"/>
            <a:ext cx="788670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4">
            <a:extLst>
              <a:ext uri="{FF2B5EF4-FFF2-40B4-BE49-F238E27FC236}">
                <a16:creationId xmlns:a16="http://schemas.microsoft.com/office/drawing/2014/main" id="{799050DB-9793-47A0-A532-BCFD843A9CB1}"/>
              </a:ext>
            </a:extLst>
          </p:cNvPr>
          <p:cNvSpPr>
            <a:spLocks noChangeArrowheads="1"/>
          </p:cNvSpPr>
          <p:nvPr/>
        </p:nvSpPr>
        <p:spPr bwMode="auto">
          <a:xfrm>
            <a:off x="1735993" y="4724400"/>
            <a:ext cx="8382000" cy="304800"/>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5">
            <a:extLst>
              <a:ext uri="{FF2B5EF4-FFF2-40B4-BE49-F238E27FC236}">
                <a16:creationId xmlns:a16="http://schemas.microsoft.com/office/drawing/2014/main" id="{81604078-C6C3-490B-B71A-8A27DD46F0FA}"/>
              </a:ext>
            </a:extLst>
          </p:cNvPr>
          <p:cNvSpPr txBox="1">
            <a:spLocks noChangeArrowheads="1"/>
          </p:cNvSpPr>
          <p:nvPr/>
        </p:nvSpPr>
        <p:spPr bwMode="auto">
          <a:xfrm>
            <a:off x="4174393" y="6096000"/>
            <a:ext cx="15789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1" dirty="0">
                <a:solidFill>
                  <a:srgbClr val="0070C0"/>
                </a:solidFill>
                <a:cs typeface="Times New Roman" panose="02020603050405020304" pitchFamily="18" charset="0"/>
              </a:rPr>
              <a:t>a record(row)</a:t>
            </a:r>
          </a:p>
        </p:txBody>
      </p:sp>
      <p:sp>
        <p:nvSpPr>
          <p:cNvPr id="12" name="Line 6">
            <a:extLst>
              <a:ext uri="{FF2B5EF4-FFF2-40B4-BE49-F238E27FC236}">
                <a16:creationId xmlns:a16="http://schemas.microsoft.com/office/drawing/2014/main" id="{007D9E08-1628-44D8-9F75-380BD8E77B44}"/>
              </a:ext>
            </a:extLst>
          </p:cNvPr>
          <p:cNvSpPr>
            <a:spLocks noChangeShapeType="1"/>
          </p:cNvSpPr>
          <p:nvPr/>
        </p:nvSpPr>
        <p:spPr bwMode="auto">
          <a:xfrm flipH="1" flipV="1">
            <a:off x="3945793" y="5105400"/>
            <a:ext cx="381000" cy="1066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32768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2898" name="Picture 2">
            <a:extLst>
              <a:ext uri="{FF2B5EF4-FFF2-40B4-BE49-F238E27FC236}">
                <a16:creationId xmlns:a16="http://schemas.microsoft.com/office/drawing/2014/main" id="{A1447186-1DD3-4822-A40D-B4DC6E9E6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826" y="2376913"/>
            <a:ext cx="8351838"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2899" name="Rectangle 3">
            <a:extLst>
              <a:ext uri="{FF2B5EF4-FFF2-40B4-BE49-F238E27FC236}">
                <a16:creationId xmlns:a16="http://schemas.microsoft.com/office/drawing/2014/main" id="{52301BD0-B1CA-491C-AC94-1D1E417F917A}"/>
              </a:ext>
            </a:extLst>
          </p:cNvPr>
          <p:cNvSpPr>
            <a:spLocks noGrp="1" noChangeArrowheads="1"/>
          </p:cNvSpPr>
          <p:nvPr>
            <p:ph type="title"/>
          </p:nvPr>
        </p:nvSpPr>
        <p:spPr>
          <a:xfrm>
            <a:off x="106068" y="550440"/>
            <a:ext cx="10772775" cy="988273"/>
          </a:xfrm>
        </p:spPr>
        <p:txBody>
          <a:bodyPr/>
          <a:lstStyle/>
          <a:p>
            <a:r>
              <a:rPr lang="en-US" altLang="en-US" dirty="0"/>
              <a:t>Primary Key</a:t>
            </a:r>
          </a:p>
        </p:txBody>
      </p:sp>
      <p:sp>
        <p:nvSpPr>
          <p:cNvPr id="592900" name="Oval 4">
            <a:extLst>
              <a:ext uri="{FF2B5EF4-FFF2-40B4-BE49-F238E27FC236}">
                <a16:creationId xmlns:a16="http://schemas.microsoft.com/office/drawing/2014/main" id="{B790AF9C-6DF6-48B8-A423-3045694B472A}"/>
              </a:ext>
            </a:extLst>
          </p:cNvPr>
          <p:cNvSpPr>
            <a:spLocks noChangeArrowheads="1"/>
          </p:cNvSpPr>
          <p:nvPr/>
        </p:nvSpPr>
        <p:spPr bwMode="auto">
          <a:xfrm>
            <a:off x="2133600" y="2362200"/>
            <a:ext cx="1447800" cy="1371600"/>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92901" name="Text Box 5">
            <a:extLst>
              <a:ext uri="{FF2B5EF4-FFF2-40B4-BE49-F238E27FC236}">
                <a16:creationId xmlns:a16="http://schemas.microsoft.com/office/drawing/2014/main" id="{F5745CCE-10F7-4088-82E1-7773E4604E15}"/>
              </a:ext>
            </a:extLst>
          </p:cNvPr>
          <p:cNvSpPr txBox="1">
            <a:spLocks noChangeArrowheads="1"/>
          </p:cNvSpPr>
          <p:nvPr/>
        </p:nvSpPr>
        <p:spPr bwMode="auto">
          <a:xfrm>
            <a:off x="4343401" y="4419600"/>
            <a:ext cx="22388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cs typeface="Times New Roman" panose="02020603050405020304" pitchFamily="18" charset="0"/>
              </a:rPr>
              <a:t>primary key field</a:t>
            </a:r>
          </a:p>
        </p:txBody>
      </p:sp>
      <p:sp>
        <p:nvSpPr>
          <p:cNvPr id="592902" name="Line 6">
            <a:extLst>
              <a:ext uri="{FF2B5EF4-FFF2-40B4-BE49-F238E27FC236}">
                <a16:creationId xmlns:a16="http://schemas.microsoft.com/office/drawing/2014/main" id="{52BA53D2-9698-466D-8351-EAD850AE0098}"/>
              </a:ext>
            </a:extLst>
          </p:cNvPr>
          <p:cNvSpPr>
            <a:spLocks noChangeShapeType="1"/>
          </p:cNvSpPr>
          <p:nvPr/>
        </p:nvSpPr>
        <p:spPr bwMode="auto">
          <a:xfrm flipH="1" flipV="1">
            <a:off x="3429000" y="3581400"/>
            <a:ext cx="1066800" cy="838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92903" name="Text Box 7">
            <a:extLst>
              <a:ext uri="{FF2B5EF4-FFF2-40B4-BE49-F238E27FC236}">
                <a16:creationId xmlns:a16="http://schemas.microsoft.com/office/drawing/2014/main" id="{0B98E712-ADDE-4656-8A35-184AB2EAC352}"/>
              </a:ext>
            </a:extLst>
          </p:cNvPr>
          <p:cNvSpPr txBox="1">
            <a:spLocks noChangeArrowheads="1"/>
          </p:cNvSpPr>
          <p:nvPr/>
        </p:nvSpPr>
        <p:spPr bwMode="auto">
          <a:xfrm>
            <a:off x="5328982" y="1752600"/>
            <a:ext cx="1497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u="sng">
                <a:cs typeface="Times New Roman" panose="02020603050405020304" pitchFamily="18" charset="0"/>
              </a:rPr>
              <a:t>Customers</a:t>
            </a:r>
          </a:p>
        </p:txBody>
      </p:sp>
      <p:sp>
        <p:nvSpPr>
          <p:cNvPr id="592904" name="Text Box 8">
            <a:extLst>
              <a:ext uri="{FF2B5EF4-FFF2-40B4-BE49-F238E27FC236}">
                <a16:creationId xmlns:a16="http://schemas.microsoft.com/office/drawing/2014/main" id="{E10E787C-73F8-4EF0-B463-60F209D59AA5}"/>
              </a:ext>
            </a:extLst>
          </p:cNvPr>
          <p:cNvSpPr txBox="1">
            <a:spLocks noChangeArrowheads="1"/>
          </p:cNvSpPr>
          <p:nvPr/>
        </p:nvSpPr>
        <p:spPr bwMode="auto">
          <a:xfrm>
            <a:off x="1981201" y="5181600"/>
            <a:ext cx="807355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i="1">
                <a:cs typeface="Times New Roman" panose="02020603050405020304" pitchFamily="18" charset="0"/>
              </a:rPr>
              <a:t>Primary key</a:t>
            </a:r>
            <a:r>
              <a:rPr lang="en-US" altLang="en-US" sz="2400">
                <a:cs typeface="Times New Roman" panose="02020603050405020304" pitchFamily="18" charset="0"/>
              </a:rPr>
              <a:t> is a unique identifier of records in a table.</a:t>
            </a:r>
          </a:p>
          <a:p>
            <a:pPr eaLnBrk="1" hangingPunct="1"/>
            <a:endParaRPr lang="en-US" altLang="en-US" sz="2400">
              <a:cs typeface="Times New Roman" panose="02020603050405020304" pitchFamily="18" charset="0"/>
            </a:endParaRPr>
          </a:p>
          <a:p>
            <a:pPr eaLnBrk="1" hangingPunct="1"/>
            <a:r>
              <a:rPr lang="en-US" altLang="en-US" sz="2400">
                <a:cs typeface="Times New Roman" panose="02020603050405020304" pitchFamily="18" charset="0"/>
              </a:rPr>
              <a:t>Primary key values may be generated manually or automatically.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22" name="Picture 2">
            <a:extLst>
              <a:ext uri="{FF2B5EF4-FFF2-40B4-BE49-F238E27FC236}">
                <a16:creationId xmlns:a16="http://schemas.microsoft.com/office/drawing/2014/main" id="{17AC0C1A-4981-4F2F-A3F3-43ACD1A4E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0"/>
            <a:ext cx="6705600" cy="249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23" name="Rectangle 3">
            <a:extLst>
              <a:ext uri="{FF2B5EF4-FFF2-40B4-BE49-F238E27FC236}">
                <a16:creationId xmlns:a16="http://schemas.microsoft.com/office/drawing/2014/main" id="{711A6BF6-B11C-4038-A858-0943AFB6FD13}"/>
              </a:ext>
            </a:extLst>
          </p:cNvPr>
          <p:cNvSpPr>
            <a:spLocks noGrp="1" noChangeArrowheads="1"/>
          </p:cNvSpPr>
          <p:nvPr>
            <p:ph type="title"/>
          </p:nvPr>
        </p:nvSpPr>
        <p:spPr/>
        <p:txBody>
          <a:bodyPr/>
          <a:lstStyle/>
          <a:p>
            <a:r>
              <a:rPr lang="en-US" altLang="en-US"/>
              <a:t>Primary Key</a:t>
            </a:r>
          </a:p>
        </p:txBody>
      </p:sp>
      <p:sp>
        <p:nvSpPr>
          <p:cNvPr id="593924" name="Oval 4">
            <a:extLst>
              <a:ext uri="{FF2B5EF4-FFF2-40B4-BE49-F238E27FC236}">
                <a16:creationId xmlns:a16="http://schemas.microsoft.com/office/drawing/2014/main" id="{5DBE53F3-17FD-4E3E-9166-63B0F3CDB34A}"/>
              </a:ext>
            </a:extLst>
          </p:cNvPr>
          <p:cNvSpPr>
            <a:spLocks noChangeArrowheads="1"/>
          </p:cNvSpPr>
          <p:nvPr/>
        </p:nvSpPr>
        <p:spPr bwMode="auto">
          <a:xfrm>
            <a:off x="2209800" y="2209800"/>
            <a:ext cx="4953000" cy="2743200"/>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93925" name="Text Box 5">
            <a:extLst>
              <a:ext uri="{FF2B5EF4-FFF2-40B4-BE49-F238E27FC236}">
                <a16:creationId xmlns:a16="http://schemas.microsoft.com/office/drawing/2014/main" id="{ACE1E8FE-EDD7-434D-BB3D-1B7BE4DCBD94}"/>
              </a:ext>
            </a:extLst>
          </p:cNvPr>
          <p:cNvSpPr txBox="1">
            <a:spLocks noChangeArrowheads="1"/>
          </p:cNvSpPr>
          <p:nvPr/>
        </p:nvSpPr>
        <p:spPr bwMode="auto">
          <a:xfrm>
            <a:off x="7315201" y="4953000"/>
            <a:ext cx="19968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cs typeface="Times New Roman" panose="02020603050405020304" pitchFamily="18" charset="0"/>
              </a:rPr>
              <a:t>primary key fields</a:t>
            </a:r>
          </a:p>
        </p:txBody>
      </p:sp>
      <p:sp>
        <p:nvSpPr>
          <p:cNvPr id="593926" name="Line 6">
            <a:extLst>
              <a:ext uri="{FF2B5EF4-FFF2-40B4-BE49-F238E27FC236}">
                <a16:creationId xmlns:a16="http://schemas.microsoft.com/office/drawing/2014/main" id="{107CC608-A741-47AD-AF3F-FA6105F64FA4}"/>
              </a:ext>
            </a:extLst>
          </p:cNvPr>
          <p:cNvSpPr>
            <a:spLocks noChangeShapeType="1"/>
          </p:cNvSpPr>
          <p:nvPr/>
        </p:nvSpPr>
        <p:spPr bwMode="auto">
          <a:xfrm flipH="1" flipV="1">
            <a:off x="6400800" y="4648200"/>
            <a:ext cx="914400" cy="457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93927" name="Text Box 7">
            <a:extLst>
              <a:ext uri="{FF2B5EF4-FFF2-40B4-BE49-F238E27FC236}">
                <a16:creationId xmlns:a16="http://schemas.microsoft.com/office/drawing/2014/main" id="{960A71F4-386F-4938-9352-2238BB524652}"/>
              </a:ext>
            </a:extLst>
          </p:cNvPr>
          <p:cNvSpPr txBox="1">
            <a:spLocks noChangeArrowheads="1"/>
          </p:cNvSpPr>
          <p:nvPr/>
        </p:nvSpPr>
        <p:spPr bwMode="auto">
          <a:xfrm>
            <a:off x="4908831" y="1752600"/>
            <a:ext cx="2364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u="sng">
                <a:cs typeface="Times New Roman" panose="02020603050405020304" pitchFamily="18" charset="0"/>
              </a:rPr>
              <a:t>Roles (Performances)</a:t>
            </a:r>
          </a:p>
        </p:txBody>
      </p:sp>
      <p:sp>
        <p:nvSpPr>
          <p:cNvPr id="593928" name="Text Box 8">
            <a:extLst>
              <a:ext uri="{FF2B5EF4-FFF2-40B4-BE49-F238E27FC236}">
                <a16:creationId xmlns:a16="http://schemas.microsoft.com/office/drawing/2014/main" id="{FAAFAD65-3AA1-4552-9A91-DE5CF920F94C}"/>
              </a:ext>
            </a:extLst>
          </p:cNvPr>
          <p:cNvSpPr txBox="1">
            <a:spLocks noChangeArrowheads="1"/>
          </p:cNvSpPr>
          <p:nvPr/>
        </p:nvSpPr>
        <p:spPr bwMode="auto">
          <a:xfrm>
            <a:off x="2501145" y="5943600"/>
            <a:ext cx="5198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dirty="0">
                <a:cs typeface="Times New Roman" panose="02020603050405020304" pitchFamily="18" charset="0"/>
              </a:rPr>
              <a:t>A primary key can consist of more than one field.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95E7A8AC-EA62-4AF5-8C23-018309792E44}"/>
              </a:ext>
            </a:extLst>
          </p:cNvPr>
          <p:cNvSpPr>
            <a:spLocks noGrp="1" noChangeArrowheads="1"/>
          </p:cNvSpPr>
          <p:nvPr>
            <p:ph type="title"/>
          </p:nvPr>
        </p:nvSpPr>
        <p:spPr>
          <a:xfrm>
            <a:off x="184064" y="52389"/>
            <a:ext cx="5178049" cy="782637"/>
          </a:xfrm>
        </p:spPr>
        <p:txBody>
          <a:bodyPr>
            <a:normAutofit fontScale="90000"/>
          </a:bodyPr>
          <a:lstStyle/>
          <a:p>
            <a:r>
              <a:rPr lang="en-US" altLang="en-US" dirty="0"/>
              <a:t>Foreign Key</a:t>
            </a:r>
          </a:p>
        </p:txBody>
      </p:sp>
      <p:pic>
        <p:nvPicPr>
          <p:cNvPr id="594947" name="Picture 3">
            <a:extLst>
              <a:ext uri="{FF2B5EF4-FFF2-40B4-BE49-F238E27FC236}">
                <a16:creationId xmlns:a16="http://schemas.microsoft.com/office/drawing/2014/main" id="{9FEA358C-0430-4DB9-8F28-6657897A6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981201"/>
            <a:ext cx="8183563"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948" name="Picture 4">
            <a:extLst>
              <a:ext uri="{FF2B5EF4-FFF2-40B4-BE49-F238E27FC236}">
                <a16:creationId xmlns:a16="http://schemas.microsoft.com/office/drawing/2014/main" id="{D10566CD-D0F0-416C-9C2D-8EB658372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450" y="4132264"/>
            <a:ext cx="550545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4949" name="Line 5">
            <a:extLst>
              <a:ext uri="{FF2B5EF4-FFF2-40B4-BE49-F238E27FC236}">
                <a16:creationId xmlns:a16="http://schemas.microsoft.com/office/drawing/2014/main" id="{48CD27E3-6FF3-4C8F-A426-1DB7F8AF8D84}"/>
              </a:ext>
            </a:extLst>
          </p:cNvPr>
          <p:cNvSpPr>
            <a:spLocks noChangeShapeType="1"/>
          </p:cNvSpPr>
          <p:nvPr/>
        </p:nvSpPr>
        <p:spPr bwMode="auto">
          <a:xfrm flipH="1" flipV="1">
            <a:off x="2895600" y="3048000"/>
            <a:ext cx="3048000" cy="990600"/>
          </a:xfrm>
          <a:prstGeom prst="line">
            <a:avLst/>
          </a:prstGeom>
          <a:noFill/>
          <a:ln w="254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0" name="Text Box 6">
            <a:extLst>
              <a:ext uri="{FF2B5EF4-FFF2-40B4-BE49-F238E27FC236}">
                <a16:creationId xmlns:a16="http://schemas.microsoft.com/office/drawing/2014/main" id="{17F833F3-81D8-47A7-986C-8C68A1F6E63E}"/>
              </a:ext>
            </a:extLst>
          </p:cNvPr>
          <p:cNvSpPr txBox="1">
            <a:spLocks noChangeArrowheads="1"/>
          </p:cNvSpPr>
          <p:nvPr/>
        </p:nvSpPr>
        <p:spPr bwMode="auto">
          <a:xfrm>
            <a:off x="6172200" y="6096000"/>
            <a:ext cx="1543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cs typeface="Times New Roman" panose="02020603050405020304" pitchFamily="18" charset="0"/>
              </a:rPr>
              <a:t>foreign key field</a:t>
            </a:r>
          </a:p>
        </p:txBody>
      </p:sp>
      <p:sp>
        <p:nvSpPr>
          <p:cNvPr id="594951" name="Line 7">
            <a:extLst>
              <a:ext uri="{FF2B5EF4-FFF2-40B4-BE49-F238E27FC236}">
                <a16:creationId xmlns:a16="http://schemas.microsoft.com/office/drawing/2014/main" id="{C67A3AA7-47C0-48CE-8505-26D629D0B468}"/>
              </a:ext>
            </a:extLst>
          </p:cNvPr>
          <p:cNvSpPr>
            <a:spLocks noChangeShapeType="1"/>
          </p:cNvSpPr>
          <p:nvPr/>
        </p:nvSpPr>
        <p:spPr bwMode="auto">
          <a:xfrm flipH="1" flipV="1">
            <a:off x="6400800" y="5334000"/>
            <a:ext cx="0" cy="7620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952" name="Text Box 8">
            <a:extLst>
              <a:ext uri="{FF2B5EF4-FFF2-40B4-BE49-F238E27FC236}">
                <a16:creationId xmlns:a16="http://schemas.microsoft.com/office/drawing/2014/main" id="{9CA8266B-6CCE-44B0-84B2-D1D736DB6355}"/>
              </a:ext>
            </a:extLst>
          </p:cNvPr>
          <p:cNvSpPr txBox="1">
            <a:spLocks noChangeArrowheads="1"/>
          </p:cNvSpPr>
          <p:nvPr/>
        </p:nvSpPr>
        <p:spPr bwMode="auto">
          <a:xfrm>
            <a:off x="1905000" y="858838"/>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cs typeface="Times New Roman" panose="02020603050405020304" pitchFamily="18" charset="0"/>
              </a:rPr>
              <a:t>primary key field</a:t>
            </a:r>
          </a:p>
        </p:txBody>
      </p:sp>
      <p:sp>
        <p:nvSpPr>
          <p:cNvPr id="594953" name="Line 9">
            <a:extLst>
              <a:ext uri="{FF2B5EF4-FFF2-40B4-BE49-F238E27FC236}">
                <a16:creationId xmlns:a16="http://schemas.microsoft.com/office/drawing/2014/main" id="{AD3493F0-1016-4F72-BBB2-2F1BF84C73FE}"/>
              </a:ext>
            </a:extLst>
          </p:cNvPr>
          <p:cNvSpPr>
            <a:spLocks noChangeShapeType="1"/>
          </p:cNvSpPr>
          <p:nvPr/>
        </p:nvSpPr>
        <p:spPr bwMode="auto">
          <a:xfrm flipH="1">
            <a:off x="2514600" y="1219200"/>
            <a:ext cx="0" cy="685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954" name="Text Box 10">
            <a:extLst>
              <a:ext uri="{FF2B5EF4-FFF2-40B4-BE49-F238E27FC236}">
                <a16:creationId xmlns:a16="http://schemas.microsoft.com/office/drawing/2014/main" id="{601F7EF8-53E5-4D79-B1F9-CBCBF8806D5C}"/>
              </a:ext>
            </a:extLst>
          </p:cNvPr>
          <p:cNvSpPr txBox="1">
            <a:spLocks noChangeArrowheads="1"/>
          </p:cNvSpPr>
          <p:nvPr/>
        </p:nvSpPr>
        <p:spPr bwMode="auto">
          <a:xfrm>
            <a:off x="8534401" y="1066800"/>
            <a:ext cx="11897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cs typeface="Times New Roman" panose="02020603050405020304" pitchFamily="18" charset="0"/>
              </a:rPr>
              <a:t>parent table</a:t>
            </a:r>
          </a:p>
        </p:txBody>
      </p:sp>
      <p:sp>
        <p:nvSpPr>
          <p:cNvPr id="594955" name="Line 11">
            <a:extLst>
              <a:ext uri="{FF2B5EF4-FFF2-40B4-BE49-F238E27FC236}">
                <a16:creationId xmlns:a16="http://schemas.microsoft.com/office/drawing/2014/main" id="{3071E3EF-2AB9-4398-B211-6618CD6ACA65}"/>
              </a:ext>
            </a:extLst>
          </p:cNvPr>
          <p:cNvSpPr>
            <a:spLocks noChangeShapeType="1"/>
          </p:cNvSpPr>
          <p:nvPr/>
        </p:nvSpPr>
        <p:spPr bwMode="auto">
          <a:xfrm flipH="1">
            <a:off x="6858000" y="1295400"/>
            <a:ext cx="160020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956" name="Text Box 12">
            <a:extLst>
              <a:ext uri="{FF2B5EF4-FFF2-40B4-BE49-F238E27FC236}">
                <a16:creationId xmlns:a16="http://schemas.microsoft.com/office/drawing/2014/main" id="{A05A0DC3-E5DD-417A-BC68-73F19BE6AED5}"/>
              </a:ext>
            </a:extLst>
          </p:cNvPr>
          <p:cNvSpPr txBox="1">
            <a:spLocks noChangeArrowheads="1"/>
          </p:cNvSpPr>
          <p:nvPr/>
        </p:nvSpPr>
        <p:spPr bwMode="auto">
          <a:xfrm>
            <a:off x="5570452" y="1600200"/>
            <a:ext cx="10225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u="sng">
                <a:cs typeface="Times New Roman" panose="02020603050405020304" pitchFamily="18" charset="0"/>
              </a:rPr>
              <a:t>Directors</a:t>
            </a:r>
          </a:p>
        </p:txBody>
      </p:sp>
      <p:sp>
        <p:nvSpPr>
          <p:cNvPr id="594957" name="Text Box 13">
            <a:extLst>
              <a:ext uri="{FF2B5EF4-FFF2-40B4-BE49-F238E27FC236}">
                <a16:creationId xmlns:a16="http://schemas.microsoft.com/office/drawing/2014/main" id="{830242D9-0AAC-4086-90AB-9AEF30731E93}"/>
              </a:ext>
            </a:extLst>
          </p:cNvPr>
          <p:cNvSpPr txBox="1">
            <a:spLocks noChangeArrowheads="1"/>
          </p:cNvSpPr>
          <p:nvPr/>
        </p:nvSpPr>
        <p:spPr bwMode="auto">
          <a:xfrm>
            <a:off x="6522491" y="3657600"/>
            <a:ext cx="8551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u="sng">
                <a:cs typeface="Times New Roman" panose="02020603050405020304" pitchFamily="18" charset="0"/>
              </a:rPr>
              <a:t>Movies</a:t>
            </a:r>
          </a:p>
        </p:txBody>
      </p:sp>
      <p:sp>
        <p:nvSpPr>
          <p:cNvPr id="594958" name="Oval 14">
            <a:extLst>
              <a:ext uri="{FF2B5EF4-FFF2-40B4-BE49-F238E27FC236}">
                <a16:creationId xmlns:a16="http://schemas.microsoft.com/office/drawing/2014/main" id="{5B95FCBA-5A7D-4A30-94A8-DD792038ED2D}"/>
              </a:ext>
            </a:extLst>
          </p:cNvPr>
          <p:cNvSpPr>
            <a:spLocks noChangeArrowheads="1"/>
          </p:cNvSpPr>
          <p:nvPr/>
        </p:nvSpPr>
        <p:spPr bwMode="auto">
          <a:xfrm>
            <a:off x="1981200" y="1981200"/>
            <a:ext cx="990600" cy="1219200"/>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9" name="Oval 15">
            <a:extLst>
              <a:ext uri="{FF2B5EF4-FFF2-40B4-BE49-F238E27FC236}">
                <a16:creationId xmlns:a16="http://schemas.microsoft.com/office/drawing/2014/main" id="{EC0EA53A-D235-4147-973A-6DCF8FD18E47}"/>
              </a:ext>
            </a:extLst>
          </p:cNvPr>
          <p:cNvSpPr>
            <a:spLocks noChangeArrowheads="1"/>
          </p:cNvSpPr>
          <p:nvPr/>
        </p:nvSpPr>
        <p:spPr bwMode="auto">
          <a:xfrm>
            <a:off x="5791200" y="4038600"/>
            <a:ext cx="990600" cy="1219200"/>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0" name="Text Box 16">
            <a:extLst>
              <a:ext uri="{FF2B5EF4-FFF2-40B4-BE49-F238E27FC236}">
                <a16:creationId xmlns:a16="http://schemas.microsoft.com/office/drawing/2014/main" id="{0A9133B9-3D8A-44D1-A68E-205CB6C505DF}"/>
              </a:ext>
            </a:extLst>
          </p:cNvPr>
          <p:cNvSpPr txBox="1">
            <a:spLocks noChangeArrowheads="1"/>
          </p:cNvSpPr>
          <p:nvPr/>
        </p:nvSpPr>
        <p:spPr bwMode="auto">
          <a:xfrm>
            <a:off x="9220201" y="3429000"/>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cs typeface="Times New Roman" panose="02020603050405020304" pitchFamily="18" charset="0"/>
              </a:rPr>
              <a:t>child table</a:t>
            </a:r>
          </a:p>
        </p:txBody>
      </p:sp>
      <p:sp>
        <p:nvSpPr>
          <p:cNvPr id="594961" name="Line 17">
            <a:extLst>
              <a:ext uri="{FF2B5EF4-FFF2-40B4-BE49-F238E27FC236}">
                <a16:creationId xmlns:a16="http://schemas.microsoft.com/office/drawing/2014/main" id="{FE2187C9-C353-4596-B036-801222C8B75C}"/>
              </a:ext>
            </a:extLst>
          </p:cNvPr>
          <p:cNvSpPr>
            <a:spLocks noChangeShapeType="1"/>
          </p:cNvSpPr>
          <p:nvPr/>
        </p:nvSpPr>
        <p:spPr bwMode="auto">
          <a:xfrm flipH="1">
            <a:off x="7543800" y="3657600"/>
            <a:ext cx="1676400" cy="304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962" name="Text Box 18">
            <a:extLst>
              <a:ext uri="{FF2B5EF4-FFF2-40B4-BE49-F238E27FC236}">
                <a16:creationId xmlns:a16="http://schemas.microsoft.com/office/drawing/2014/main" id="{4A01ACC9-2FA8-412E-A19E-A4B44F9521C8}"/>
              </a:ext>
            </a:extLst>
          </p:cNvPr>
          <p:cNvSpPr txBox="1">
            <a:spLocks noChangeArrowheads="1"/>
          </p:cNvSpPr>
          <p:nvPr/>
        </p:nvSpPr>
        <p:spPr bwMode="auto">
          <a:xfrm>
            <a:off x="4800600" y="3429000"/>
            <a:ext cx="11591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cs typeface="Times New Roman" panose="02020603050405020304" pitchFamily="18" charset="0"/>
              </a:rPr>
              <a:t>relationship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D829-FC16-48FD-8EB0-2F8B4AC214D2}"/>
              </a:ext>
            </a:extLst>
          </p:cNvPr>
          <p:cNvSpPr>
            <a:spLocks noGrp="1"/>
          </p:cNvSpPr>
          <p:nvPr>
            <p:ph type="title"/>
          </p:nvPr>
        </p:nvSpPr>
        <p:spPr/>
        <p:txBody>
          <a:bodyPr/>
          <a:lstStyle/>
          <a:p>
            <a:r>
              <a:rPr lang="en-US" dirty="0"/>
              <a:t>Analytics</a:t>
            </a:r>
          </a:p>
        </p:txBody>
      </p:sp>
      <p:sp>
        <p:nvSpPr>
          <p:cNvPr id="3" name="Content Placeholder 2">
            <a:extLst>
              <a:ext uri="{FF2B5EF4-FFF2-40B4-BE49-F238E27FC236}">
                <a16:creationId xmlns:a16="http://schemas.microsoft.com/office/drawing/2014/main" id="{9FC4A63F-EAE0-4B56-B7F2-346877549BD3}"/>
              </a:ext>
            </a:extLst>
          </p:cNvPr>
          <p:cNvSpPr>
            <a:spLocks noGrp="1"/>
          </p:cNvSpPr>
          <p:nvPr>
            <p:ph idx="1"/>
          </p:nvPr>
        </p:nvSpPr>
        <p:spPr/>
        <p:txBody>
          <a:bodyPr>
            <a:normAutofit fontScale="85000" lnSpcReduction="20000"/>
          </a:bodyPr>
          <a:lstStyle/>
          <a:p>
            <a:r>
              <a:rPr lang="en-US" dirty="0"/>
              <a:t>Different people use the word “analytics” to imply different things.</a:t>
            </a:r>
          </a:p>
          <a:p>
            <a:r>
              <a:rPr lang="en-US" dirty="0"/>
              <a:t>The different types of analytics. Examples of analytics::</a:t>
            </a:r>
          </a:p>
          <a:p>
            <a:pPr lvl="1"/>
            <a:r>
              <a:rPr lang="en-US" dirty="0"/>
              <a:t>Descriptive</a:t>
            </a:r>
          </a:p>
          <a:p>
            <a:pPr lvl="1"/>
            <a:r>
              <a:rPr lang="en-US" dirty="0"/>
              <a:t>Diagnostic</a:t>
            </a:r>
          </a:p>
          <a:p>
            <a:pPr lvl="1"/>
            <a:r>
              <a:rPr lang="en-US" dirty="0"/>
              <a:t>Prescriptive</a:t>
            </a:r>
          </a:p>
          <a:p>
            <a:pPr lvl="1"/>
            <a:r>
              <a:rPr lang="en-US" dirty="0"/>
              <a:t>Exploratory</a:t>
            </a:r>
          </a:p>
          <a:p>
            <a:pPr lvl="1"/>
            <a:r>
              <a:rPr lang="en-US" dirty="0"/>
              <a:t>Predictive</a:t>
            </a:r>
          </a:p>
          <a:p>
            <a:pPr lvl="1"/>
            <a:r>
              <a:rPr lang="en-US" dirty="0"/>
              <a:t>Mechanistic</a:t>
            </a:r>
          </a:p>
          <a:p>
            <a:pPr lvl="1"/>
            <a:r>
              <a:rPr lang="en-US" dirty="0"/>
              <a:t>Casual</a:t>
            </a:r>
          </a:p>
          <a:p>
            <a:pPr lvl="1"/>
            <a:r>
              <a:rPr lang="en-US" dirty="0"/>
              <a:t>Inferential</a:t>
            </a:r>
          </a:p>
        </p:txBody>
      </p:sp>
    </p:spTree>
    <p:extLst>
      <p:ext uri="{BB962C8B-B14F-4D97-AF65-F5344CB8AC3E}">
        <p14:creationId xmlns:p14="http://schemas.microsoft.com/office/powerpoint/2010/main" val="2017613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a:extLst>
              <a:ext uri="{FF2B5EF4-FFF2-40B4-BE49-F238E27FC236}">
                <a16:creationId xmlns:a16="http://schemas.microsoft.com/office/drawing/2014/main" id="{28091DC1-8BE4-425B-95BB-AEFC69859461}"/>
              </a:ext>
            </a:extLst>
          </p:cNvPr>
          <p:cNvSpPr>
            <a:spLocks noGrp="1" noChangeArrowheads="1"/>
          </p:cNvSpPr>
          <p:nvPr>
            <p:ph type="title"/>
          </p:nvPr>
        </p:nvSpPr>
        <p:spPr/>
        <p:txBody>
          <a:bodyPr/>
          <a:lstStyle/>
          <a:p>
            <a:r>
              <a:rPr lang="en-US" altLang="en-US"/>
              <a:t>Relationship Types</a:t>
            </a:r>
          </a:p>
        </p:txBody>
      </p:sp>
      <p:sp>
        <p:nvSpPr>
          <p:cNvPr id="595971" name="Rectangle 3">
            <a:extLst>
              <a:ext uri="{FF2B5EF4-FFF2-40B4-BE49-F238E27FC236}">
                <a16:creationId xmlns:a16="http://schemas.microsoft.com/office/drawing/2014/main" id="{3C430DE0-6900-4A6B-9429-06E3BA048A0E}"/>
              </a:ext>
            </a:extLst>
          </p:cNvPr>
          <p:cNvSpPr>
            <a:spLocks noGrp="1" noChangeArrowheads="1"/>
          </p:cNvSpPr>
          <p:nvPr>
            <p:ph type="body" idx="1"/>
          </p:nvPr>
        </p:nvSpPr>
        <p:spPr/>
        <p:txBody>
          <a:bodyPr/>
          <a:lstStyle/>
          <a:p>
            <a:r>
              <a:rPr lang="en-US" altLang="en-US"/>
              <a:t>One-to-one</a:t>
            </a:r>
          </a:p>
          <a:p>
            <a:endParaRPr lang="en-US" altLang="en-US"/>
          </a:p>
          <a:p>
            <a:r>
              <a:rPr lang="en-US" altLang="en-US"/>
              <a:t>One-to-many</a:t>
            </a:r>
          </a:p>
          <a:p>
            <a:endParaRPr lang="en-US" altLang="en-US"/>
          </a:p>
          <a:p>
            <a:r>
              <a:rPr lang="en-US" altLang="en-US"/>
              <a:t>Many-to-many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D07D1AE7-A36C-44A2-AAB1-67E3086582C9}"/>
              </a:ext>
            </a:extLst>
          </p:cNvPr>
          <p:cNvSpPr>
            <a:spLocks noGrp="1" noChangeArrowheads="1"/>
          </p:cNvSpPr>
          <p:nvPr>
            <p:ph type="title"/>
          </p:nvPr>
        </p:nvSpPr>
        <p:spPr/>
        <p:txBody>
          <a:bodyPr/>
          <a:lstStyle/>
          <a:p>
            <a:r>
              <a:rPr lang="en-US" altLang="en-US"/>
              <a:t>Data Types</a:t>
            </a:r>
          </a:p>
        </p:txBody>
      </p:sp>
      <p:sp>
        <p:nvSpPr>
          <p:cNvPr id="596995" name="Rectangle 3">
            <a:extLst>
              <a:ext uri="{FF2B5EF4-FFF2-40B4-BE49-F238E27FC236}">
                <a16:creationId xmlns:a16="http://schemas.microsoft.com/office/drawing/2014/main" id="{692CC4B9-8224-40F4-94BD-A2F3B703462C}"/>
              </a:ext>
            </a:extLst>
          </p:cNvPr>
          <p:cNvSpPr>
            <a:spLocks noGrp="1" noChangeArrowheads="1"/>
          </p:cNvSpPr>
          <p:nvPr>
            <p:ph type="body" idx="1"/>
          </p:nvPr>
        </p:nvSpPr>
        <p:spPr/>
        <p:txBody>
          <a:bodyPr/>
          <a:lstStyle/>
          <a:p>
            <a:r>
              <a:rPr lang="en-US" altLang="en-US" dirty="0"/>
              <a:t>Alphanumeric (Text, Memo)</a:t>
            </a:r>
          </a:p>
          <a:p>
            <a:r>
              <a:rPr lang="en-US" altLang="en-US" dirty="0"/>
              <a:t>Numeric (Number, Currency, etc.)</a:t>
            </a:r>
          </a:p>
          <a:p>
            <a:r>
              <a:rPr lang="en-US" altLang="en-US" dirty="0"/>
              <a:t>Date/Time</a:t>
            </a:r>
          </a:p>
          <a:p>
            <a:r>
              <a:rPr lang="en-US" altLang="en-US" dirty="0"/>
              <a:t>Boolean (Yes/No)</a:t>
            </a:r>
          </a:p>
          <a:p>
            <a:r>
              <a:rPr lang="en-US" altLang="en-US" dirty="0"/>
              <a:t>….</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a:extLst>
              <a:ext uri="{FF2B5EF4-FFF2-40B4-BE49-F238E27FC236}">
                <a16:creationId xmlns:a16="http://schemas.microsoft.com/office/drawing/2014/main" id="{DCE25B52-0DC1-4D8E-A3C8-BF97CCE60B4E}"/>
              </a:ext>
            </a:extLst>
          </p:cNvPr>
          <p:cNvSpPr>
            <a:spLocks noGrp="1" noChangeArrowheads="1"/>
          </p:cNvSpPr>
          <p:nvPr>
            <p:ph type="title"/>
          </p:nvPr>
        </p:nvSpPr>
        <p:spPr/>
        <p:txBody>
          <a:bodyPr/>
          <a:lstStyle/>
          <a:p>
            <a:r>
              <a:rPr lang="en-US" altLang="en-US" dirty="0"/>
              <a:t>Entity, instance, relationship</a:t>
            </a:r>
          </a:p>
        </p:txBody>
      </p:sp>
      <p:sp>
        <p:nvSpPr>
          <p:cNvPr id="598019" name="Rectangle 3">
            <a:extLst>
              <a:ext uri="{FF2B5EF4-FFF2-40B4-BE49-F238E27FC236}">
                <a16:creationId xmlns:a16="http://schemas.microsoft.com/office/drawing/2014/main" id="{B2A808CE-57A4-4854-B889-7963B0967D98}"/>
              </a:ext>
            </a:extLst>
          </p:cNvPr>
          <p:cNvSpPr>
            <a:spLocks noGrp="1" noChangeArrowheads="1"/>
          </p:cNvSpPr>
          <p:nvPr>
            <p:ph type="body" idx="1"/>
          </p:nvPr>
        </p:nvSpPr>
        <p:spPr>
          <a:xfrm>
            <a:off x="676656" y="1151725"/>
            <a:ext cx="10753725" cy="5186254"/>
          </a:xfrm>
        </p:spPr>
        <p:txBody>
          <a:bodyPr>
            <a:normAutofit lnSpcReduction="10000"/>
          </a:bodyPr>
          <a:lstStyle/>
          <a:p>
            <a:r>
              <a:rPr lang="en-US" altLang="en-US" dirty="0"/>
              <a:t>“An </a:t>
            </a:r>
            <a:r>
              <a:rPr lang="en-US" altLang="en-US" i="1" dirty="0"/>
              <a:t>entity</a:t>
            </a:r>
            <a:r>
              <a:rPr lang="en-US" altLang="en-US" dirty="0"/>
              <a:t> is a business object that represents a group, or category of data.”</a:t>
            </a:r>
            <a:r>
              <a:rPr lang="en-US" altLang="en-US" baseline="30000" dirty="0"/>
              <a:t>1</a:t>
            </a:r>
          </a:p>
          <a:p>
            <a:r>
              <a:rPr lang="en-US" altLang="en-US" dirty="0"/>
              <a:t>“A single, specific occurrence of an entity is an </a:t>
            </a:r>
            <a:r>
              <a:rPr lang="en-US" altLang="en-US" i="1" dirty="0"/>
              <a:t>instance</a:t>
            </a:r>
            <a:r>
              <a:rPr lang="en-US" altLang="en-US" dirty="0"/>
              <a:t>. Other terms for an instance are </a:t>
            </a:r>
            <a:r>
              <a:rPr lang="en-US" altLang="en-US" i="1" dirty="0"/>
              <a:t>record</a:t>
            </a:r>
            <a:r>
              <a:rPr lang="en-US" altLang="en-US" dirty="0"/>
              <a:t> and </a:t>
            </a:r>
            <a:r>
              <a:rPr lang="en-US" altLang="en-US" i="1" dirty="0"/>
              <a:t>tuple</a:t>
            </a:r>
            <a:r>
              <a:rPr lang="en-US" altLang="en-US" dirty="0"/>
              <a:t>.”</a:t>
            </a:r>
            <a:r>
              <a:rPr lang="en-US" altLang="en-US" baseline="30000" dirty="0"/>
              <a:t>1</a:t>
            </a:r>
          </a:p>
          <a:p>
            <a:r>
              <a:rPr lang="en-US" altLang="en-US" dirty="0"/>
              <a:t>“An </a:t>
            </a:r>
            <a:r>
              <a:rPr lang="en-US" altLang="en-US" i="1" dirty="0"/>
              <a:t>attribute</a:t>
            </a:r>
            <a:r>
              <a:rPr lang="en-US" altLang="en-US" dirty="0"/>
              <a:t> is a sub-group of information within an entity.”</a:t>
            </a:r>
            <a:r>
              <a:rPr lang="en-US" altLang="en-US" baseline="30000" dirty="0"/>
              <a:t>1</a:t>
            </a:r>
            <a:endParaRPr lang="en-US" altLang="en-US" dirty="0"/>
          </a:p>
          <a:p>
            <a:r>
              <a:rPr lang="en-US" altLang="en-US" dirty="0"/>
              <a:t>A </a:t>
            </a:r>
            <a:r>
              <a:rPr lang="en-US" altLang="en-US" i="1" dirty="0"/>
              <a:t>relationship</a:t>
            </a:r>
            <a:r>
              <a:rPr lang="en-US" altLang="en-US" dirty="0"/>
              <a:t> is a link that relates two entities that share one or more attributes.</a:t>
            </a:r>
          </a:p>
          <a:p>
            <a:endParaRPr lang="en-US" altLang="en-US" baseline="30000" dirty="0"/>
          </a:p>
          <a:p>
            <a:endParaRPr lang="en-US" altLang="en-US" baseline="30000" dirty="0"/>
          </a:p>
          <a:p>
            <a:endParaRPr lang="en-US" altLang="en-US" baseline="30000" dirty="0"/>
          </a:p>
        </p:txBody>
      </p:sp>
      <p:sp>
        <p:nvSpPr>
          <p:cNvPr id="598020" name="Text Box 4">
            <a:extLst>
              <a:ext uri="{FF2B5EF4-FFF2-40B4-BE49-F238E27FC236}">
                <a16:creationId xmlns:a16="http://schemas.microsoft.com/office/drawing/2014/main" id="{82C65532-8E9B-4E3C-91C1-E43E10BAD1AB}"/>
              </a:ext>
            </a:extLst>
          </p:cNvPr>
          <p:cNvSpPr txBox="1">
            <a:spLocks noChangeArrowheads="1"/>
          </p:cNvSpPr>
          <p:nvPr/>
        </p:nvSpPr>
        <p:spPr bwMode="auto">
          <a:xfrm>
            <a:off x="2991036" y="6502956"/>
            <a:ext cx="77692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r>
              <a:rPr lang="en-US" altLang="en-US" sz="1200" dirty="0">
                <a:cs typeface="Times New Roman" panose="02020603050405020304" pitchFamily="18" charset="0"/>
              </a:rPr>
              <a:t>1) Stephens, R.K. and </a:t>
            </a:r>
            <a:r>
              <a:rPr lang="en-US" altLang="en-US" sz="1200" dirty="0" err="1">
                <a:cs typeface="Times New Roman" panose="02020603050405020304" pitchFamily="18" charset="0"/>
              </a:rPr>
              <a:t>Plew</a:t>
            </a:r>
            <a:r>
              <a:rPr lang="en-US" altLang="en-US" sz="1200" dirty="0">
                <a:cs typeface="Times New Roman" panose="02020603050405020304" pitchFamily="18" charset="0"/>
              </a:rPr>
              <a:t>. R.R., 2001. </a:t>
            </a:r>
            <a:r>
              <a:rPr lang="en-US" altLang="en-US" sz="1200" i="1" dirty="0">
                <a:cs typeface="Times New Roman" panose="02020603050405020304" pitchFamily="18" charset="0"/>
              </a:rPr>
              <a:t>Database Design</a:t>
            </a:r>
            <a:r>
              <a:rPr lang="en-US" altLang="en-US" sz="1200" dirty="0">
                <a:cs typeface="Times New Roman" panose="02020603050405020304" pitchFamily="18" charset="0"/>
              </a:rPr>
              <a:t>, pp. 21. SAMS, Indianapolis , IN.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CC1CFFB5-0050-4A80-84FF-3CFAAA93FF35}"/>
              </a:ext>
            </a:extLst>
          </p:cNvPr>
          <p:cNvSpPr>
            <a:spLocks noGrp="1" noChangeArrowheads="1"/>
          </p:cNvSpPr>
          <p:nvPr>
            <p:ph type="title"/>
          </p:nvPr>
        </p:nvSpPr>
        <p:spPr/>
        <p:txBody>
          <a:bodyPr/>
          <a:lstStyle/>
          <a:p>
            <a:r>
              <a:rPr lang="en-US" altLang="en-US"/>
              <a:t>Database Environments</a:t>
            </a:r>
          </a:p>
        </p:txBody>
      </p:sp>
      <p:sp>
        <p:nvSpPr>
          <p:cNvPr id="604163" name="Rectangle 3">
            <a:extLst>
              <a:ext uri="{FF2B5EF4-FFF2-40B4-BE49-F238E27FC236}">
                <a16:creationId xmlns:a16="http://schemas.microsoft.com/office/drawing/2014/main" id="{8EB01728-0E5F-4167-8B60-C2C67CD04739}"/>
              </a:ext>
            </a:extLst>
          </p:cNvPr>
          <p:cNvSpPr>
            <a:spLocks noGrp="1" noChangeArrowheads="1"/>
          </p:cNvSpPr>
          <p:nvPr>
            <p:ph type="body" idx="1"/>
          </p:nvPr>
        </p:nvSpPr>
        <p:spPr/>
        <p:txBody>
          <a:bodyPr/>
          <a:lstStyle/>
          <a:p>
            <a:r>
              <a:rPr lang="en-US" altLang="en-US" dirty="0"/>
              <a:t>Mainframe</a:t>
            </a:r>
          </a:p>
          <a:p>
            <a:endParaRPr lang="en-US" altLang="en-US" dirty="0"/>
          </a:p>
          <a:p>
            <a:r>
              <a:rPr lang="en-US" altLang="en-US" dirty="0"/>
              <a:t>Client/Server</a:t>
            </a:r>
          </a:p>
          <a:p>
            <a:endParaRPr lang="en-US" altLang="en-US" dirty="0"/>
          </a:p>
          <a:p>
            <a:r>
              <a:rPr lang="en-US" altLang="en-US" dirty="0"/>
              <a:t>Internet-based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235B88BD-69D8-4113-B5F2-FFB3327EF6CF}"/>
              </a:ext>
            </a:extLst>
          </p:cNvPr>
          <p:cNvSpPr>
            <a:spLocks noGrp="1" noChangeArrowheads="1"/>
          </p:cNvSpPr>
          <p:nvPr>
            <p:ph type="title"/>
          </p:nvPr>
        </p:nvSpPr>
        <p:spPr/>
        <p:txBody>
          <a:bodyPr/>
          <a:lstStyle/>
          <a:p>
            <a:r>
              <a:rPr lang="en-US" altLang="en-US"/>
              <a:t>Database Types</a:t>
            </a:r>
          </a:p>
        </p:txBody>
      </p:sp>
      <p:sp>
        <p:nvSpPr>
          <p:cNvPr id="605187" name="Rectangle 3">
            <a:extLst>
              <a:ext uri="{FF2B5EF4-FFF2-40B4-BE49-F238E27FC236}">
                <a16:creationId xmlns:a16="http://schemas.microsoft.com/office/drawing/2014/main" id="{66DBFC91-AF85-48B9-840C-CF31415DE157}"/>
              </a:ext>
            </a:extLst>
          </p:cNvPr>
          <p:cNvSpPr>
            <a:spLocks noGrp="1" noChangeArrowheads="1"/>
          </p:cNvSpPr>
          <p:nvPr>
            <p:ph type="body" idx="1"/>
          </p:nvPr>
        </p:nvSpPr>
        <p:spPr>
          <a:xfrm>
            <a:off x="676656" y="1151725"/>
            <a:ext cx="10753725" cy="4751925"/>
          </a:xfrm>
        </p:spPr>
        <p:txBody>
          <a:bodyPr/>
          <a:lstStyle/>
          <a:p>
            <a:r>
              <a:rPr lang="en-US" altLang="en-US" dirty="0"/>
              <a:t>Flat-file</a:t>
            </a:r>
          </a:p>
          <a:p>
            <a:r>
              <a:rPr lang="en-US" altLang="en-US" dirty="0"/>
              <a:t>Hierarchical</a:t>
            </a:r>
          </a:p>
          <a:p>
            <a:r>
              <a:rPr lang="en-US" altLang="en-US" dirty="0"/>
              <a:t>Network</a:t>
            </a:r>
          </a:p>
          <a:p>
            <a:r>
              <a:rPr lang="en-US" altLang="en-US" b="1" dirty="0"/>
              <a:t>Relational</a:t>
            </a:r>
          </a:p>
          <a:p>
            <a:r>
              <a:rPr lang="en-US" altLang="en-US" dirty="0"/>
              <a:t>Object-oriented</a:t>
            </a:r>
          </a:p>
          <a:p>
            <a:r>
              <a:rPr lang="en-US" altLang="en-US" dirty="0"/>
              <a:t>Object-relational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0A03B167-0BE3-4A24-8722-A1D23EFDD305}"/>
              </a:ext>
            </a:extLst>
          </p:cNvPr>
          <p:cNvSpPr>
            <a:spLocks noChangeArrowheads="1"/>
          </p:cNvSpPr>
          <p:nvPr/>
        </p:nvSpPr>
        <p:spPr bwMode="auto">
          <a:xfrm>
            <a:off x="3216250" y="3029473"/>
            <a:ext cx="6213937" cy="584775"/>
          </a:xfrm>
          <a:prstGeom prst="rect">
            <a:avLst/>
          </a:prstGeom>
          <a:noFill/>
          <a:ln w="9525">
            <a:noFill/>
            <a:miter lim="800000"/>
            <a:headEnd/>
            <a:tailEnd/>
          </a:ln>
          <a:effectLst>
            <a:outerShdw dist="35921" dir="2700000" algn="ctr" rotWithShape="0">
              <a:schemeClr val="bg2"/>
            </a:outerShdw>
          </a:effectLst>
        </p:spPr>
        <p:txBody>
          <a:bodyPr wrap="square">
            <a:spAutoFit/>
          </a:bodyPr>
          <a:lstStyle/>
          <a:p>
            <a:pPr>
              <a:defRPr/>
            </a:pPr>
            <a:r>
              <a:rPr lang="en-US" sz="3200" b="1" dirty="0">
                <a:solidFill>
                  <a:schemeClr val="accent6">
                    <a:lumMod val="50000"/>
                  </a:schemeClr>
                </a:solidFill>
                <a:effectLst>
                  <a:outerShdw blurRad="38100" dist="38100" dir="2700000" algn="tl">
                    <a:srgbClr val="C0C0C0"/>
                  </a:outerShdw>
                </a:effectLst>
                <a:latin typeface="Times" charset="0"/>
              </a:rPr>
              <a:t>OPERATIONS ON RELATIONS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0">
            <a:extLst>
              <a:ext uri="{FF2B5EF4-FFF2-40B4-BE49-F238E27FC236}">
                <a16:creationId xmlns:a16="http://schemas.microsoft.com/office/drawing/2014/main" id="{ACFCCDE5-EA92-48E6-A31F-29ADFE1E7939}"/>
              </a:ext>
            </a:extLst>
          </p:cNvPr>
          <p:cNvSpPr txBox="1">
            <a:spLocks noChangeArrowheads="1"/>
          </p:cNvSpPr>
          <p:nvPr/>
        </p:nvSpPr>
        <p:spPr bwMode="auto">
          <a:xfrm>
            <a:off x="4624388" y="706439"/>
            <a:ext cx="299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Insert operation</a:t>
            </a:r>
          </a:p>
        </p:txBody>
      </p:sp>
      <p:pic>
        <p:nvPicPr>
          <p:cNvPr id="12291" name="Picture 15">
            <a:extLst>
              <a:ext uri="{FF2B5EF4-FFF2-40B4-BE49-F238E27FC236}">
                <a16:creationId xmlns:a16="http://schemas.microsoft.com/office/drawing/2014/main" id="{C68115D7-E52D-45AA-9A05-0EEE32111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2214564"/>
            <a:ext cx="718185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B0053B6A-D7C3-4E95-9000-EBA5F9727DA5}"/>
              </a:ext>
            </a:extLst>
          </p:cNvPr>
          <p:cNvSpPr txBox="1">
            <a:spLocks/>
          </p:cNvSpPr>
          <p:nvPr/>
        </p:nvSpPr>
        <p:spPr>
          <a:xfrm>
            <a:off x="2452689" y="4572001"/>
            <a:ext cx="7143749" cy="785813"/>
          </a:xfrm>
          <a:prstGeom prst="rect">
            <a:avLst/>
          </a:prstGeom>
        </p:spPr>
        <p:txBody>
          <a:bodyPr/>
          <a:lstStyle/>
          <a:p>
            <a:pPr marL="342900" indent="-342900">
              <a:spcBef>
                <a:spcPct val="20000"/>
              </a:spcBef>
              <a:buFont typeface="Arial" pitchFamily="34" charset="0"/>
              <a:buChar char="•"/>
              <a:defRPr/>
            </a:pPr>
            <a:r>
              <a:rPr lang="en-US" sz="2400" b="1" kern="0" dirty="0">
                <a:solidFill>
                  <a:srgbClr val="FF0000"/>
                </a:solidFill>
              </a:rPr>
              <a:t>Unary operation</a:t>
            </a:r>
          </a:p>
          <a:p>
            <a:pPr marL="342900" indent="-342900">
              <a:spcBef>
                <a:spcPct val="20000"/>
              </a:spcBef>
              <a:buFont typeface="Arial" pitchFamily="34" charset="0"/>
              <a:buChar char="•"/>
              <a:defRPr/>
            </a:pPr>
            <a:r>
              <a:rPr lang="en-US" sz="2400" b="1" kern="0" dirty="0">
                <a:solidFill>
                  <a:srgbClr val="FF0000"/>
                </a:solidFill>
              </a:rPr>
              <a:t>Insert Operation: Inserts new </a:t>
            </a:r>
            <a:r>
              <a:rPr lang="en-US" sz="2400" b="1" kern="0" dirty="0" err="1">
                <a:solidFill>
                  <a:srgbClr val="FF0000"/>
                </a:solidFill>
              </a:rPr>
              <a:t>tuple</a:t>
            </a:r>
            <a:r>
              <a:rPr lang="en-US" sz="2400" b="1" kern="0" dirty="0">
                <a:solidFill>
                  <a:srgbClr val="FF0000"/>
                </a:solidFill>
              </a:rPr>
              <a:t> into the relation</a:t>
            </a:r>
          </a:p>
          <a:p>
            <a:pPr marL="342900" indent="-342900">
              <a:spcBef>
                <a:spcPct val="20000"/>
              </a:spcBef>
              <a:defRPr/>
            </a:pPr>
            <a:endParaRPr lang="ar-SA" sz="3200" kern="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a:extLst>
              <a:ext uri="{FF2B5EF4-FFF2-40B4-BE49-F238E27FC236}">
                <a16:creationId xmlns:a16="http://schemas.microsoft.com/office/drawing/2014/main" id="{FAC5919D-FB29-4A09-81BF-C1B6771CEBE5}"/>
              </a:ext>
            </a:extLst>
          </p:cNvPr>
          <p:cNvSpPr txBox="1">
            <a:spLocks noChangeArrowheads="1"/>
          </p:cNvSpPr>
          <p:nvPr/>
        </p:nvSpPr>
        <p:spPr bwMode="auto">
          <a:xfrm>
            <a:off x="4648201" y="785814"/>
            <a:ext cx="3040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Delete operation</a:t>
            </a:r>
          </a:p>
        </p:txBody>
      </p:sp>
      <p:pic>
        <p:nvPicPr>
          <p:cNvPr id="13315" name="Picture 10">
            <a:extLst>
              <a:ext uri="{FF2B5EF4-FFF2-40B4-BE49-F238E27FC236}">
                <a16:creationId xmlns:a16="http://schemas.microsoft.com/office/drawing/2014/main" id="{5FF027F4-8E9F-47E9-B9DF-466D1002D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2000250"/>
            <a:ext cx="688657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96F20F80-45A9-49D5-BA83-0C8BDF41159D}"/>
              </a:ext>
            </a:extLst>
          </p:cNvPr>
          <p:cNvSpPr txBox="1">
            <a:spLocks/>
          </p:cNvSpPr>
          <p:nvPr/>
        </p:nvSpPr>
        <p:spPr>
          <a:xfrm>
            <a:off x="2381250" y="4500563"/>
            <a:ext cx="7215188" cy="785812"/>
          </a:xfrm>
          <a:prstGeom prst="rect">
            <a:avLst/>
          </a:prstGeom>
        </p:spPr>
        <p:txBody>
          <a:bodyPr/>
          <a:lstStyle/>
          <a:p>
            <a:pPr marL="342900" indent="-342900">
              <a:spcBef>
                <a:spcPct val="20000"/>
              </a:spcBef>
              <a:buFont typeface="Arial" pitchFamily="34" charset="0"/>
              <a:buChar char="•"/>
              <a:defRPr/>
            </a:pPr>
            <a:r>
              <a:rPr lang="en-US" sz="2400" b="1" kern="0" dirty="0">
                <a:solidFill>
                  <a:srgbClr val="FF0000"/>
                </a:solidFill>
              </a:rPr>
              <a:t>Unary operation</a:t>
            </a:r>
          </a:p>
          <a:p>
            <a:pPr marL="342900" indent="-342900">
              <a:spcBef>
                <a:spcPct val="20000"/>
              </a:spcBef>
              <a:buFont typeface="Arial" pitchFamily="34" charset="0"/>
              <a:buChar char="•"/>
              <a:defRPr/>
            </a:pPr>
            <a:r>
              <a:rPr lang="en-US" sz="2400" b="1" kern="0" dirty="0">
                <a:solidFill>
                  <a:srgbClr val="FF0000"/>
                </a:solidFill>
              </a:rPr>
              <a:t>Delete Operation: Deletes </a:t>
            </a:r>
            <a:r>
              <a:rPr lang="en-US" sz="2400" b="1" kern="0" dirty="0" err="1">
                <a:solidFill>
                  <a:srgbClr val="FF0000"/>
                </a:solidFill>
              </a:rPr>
              <a:t>tuple</a:t>
            </a:r>
            <a:r>
              <a:rPr lang="en-US" sz="2400" b="1" kern="0" dirty="0">
                <a:solidFill>
                  <a:srgbClr val="FF0000"/>
                </a:solidFill>
              </a:rPr>
              <a:t> from the relation</a:t>
            </a:r>
          </a:p>
          <a:p>
            <a:pPr marL="342900" indent="-342900">
              <a:spcBef>
                <a:spcPct val="20000"/>
              </a:spcBef>
              <a:defRPr/>
            </a:pPr>
            <a:endParaRPr lang="ar-SA" sz="3200" kern="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a:extLst>
              <a:ext uri="{FF2B5EF4-FFF2-40B4-BE49-F238E27FC236}">
                <a16:creationId xmlns:a16="http://schemas.microsoft.com/office/drawing/2014/main" id="{70BE84F5-7A1B-4619-BF4C-74968A321357}"/>
              </a:ext>
            </a:extLst>
          </p:cNvPr>
          <p:cNvSpPr txBox="1">
            <a:spLocks noChangeArrowheads="1"/>
          </p:cNvSpPr>
          <p:nvPr/>
        </p:nvSpPr>
        <p:spPr bwMode="auto">
          <a:xfrm>
            <a:off x="4343400" y="420689"/>
            <a:ext cx="321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Update operation</a:t>
            </a:r>
          </a:p>
        </p:txBody>
      </p:sp>
      <p:pic>
        <p:nvPicPr>
          <p:cNvPr id="14339" name="Picture 9">
            <a:extLst>
              <a:ext uri="{FF2B5EF4-FFF2-40B4-BE49-F238E27FC236}">
                <a16:creationId xmlns:a16="http://schemas.microsoft.com/office/drawing/2014/main" id="{826491EC-9891-430B-A08F-D1937A039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4" y="1714500"/>
            <a:ext cx="7596187"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48EC5122-6C0C-4BE3-AC30-770BD52AE0FB}"/>
              </a:ext>
            </a:extLst>
          </p:cNvPr>
          <p:cNvSpPr txBox="1">
            <a:spLocks/>
          </p:cNvSpPr>
          <p:nvPr/>
        </p:nvSpPr>
        <p:spPr>
          <a:xfrm>
            <a:off x="1809750" y="4429126"/>
            <a:ext cx="8072438" cy="785813"/>
          </a:xfrm>
          <a:prstGeom prst="rect">
            <a:avLst/>
          </a:prstGeom>
        </p:spPr>
        <p:txBody>
          <a:bodyPr/>
          <a:lstStyle/>
          <a:p>
            <a:pPr marL="342900" indent="-342900">
              <a:spcBef>
                <a:spcPct val="20000"/>
              </a:spcBef>
              <a:buFont typeface="Arial" pitchFamily="34" charset="0"/>
              <a:buChar char="•"/>
              <a:defRPr/>
            </a:pPr>
            <a:r>
              <a:rPr lang="en-US" sz="2400" b="1" kern="0" dirty="0">
                <a:solidFill>
                  <a:srgbClr val="FF0000"/>
                </a:solidFill>
              </a:rPr>
              <a:t>Unary operation</a:t>
            </a:r>
          </a:p>
          <a:p>
            <a:pPr marL="342900" indent="-342900">
              <a:spcBef>
                <a:spcPct val="20000"/>
              </a:spcBef>
              <a:buFont typeface="Arial" pitchFamily="34" charset="0"/>
              <a:buChar char="•"/>
              <a:defRPr/>
            </a:pPr>
            <a:r>
              <a:rPr lang="en-US" sz="2400" b="1" kern="0" dirty="0">
                <a:solidFill>
                  <a:srgbClr val="FF0000"/>
                </a:solidFill>
              </a:rPr>
              <a:t>Update Operation: Changes the values of some attributes of a </a:t>
            </a:r>
            <a:r>
              <a:rPr lang="en-US" sz="2400" b="1" kern="0" dirty="0" err="1">
                <a:solidFill>
                  <a:srgbClr val="FF0000"/>
                </a:solidFill>
              </a:rPr>
              <a:t>tulpe</a:t>
            </a:r>
            <a:endParaRPr lang="en-US" sz="2400" b="1" kern="0" dirty="0">
              <a:solidFill>
                <a:srgbClr val="FF0000"/>
              </a:solidFill>
            </a:endParaRPr>
          </a:p>
          <a:p>
            <a:pPr marL="342900" indent="-342900">
              <a:spcBef>
                <a:spcPct val="20000"/>
              </a:spcBef>
              <a:defRPr/>
            </a:pPr>
            <a:endParaRPr lang="ar-SA" sz="3200" kern="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a:extLst>
              <a:ext uri="{FF2B5EF4-FFF2-40B4-BE49-F238E27FC236}">
                <a16:creationId xmlns:a16="http://schemas.microsoft.com/office/drawing/2014/main" id="{0187E373-E529-4CC8-82A1-06C2C76BC7FF}"/>
              </a:ext>
            </a:extLst>
          </p:cNvPr>
          <p:cNvSpPr txBox="1">
            <a:spLocks noChangeArrowheads="1"/>
          </p:cNvSpPr>
          <p:nvPr/>
        </p:nvSpPr>
        <p:spPr bwMode="auto">
          <a:xfrm>
            <a:off x="4438650" y="706439"/>
            <a:ext cx="297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Select operation</a:t>
            </a:r>
          </a:p>
        </p:txBody>
      </p:sp>
      <p:pic>
        <p:nvPicPr>
          <p:cNvPr id="15363" name="Picture 10">
            <a:extLst>
              <a:ext uri="{FF2B5EF4-FFF2-40B4-BE49-F238E27FC236}">
                <a16:creationId xmlns:a16="http://schemas.microsoft.com/office/drawing/2014/main" id="{D35ECD3E-3D8D-4553-882C-E3D565ABA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2000251"/>
            <a:ext cx="73596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959A7AC4-C2A3-4F23-9AB1-C50C53608EC5}"/>
              </a:ext>
            </a:extLst>
          </p:cNvPr>
          <p:cNvSpPr txBox="1">
            <a:spLocks/>
          </p:cNvSpPr>
          <p:nvPr/>
        </p:nvSpPr>
        <p:spPr>
          <a:xfrm>
            <a:off x="921380" y="4214813"/>
            <a:ext cx="10756415" cy="1041242"/>
          </a:xfrm>
          <a:prstGeom prst="rect">
            <a:avLst/>
          </a:prstGeom>
        </p:spPr>
        <p:txBody>
          <a:bodyPr/>
          <a:lstStyle/>
          <a:p>
            <a:pPr marL="342900" indent="-342900">
              <a:spcBef>
                <a:spcPct val="20000"/>
              </a:spcBef>
              <a:buFont typeface="Arial" pitchFamily="34" charset="0"/>
              <a:buChar char="•"/>
              <a:defRPr/>
            </a:pPr>
            <a:r>
              <a:rPr lang="en-US" sz="2400" b="1" kern="0" dirty="0">
                <a:solidFill>
                  <a:srgbClr val="FF0000"/>
                </a:solidFill>
              </a:rPr>
              <a:t>Unary operation</a:t>
            </a:r>
          </a:p>
          <a:p>
            <a:pPr marL="342900" indent="-342900">
              <a:spcBef>
                <a:spcPct val="20000"/>
              </a:spcBef>
              <a:buFont typeface="Arial" pitchFamily="34" charset="0"/>
              <a:buChar char="•"/>
              <a:defRPr/>
            </a:pPr>
            <a:r>
              <a:rPr lang="en-US" sz="2400" b="1" kern="0" dirty="0">
                <a:solidFill>
                  <a:srgbClr val="FF0000"/>
                </a:solidFill>
              </a:rPr>
              <a:t>Select Operation: Uses some criteria to select some </a:t>
            </a:r>
            <a:r>
              <a:rPr lang="en-US" sz="2400" b="1" kern="0" dirty="0" err="1">
                <a:solidFill>
                  <a:srgbClr val="FF0000"/>
                </a:solidFill>
              </a:rPr>
              <a:t>tuples</a:t>
            </a:r>
            <a:r>
              <a:rPr lang="en-US" sz="2400" b="1" kern="0" dirty="0">
                <a:solidFill>
                  <a:srgbClr val="FF0000"/>
                </a:solidFill>
              </a:rPr>
              <a:t>  from the original relation </a:t>
            </a:r>
          </a:p>
          <a:p>
            <a:pPr marL="342900" indent="-342900">
              <a:spcBef>
                <a:spcPct val="20000"/>
              </a:spcBef>
              <a:defRPr/>
            </a:pPr>
            <a:endParaRPr lang="ar-SA" sz="3200"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F373-C04E-4899-A745-3EC3D0EC0779}"/>
              </a:ext>
            </a:extLst>
          </p:cNvPr>
          <p:cNvSpPr>
            <a:spLocks noGrp="1"/>
          </p:cNvSpPr>
          <p:nvPr>
            <p:ph type="title"/>
          </p:nvPr>
        </p:nvSpPr>
        <p:spPr/>
        <p:txBody>
          <a:bodyPr>
            <a:normAutofit/>
          </a:bodyPr>
          <a:lstStyle/>
          <a:p>
            <a:r>
              <a:rPr lang="en-US" dirty="0"/>
              <a:t>Descriptive analytics</a:t>
            </a:r>
          </a:p>
        </p:txBody>
      </p:sp>
      <p:sp>
        <p:nvSpPr>
          <p:cNvPr id="3" name="Content Placeholder 2">
            <a:extLst>
              <a:ext uri="{FF2B5EF4-FFF2-40B4-BE49-F238E27FC236}">
                <a16:creationId xmlns:a16="http://schemas.microsoft.com/office/drawing/2014/main" id="{1E0CACFC-934F-4978-B3B3-BB5B1BE09F6D}"/>
              </a:ext>
            </a:extLst>
          </p:cNvPr>
          <p:cNvSpPr>
            <a:spLocks noGrp="1"/>
          </p:cNvSpPr>
          <p:nvPr>
            <p:ph idx="1"/>
          </p:nvPr>
        </p:nvSpPr>
        <p:spPr>
          <a:xfrm>
            <a:off x="676656" y="1151725"/>
            <a:ext cx="10753725" cy="3322553"/>
          </a:xfrm>
        </p:spPr>
        <p:txBody>
          <a:bodyPr>
            <a:normAutofit/>
          </a:bodyPr>
          <a:lstStyle/>
          <a:p>
            <a:r>
              <a:rPr lang="en-US" dirty="0"/>
              <a:t>The main focus of descriptive analytics is to summarize:</a:t>
            </a:r>
          </a:p>
          <a:p>
            <a:pPr lvl="1"/>
            <a:r>
              <a:rPr lang="en-US" dirty="0"/>
              <a:t>What happened?</a:t>
            </a:r>
          </a:p>
          <a:p>
            <a:pPr lvl="1"/>
            <a:r>
              <a:rPr lang="en-US" dirty="0"/>
              <a:t>What is happening?</a:t>
            </a:r>
          </a:p>
          <a:p>
            <a:pPr lvl="1"/>
            <a:r>
              <a:rPr lang="en-US" dirty="0"/>
              <a:t>Using the raw data or content.</a:t>
            </a:r>
          </a:p>
        </p:txBody>
      </p:sp>
    </p:spTree>
    <p:extLst>
      <p:ext uri="{BB962C8B-B14F-4D97-AF65-F5344CB8AC3E}">
        <p14:creationId xmlns:p14="http://schemas.microsoft.com/office/powerpoint/2010/main" val="1596335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a:extLst>
              <a:ext uri="{FF2B5EF4-FFF2-40B4-BE49-F238E27FC236}">
                <a16:creationId xmlns:a16="http://schemas.microsoft.com/office/drawing/2014/main" id="{75EB1551-BB21-45FA-85C8-1A3A28E44708}"/>
              </a:ext>
            </a:extLst>
          </p:cNvPr>
          <p:cNvSpPr txBox="1">
            <a:spLocks noChangeArrowheads="1"/>
          </p:cNvSpPr>
          <p:nvPr/>
        </p:nvSpPr>
        <p:spPr bwMode="auto">
          <a:xfrm>
            <a:off x="4248150" y="849314"/>
            <a:ext cx="321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Project operation</a:t>
            </a:r>
          </a:p>
        </p:txBody>
      </p:sp>
      <p:pic>
        <p:nvPicPr>
          <p:cNvPr id="16387" name="Picture 11">
            <a:extLst>
              <a:ext uri="{FF2B5EF4-FFF2-40B4-BE49-F238E27FC236}">
                <a16:creationId xmlns:a16="http://schemas.microsoft.com/office/drawing/2014/main" id="{1A2493D2-8259-4E54-B919-660315761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189" y="1857375"/>
            <a:ext cx="7278687"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1A041177-1ED9-4F65-8203-13F1C3C692E9}"/>
              </a:ext>
            </a:extLst>
          </p:cNvPr>
          <p:cNvSpPr txBox="1">
            <a:spLocks/>
          </p:cNvSpPr>
          <p:nvPr/>
        </p:nvSpPr>
        <p:spPr>
          <a:xfrm>
            <a:off x="1423952" y="4624387"/>
            <a:ext cx="9842015" cy="785813"/>
          </a:xfrm>
          <a:prstGeom prst="rect">
            <a:avLst/>
          </a:prstGeom>
        </p:spPr>
        <p:txBody>
          <a:bodyPr/>
          <a:lstStyle/>
          <a:p>
            <a:pPr marL="342900" indent="-342900">
              <a:spcBef>
                <a:spcPct val="20000"/>
              </a:spcBef>
              <a:buFont typeface="Arial" pitchFamily="34" charset="0"/>
              <a:buChar char="•"/>
              <a:defRPr/>
            </a:pPr>
            <a:r>
              <a:rPr lang="en-US" sz="2400" b="1" kern="0" dirty="0">
                <a:solidFill>
                  <a:srgbClr val="FF0000"/>
                </a:solidFill>
              </a:rPr>
              <a:t>Unary operation</a:t>
            </a:r>
          </a:p>
          <a:p>
            <a:pPr marL="342900" indent="-342900">
              <a:spcBef>
                <a:spcPct val="20000"/>
              </a:spcBef>
              <a:buFont typeface="Arial" pitchFamily="34" charset="0"/>
              <a:buChar char="•"/>
              <a:defRPr/>
            </a:pPr>
            <a:r>
              <a:rPr lang="en-US" sz="2400" b="1" kern="0" dirty="0">
                <a:solidFill>
                  <a:srgbClr val="FF0000"/>
                </a:solidFill>
              </a:rPr>
              <a:t>Project Operation: Creates relation in which each </a:t>
            </a:r>
            <a:r>
              <a:rPr lang="en-US" sz="2400" b="1" kern="0" dirty="0" err="1">
                <a:solidFill>
                  <a:srgbClr val="FF0000"/>
                </a:solidFill>
              </a:rPr>
              <a:t>tulpe</a:t>
            </a:r>
            <a:r>
              <a:rPr lang="en-US" sz="2400" b="1" kern="0" dirty="0">
                <a:solidFill>
                  <a:srgbClr val="FF0000"/>
                </a:solidFill>
              </a:rPr>
              <a:t> has fewer attributes </a:t>
            </a:r>
          </a:p>
          <a:p>
            <a:pPr marL="342900" indent="-342900">
              <a:spcBef>
                <a:spcPct val="20000"/>
              </a:spcBef>
              <a:defRPr/>
            </a:pPr>
            <a:endParaRPr lang="ar-SA" sz="3200" kern="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a:extLst>
              <a:ext uri="{FF2B5EF4-FFF2-40B4-BE49-F238E27FC236}">
                <a16:creationId xmlns:a16="http://schemas.microsoft.com/office/drawing/2014/main" id="{0CEE97A5-7DB7-4CBB-818C-F58B6C9A0316}"/>
              </a:ext>
            </a:extLst>
          </p:cNvPr>
          <p:cNvSpPr txBox="1">
            <a:spLocks noChangeArrowheads="1"/>
          </p:cNvSpPr>
          <p:nvPr/>
        </p:nvSpPr>
        <p:spPr bwMode="auto">
          <a:xfrm>
            <a:off x="4767264" y="492125"/>
            <a:ext cx="2700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Join operation</a:t>
            </a:r>
          </a:p>
        </p:txBody>
      </p:sp>
      <p:pic>
        <p:nvPicPr>
          <p:cNvPr id="17411" name="Picture 10">
            <a:extLst>
              <a:ext uri="{FF2B5EF4-FFF2-40B4-BE49-F238E27FC236}">
                <a16:creationId xmlns:a16="http://schemas.microsoft.com/office/drawing/2014/main" id="{D4F567D6-AE6E-485E-B1DF-B154865A7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1328738"/>
            <a:ext cx="7072312"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03C0D5F3-3548-4BD0-B5FA-74B8773BF7EB}"/>
              </a:ext>
            </a:extLst>
          </p:cNvPr>
          <p:cNvSpPr txBox="1">
            <a:spLocks/>
          </p:cNvSpPr>
          <p:nvPr/>
        </p:nvSpPr>
        <p:spPr>
          <a:xfrm>
            <a:off x="1026083" y="5021263"/>
            <a:ext cx="9562809" cy="1232650"/>
          </a:xfrm>
          <a:prstGeom prst="rect">
            <a:avLst/>
          </a:prstGeom>
        </p:spPr>
        <p:txBody>
          <a:bodyPr/>
          <a:lstStyle/>
          <a:p>
            <a:pPr marL="342900" indent="-342900">
              <a:spcBef>
                <a:spcPct val="20000"/>
              </a:spcBef>
              <a:buFont typeface="Arial" pitchFamily="34" charset="0"/>
              <a:buChar char="•"/>
              <a:defRPr/>
            </a:pPr>
            <a:r>
              <a:rPr lang="en-US" sz="2400" b="1" kern="0" dirty="0">
                <a:solidFill>
                  <a:srgbClr val="FF0000"/>
                </a:solidFill>
              </a:rPr>
              <a:t>Binary operation</a:t>
            </a:r>
          </a:p>
          <a:p>
            <a:pPr marL="342900" indent="-342900">
              <a:spcBef>
                <a:spcPct val="20000"/>
              </a:spcBef>
              <a:buFont typeface="Arial" pitchFamily="34" charset="0"/>
              <a:buChar char="•"/>
              <a:defRPr/>
            </a:pPr>
            <a:r>
              <a:rPr lang="en-US" sz="2400" b="1" kern="0" dirty="0">
                <a:solidFill>
                  <a:srgbClr val="FF0000"/>
                </a:solidFill>
              </a:rPr>
              <a:t>Join Operation: Takes two relation and combine them based on common attribute </a:t>
            </a:r>
          </a:p>
          <a:p>
            <a:pPr marL="342900" indent="-342900">
              <a:spcBef>
                <a:spcPct val="20000"/>
              </a:spcBef>
              <a:defRPr/>
            </a:pPr>
            <a:endParaRPr lang="ar-SA" sz="3200" kern="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87A687FE-589F-4E0A-82DE-4300C73C54F5}"/>
              </a:ext>
            </a:extLst>
          </p:cNvPr>
          <p:cNvSpPr txBox="1">
            <a:spLocks noChangeArrowheads="1"/>
          </p:cNvSpPr>
          <p:nvPr/>
        </p:nvSpPr>
        <p:spPr bwMode="auto">
          <a:xfrm>
            <a:off x="4756150" y="563564"/>
            <a:ext cx="3016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Union operation</a:t>
            </a:r>
          </a:p>
        </p:txBody>
      </p:sp>
      <p:pic>
        <p:nvPicPr>
          <p:cNvPr id="18435" name="Picture 11">
            <a:extLst>
              <a:ext uri="{FF2B5EF4-FFF2-40B4-BE49-F238E27FC236}">
                <a16:creationId xmlns:a16="http://schemas.microsoft.com/office/drawing/2014/main" id="{77D56516-CC5C-471E-B5AB-96E5B6891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539" y="1500188"/>
            <a:ext cx="7272337"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602404C7-556B-4C55-8EB0-437054CC8D68}"/>
              </a:ext>
            </a:extLst>
          </p:cNvPr>
          <p:cNvSpPr txBox="1">
            <a:spLocks/>
          </p:cNvSpPr>
          <p:nvPr/>
        </p:nvSpPr>
        <p:spPr>
          <a:xfrm>
            <a:off x="1809749" y="4714876"/>
            <a:ext cx="9218891" cy="1462559"/>
          </a:xfrm>
          <a:prstGeom prst="rect">
            <a:avLst/>
          </a:prstGeom>
        </p:spPr>
        <p:txBody>
          <a:bodyPr/>
          <a:lstStyle/>
          <a:p>
            <a:pPr marL="342900" indent="-342900">
              <a:spcBef>
                <a:spcPct val="20000"/>
              </a:spcBef>
              <a:buFont typeface="Arial" pitchFamily="34" charset="0"/>
              <a:buChar char="•"/>
              <a:defRPr/>
            </a:pPr>
            <a:r>
              <a:rPr lang="en-US" sz="2400" b="1" kern="0" dirty="0">
                <a:solidFill>
                  <a:srgbClr val="FF0000"/>
                </a:solidFill>
              </a:rPr>
              <a:t>Binary operation</a:t>
            </a:r>
          </a:p>
          <a:p>
            <a:pPr marL="342900" indent="-342900">
              <a:spcBef>
                <a:spcPct val="20000"/>
              </a:spcBef>
              <a:buFont typeface="Arial" pitchFamily="34" charset="0"/>
              <a:buChar char="•"/>
              <a:defRPr/>
            </a:pPr>
            <a:r>
              <a:rPr lang="en-US" sz="2400" b="1" kern="0" dirty="0">
                <a:solidFill>
                  <a:srgbClr val="FF0000"/>
                </a:solidFill>
              </a:rPr>
              <a:t>Union Operation: Creates new relation in which each </a:t>
            </a:r>
            <a:r>
              <a:rPr lang="en-US" sz="2400" b="1" kern="0" dirty="0" err="1">
                <a:solidFill>
                  <a:srgbClr val="FF0000"/>
                </a:solidFill>
              </a:rPr>
              <a:t>tuple</a:t>
            </a:r>
            <a:r>
              <a:rPr lang="en-US" sz="2400" b="1" kern="0" dirty="0">
                <a:solidFill>
                  <a:srgbClr val="FF0000"/>
                </a:solidFill>
              </a:rPr>
              <a:t> is either in the first relation, the second relation or in both</a:t>
            </a:r>
          </a:p>
          <a:p>
            <a:pPr marL="342900" indent="-342900">
              <a:spcBef>
                <a:spcPct val="20000"/>
              </a:spcBef>
              <a:defRPr/>
            </a:pPr>
            <a:endParaRPr lang="ar-SA" sz="3200" kern="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a:extLst>
              <a:ext uri="{FF2B5EF4-FFF2-40B4-BE49-F238E27FC236}">
                <a16:creationId xmlns:a16="http://schemas.microsoft.com/office/drawing/2014/main" id="{FA9D3CE3-D16C-492A-A7C7-B2C33DEF0FE6}"/>
              </a:ext>
            </a:extLst>
          </p:cNvPr>
          <p:cNvSpPr txBox="1">
            <a:spLocks noChangeArrowheads="1"/>
          </p:cNvSpPr>
          <p:nvPr/>
        </p:nvSpPr>
        <p:spPr bwMode="auto">
          <a:xfrm>
            <a:off x="4343400" y="785814"/>
            <a:ext cx="4033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Intersection operation</a:t>
            </a:r>
          </a:p>
        </p:txBody>
      </p:sp>
      <p:pic>
        <p:nvPicPr>
          <p:cNvPr id="19459" name="Picture 6">
            <a:extLst>
              <a:ext uri="{FF2B5EF4-FFF2-40B4-BE49-F238E27FC236}">
                <a16:creationId xmlns:a16="http://schemas.microsoft.com/office/drawing/2014/main" id="{B2E642AA-45BC-4A84-ACB4-034ECA9F5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538" y="1649413"/>
            <a:ext cx="70739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2234E52B-28A1-4C0A-8E6A-1F64DE984B99}"/>
              </a:ext>
            </a:extLst>
          </p:cNvPr>
          <p:cNvSpPr txBox="1">
            <a:spLocks/>
          </p:cNvSpPr>
          <p:nvPr/>
        </p:nvSpPr>
        <p:spPr>
          <a:xfrm>
            <a:off x="2452689" y="4857751"/>
            <a:ext cx="7215187" cy="785813"/>
          </a:xfrm>
          <a:prstGeom prst="rect">
            <a:avLst/>
          </a:prstGeom>
        </p:spPr>
        <p:txBody>
          <a:bodyPr/>
          <a:lstStyle/>
          <a:p>
            <a:pPr marL="342900" indent="-342900">
              <a:spcBef>
                <a:spcPct val="20000"/>
              </a:spcBef>
              <a:buFont typeface="Arial" pitchFamily="34" charset="0"/>
              <a:buChar char="•"/>
              <a:defRPr/>
            </a:pPr>
            <a:r>
              <a:rPr lang="en-US" sz="2400" b="1" kern="0" dirty="0">
                <a:solidFill>
                  <a:srgbClr val="FF0000"/>
                </a:solidFill>
              </a:rPr>
              <a:t>Binary operation</a:t>
            </a:r>
          </a:p>
          <a:p>
            <a:pPr marL="342900" indent="-342900">
              <a:spcBef>
                <a:spcPct val="20000"/>
              </a:spcBef>
              <a:buFont typeface="Arial" pitchFamily="34" charset="0"/>
              <a:buChar char="•"/>
              <a:defRPr/>
            </a:pPr>
            <a:r>
              <a:rPr lang="en-US" sz="2400" b="1" kern="0" dirty="0">
                <a:solidFill>
                  <a:srgbClr val="FF0000"/>
                </a:solidFill>
              </a:rPr>
              <a:t>Intersection Operation: Creates new relation in which each </a:t>
            </a:r>
            <a:r>
              <a:rPr lang="en-US" sz="2400" b="1" kern="0" dirty="0" err="1">
                <a:solidFill>
                  <a:srgbClr val="FF0000"/>
                </a:solidFill>
              </a:rPr>
              <a:t>tuple</a:t>
            </a:r>
            <a:r>
              <a:rPr lang="en-US" sz="2400" b="1" kern="0" dirty="0">
                <a:solidFill>
                  <a:srgbClr val="FF0000"/>
                </a:solidFill>
              </a:rPr>
              <a:t> is either in  both relations.</a:t>
            </a:r>
          </a:p>
          <a:p>
            <a:pPr marL="342900" indent="-342900">
              <a:spcBef>
                <a:spcPct val="20000"/>
              </a:spcBef>
              <a:defRPr/>
            </a:pPr>
            <a:endParaRPr lang="ar-SA" sz="3200" kern="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a:extLst>
              <a:ext uri="{FF2B5EF4-FFF2-40B4-BE49-F238E27FC236}">
                <a16:creationId xmlns:a16="http://schemas.microsoft.com/office/drawing/2014/main" id="{19C69496-BE2A-45B6-8479-CD6ABC6FF861}"/>
              </a:ext>
            </a:extLst>
          </p:cNvPr>
          <p:cNvSpPr txBox="1">
            <a:spLocks noChangeArrowheads="1"/>
          </p:cNvSpPr>
          <p:nvPr/>
        </p:nvSpPr>
        <p:spPr bwMode="auto">
          <a:xfrm>
            <a:off x="4497389" y="777875"/>
            <a:ext cx="3762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Difference operation</a:t>
            </a:r>
          </a:p>
        </p:txBody>
      </p:sp>
      <p:pic>
        <p:nvPicPr>
          <p:cNvPr id="20483" name="Picture 6">
            <a:extLst>
              <a:ext uri="{FF2B5EF4-FFF2-40B4-BE49-F238E27FC236}">
                <a16:creationId xmlns:a16="http://schemas.microsoft.com/office/drawing/2014/main" id="{80AB3337-4B34-4A44-9E4F-3AC2D1993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1500188"/>
            <a:ext cx="7158038" cy="296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946F904C-7E86-4AA9-96B5-A07CD7CDDB36}"/>
              </a:ext>
            </a:extLst>
          </p:cNvPr>
          <p:cNvSpPr txBox="1">
            <a:spLocks/>
          </p:cNvSpPr>
          <p:nvPr/>
        </p:nvSpPr>
        <p:spPr>
          <a:xfrm>
            <a:off x="2381250" y="4714876"/>
            <a:ext cx="7715250" cy="785813"/>
          </a:xfrm>
          <a:prstGeom prst="rect">
            <a:avLst/>
          </a:prstGeom>
        </p:spPr>
        <p:txBody>
          <a:bodyPr/>
          <a:lstStyle/>
          <a:p>
            <a:pPr marL="342900" indent="-342900">
              <a:spcBef>
                <a:spcPct val="20000"/>
              </a:spcBef>
              <a:buFont typeface="Arial" pitchFamily="34" charset="0"/>
              <a:buChar char="•"/>
              <a:defRPr/>
            </a:pPr>
            <a:r>
              <a:rPr lang="en-US" sz="2400" b="1" kern="0" dirty="0">
                <a:solidFill>
                  <a:srgbClr val="FF0000"/>
                </a:solidFill>
              </a:rPr>
              <a:t>Binary Operation</a:t>
            </a:r>
          </a:p>
          <a:p>
            <a:pPr marL="342900" indent="-342900">
              <a:spcBef>
                <a:spcPct val="20000"/>
              </a:spcBef>
              <a:buFont typeface="Arial" pitchFamily="34" charset="0"/>
              <a:buChar char="•"/>
              <a:defRPr/>
            </a:pPr>
            <a:r>
              <a:rPr lang="en-US" sz="2400" b="1" kern="0" dirty="0">
                <a:solidFill>
                  <a:srgbClr val="FF0000"/>
                </a:solidFill>
              </a:rPr>
              <a:t>Difference Operation: Creates new relation where the new </a:t>
            </a:r>
            <a:r>
              <a:rPr lang="en-US" sz="2400" b="1" kern="0" dirty="0" err="1">
                <a:solidFill>
                  <a:srgbClr val="FF0000"/>
                </a:solidFill>
              </a:rPr>
              <a:t>tuples</a:t>
            </a:r>
            <a:r>
              <a:rPr lang="en-US" sz="2400" b="1" kern="0" dirty="0">
                <a:solidFill>
                  <a:srgbClr val="FF0000"/>
                </a:solidFill>
              </a:rPr>
              <a:t> are in the first relation but not in the second.</a:t>
            </a:r>
          </a:p>
          <a:p>
            <a:pPr marL="342900" indent="-342900">
              <a:spcBef>
                <a:spcPct val="20000"/>
              </a:spcBef>
              <a:defRPr/>
            </a:pPr>
            <a:endParaRPr lang="ar-SA" sz="3200" kern="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21777882-D17E-4EE6-8D8E-11F5D161EAB0}"/>
              </a:ext>
            </a:extLst>
          </p:cNvPr>
          <p:cNvSpPr>
            <a:spLocks noGrp="1" noChangeArrowheads="1"/>
          </p:cNvSpPr>
          <p:nvPr>
            <p:ph type="title"/>
          </p:nvPr>
        </p:nvSpPr>
        <p:spPr/>
        <p:txBody>
          <a:bodyPr/>
          <a:lstStyle/>
          <a:p>
            <a:r>
              <a:rPr lang="en-US" altLang="en-US" dirty="0"/>
              <a:t>Normalization</a:t>
            </a:r>
          </a:p>
        </p:txBody>
      </p:sp>
      <p:sp>
        <p:nvSpPr>
          <p:cNvPr id="606211" name="Rectangle 3">
            <a:extLst>
              <a:ext uri="{FF2B5EF4-FFF2-40B4-BE49-F238E27FC236}">
                <a16:creationId xmlns:a16="http://schemas.microsoft.com/office/drawing/2014/main" id="{687E16D8-EE7E-408E-A49E-A1D21B05D712}"/>
              </a:ext>
            </a:extLst>
          </p:cNvPr>
          <p:cNvSpPr>
            <a:spLocks noGrp="1" noChangeArrowheads="1"/>
          </p:cNvSpPr>
          <p:nvPr>
            <p:ph type="body" idx="1"/>
          </p:nvPr>
        </p:nvSpPr>
        <p:spPr/>
        <p:txBody>
          <a:bodyPr/>
          <a:lstStyle/>
          <a:p>
            <a:r>
              <a:rPr lang="en-US" altLang="en-US"/>
              <a:t>A method for organizing data elements into tables.</a:t>
            </a:r>
          </a:p>
          <a:p>
            <a:r>
              <a:rPr lang="en-US" altLang="en-US"/>
              <a:t>Done in order to avoid</a:t>
            </a:r>
          </a:p>
          <a:p>
            <a:pPr lvl="1"/>
            <a:r>
              <a:rPr lang="en-US" altLang="en-US"/>
              <a:t>Duplication of data</a:t>
            </a:r>
          </a:p>
          <a:p>
            <a:pPr lvl="1"/>
            <a:r>
              <a:rPr lang="en-US" altLang="en-US"/>
              <a:t>Insert anomaly</a:t>
            </a:r>
          </a:p>
          <a:p>
            <a:pPr lvl="1"/>
            <a:r>
              <a:rPr lang="en-US" altLang="en-US"/>
              <a:t>Delete anomaly</a:t>
            </a:r>
          </a:p>
          <a:p>
            <a:pPr lvl="1"/>
            <a:r>
              <a:rPr lang="en-US" altLang="en-US"/>
              <a:t>Update anomaly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id="{2B61E1B3-2824-4B95-BB59-9429A086D711}"/>
              </a:ext>
            </a:extLst>
          </p:cNvPr>
          <p:cNvSpPr>
            <a:spLocks noGrp="1" noChangeArrowheads="1"/>
          </p:cNvSpPr>
          <p:nvPr>
            <p:ph type="title"/>
          </p:nvPr>
        </p:nvSpPr>
        <p:spPr/>
        <p:txBody>
          <a:bodyPr/>
          <a:lstStyle/>
          <a:p>
            <a:r>
              <a:rPr lang="en-US" altLang="en-US" dirty="0"/>
              <a:t>Normalization</a:t>
            </a:r>
          </a:p>
        </p:txBody>
      </p:sp>
      <p:sp>
        <p:nvSpPr>
          <p:cNvPr id="607235" name="Rectangle 3">
            <a:extLst>
              <a:ext uri="{FF2B5EF4-FFF2-40B4-BE49-F238E27FC236}">
                <a16:creationId xmlns:a16="http://schemas.microsoft.com/office/drawing/2014/main" id="{AE8E2718-3929-48C1-9D6B-A927F97AEAB0}"/>
              </a:ext>
            </a:extLst>
          </p:cNvPr>
          <p:cNvSpPr>
            <a:spLocks noGrp="1" noChangeArrowheads="1"/>
          </p:cNvSpPr>
          <p:nvPr>
            <p:ph type="body" idx="1"/>
          </p:nvPr>
        </p:nvSpPr>
        <p:spPr/>
        <p:txBody>
          <a:bodyPr/>
          <a:lstStyle/>
          <a:p>
            <a:r>
              <a:rPr lang="en-US" altLang="en-US" dirty="0"/>
              <a:t>First Normal Form</a:t>
            </a:r>
          </a:p>
          <a:p>
            <a:endParaRPr lang="en-US" altLang="en-US" dirty="0"/>
          </a:p>
          <a:p>
            <a:r>
              <a:rPr lang="en-US" altLang="en-US" dirty="0"/>
              <a:t>Second Normal Form</a:t>
            </a:r>
          </a:p>
          <a:p>
            <a:endParaRPr lang="en-US" altLang="en-US" dirty="0"/>
          </a:p>
          <a:p>
            <a:r>
              <a:rPr lang="en-US" altLang="en-US" dirty="0"/>
              <a:t>Third Normal Form</a:t>
            </a:r>
          </a:p>
          <a:p>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7EF4868-5DC0-43C6-A9AC-CCC3CE9E3F53}"/>
              </a:ext>
            </a:extLst>
          </p:cNvPr>
          <p:cNvSpPr>
            <a:spLocks noGrp="1"/>
          </p:cNvSpPr>
          <p:nvPr>
            <p:ph type="title"/>
          </p:nvPr>
        </p:nvSpPr>
        <p:spPr bwMode="auto">
          <a:xfrm>
            <a:off x="667130" y="230345"/>
            <a:ext cx="10871062" cy="704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Characteristics of Good Database</a:t>
            </a:r>
            <a:endParaRPr lang="ar-SA" altLang="en-US" dirty="0"/>
          </a:p>
        </p:txBody>
      </p:sp>
      <p:graphicFrame>
        <p:nvGraphicFramePr>
          <p:cNvPr id="4" name="Content Placeholder 3">
            <a:extLst>
              <a:ext uri="{FF2B5EF4-FFF2-40B4-BE49-F238E27FC236}">
                <a16:creationId xmlns:a16="http://schemas.microsoft.com/office/drawing/2014/main" id="{38CA52ED-8537-4E08-B141-8E11D4C0894C}"/>
              </a:ext>
            </a:extLst>
          </p:cNvPr>
          <p:cNvGraphicFramePr>
            <a:graphicFrameLocks noGrp="1"/>
          </p:cNvGraphicFramePr>
          <p:nvPr>
            <p:ph idx="1"/>
          </p:nvPr>
        </p:nvGraphicFramePr>
        <p:xfrm>
          <a:off x="1981200" y="1600200"/>
          <a:ext cx="8115300" cy="3383240"/>
        </p:xfrm>
        <a:graphic>
          <a:graphicData uri="http://schemas.openxmlformats.org/drawingml/2006/table">
            <a:tbl>
              <a:tblPr rtl="1" firstRow="1" bandRow="1">
                <a:tableStyleId>{BC89EF96-8CEA-46FF-86C4-4CE0E7609802}</a:tableStyleId>
              </a:tblPr>
              <a:tblGrid>
                <a:gridCol w="5060452">
                  <a:extLst>
                    <a:ext uri="{9D8B030D-6E8A-4147-A177-3AD203B41FA5}">
                      <a16:colId xmlns:a16="http://schemas.microsoft.com/office/drawing/2014/main" val="20000"/>
                    </a:ext>
                  </a:extLst>
                </a:gridCol>
                <a:gridCol w="3054848">
                  <a:extLst>
                    <a:ext uri="{9D8B030D-6E8A-4147-A177-3AD203B41FA5}">
                      <a16:colId xmlns:a16="http://schemas.microsoft.com/office/drawing/2014/main" val="20001"/>
                    </a:ext>
                  </a:extLst>
                </a:gridCol>
              </a:tblGrid>
              <a:tr h="457157">
                <a:tc>
                  <a:txBody>
                    <a:bodyPr/>
                    <a:lstStyle/>
                    <a:p>
                      <a:pPr algn="l" rtl="0"/>
                      <a:r>
                        <a:rPr lang="en-US" sz="2400" b="0" dirty="0"/>
                        <a:t>Ensuring</a:t>
                      </a:r>
                      <a:r>
                        <a:rPr lang="en-US" sz="2400" b="0" baseline="0" dirty="0"/>
                        <a:t> data is valid</a:t>
                      </a:r>
                      <a:endParaRPr lang="ar-SA" sz="2400" b="0" dirty="0"/>
                    </a:p>
                  </a:txBody>
                  <a:tcPr marT="45716" marB="45716"/>
                </a:tc>
                <a:tc>
                  <a:txBody>
                    <a:bodyPr/>
                    <a:lstStyle/>
                    <a:p>
                      <a:pPr algn="l" rtl="0"/>
                      <a:r>
                        <a:rPr lang="en-US" sz="2400" b="1" dirty="0">
                          <a:solidFill>
                            <a:srgbClr val="FF0000"/>
                          </a:solidFill>
                        </a:rPr>
                        <a:t>Data Integrity</a:t>
                      </a:r>
                      <a:endParaRPr lang="ar-SA" sz="2400" b="1" dirty="0">
                        <a:solidFill>
                          <a:srgbClr val="FF0000"/>
                        </a:solidFill>
                      </a:endParaRPr>
                    </a:p>
                  </a:txBody>
                  <a:tcPr marT="45716" marB="45716"/>
                </a:tc>
                <a:extLst>
                  <a:ext uri="{0D108BD9-81ED-4DB2-BD59-A6C34878D82A}">
                    <a16:rowId xmlns:a16="http://schemas.microsoft.com/office/drawing/2014/main" val="10000"/>
                  </a:ext>
                </a:extLst>
              </a:tr>
              <a:tr h="457157">
                <a:tc>
                  <a:txBody>
                    <a:bodyPr/>
                    <a:lstStyle/>
                    <a:p>
                      <a:pPr algn="l" rtl="0"/>
                      <a:r>
                        <a:rPr lang="en-US" sz="2400" b="0" dirty="0"/>
                        <a:t>Data</a:t>
                      </a:r>
                      <a:r>
                        <a:rPr lang="en-US" sz="2400" b="0" baseline="0" dirty="0"/>
                        <a:t> is separated from software</a:t>
                      </a:r>
                      <a:endParaRPr lang="ar-SA" sz="2400" b="0" dirty="0"/>
                    </a:p>
                  </a:txBody>
                  <a:tcPr marT="45716" marB="45716"/>
                </a:tc>
                <a:tc>
                  <a:txBody>
                    <a:bodyPr/>
                    <a:lstStyle/>
                    <a:p>
                      <a:pPr algn="l" rtl="0"/>
                      <a:r>
                        <a:rPr lang="en-US" sz="2400" b="1" dirty="0">
                          <a:solidFill>
                            <a:srgbClr val="FF0000"/>
                          </a:solidFill>
                        </a:rPr>
                        <a:t>Data Independence</a:t>
                      </a:r>
                      <a:endParaRPr lang="ar-SA" sz="2400" b="1" dirty="0">
                        <a:solidFill>
                          <a:srgbClr val="FF0000"/>
                        </a:solidFill>
                      </a:endParaRPr>
                    </a:p>
                  </a:txBody>
                  <a:tcPr marT="45716" marB="45716"/>
                </a:tc>
                <a:extLst>
                  <a:ext uri="{0D108BD9-81ED-4DB2-BD59-A6C34878D82A}">
                    <a16:rowId xmlns:a16="http://schemas.microsoft.com/office/drawing/2014/main" val="10001"/>
                  </a:ext>
                </a:extLst>
              </a:tr>
              <a:tr h="822883">
                <a:tc>
                  <a:txBody>
                    <a:bodyPr/>
                    <a:lstStyle/>
                    <a:p>
                      <a:pPr algn="l" rtl="0"/>
                      <a:r>
                        <a:rPr lang="en-US" sz="2400" b="0" dirty="0"/>
                        <a:t>Repetition</a:t>
                      </a:r>
                      <a:r>
                        <a:rPr lang="en-US" sz="2400" b="0" baseline="0" dirty="0"/>
                        <a:t> of input data is avoided</a:t>
                      </a:r>
                      <a:endParaRPr lang="ar-SA" sz="2400" b="0" dirty="0"/>
                    </a:p>
                  </a:txBody>
                  <a:tcPr marT="45716" marB="45716"/>
                </a:tc>
                <a:tc>
                  <a:txBody>
                    <a:bodyPr/>
                    <a:lstStyle/>
                    <a:p>
                      <a:pPr algn="l" rtl="0"/>
                      <a:r>
                        <a:rPr lang="en-US" sz="2400" b="1" dirty="0">
                          <a:solidFill>
                            <a:srgbClr val="FF0000"/>
                          </a:solidFill>
                        </a:rPr>
                        <a:t>Avoiding data Redundancy</a:t>
                      </a:r>
                    </a:p>
                  </a:txBody>
                  <a:tcPr marT="45716" marB="45716"/>
                </a:tc>
                <a:extLst>
                  <a:ext uri="{0D108BD9-81ED-4DB2-BD59-A6C34878D82A}">
                    <a16:rowId xmlns:a16="http://schemas.microsoft.com/office/drawing/2014/main" val="10002"/>
                  </a:ext>
                </a:extLst>
              </a:tr>
              <a:tr h="822883">
                <a:tc>
                  <a:txBody>
                    <a:bodyPr/>
                    <a:lstStyle/>
                    <a:p>
                      <a:pPr algn="l" rtl="0"/>
                      <a:r>
                        <a:rPr lang="en-US" sz="2400" b="0" dirty="0"/>
                        <a:t>Data is not accessible to</a:t>
                      </a:r>
                      <a:r>
                        <a:rPr lang="en-US" sz="2400" b="0" baseline="0" dirty="0"/>
                        <a:t> unauthorized users</a:t>
                      </a:r>
                      <a:endParaRPr lang="ar-SA" sz="2400" b="0" dirty="0"/>
                    </a:p>
                  </a:txBody>
                  <a:tcPr marT="45716" marB="45716"/>
                </a:tc>
                <a:tc>
                  <a:txBody>
                    <a:bodyPr/>
                    <a:lstStyle/>
                    <a:p>
                      <a:pPr algn="l" rtl="0"/>
                      <a:r>
                        <a:rPr lang="en-US" sz="2400" b="1" dirty="0">
                          <a:solidFill>
                            <a:srgbClr val="FF0000"/>
                          </a:solidFill>
                        </a:rPr>
                        <a:t>Data Security</a:t>
                      </a:r>
                      <a:endParaRPr lang="ar-SA" sz="2400" b="1" dirty="0">
                        <a:solidFill>
                          <a:srgbClr val="FF0000"/>
                        </a:solidFill>
                      </a:endParaRPr>
                    </a:p>
                  </a:txBody>
                  <a:tcPr marT="45716" marB="45716"/>
                </a:tc>
                <a:extLst>
                  <a:ext uri="{0D108BD9-81ED-4DB2-BD59-A6C34878D82A}">
                    <a16:rowId xmlns:a16="http://schemas.microsoft.com/office/drawing/2014/main" val="10003"/>
                  </a:ext>
                </a:extLst>
              </a:tr>
              <a:tr h="822883">
                <a:tc>
                  <a:txBody>
                    <a:bodyPr/>
                    <a:lstStyle/>
                    <a:p>
                      <a:pPr algn="l" rtl="0"/>
                      <a:r>
                        <a:rPr lang="en-US" sz="2400" b="0" dirty="0"/>
                        <a:t>Set procedures for adding</a:t>
                      </a:r>
                      <a:r>
                        <a:rPr lang="en-US" sz="2400" b="0" baseline="0" dirty="0"/>
                        <a:t> ,deleting … records for the purpose of optimization</a:t>
                      </a:r>
                      <a:endParaRPr lang="ar-SA" sz="2400" b="0" dirty="0"/>
                    </a:p>
                  </a:txBody>
                  <a:tcPr marT="45716" marB="45716"/>
                </a:tc>
                <a:tc>
                  <a:txBody>
                    <a:bodyPr/>
                    <a:lstStyle/>
                    <a:p>
                      <a:pPr algn="l" rtl="0"/>
                      <a:r>
                        <a:rPr lang="en-US" sz="2400" b="1" dirty="0">
                          <a:solidFill>
                            <a:srgbClr val="FF0000"/>
                          </a:solidFill>
                        </a:rPr>
                        <a:t>Data Maintenance</a:t>
                      </a:r>
                      <a:endParaRPr lang="ar-SA" sz="2400" b="1" dirty="0">
                        <a:solidFill>
                          <a:srgbClr val="FF0000"/>
                        </a:solidFill>
                      </a:endParaRPr>
                    </a:p>
                  </a:txBody>
                  <a:tcPr marT="45716" marB="45716"/>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F373-C04E-4899-A745-3EC3D0EC0779}"/>
              </a:ext>
            </a:extLst>
          </p:cNvPr>
          <p:cNvSpPr>
            <a:spLocks noGrp="1"/>
          </p:cNvSpPr>
          <p:nvPr>
            <p:ph type="title"/>
          </p:nvPr>
        </p:nvSpPr>
        <p:spPr/>
        <p:txBody>
          <a:bodyPr>
            <a:normAutofit/>
          </a:bodyPr>
          <a:lstStyle/>
          <a:p>
            <a:r>
              <a:rPr lang="en-US" dirty="0"/>
              <a:t>Descriptive analytics</a:t>
            </a:r>
          </a:p>
        </p:txBody>
      </p:sp>
      <p:sp>
        <p:nvSpPr>
          <p:cNvPr id="3" name="Content Placeholder 2">
            <a:extLst>
              <a:ext uri="{FF2B5EF4-FFF2-40B4-BE49-F238E27FC236}">
                <a16:creationId xmlns:a16="http://schemas.microsoft.com/office/drawing/2014/main" id="{1E0CACFC-934F-4978-B3B3-BB5B1BE09F6D}"/>
              </a:ext>
            </a:extLst>
          </p:cNvPr>
          <p:cNvSpPr>
            <a:spLocks noGrp="1"/>
          </p:cNvSpPr>
          <p:nvPr>
            <p:ph idx="1"/>
          </p:nvPr>
        </p:nvSpPr>
        <p:spPr>
          <a:xfrm>
            <a:off x="676656" y="1151725"/>
            <a:ext cx="11224504" cy="1116825"/>
          </a:xfrm>
        </p:spPr>
        <p:txBody>
          <a:bodyPr>
            <a:normAutofit fontScale="77500" lnSpcReduction="20000"/>
          </a:bodyPr>
          <a:lstStyle/>
          <a:p>
            <a:r>
              <a:rPr lang="en-US" dirty="0"/>
              <a:t>Descriptive analytics is characterized by conventional business intelligence and visualizations such as: </a:t>
            </a:r>
            <a:r>
              <a:rPr lang="en-US" i="1" dirty="0"/>
              <a:t>bar charts, pie charts, line graphs, or the generated narratives</a:t>
            </a:r>
          </a:p>
        </p:txBody>
      </p:sp>
      <p:pic>
        <p:nvPicPr>
          <p:cNvPr id="2052" name="Picture 4" descr="Image result for bar charts">
            <a:extLst>
              <a:ext uri="{FF2B5EF4-FFF2-40B4-BE49-F238E27FC236}">
                <a16:creationId xmlns:a16="http://schemas.microsoft.com/office/drawing/2014/main" id="{21104789-3489-44EF-A1B6-8CAE5DFCB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865" y="2485268"/>
            <a:ext cx="4778642" cy="3792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21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2BFB-8DC8-4CC0-BEF5-12FBFF9D1CF3}"/>
              </a:ext>
            </a:extLst>
          </p:cNvPr>
          <p:cNvSpPr>
            <a:spLocks noGrp="1"/>
          </p:cNvSpPr>
          <p:nvPr>
            <p:ph type="title"/>
          </p:nvPr>
        </p:nvSpPr>
        <p:spPr/>
        <p:txBody>
          <a:bodyPr>
            <a:normAutofit/>
          </a:bodyPr>
          <a:lstStyle/>
          <a:p>
            <a:r>
              <a:rPr lang="en-US" dirty="0"/>
              <a:t>Diagnostic analytics</a:t>
            </a:r>
          </a:p>
        </p:txBody>
      </p:sp>
      <p:sp>
        <p:nvSpPr>
          <p:cNvPr id="3" name="Content Placeholder 2">
            <a:extLst>
              <a:ext uri="{FF2B5EF4-FFF2-40B4-BE49-F238E27FC236}">
                <a16:creationId xmlns:a16="http://schemas.microsoft.com/office/drawing/2014/main" id="{CCB4A80E-7CA4-46CD-9DAD-AACE666CB383}"/>
              </a:ext>
            </a:extLst>
          </p:cNvPr>
          <p:cNvSpPr>
            <a:spLocks noGrp="1"/>
          </p:cNvSpPr>
          <p:nvPr>
            <p:ph idx="1"/>
          </p:nvPr>
        </p:nvSpPr>
        <p:spPr/>
        <p:txBody>
          <a:bodyPr/>
          <a:lstStyle/>
          <a:p>
            <a:r>
              <a:rPr lang="en-US" dirty="0"/>
              <a:t>Diagnostic analytics is used to unearth or to determine why something happened.</a:t>
            </a:r>
          </a:p>
          <a:p>
            <a:r>
              <a:rPr lang="en-US" dirty="0"/>
              <a:t> </a:t>
            </a:r>
            <a:r>
              <a:rPr lang="en-US" sz="2800" i="1" dirty="0"/>
              <a:t>For example, if you’re conducting a social media marketing campaign, you may be interested in assessing the number of likes, reviews, mentions, followers or fans. Diagnostic analytics can help you distill thousands of mentions into a single view so that you can make progress with your campaign.</a:t>
            </a:r>
            <a:endParaRPr lang="en-US" i="1" dirty="0"/>
          </a:p>
        </p:txBody>
      </p:sp>
    </p:spTree>
    <p:extLst>
      <p:ext uri="{BB962C8B-B14F-4D97-AF65-F5344CB8AC3E}">
        <p14:creationId xmlns:p14="http://schemas.microsoft.com/office/powerpoint/2010/main" val="16414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2BFB-8DC8-4CC0-BEF5-12FBFF9D1CF3}"/>
              </a:ext>
            </a:extLst>
          </p:cNvPr>
          <p:cNvSpPr>
            <a:spLocks noGrp="1"/>
          </p:cNvSpPr>
          <p:nvPr>
            <p:ph type="title"/>
          </p:nvPr>
        </p:nvSpPr>
        <p:spPr/>
        <p:txBody>
          <a:bodyPr>
            <a:normAutofit/>
          </a:bodyPr>
          <a:lstStyle/>
          <a:p>
            <a:r>
              <a:rPr lang="en-US" dirty="0"/>
              <a:t>Prescriptive analytics</a:t>
            </a:r>
          </a:p>
        </p:txBody>
      </p:sp>
      <p:sp>
        <p:nvSpPr>
          <p:cNvPr id="3" name="Content Placeholder 2">
            <a:extLst>
              <a:ext uri="{FF2B5EF4-FFF2-40B4-BE49-F238E27FC236}">
                <a16:creationId xmlns:a16="http://schemas.microsoft.com/office/drawing/2014/main" id="{CCB4A80E-7CA4-46CD-9DAD-AACE666CB383}"/>
              </a:ext>
            </a:extLst>
          </p:cNvPr>
          <p:cNvSpPr>
            <a:spLocks noGrp="1"/>
          </p:cNvSpPr>
          <p:nvPr>
            <p:ph idx="1"/>
          </p:nvPr>
        </p:nvSpPr>
        <p:spPr/>
        <p:txBody>
          <a:bodyPr>
            <a:normAutofit/>
          </a:bodyPr>
          <a:lstStyle/>
          <a:p>
            <a:r>
              <a:rPr lang="en-US" dirty="0"/>
              <a:t>While most data analytics provides general insights on the subject, prescriptive analytics gives you with a “laser-like” focus to answer precise questions.</a:t>
            </a:r>
          </a:p>
          <a:p>
            <a:r>
              <a:rPr lang="en-US" sz="3000" i="1" dirty="0"/>
              <a:t>For instance, in the healthcare industry, you can use prescriptive analytics to manage the patient population by measuring the number of patients who are clinically obese.</a:t>
            </a:r>
          </a:p>
          <a:p>
            <a:r>
              <a:rPr lang="en-US" sz="3000" i="1" dirty="0"/>
              <a:t>Prescriptive analytics can allow you to add filters in obesity such as obesity with diabetes and cholesterol levels to find out areas where treatment should be focused.</a:t>
            </a:r>
          </a:p>
        </p:txBody>
      </p:sp>
    </p:spTree>
    <p:extLst>
      <p:ext uri="{BB962C8B-B14F-4D97-AF65-F5344CB8AC3E}">
        <p14:creationId xmlns:p14="http://schemas.microsoft.com/office/powerpoint/2010/main" val="38230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8275-5A16-463B-9060-12B54F319734}"/>
              </a:ext>
            </a:extLst>
          </p:cNvPr>
          <p:cNvSpPr>
            <a:spLocks noGrp="1"/>
          </p:cNvSpPr>
          <p:nvPr>
            <p:ph type="title"/>
          </p:nvPr>
        </p:nvSpPr>
        <p:spPr/>
        <p:txBody>
          <a:bodyPr>
            <a:normAutofit/>
          </a:bodyPr>
          <a:lstStyle/>
          <a:p>
            <a:r>
              <a:rPr lang="en-US" dirty="0"/>
              <a:t>Exploratory analytics</a:t>
            </a:r>
          </a:p>
        </p:txBody>
      </p:sp>
      <p:sp>
        <p:nvSpPr>
          <p:cNvPr id="3" name="Content Placeholder 2">
            <a:extLst>
              <a:ext uri="{FF2B5EF4-FFF2-40B4-BE49-F238E27FC236}">
                <a16:creationId xmlns:a16="http://schemas.microsoft.com/office/drawing/2014/main" id="{C097A58B-E84F-4BB4-AC57-702CE9705089}"/>
              </a:ext>
            </a:extLst>
          </p:cNvPr>
          <p:cNvSpPr>
            <a:spLocks noGrp="1"/>
          </p:cNvSpPr>
          <p:nvPr>
            <p:ph idx="1"/>
          </p:nvPr>
        </p:nvSpPr>
        <p:spPr/>
        <p:txBody>
          <a:bodyPr/>
          <a:lstStyle/>
          <a:p>
            <a:r>
              <a:rPr lang="en-US" dirty="0"/>
              <a:t>Exploratory analytics is an analytical approach that primarily focuses on identifying general patterns in the raw data to identify outliers and features that might not have been anticipated using other analytical types.</a:t>
            </a:r>
          </a:p>
          <a:p>
            <a:r>
              <a:rPr lang="en-US" i="1" dirty="0"/>
              <a:t>For you to use this approach, you have to understand where the outliers are occurring and how other environmental variables are related to making informed decisions.</a:t>
            </a:r>
          </a:p>
        </p:txBody>
      </p:sp>
    </p:spTree>
    <p:extLst>
      <p:ext uri="{BB962C8B-B14F-4D97-AF65-F5344CB8AC3E}">
        <p14:creationId xmlns:p14="http://schemas.microsoft.com/office/powerpoint/2010/main" val="66003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A44E-1C78-486D-A78C-6AB48516ADFF}"/>
              </a:ext>
            </a:extLst>
          </p:cNvPr>
          <p:cNvSpPr>
            <a:spLocks noGrp="1"/>
          </p:cNvSpPr>
          <p:nvPr>
            <p:ph type="title"/>
          </p:nvPr>
        </p:nvSpPr>
        <p:spPr/>
        <p:txBody>
          <a:bodyPr>
            <a:normAutofit/>
          </a:bodyPr>
          <a:lstStyle/>
          <a:p>
            <a:r>
              <a:rPr lang="en-US" dirty="0"/>
              <a:t>Predictive analytics</a:t>
            </a:r>
          </a:p>
        </p:txBody>
      </p:sp>
      <p:sp>
        <p:nvSpPr>
          <p:cNvPr id="3" name="Content Placeholder 2">
            <a:extLst>
              <a:ext uri="{FF2B5EF4-FFF2-40B4-BE49-F238E27FC236}">
                <a16:creationId xmlns:a16="http://schemas.microsoft.com/office/drawing/2014/main" id="{7A43F3F3-3A1C-4252-8F5A-876D8C3316A2}"/>
              </a:ext>
            </a:extLst>
          </p:cNvPr>
          <p:cNvSpPr>
            <a:spLocks noGrp="1"/>
          </p:cNvSpPr>
          <p:nvPr>
            <p:ph idx="1"/>
          </p:nvPr>
        </p:nvSpPr>
        <p:spPr/>
        <p:txBody>
          <a:bodyPr/>
          <a:lstStyle/>
          <a:p>
            <a:r>
              <a:rPr lang="en-US" dirty="0"/>
              <a:t>Predictive analytics is the use of data, machine learning techniques, and statistical algorithms to determine the likelihood of future results based on historical data.</a:t>
            </a:r>
          </a:p>
        </p:txBody>
      </p:sp>
    </p:spTree>
    <p:extLst>
      <p:ext uri="{BB962C8B-B14F-4D97-AF65-F5344CB8AC3E}">
        <p14:creationId xmlns:p14="http://schemas.microsoft.com/office/powerpoint/2010/main" val="2062174581"/>
      </p:ext>
    </p:extLst>
  </p:cSld>
  <p:clrMapOvr>
    <a:masterClrMapping/>
  </p:clrMapOvr>
</p:sld>
</file>

<file path=ppt/theme/theme1.xml><?xml version="1.0" encoding="utf-8"?>
<a:theme xmlns:a="http://schemas.openxmlformats.org/drawingml/2006/main" name="Metropolita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33347</TotalTime>
  <Words>1343</Words>
  <Application>Microsoft Office PowerPoint</Application>
  <PresentationFormat>Widescreen</PresentationFormat>
  <Paragraphs>238</Paragraphs>
  <Slides>47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MS PGothic</vt:lpstr>
      <vt:lpstr>MS PGothic</vt:lpstr>
      <vt:lpstr>Arial</vt:lpstr>
      <vt:lpstr>Calibri</vt:lpstr>
      <vt:lpstr>Calibri Light</vt:lpstr>
      <vt:lpstr>Times</vt:lpstr>
      <vt:lpstr>Times New Roman</vt:lpstr>
      <vt:lpstr>Wingdings</vt:lpstr>
      <vt:lpstr>Metropolitan</vt:lpstr>
      <vt:lpstr>Introduction to Computer Science</vt:lpstr>
      <vt:lpstr>Analytics</vt:lpstr>
      <vt:lpstr>Analytics</vt:lpstr>
      <vt:lpstr>Descriptive analytics</vt:lpstr>
      <vt:lpstr>Descriptive analytics</vt:lpstr>
      <vt:lpstr>Diagnostic analytics</vt:lpstr>
      <vt:lpstr>Prescriptive analytics</vt:lpstr>
      <vt:lpstr>Exploratory analytics</vt:lpstr>
      <vt:lpstr>Predictive analytics</vt:lpstr>
      <vt:lpstr>Mechanistic analytics</vt:lpstr>
      <vt:lpstr>Causal analytics</vt:lpstr>
      <vt:lpstr>Inferential analytics</vt:lpstr>
      <vt:lpstr>Data analytics</vt:lpstr>
      <vt:lpstr>Common terminologies used in data analytics</vt:lpstr>
      <vt:lpstr>PowerPoint Presentation</vt:lpstr>
      <vt:lpstr>What is Business Intelligence?</vt:lpstr>
      <vt:lpstr>Data / information / knowledge</vt:lpstr>
      <vt:lpstr>Famous “Beer and Diapers” BI example</vt:lpstr>
      <vt:lpstr>Famous “Beer and Diapers” BI example</vt:lpstr>
      <vt:lpstr>Goal: Convert Data to (Actionable) Knowledge</vt:lpstr>
      <vt:lpstr>Database</vt:lpstr>
      <vt:lpstr>A Database Schema</vt:lpstr>
      <vt:lpstr>Schema objects</vt:lpstr>
      <vt:lpstr>Table</vt:lpstr>
      <vt:lpstr>A Database with Multiple Tables</vt:lpstr>
      <vt:lpstr>Table (field and row)</vt:lpstr>
      <vt:lpstr>Primary Key</vt:lpstr>
      <vt:lpstr>Primary Key</vt:lpstr>
      <vt:lpstr>Foreign Key</vt:lpstr>
      <vt:lpstr>Relationship Types</vt:lpstr>
      <vt:lpstr>Data Types</vt:lpstr>
      <vt:lpstr>Entity, instance, relationship</vt:lpstr>
      <vt:lpstr>Database Environments</vt:lpstr>
      <vt:lpstr>Database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vt:lpstr>
      <vt:lpstr>Normalization</vt:lpstr>
      <vt:lpstr>Characteristics of Good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Hieu Huynh</dc:creator>
  <cp:lastModifiedBy>Trung Hieu</cp:lastModifiedBy>
  <cp:revision>278</cp:revision>
  <cp:lastPrinted>2018-02-27T15:29:14Z</cp:lastPrinted>
  <dcterms:created xsi:type="dcterms:W3CDTF">2018-02-01T01:09:19Z</dcterms:created>
  <dcterms:modified xsi:type="dcterms:W3CDTF">2018-12-06T11:37:39Z</dcterms:modified>
</cp:coreProperties>
</file>