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handoutMasterIdLst>
    <p:handoutMasterId r:id="rId21"/>
  </p:handoutMasterIdLst>
  <p:sldIdLst>
    <p:sldId id="256" r:id="rId2"/>
    <p:sldId id="257" r:id="rId3"/>
    <p:sldId id="471" r:id="rId4"/>
    <p:sldId id="472" r:id="rId5"/>
    <p:sldId id="473" r:id="rId6"/>
    <p:sldId id="474" r:id="rId7"/>
    <p:sldId id="475" r:id="rId8"/>
    <p:sldId id="476" r:id="rId9"/>
    <p:sldId id="477" r:id="rId10"/>
    <p:sldId id="478" r:id="rId11"/>
    <p:sldId id="479" r:id="rId12"/>
    <p:sldId id="480" r:id="rId13"/>
    <p:sldId id="481" r:id="rId14"/>
    <p:sldId id="482" r:id="rId15"/>
    <p:sldId id="483" r:id="rId16"/>
    <p:sldId id="484" r:id="rId17"/>
    <p:sldId id="485" r:id="rId18"/>
    <p:sldId id="486" r:id="rId19"/>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269" autoAdjust="0"/>
  </p:normalViewPr>
  <p:slideViewPr>
    <p:cSldViewPr snapToGrid="0">
      <p:cViewPr varScale="1">
        <p:scale>
          <a:sx n="71" d="100"/>
          <a:sy n="71" d="100"/>
        </p:scale>
        <p:origin x="48" y="8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8DF305-E2BB-4AA3-970B-72AEFC21BD6F}"/>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4571A3C-9FE4-4256-A420-20198B30DEA1}"/>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69978262-3FE6-4C73-A027-DC559DA2919C}" type="datetimeFigureOut">
              <a:rPr lang="en-US" smtClean="0"/>
              <a:t>11/29/2018</a:t>
            </a:fld>
            <a:endParaRPr lang="en-US"/>
          </a:p>
        </p:txBody>
      </p:sp>
      <p:sp>
        <p:nvSpPr>
          <p:cNvPr id="4" name="Footer Placeholder 3">
            <a:extLst>
              <a:ext uri="{FF2B5EF4-FFF2-40B4-BE49-F238E27FC236}">
                <a16:creationId xmlns:a16="http://schemas.microsoft.com/office/drawing/2014/main" id="{28E2ECB5-54B2-4901-840B-B3F7D0080FE5}"/>
              </a:ext>
            </a:extLst>
          </p:cNvPr>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839E21C-BF47-4137-BE86-A628FC47762D}"/>
              </a:ext>
            </a:extLst>
          </p:cNvPr>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05471F62-E2A9-4F68-A163-6942991E348F}" type="slidenum">
              <a:rPr lang="en-US" smtClean="0"/>
              <a:t>‹#›</a:t>
            </a:fld>
            <a:endParaRPr lang="en-US"/>
          </a:p>
        </p:txBody>
      </p:sp>
    </p:spTree>
    <p:extLst>
      <p:ext uri="{BB962C8B-B14F-4D97-AF65-F5344CB8AC3E}">
        <p14:creationId xmlns:p14="http://schemas.microsoft.com/office/powerpoint/2010/main" val="1084068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E1D63F43-82C1-4E7C-8293-93DF8220CE7D}" type="datetimeFigureOut">
              <a:rPr lang="en-US" smtClean="0"/>
              <a:t>11/29/2018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5FFB01D5-FA06-4F29-854D-B54D666E4621}" type="slidenum">
              <a:rPr lang="en-US" smtClean="0"/>
              <a:t>‹#›</a:t>
            </a:fld>
            <a:endParaRPr lang="en-US"/>
          </a:p>
        </p:txBody>
      </p:sp>
    </p:spTree>
    <p:extLst>
      <p:ext uri="{BB962C8B-B14F-4D97-AF65-F5344CB8AC3E}">
        <p14:creationId xmlns:p14="http://schemas.microsoft.com/office/powerpoint/2010/main" val="6866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2335701"/>
          </a:xfrm>
        </p:spPr>
        <p:txBody>
          <a:bodyPr anchor="b">
            <a:noAutofit/>
          </a:bodyPr>
          <a:lstStyle>
            <a:lvl1pPr algn="l">
              <a:lnSpc>
                <a:spcPct val="80000"/>
              </a:lnSpc>
              <a:defRPr sz="6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744293" y="3508861"/>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DD6895E-F891-4855-B1E6-5EB949576BA4}" type="datetimeFigureOut">
              <a:rPr lang="en-US" smtClean="0"/>
              <a:t>11/29/2018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31040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356556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31380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0" y="74703"/>
            <a:ext cx="10772775" cy="860304"/>
          </a:xfrm>
        </p:spPr>
        <p:txBody>
          <a:bodyPr>
            <a:normAutofit/>
          </a:bodyPr>
          <a:lstStyle>
            <a:lvl1pPr>
              <a:defRPr sz="4400" b="1"/>
            </a:lvl1pPr>
          </a:lstStyle>
          <a:p>
            <a:r>
              <a:rPr lang="en-US" dirty="0"/>
              <a:t>Click to edit Master title style</a:t>
            </a:r>
          </a:p>
        </p:txBody>
      </p:sp>
      <p:sp>
        <p:nvSpPr>
          <p:cNvPr id="3" name="Content Placeholder 2"/>
          <p:cNvSpPr>
            <a:spLocks noGrp="1"/>
          </p:cNvSpPr>
          <p:nvPr>
            <p:ph idx="1"/>
          </p:nvPr>
        </p:nvSpPr>
        <p:spPr>
          <a:xfrm>
            <a:off x="676656" y="1151725"/>
            <a:ext cx="10753725" cy="5186254"/>
          </a:xfrm>
        </p:spPr>
        <p:txBody>
          <a:bodyPr>
            <a:normAutofit/>
          </a:bodyPr>
          <a:lstStyle>
            <a:lvl1pPr marL="444500" indent="-444500">
              <a:lnSpc>
                <a:spcPct val="100000"/>
              </a:lnSpc>
              <a:spcBef>
                <a:spcPts val="1000"/>
              </a:spcBef>
              <a:buClr>
                <a:schemeClr val="tx2"/>
              </a:buClr>
              <a:buFont typeface="Wingdings" panose="05000000000000000000" pitchFamily="2" charset="2"/>
              <a:buChar char="Ø"/>
              <a:defRPr sz="3600">
                <a:latin typeface="Times New Roman" panose="02020603050405020304" pitchFamily="18" charset="0"/>
                <a:cs typeface="Times New Roman" panose="02020603050405020304" pitchFamily="18" charset="0"/>
              </a:defRPr>
            </a:lvl1pPr>
            <a:lvl2pPr marL="808038" indent="-363538">
              <a:lnSpc>
                <a:spcPct val="100000"/>
              </a:lnSpc>
              <a:spcBef>
                <a:spcPts val="1000"/>
              </a:spcBef>
              <a:buClr>
                <a:schemeClr val="accent1"/>
              </a:buClr>
              <a:buSzPct val="112000"/>
              <a:buFont typeface="Arial" panose="020B0604020202020204" pitchFamily="34" charset="0"/>
              <a:buChar char="•"/>
              <a:defRPr sz="3200">
                <a:latin typeface="Times New Roman" panose="02020603050405020304" pitchFamily="18" charset="0"/>
                <a:cs typeface="Times New Roman" panose="02020603050405020304" pitchFamily="18" charset="0"/>
              </a:defRPr>
            </a:lvl2pPr>
            <a:lvl3pPr marL="1074738" indent="-266700">
              <a:lnSpc>
                <a:spcPct val="100000"/>
              </a:lnSpc>
              <a:spcBef>
                <a:spcPts val="10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074738" indent="-266700">
              <a:lnSpc>
                <a:spcPct val="100000"/>
              </a:lnSpc>
              <a:spcBef>
                <a:spcPts val="1000"/>
              </a:spcBef>
              <a:defRPr sz="2000">
                <a:latin typeface="Times New Roman" panose="02020603050405020304" pitchFamily="18" charset="0"/>
                <a:cs typeface="Times New Roman" panose="02020603050405020304" pitchFamily="18" charset="0"/>
              </a:defRPr>
            </a:lvl4pPr>
            <a:lvl5pPr>
              <a:lnSpc>
                <a:spcPct val="100000"/>
              </a:lnSpc>
              <a:spcBef>
                <a:spcPts val="1000"/>
              </a:spcBef>
              <a:defRPr sz="20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8526" y="6554697"/>
            <a:ext cx="996418" cy="228600"/>
          </a:xfrm>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a:xfrm>
            <a:off x="1209311" y="6554697"/>
            <a:ext cx="6873706" cy="228600"/>
          </a:xfrm>
        </p:spPr>
        <p:txBody>
          <a:bodyPr/>
          <a:lstStyle/>
          <a:p>
            <a:endParaRPr lang="en-US"/>
          </a:p>
        </p:txBody>
      </p:sp>
      <p:sp>
        <p:nvSpPr>
          <p:cNvPr id="6" name="Slide Number Placeholder 5"/>
          <p:cNvSpPr>
            <a:spLocks noGrp="1"/>
          </p:cNvSpPr>
          <p:nvPr>
            <p:ph type="sldNum" sz="quarter" idx="12"/>
          </p:nvPr>
        </p:nvSpPr>
        <p:spPr>
          <a:xfrm>
            <a:off x="10602852" y="6400800"/>
            <a:ext cx="1191856" cy="383706"/>
          </a:xfrm>
        </p:spPr>
        <p:txBody>
          <a:bodyPr/>
          <a:lstStyle>
            <a:lvl1pPr>
              <a:defRPr sz="2400"/>
            </a:lvl1pPr>
          </a:lstStyle>
          <a:p>
            <a:fld id="{3023A59E-6244-40D7-82DF-9B62307A61D2}" type="slidenum">
              <a:rPr lang="en-US" smtClean="0"/>
              <a:pPr/>
              <a:t>‹#›</a:t>
            </a:fld>
            <a:endParaRPr lang="en-US"/>
          </a:p>
        </p:txBody>
      </p:sp>
      <p:cxnSp>
        <p:nvCxnSpPr>
          <p:cNvPr id="8" name="Straight Connector 7">
            <a:extLst>
              <a:ext uri="{FF2B5EF4-FFF2-40B4-BE49-F238E27FC236}">
                <a16:creationId xmlns:a16="http://schemas.microsoft.com/office/drawing/2014/main" id="{101D2DEB-84C9-46ED-ACE5-08FC4C4F0FF0}"/>
              </a:ext>
            </a:extLst>
          </p:cNvPr>
          <p:cNvCxnSpPr>
            <a:cxnSpLocks/>
          </p:cNvCxnSpPr>
          <p:nvPr userDrawn="1"/>
        </p:nvCxnSpPr>
        <p:spPr>
          <a:xfrm flipV="1">
            <a:off x="667130" y="935007"/>
            <a:ext cx="11161265" cy="13961"/>
          </a:xfrm>
          <a:prstGeom prst="line">
            <a:avLst/>
          </a:prstGeom>
          <a:ln w="603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9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3089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D6895E-F891-4855-B1E6-5EB949576BA4}"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412660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6895E-F891-4855-B1E6-5EB949576BA4}"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3830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D6895E-F891-4855-B1E6-5EB949576BA4}"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6945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6895E-F891-4855-B1E6-5EB949576BA4}"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70076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DD6895E-F891-4855-B1E6-5EB949576BA4}"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41789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DD6895E-F891-4855-B1E6-5EB949576BA4}" type="datetimeFigureOut">
              <a:rPr lang="en-US" smtClean="0"/>
              <a:t>11/29/2018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7555242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DD6895E-F891-4855-B1E6-5EB949576BA4}" type="datetimeFigureOut">
              <a:rPr lang="en-US" smtClean="0"/>
              <a:t>11/29/2018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229702639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3CF0-4E17-4015-8309-30FB22864E62}"/>
              </a:ext>
            </a:extLst>
          </p:cNvPr>
          <p:cNvSpPr>
            <a:spLocks noGrp="1"/>
          </p:cNvSpPr>
          <p:nvPr>
            <p:ph type="ctrTitle"/>
          </p:nvPr>
        </p:nvSpPr>
        <p:spPr>
          <a:xfrm>
            <a:off x="1188721" y="2220405"/>
            <a:ext cx="10441028" cy="1289558"/>
          </a:xfrm>
        </p:spPr>
        <p:txBody>
          <a:bodyPr/>
          <a:lstStyle/>
          <a:p>
            <a:pPr algn="ctr"/>
            <a:r>
              <a:rPr lang="en-US" sz="4800" b="1" dirty="0">
                <a:latin typeface="Times New Roman" panose="02020603050405020304" pitchFamily="18" charset="0"/>
                <a:cs typeface="Times New Roman" panose="02020603050405020304" pitchFamily="18" charset="0"/>
              </a:rPr>
              <a:t>Introduction to Computer Science</a:t>
            </a:r>
          </a:p>
        </p:txBody>
      </p:sp>
      <p:sp>
        <p:nvSpPr>
          <p:cNvPr id="3" name="Subtitle 2">
            <a:extLst>
              <a:ext uri="{FF2B5EF4-FFF2-40B4-BE49-F238E27FC236}">
                <a16:creationId xmlns:a16="http://schemas.microsoft.com/office/drawing/2014/main" id="{BB6FB6E1-87B8-4747-81D7-47A23D23D7E8}"/>
              </a:ext>
            </a:extLst>
          </p:cNvPr>
          <p:cNvSpPr>
            <a:spLocks noGrp="1"/>
          </p:cNvSpPr>
          <p:nvPr>
            <p:ph type="subTitle" idx="1"/>
          </p:nvPr>
        </p:nvSpPr>
        <p:spPr>
          <a:xfrm>
            <a:off x="1787647" y="3948267"/>
            <a:ext cx="9078827" cy="888979"/>
          </a:xfrm>
        </p:spPr>
        <p:txBody>
          <a:bodyPr>
            <a:normAutofit/>
          </a:bodyPr>
          <a:lstStyle/>
          <a:p>
            <a:pPr algn="ctr"/>
            <a:r>
              <a:rPr lang="en-US" sz="4400" b="1" dirty="0"/>
              <a:t>Security</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E1D0-F22F-4DC4-A301-83B4F4E755C4}"/>
              </a:ext>
            </a:extLst>
          </p:cNvPr>
          <p:cNvSpPr>
            <a:spLocks noGrp="1"/>
          </p:cNvSpPr>
          <p:nvPr>
            <p:ph type="title"/>
          </p:nvPr>
        </p:nvSpPr>
        <p:spPr/>
        <p:txBody>
          <a:bodyPr>
            <a:normAutofit/>
          </a:bodyPr>
          <a:lstStyle/>
          <a:p>
            <a:pPr fontAlgn="base"/>
            <a:r>
              <a:rPr lang="en-US" dirty="0"/>
              <a:t>Types of Hacks</a:t>
            </a:r>
          </a:p>
        </p:txBody>
      </p:sp>
      <p:sp>
        <p:nvSpPr>
          <p:cNvPr id="3" name="Content Placeholder 2">
            <a:extLst>
              <a:ext uri="{FF2B5EF4-FFF2-40B4-BE49-F238E27FC236}">
                <a16:creationId xmlns:a16="http://schemas.microsoft.com/office/drawing/2014/main" id="{4690CB94-3752-4355-8CD2-40AC8CB75FCB}"/>
              </a:ext>
            </a:extLst>
          </p:cNvPr>
          <p:cNvSpPr>
            <a:spLocks noGrp="1"/>
          </p:cNvSpPr>
          <p:nvPr>
            <p:ph idx="1"/>
          </p:nvPr>
        </p:nvSpPr>
        <p:spPr/>
        <p:txBody>
          <a:bodyPr>
            <a:normAutofit/>
          </a:bodyPr>
          <a:lstStyle/>
          <a:p>
            <a:pPr fontAlgn="base"/>
            <a:r>
              <a:rPr lang="en-US" dirty="0"/>
              <a:t>Hacks to get passwords</a:t>
            </a:r>
          </a:p>
          <a:p>
            <a:pPr lvl="1" fontAlgn="base"/>
            <a:r>
              <a:rPr lang="en-US" dirty="0"/>
              <a:t>Phishing</a:t>
            </a:r>
          </a:p>
          <a:p>
            <a:pPr lvl="1" fontAlgn="base"/>
            <a:r>
              <a:rPr lang="en-US" dirty="0"/>
              <a:t>Dictionary Attack</a:t>
            </a:r>
          </a:p>
          <a:p>
            <a:pPr fontAlgn="base"/>
            <a:r>
              <a:rPr lang="en-US" dirty="0"/>
              <a:t>Hacks to steal information</a:t>
            </a:r>
          </a:p>
          <a:p>
            <a:pPr lvl="1" fontAlgn="base"/>
            <a:r>
              <a:rPr lang="en-US" dirty="0"/>
              <a:t>Viruses and Malware</a:t>
            </a:r>
          </a:p>
          <a:p>
            <a:pPr lvl="1" fontAlgn="base"/>
            <a:r>
              <a:rPr lang="en-US" dirty="0"/>
              <a:t>Man-in-the-Middle</a:t>
            </a:r>
          </a:p>
        </p:txBody>
      </p:sp>
    </p:spTree>
    <p:extLst>
      <p:ext uri="{BB962C8B-B14F-4D97-AF65-F5344CB8AC3E}">
        <p14:creationId xmlns:p14="http://schemas.microsoft.com/office/powerpoint/2010/main" val="306011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31EB-DC36-44D3-A689-6D6782EF724B}"/>
              </a:ext>
            </a:extLst>
          </p:cNvPr>
          <p:cNvSpPr>
            <a:spLocks noGrp="1"/>
          </p:cNvSpPr>
          <p:nvPr>
            <p:ph type="title"/>
          </p:nvPr>
        </p:nvSpPr>
        <p:spPr/>
        <p:txBody>
          <a:bodyPr>
            <a:normAutofit/>
          </a:bodyPr>
          <a:lstStyle/>
          <a:p>
            <a:r>
              <a:rPr lang="en-US" dirty="0"/>
              <a:t>Social Attacks (Phishing)</a:t>
            </a:r>
          </a:p>
        </p:txBody>
      </p:sp>
      <p:sp>
        <p:nvSpPr>
          <p:cNvPr id="3" name="Content Placeholder 2">
            <a:extLst>
              <a:ext uri="{FF2B5EF4-FFF2-40B4-BE49-F238E27FC236}">
                <a16:creationId xmlns:a16="http://schemas.microsoft.com/office/drawing/2014/main" id="{CB9E2FC9-36D7-4761-BEFB-AEC968B4D829}"/>
              </a:ext>
            </a:extLst>
          </p:cNvPr>
          <p:cNvSpPr>
            <a:spLocks noGrp="1"/>
          </p:cNvSpPr>
          <p:nvPr>
            <p:ph idx="1"/>
          </p:nvPr>
        </p:nvSpPr>
        <p:spPr>
          <a:xfrm>
            <a:off x="676656" y="1151725"/>
            <a:ext cx="11264332" cy="5186254"/>
          </a:xfrm>
        </p:spPr>
        <p:txBody>
          <a:bodyPr>
            <a:normAutofit fontScale="92500" lnSpcReduction="10000"/>
          </a:bodyPr>
          <a:lstStyle/>
          <a:p>
            <a:pPr fontAlgn="base"/>
            <a:r>
              <a:rPr lang="en-US" dirty="0"/>
              <a:t>Attacker relies on goodwill/gullibility of people</a:t>
            </a:r>
          </a:p>
          <a:p>
            <a:pPr fontAlgn="base"/>
            <a:r>
              <a:rPr lang="en-US" dirty="0"/>
              <a:t>Redirect to a fake URL and get the user to type in a password </a:t>
            </a:r>
          </a:p>
          <a:p>
            <a:pPr fontAlgn="base"/>
            <a:r>
              <a:rPr lang="en-US" dirty="0"/>
              <a:t>Impersonate someone else and ask for a password (Clinton Leaks)</a:t>
            </a:r>
          </a:p>
          <a:p>
            <a:pPr fontAlgn="base"/>
            <a:r>
              <a:rPr lang="en-US" b="1" dirty="0"/>
              <a:t>Counter</a:t>
            </a:r>
            <a:r>
              <a:rPr lang="en-US" dirty="0"/>
              <a:t>: Always check the URL, and verify whom you give info to</a:t>
            </a:r>
          </a:p>
          <a:p>
            <a:pPr fontAlgn="base"/>
            <a:r>
              <a:rPr lang="en-US" dirty="0"/>
              <a:t>Other social attack: pretend to belong, and tailgate into a building</a:t>
            </a:r>
          </a:p>
          <a:p>
            <a:pPr lvl="1" fontAlgn="base"/>
            <a:r>
              <a:rPr lang="en-US" dirty="0"/>
              <a:t>Counter: it's better to be safe than to be nice</a:t>
            </a:r>
          </a:p>
        </p:txBody>
      </p:sp>
    </p:spTree>
    <p:extLst>
      <p:ext uri="{BB962C8B-B14F-4D97-AF65-F5344CB8AC3E}">
        <p14:creationId xmlns:p14="http://schemas.microsoft.com/office/powerpoint/2010/main" val="15342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51DF-940B-4383-81FC-C42E3EF906B4}"/>
              </a:ext>
            </a:extLst>
          </p:cNvPr>
          <p:cNvSpPr>
            <a:spLocks noGrp="1"/>
          </p:cNvSpPr>
          <p:nvPr>
            <p:ph type="title"/>
          </p:nvPr>
        </p:nvSpPr>
        <p:spPr/>
        <p:txBody>
          <a:bodyPr>
            <a:normAutofit/>
          </a:bodyPr>
          <a:lstStyle/>
          <a:p>
            <a:r>
              <a:rPr lang="en-US" dirty="0"/>
              <a:t>Dictionary Attack</a:t>
            </a:r>
          </a:p>
        </p:txBody>
      </p:sp>
      <p:sp>
        <p:nvSpPr>
          <p:cNvPr id="3" name="Content Placeholder 2">
            <a:extLst>
              <a:ext uri="{FF2B5EF4-FFF2-40B4-BE49-F238E27FC236}">
                <a16:creationId xmlns:a16="http://schemas.microsoft.com/office/drawing/2014/main" id="{8B828543-625B-4815-8EBD-6EFC3F58E494}"/>
              </a:ext>
            </a:extLst>
          </p:cNvPr>
          <p:cNvSpPr>
            <a:spLocks noGrp="1"/>
          </p:cNvSpPr>
          <p:nvPr>
            <p:ph idx="1"/>
          </p:nvPr>
        </p:nvSpPr>
        <p:spPr>
          <a:xfrm>
            <a:off x="183776" y="1348949"/>
            <a:ext cx="11837895" cy="4863591"/>
          </a:xfrm>
        </p:spPr>
        <p:txBody>
          <a:bodyPr>
            <a:normAutofit/>
          </a:bodyPr>
          <a:lstStyle/>
          <a:p>
            <a:pPr fontAlgn="base"/>
            <a:r>
              <a:rPr lang="en-US" dirty="0"/>
              <a:t>Try every known password</a:t>
            </a:r>
          </a:p>
          <a:p>
            <a:pPr fontAlgn="base"/>
            <a:r>
              <a:rPr lang="en-US" dirty="0"/>
              <a:t>Counter: </a:t>
            </a:r>
          </a:p>
          <a:p>
            <a:pPr lvl="1" fontAlgn="base"/>
            <a:r>
              <a:rPr lang="en-US" dirty="0"/>
              <a:t>Programmers can build in a short delay so it takes longer to try passwords</a:t>
            </a:r>
          </a:p>
          <a:p>
            <a:pPr lvl="1" fontAlgn="base"/>
            <a:r>
              <a:rPr lang="en-US" dirty="0"/>
              <a:t>Programmers can limit number of attempted logins</a:t>
            </a:r>
          </a:p>
          <a:p>
            <a:pPr lvl="1" fontAlgn="base"/>
            <a:r>
              <a:rPr lang="en-US" dirty="0"/>
              <a:t>Make your password unique AND long</a:t>
            </a:r>
          </a:p>
          <a:p>
            <a:endParaRPr lang="en-US" dirty="0"/>
          </a:p>
        </p:txBody>
      </p:sp>
    </p:spTree>
    <p:extLst>
      <p:ext uri="{BB962C8B-B14F-4D97-AF65-F5344CB8AC3E}">
        <p14:creationId xmlns:p14="http://schemas.microsoft.com/office/powerpoint/2010/main" val="104310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A700-B222-4777-9D7C-5CB4D098227D}"/>
              </a:ext>
            </a:extLst>
          </p:cNvPr>
          <p:cNvSpPr>
            <a:spLocks noGrp="1"/>
          </p:cNvSpPr>
          <p:nvPr>
            <p:ph type="title"/>
          </p:nvPr>
        </p:nvSpPr>
        <p:spPr/>
        <p:txBody>
          <a:bodyPr>
            <a:normAutofit/>
          </a:bodyPr>
          <a:lstStyle/>
          <a:p>
            <a:r>
              <a:rPr lang="en-US" dirty="0"/>
              <a:t>Buffer Overflow</a:t>
            </a:r>
          </a:p>
        </p:txBody>
      </p:sp>
      <p:sp>
        <p:nvSpPr>
          <p:cNvPr id="3" name="Content Placeholder 2">
            <a:extLst>
              <a:ext uri="{FF2B5EF4-FFF2-40B4-BE49-F238E27FC236}">
                <a16:creationId xmlns:a16="http://schemas.microsoft.com/office/drawing/2014/main" id="{818D5604-CDA5-4C75-B38D-B0C143D5C49D}"/>
              </a:ext>
            </a:extLst>
          </p:cNvPr>
          <p:cNvSpPr>
            <a:spLocks noGrp="1"/>
          </p:cNvSpPr>
          <p:nvPr>
            <p:ph idx="1"/>
          </p:nvPr>
        </p:nvSpPr>
        <p:spPr/>
        <p:txBody>
          <a:bodyPr>
            <a:normAutofit fontScale="92500" lnSpcReduction="10000"/>
          </a:bodyPr>
          <a:lstStyle/>
          <a:p>
            <a:pPr fontAlgn="base"/>
            <a:r>
              <a:rPr lang="en-US" dirty="0"/>
              <a:t>Idea: gain admin access on your computer (also known as "root" access)</a:t>
            </a:r>
          </a:p>
          <a:p>
            <a:pPr fontAlgn="base"/>
            <a:r>
              <a:rPr lang="en-US" dirty="0"/>
              <a:t>When a program runs, RAM space is allocated for it. "Buffers" of space are empty, assigned to that program in case the program wants to store any temporary information on your computer while running.</a:t>
            </a:r>
          </a:p>
          <a:p>
            <a:pPr fontAlgn="base"/>
            <a:r>
              <a:rPr lang="en-US" dirty="0"/>
              <a:t>Attacker can send you a program to run that fills in this extra space with malicious code</a:t>
            </a:r>
          </a:p>
          <a:p>
            <a:pPr fontAlgn="base"/>
            <a:r>
              <a:rPr lang="en-US" dirty="0"/>
              <a:t>When the malicious code is executed, the attacker has admin access to your computer</a:t>
            </a:r>
          </a:p>
          <a:p>
            <a:endParaRPr lang="en-US" dirty="0"/>
          </a:p>
        </p:txBody>
      </p:sp>
    </p:spTree>
    <p:extLst>
      <p:ext uri="{BB962C8B-B14F-4D97-AF65-F5344CB8AC3E}">
        <p14:creationId xmlns:p14="http://schemas.microsoft.com/office/powerpoint/2010/main" val="268694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735B-8188-444F-9447-5ACE084C7176}"/>
              </a:ext>
            </a:extLst>
          </p:cNvPr>
          <p:cNvSpPr>
            <a:spLocks noGrp="1"/>
          </p:cNvSpPr>
          <p:nvPr>
            <p:ph type="title"/>
          </p:nvPr>
        </p:nvSpPr>
        <p:spPr/>
        <p:txBody>
          <a:bodyPr>
            <a:normAutofit/>
          </a:bodyPr>
          <a:lstStyle/>
          <a:p>
            <a:r>
              <a:rPr lang="en-US" dirty="0"/>
              <a:t>Cross site scripting (XSS)</a:t>
            </a:r>
          </a:p>
        </p:txBody>
      </p:sp>
      <p:sp>
        <p:nvSpPr>
          <p:cNvPr id="3" name="Content Placeholder 2">
            <a:extLst>
              <a:ext uri="{FF2B5EF4-FFF2-40B4-BE49-F238E27FC236}">
                <a16:creationId xmlns:a16="http://schemas.microsoft.com/office/drawing/2014/main" id="{6D75B766-7DD1-42AA-93FB-DCCF64456445}"/>
              </a:ext>
            </a:extLst>
          </p:cNvPr>
          <p:cNvSpPr>
            <a:spLocks noGrp="1"/>
          </p:cNvSpPr>
          <p:nvPr>
            <p:ph idx="1"/>
          </p:nvPr>
        </p:nvSpPr>
        <p:spPr>
          <a:xfrm>
            <a:off x="430306" y="1151725"/>
            <a:ext cx="11000075" cy="5186254"/>
          </a:xfrm>
        </p:spPr>
        <p:txBody>
          <a:bodyPr>
            <a:normAutofit fontScale="92500" lnSpcReduction="20000"/>
          </a:bodyPr>
          <a:lstStyle/>
          <a:p>
            <a:pPr fontAlgn="base"/>
            <a:r>
              <a:rPr lang="en-US" dirty="0"/>
              <a:t>Idea: attacker injects a malicious script into the HTML of a webpage</a:t>
            </a:r>
          </a:p>
          <a:p>
            <a:pPr fontAlgn="base"/>
            <a:r>
              <a:rPr lang="en-US" dirty="0"/>
              <a:t>When your browser loads a webpage, it displays the HTML and runs associated scripts</a:t>
            </a:r>
          </a:p>
          <a:p>
            <a:pPr fontAlgn="base"/>
            <a:r>
              <a:rPr lang="en-US" dirty="0"/>
              <a:t>Example: attacker makes an Amazon review: </a:t>
            </a:r>
          </a:p>
          <a:p>
            <a:pPr marL="0" indent="0" fontAlgn="base">
              <a:buNone/>
            </a:pPr>
            <a:r>
              <a:rPr lang="en-US" dirty="0"/>
              <a:t>	</a:t>
            </a:r>
            <a:r>
              <a:rPr lang="en-US" i="1" dirty="0"/>
              <a:t>Great price for a great item! Read my review here: </a:t>
            </a:r>
          </a:p>
          <a:p>
            <a:pPr marL="0" indent="0" fontAlgn="base">
              <a:buNone/>
            </a:pPr>
            <a:r>
              <a:rPr lang="en-US" i="1" dirty="0"/>
              <a:t>	script </a:t>
            </a:r>
            <a:r>
              <a:rPr lang="en-US" i="1" dirty="0" err="1"/>
              <a:t>src</a:t>
            </a:r>
            <a:r>
              <a:rPr lang="en-US" i="1" dirty="0"/>
              <a:t>="http://badsite.com/stealingstuff.js"</a:t>
            </a:r>
          </a:p>
          <a:p>
            <a:r>
              <a:rPr lang="en-US" dirty="0"/>
              <a:t>When the page is loaded, attacker's script executes! Then they have access to everything your browser has access to (like cookies)...</a:t>
            </a:r>
          </a:p>
          <a:p>
            <a:endParaRPr lang="en-US" dirty="0"/>
          </a:p>
        </p:txBody>
      </p:sp>
    </p:spTree>
    <p:extLst>
      <p:ext uri="{BB962C8B-B14F-4D97-AF65-F5344CB8AC3E}">
        <p14:creationId xmlns:p14="http://schemas.microsoft.com/office/powerpoint/2010/main" val="118180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0D6-4AA5-4562-9330-69822F9B6D35}"/>
              </a:ext>
            </a:extLst>
          </p:cNvPr>
          <p:cNvSpPr>
            <a:spLocks noGrp="1"/>
          </p:cNvSpPr>
          <p:nvPr>
            <p:ph type="title"/>
          </p:nvPr>
        </p:nvSpPr>
        <p:spPr/>
        <p:txBody>
          <a:bodyPr>
            <a:normAutofit/>
          </a:bodyPr>
          <a:lstStyle/>
          <a:p>
            <a:r>
              <a:rPr lang="en-US" dirty="0"/>
              <a:t>What are cookies?</a:t>
            </a:r>
          </a:p>
        </p:txBody>
      </p:sp>
      <p:sp>
        <p:nvSpPr>
          <p:cNvPr id="3" name="Content Placeholder 2">
            <a:extLst>
              <a:ext uri="{FF2B5EF4-FFF2-40B4-BE49-F238E27FC236}">
                <a16:creationId xmlns:a16="http://schemas.microsoft.com/office/drawing/2014/main" id="{1D36903E-FFA3-4B43-B6B6-18E787FA132D}"/>
              </a:ext>
            </a:extLst>
          </p:cNvPr>
          <p:cNvSpPr>
            <a:spLocks noGrp="1"/>
          </p:cNvSpPr>
          <p:nvPr>
            <p:ph idx="1"/>
          </p:nvPr>
        </p:nvSpPr>
        <p:spPr/>
        <p:txBody>
          <a:bodyPr/>
          <a:lstStyle/>
          <a:p>
            <a:pPr fontAlgn="base"/>
            <a:r>
              <a:rPr lang="en-US" dirty="0"/>
              <a:t>Messages that servers send to clients (your browser) containing confidential data, like login info</a:t>
            </a:r>
          </a:p>
          <a:p>
            <a:pPr fontAlgn="base"/>
            <a:r>
              <a:rPr lang="en-US" dirty="0"/>
              <a:t>Remembers "stateful" information, like things you are doing in a current session (items in a shopping cart)</a:t>
            </a:r>
          </a:p>
          <a:p>
            <a:pPr fontAlgn="base"/>
            <a:r>
              <a:rPr lang="en-US" dirty="0"/>
              <a:t>Example: logging into Facebook, you stay logged in until your cookie expires</a:t>
            </a:r>
          </a:p>
          <a:p>
            <a:pPr fontAlgn="base"/>
            <a:r>
              <a:rPr lang="en-US" dirty="0"/>
              <a:t>If someone steals your cookie, they can impersonate your session! No need for passwords</a:t>
            </a:r>
          </a:p>
          <a:p>
            <a:endParaRPr lang="en-US" dirty="0"/>
          </a:p>
        </p:txBody>
      </p:sp>
    </p:spTree>
    <p:extLst>
      <p:ext uri="{BB962C8B-B14F-4D97-AF65-F5344CB8AC3E}">
        <p14:creationId xmlns:p14="http://schemas.microsoft.com/office/powerpoint/2010/main" val="77366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4427-2BC1-4CBA-AD6F-3EC4326D9CA3}"/>
              </a:ext>
            </a:extLst>
          </p:cNvPr>
          <p:cNvSpPr>
            <a:spLocks noGrp="1"/>
          </p:cNvSpPr>
          <p:nvPr>
            <p:ph type="title"/>
          </p:nvPr>
        </p:nvSpPr>
        <p:spPr/>
        <p:txBody>
          <a:bodyPr>
            <a:normAutofit/>
          </a:bodyPr>
          <a:lstStyle/>
          <a:p>
            <a:r>
              <a:rPr lang="en-US" dirty="0"/>
              <a:t>Cross site request forgery (CSRF)</a:t>
            </a:r>
          </a:p>
        </p:txBody>
      </p:sp>
      <p:sp>
        <p:nvSpPr>
          <p:cNvPr id="3" name="Content Placeholder 2">
            <a:extLst>
              <a:ext uri="{FF2B5EF4-FFF2-40B4-BE49-F238E27FC236}">
                <a16:creationId xmlns:a16="http://schemas.microsoft.com/office/drawing/2014/main" id="{BCCB3CFE-9182-483D-979E-493D4B291FBC}"/>
              </a:ext>
            </a:extLst>
          </p:cNvPr>
          <p:cNvSpPr>
            <a:spLocks noGrp="1"/>
          </p:cNvSpPr>
          <p:nvPr>
            <p:ph idx="1"/>
          </p:nvPr>
        </p:nvSpPr>
        <p:spPr/>
        <p:txBody>
          <a:bodyPr>
            <a:normAutofit fontScale="85000" lnSpcReduction="20000"/>
          </a:bodyPr>
          <a:lstStyle/>
          <a:p>
            <a:pPr fontAlgn="base"/>
            <a:r>
              <a:rPr lang="en-US" dirty="0"/>
              <a:t>Idea: attacker makes request to server impersonating you</a:t>
            </a:r>
          </a:p>
          <a:p>
            <a:pPr fontAlgn="base"/>
            <a:r>
              <a:rPr lang="en-US" dirty="0"/>
              <a:t>When you access your information online, you are requesting information from a server and updating your information</a:t>
            </a:r>
          </a:p>
          <a:p>
            <a:pPr fontAlgn="base"/>
            <a:r>
              <a:rPr lang="en-US" dirty="0"/>
              <a:t>Example: you make a GET request to transfer money on </a:t>
            </a:r>
            <a:r>
              <a:rPr lang="en-US" dirty="0" err="1"/>
              <a:t>venmo</a:t>
            </a:r>
            <a:r>
              <a:rPr lang="en-US" dirty="0"/>
              <a:t> (GET http://bank.com/transfer.do?acct=PersonB&amp;amount=$100 HTTP/1.1)</a:t>
            </a:r>
          </a:p>
          <a:p>
            <a:pPr fontAlgn="base"/>
            <a:r>
              <a:rPr lang="en-US" dirty="0"/>
              <a:t>Attack example: attacker makes GET request to transfer money to herself (GET http://bank.com/transfer.do?acct=Attacker&amp;amount=$100 HTTP/1.1)</a:t>
            </a:r>
          </a:p>
          <a:p>
            <a:pPr fontAlgn="base"/>
            <a:r>
              <a:rPr lang="en-US" dirty="0"/>
              <a:t>Attacker can embed this request into a hyperlink for you to click on...</a:t>
            </a:r>
          </a:p>
          <a:p>
            <a:endParaRPr lang="en-US" dirty="0"/>
          </a:p>
        </p:txBody>
      </p:sp>
    </p:spTree>
    <p:extLst>
      <p:ext uri="{BB962C8B-B14F-4D97-AF65-F5344CB8AC3E}">
        <p14:creationId xmlns:p14="http://schemas.microsoft.com/office/powerpoint/2010/main" val="229629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D800-C7E2-41A5-A1C4-CB887B7E4EEC}"/>
              </a:ext>
            </a:extLst>
          </p:cNvPr>
          <p:cNvSpPr>
            <a:spLocks noGrp="1"/>
          </p:cNvSpPr>
          <p:nvPr>
            <p:ph type="title"/>
          </p:nvPr>
        </p:nvSpPr>
        <p:spPr/>
        <p:txBody>
          <a:bodyPr>
            <a:normAutofit/>
          </a:bodyPr>
          <a:lstStyle/>
          <a:p>
            <a:pPr fontAlgn="base"/>
            <a:r>
              <a:rPr lang="en-US" dirty="0"/>
              <a:t>XSS and CSRF Prevention Mechanisms</a:t>
            </a:r>
          </a:p>
        </p:txBody>
      </p:sp>
      <p:sp>
        <p:nvSpPr>
          <p:cNvPr id="3" name="Content Placeholder 2">
            <a:extLst>
              <a:ext uri="{FF2B5EF4-FFF2-40B4-BE49-F238E27FC236}">
                <a16:creationId xmlns:a16="http://schemas.microsoft.com/office/drawing/2014/main" id="{0DBD06ED-C577-4C68-BE33-624DE7707EDE}"/>
              </a:ext>
            </a:extLst>
          </p:cNvPr>
          <p:cNvSpPr>
            <a:spLocks noGrp="1"/>
          </p:cNvSpPr>
          <p:nvPr>
            <p:ph idx="1"/>
          </p:nvPr>
        </p:nvSpPr>
        <p:spPr>
          <a:xfrm>
            <a:off x="676656" y="1151725"/>
            <a:ext cx="10753725" cy="3994016"/>
          </a:xfrm>
        </p:spPr>
        <p:txBody>
          <a:bodyPr/>
          <a:lstStyle/>
          <a:p>
            <a:pPr fontAlgn="base"/>
            <a:r>
              <a:rPr lang="en-US" dirty="0"/>
              <a:t>Log off applications when not using them</a:t>
            </a:r>
          </a:p>
          <a:p>
            <a:pPr fontAlgn="base"/>
            <a:r>
              <a:rPr lang="en-US" dirty="0"/>
              <a:t>Don't let your browser store passwords</a:t>
            </a:r>
          </a:p>
          <a:p>
            <a:pPr fontAlgn="base"/>
            <a:r>
              <a:rPr lang="en-US" dirty="0"/>
              <a:t>Good browsers have Same-Origin Policy (SOP): never accepting requests to servers that don't come from the correct URL.</a:t>
            </a:r>
          </a:p>
          <a:p>
            <a:endParaRPr lang="en-US" dirty="0"/>
          </a:p>
        </p:txBody>
      </p:sp>
    </p:spTree>
    <p:extLst>
      <p:ext uri="{BB962C8B-B14F-4D97-AF65-F5344CB8AC3E}">
        <p14:creationId xmlns:p14="http://schemas.microsoft.com/office/powerpoint/2010/main" val="2105474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1A7A-1ECA-40A5-BDD6-5CFC2A978EAA}"/>
              </a:ext>
            </a:extLst>
          </p:cNvPr>
          <p:cNvSpPr>
            <a:spLocks noGrp="1"/>
          </p:cNvSpPr>
          <p:nvPr>
            <p:ph type="title"/>
          </p:nvPr>
        </p:nvSpPr>
        <p:spPr/>
        <p:txBody>
          <a:bodyPr>
            <a:normAutofit/>
          </a:bodyPr>
          <a:lstStyle/>
          <a:p>
            <a:r>
              <a:rPr lang="en-US" dirty="0"/>
              <a:t>Recap</a:t>
            </a:r>
          </a:p>
        </p:txBody>
      </p:sp>
      <p:sp>
        <p:nvSpPr>
          <p:cNvPr id="3" name="Content Placeholder 2">
            <a:extLst>
              <a:ext uri="{FF2B5EF4-FFF2-40B4-BE49-F238E27FC236}">
                <a16:creationId xmlns:a16="http://schemas.microsoft.com/office/drawing/2014/main" id="{B5841276-D8B7-4C6E-8BB0-3F8298D9FF9B}"/>
              </a:ext>
            </a:extLst>
          </p:cNvPr>
          <p:cNvSpPr>
            <a:spLocks noGrp="1"/>
          </p:cNvSpPr>
          <p:nvPr>
            <p:ph idx="1"/>
          </p:nvPr>
        </p:nvSpPr>
        <p:spPr/>
        <p:txBody>
          <a:bodyPr>
            <a:normAutofit lnSpcReduction="10000"/>
          </a:bodyPr>
          <a:lstStyle/>
          <a:p>
            <a:pPr fontAlgn="base"/>
            <a:r>
              <a:rPr lang="en-US" dirty="0"/>
              <a:t>Encryption is used to protect data</a:t>
            </a:r>
          </a:p>
          <a:p>
            <a:pPr fontAlgn="base"/>
            <a:r>
              <a:rPr lang="en-US" dirty="0"/>
              <a:t>Hackers try to steal information by a variety of methods</a:t>
            </a:r>
          </a:p>
          <a:p>
            <a:pPr fontAlgn="base"/>
            <a:r>
              <a:rPr lang="en-US" dirty="0"/>
              <a:t>You can and should protect yourself</a:t>
            </a:r>
          </a:p>
          <a:p>
            <a:pPr fontAlgn="base"/>
            <a:r>
              <a:rPr lang="en-US" dirty="0"/>
              <a:t>If you ever build a tech product, store as little information as possible about users. It's impossible to prevent your company from getting attacked, but it's possible to minimize the amount of information an attacker can steal from you.</a:t>
            </a:r>
          </a:p>
        </p:txBody>
      </p:sp>
    </p:spTree>
    <p:extLst>
      <p:ext uri="{BB962C8B-B14F-4D97-AF65-F5344CB8AC3E}">
        <p14:creationId xmlns:p14="http://schemas.microsoft.com/office/powerpoint/2010/main" val="422589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D829-FC16-48FD-8EB0-2F8B4AC214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C4A63F-EAE0-4B56-B7F2-346877549BD3}"/>
              </a:ext>
            </a:extLst>
          </p:cNvPr>
          <p:cNvSpPr>
            <a:spLocks noGrp="1"/>
          </p:cNvSpPr>
          <p:nvPr>
            <p:ph idx="1"/>
          </p:nvPr>
        </p:nvSpPr>
        <p:spPr>
          <a:xfrm>
            <a:off x="676656" y="1151725"/>
            <a:ext cx="10753725" cy="3491993"/>
          </a:xfrm>
        </p:spPr>
        <p:txBody>
          <a:bodyPr>
            <a:normAutofit/>
          </a:bodyPr>
          <a:lstStyle/>
          <a:p>
            <a:pPr fontAlgn="base"/>
            <a:r>
              <a:rPr lang="en-US" dirty="0"/>
              <a:t>What is security?</a:t>
            </a:r>
          </a:p>
          <a:p>
            <a:pPr fontAlgn="base"/>
            <a:r>
              <a:rPr lang="en-US" dirty="0"/>
              <a:t>Encryption</a:t>
            </a:r>
          </a:p>
          <a:p>
            <a:pPr fontAlgn="base"/>
            <a:r>
              <a:rPr lang="en-US" dirty="0"/>
              <a:t>Misconception vs reality: things you should care about</a:t>
            </a:r>
          </a:p>
          <a:p>
            <a:pPr fontAlgn="base"/>
            <a:r>
              <a:rPr lang="en-US" dirty="0"/>
              <a:t>Types of attacks</a:t>
            </a:r>
          </a:p>
          <a:p>
            <a:pPr fontAlgn="base"/>
            <a:r>
              <a:rPr lang="en-US" dirty="0"/>
              <a:t>Protecting yourself</a:t>
            </a:r>
          </a:p>
        </p:txBody>
      </p:sp>
    </p:spTree>
    <p:extLst>
      <p:ext uri="{BB962C8B-B14F-4D97-AF65-F5344CB8AC3E}">
        <p14:creationId xmlns:p14="http://schemas.microsoft.com/office/powerpoint/2010/main" val="201761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D829-FC16-48FD-8EB0-2F8B4AC214D2}"/>
              </a:ext>
            </a:extLst>
          </p:cNvPr>
          <p:cNvSpPr>
            <a:spLocks noGrp="1"/>
          </p:cNvSpPr>
          <p:nvPr>
            <p:ph type="title"/>
          </p:nvPr>
        </p:nvSpPr>
        <p:spPr/>
        <p:txBody>
          <a:bodyPr/>
          <a:lstStyle/>
          <a:p>
            <a:r>
              <a:rPr lang="en-US" dirty="0"/>
              <a:t>Why care?</a:t>
            </a:r>
          </a:p>
        </p:txBody>
      </p:sp>
      <p:sp>
        <p:nvSpPr>
          <p:cNvPr id="3" name="Content Placeholder 2">
            <a:extLst>
              <a:ext uri="{FF2B5EF4-FFF2-40B4-BE49-F238E27FC236}">
                <a16:creationId xmlns:a16="http://schemas.microsoft.com/office/drawing/2014/main" id="{9FC4A63F-EAE0-4B56-B7F2-346877549BD3}"/>
              </a:ext>
            </a:extLst>
          </p:cNvPr>
          <p:cNvSpPr>
            <a:spLocks noGrp="1"/>
          </p:cNvSpPr>
          <p:nvPr>
            <p:ph idx="1"/>
          </p:nvPr>
        </p:nvSpPr>
        <p:spPr/>
        <p:txBody>
          <a:bodyPr>
            <a:normAutofit/>
          </a:bodyPr>
          <a:lstStyle/>
          <a:p>
            <a:pPr fontAlgn="base"/>
            <a:r>
              <a:rPr lang="en-US" dirty="0"/>
              <a:t>Technology is not 100% safe!</a:t>
            </a:r>
          </a:p>
          <a:p>
            <a:pPr fontAlgn="base"/>
            <a:r>
              <a:rPr lang="en-US" dirty="0"/>
              <a:t>So many people have been compromised on the Internet</a:t>
            </a:r>
          </a:p>
          <a:p>
            <a:pPr lvl="1" fontAlgn="base"/>
            <a:r>
              <a:rPr lang="en-US" dirty="0"/>
              <a:t>"Help I'm in trouble and I need you to wire me $5000" emails from friends</a:t>
            </a:r>
          </a:p>
          <a:p>
            <a:pPr lvl="1" fontAlgn="base"/>
            <a:r>
              <a:rPr lang="en-US" dirty="0"/>
              <a:t>People steal credit card numbers on sketchy websites</a:t>
            </a:r>
          </a:p>
          <a:p>
            <a:pPr lvl="1" fontAlgn="base"/>
            <a:r>
              <a:rPr lang="en-US" dirty="0"/>
              <a:t>Sites that "look" like the original but are fakes (www.stanfordedu.com)</a:t>
            </a:r>
          </a:p>
        </p:txBody>
      </p:sp>
    </p:spTree>
    <p:extLst>
      <p:ext uri="{BB962C8B-B14F-4D97-AF65-F5344CB8AC3E}">
        <p14:creationId xmlns:p14="http://schemas.microsoft.com/office/powerpoint/2010/main" val="980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D829-FC16-48FD-8EB0-2F8B4AC214D2}"/>
              </a:ext>
            </a:extLst>
          </p:cNvPr>
          <p:cNvSpPr>
            <a:spLocks noGrp="1"/>
          </p:cNvSpPr>
          <p:nvPr>
            <p:ph type="title"/>
          </p:nvPr>
        </p:nvSpPr>
        <p:spPr/>
        <p:txBody>
          <a:bodyPr/>
          <a:lstStyle/>
          <a:p>
            <a:r>
              <a:rPr lang="en-US" dirty="0"/>
              <a:t>Why care?</a:t>
            </a:r>
          </a:p>
        </p:txBody>
      </p:sp>
      <p:sp>
        <p:nvSpPr>
          <p:cNvPr id="3" name="Content Placeholder 2">
            <a:extLst>
              <a:ext uri="{FF2B5EF4-FFF2-40B4-BE49-F238E27FC236}">
                <a16:creationId xmlns:a16="http://schemas.microsoft.com/office/drawing/2014/main" id="{9FC4A63F-EAE0-4B56-B7F2-346877549BD3}"/>
              </a:ext>
            </a:extLst>
          </p:cNvPr>
          <p:cNvSpPr>
            <a:spLocks noGrp="1"/>
          </p:cNvSpPr>
          <p:nvPr>
            <p:ph idx="1"/>
          </p:nvPr>
        </p:nvSpPr>
        <p:spPr>
          <a:xfrm>
            <a:off x="676656" y="1151725"/>
            <a:ext cx="10753725" cy="4496040"/>
          </a:xfrm>
        </p:spPr>
        <p:txBody>
          <a:bodyPr>
            <a:normAutofit/>
          </a:bodyPr>
          <a:lstStyle/>
          <a:p>
            <a:pPr fontAlgn="base"/>
            <a:r>
              <a:rPr lang="en-US" dirty="0"/>
              <a:t>Physical analogy</a:t>
            </a:r>
          </a:p>
          <a:p>
            <a:pPr lvl="1" fontAlgn="base"/>
            <a:r>
              <a:rPr lang="en-US" dirty="0"/>
              <a:t>Usually, we don't leave our door unlocked when we leave home. Similarly, we have passwords for Internet accounts.</a:t>
            </a:r>
          </a:p>
          <a:p>
            <a:pPr lvl="1" fontAlgn="base"/>
            <a:r>
              <a:rPr lang="en-US" dirty="0"/>
              <a:t>Having a password like "password" is like leaving an unlocked lock on your door</a:t>
            </a:r>
          </a:p>
          <a:p>
            <a:pPr fontAlgn="base"/>
            <a:r>
              <a:rPr lang="en-US" dirty="0"/>
              <a:t>So many people have gotten hacked. We don't want to be one of those people.</a:t>
            </a:r>
          </a:p>
        </p:txBody>
      </p:sp>
    </p:spTree>
    <p:extLst>
      <p:ext uri="{BB962C8B-B14F-4D97-AF65-F5344CB8AC3E}">
        <p14:creationId xmlns:p14="http://schemas.microsoft.com/office/powerpoint/2010/main" val="186047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6AFD-0B09-4E46-8F9B-A8F5D6038E8B}"/>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7E6AC33C-8B59-476A-A746-9F24661D7D7E}"/>
              </a:ext>
            </a:extLst>
          </p:cNvPr>
          <p:cNvSpPr>
            <a:spLocks noGrp="1"/>
          </p:cNvSpPr>
          <p:nvPr>
            <p:ph idx="1"/>
          </p:nvPr>
        </p:nvSpPr>
        <p:spPr/>
        <p:txBody>
          <a:bodyPr>
            <a:normAutofit fontScale="92500" lnSpcReduction="20000"/>
          </a:bodyPr>
          <a:lstStyle/>
          <a:p>
            <a:pPr fontAlgn="base"/>
            <a:r>
              <a:rPr lang="en-US" dirty="0"/>
              <a:t>Protects data from prying eyes. Several checks to make sure only you can access your information.</a:t>
            </a:r>
          </a:p>
          <a:p>
            <a:pPr fontAlgn="base"/>
            <a:r>
              <a:rPr lang="en-US" b="1" dirty="0"/>
              <a:t>Encryption</a:t>
            </a:r>
            <a:r>
              <a:rPr lang="en-US" dirty="0"/>
              <a:t>: puts the data in a secret code (ciphertext)</a:t>
            </a:r>
          </a:p>
          <a:p>
            <a:pPr lvl="1" fontAlgn="base"/>
            <a:r>
              <a:rPr lang="en-US" b="1" dirty="0"/>
              <a:t>Decryption</a:t>
            </a:r>
            <a:r>
              <a:rPr lang="en-US" dirty="0"/>
              <a:t> converts the ciphertext to </a:t>
            </a:r>
            <a:r>
              <a:rPr lang="en-US" b="1" dirty="0"/>
              <a:t>plaintext</a:t>
            </a:r>
            <a:r>
              <a:rPr lang="en-US" dirty="0"/>
              <a:t> using a </a:t>
            </a:r>
            <a:r>
              <a:rPr lang="en-US" b="1" dirty="0"/>
              <a:t>key</a:t>
            </a:r>
            <a:endParaRPr lang="en-US" dirty="0"/>
          </a:p>
          <a:p>
            <a:pPr lvl="1" fontAlgn="base"/>
            <a:r>
              <a:rPr lang="en-US" dirty="0"/>
              <a:t>This key is generated from your password</a:t>
            </a:r>
          </a:p>
          <a:p>
            <a:pPr fontAlgn="base"/>
            <a:r>
              <a:rPr lang="en-US" dirty="0"/>
              <a:t>Basic encryption: Caesar cipher</a:t>
            </a:r>
          </a:p>
          <a:p>
            <a:pPr lvl="1" fontAlgn="base"/>
            <a:r>
              <a:rPr lang="en-US" dirty="0"/>
              <a:t>Shift all the letters in the text by some number</a:t>
            </a:r>
          </a:p>
          <a:p>
            <a:pPr lvl="1" fontAlgn="base"/>
            <a:r>
              <a:rPr lang="en-US" dirty="0"/>
              <a:t>The number you shifted by is the key</a:t>
            </a:r>
          </a:p>
          <a:p>
            <a:pPr fontAlgn="base"/>
            <a:r>
              <a:rPr lang="en-US" dirty="0"/>
              <a:t>More complicated: One-time Pad</a:t>
            </a:r>
          </a:p>
          <a:p>
            <a:pPr fontAlgn="base"/>
            <a:r>
              <a:rPr lang="en-US" dirty="0"/>
              <a:t>Hacker's ultimate goal: get the plaintext</a:t>
            </a:r>
          </a:p>
          <a:p>
            <a:endParaRPr lang="en-US" dirty="0"/>
          </a:p>
        </p:txBody>
      </p:sp>
    </p:spTree>
    <p:extLst>
      <p:ext uri="{BB962C8B-B14F-4D97-AF65-F5344CB8AC3E}">
        <p14:creationId xmlns:p14="http://schemas.microsoft.com/office/powerpoint/2010/main" val="350874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6AFD-0B09-4E46-8F9B-A8F5D6038E8B}"/>
              </a:ext>
            </a:extLst>
          </p:cNvPr>
          <p:cNvSpPr>
            <a:spLocks noGrp="1"/>
          </p:cNvSpPr>
          <p:nvPr>
            <p:ph type="title"/>
          </p:nvPr>
        </p:nvSpPr>
        <p:spPr/>
        <p:txBody>
          <a:bodyPr>
            <a:normAutofit/>
          </a:bodyPr>
          <a:lstStyle/>
          <a:p>
            <a:r>
              <a:rPr lang="en-US" dirty="0"/>
              <a:t>Hiding in plain sight: Steganography</a:t>
            </a:r>
          </a:p>
        </p:txBody>
      </p:sp>
      <p:sp>
        <p:nvSpPr>
          <p:cNvPr id="3" name="Content Placeholder 2">
            <a:extLst>
              <a:ext uri="{FF2B5EF4-FFF2-40B4-BE49-F238E27FC236}">
                <a16:creationId xmlns:a16="http://schemas.microsoft.com/office/drawing/2014/main" id="{7E6AC33C-8B59-476A-A746-9F24661D7D7E}"/>
              </a:ext>
            </a:extLst>
          </p:cNvPr>
          <p:cNvSpPr>
            <a:spLocks noGrp="1"/>
          </p:cNvSpPr>
          <p:nvPr>
            <p:ph idx="1"/>
          </p:nvPr>
        </p:nvSpPr>
        <p:spPr>
          <a:xfrm>
            <a:off x="676656" y="1151725"/>
            <a:ext cx="10753725" cy="2765851"/>
          </a:xfrm>
        </p:spPr>
        <p:txBody>
          <a:bodyPr>
            <a:normAutofit/>
          </a:bodyPr>
          <a:lstStyle/>
          <a:p>
            <a:pPr fontAlgn="base"/>
            <a:r>
              <a:rPr lang="en-US" dirty="0"/>
              <a:t>Can hide sensitive information inside other information (need to know what you're looking for)</a:t>
            </a:r>
          </a:p>
          <a:p>
            <a:pPr fontAlgn="base"/>
            <a:r>
              <a:rPr lang="en-US" dirty="0"/>
              <a:t>Encryption protects the message when overheard</a:t>
            </a:r>
          </a:p>
          <a:p>
            <a:pPr fontAlgn="base"/>
            <a:r>
              <a:rPr lang="en-US" dirty="0"/>
              <a:t>Steganography prevents the message from being found</a:t>
            </a:r>
          </a:p>
        </p:txBody>
      </p:sp>
    </p:spTree>
    <p:extLst>
      <p:ext uri="{BB962C8B-B14F-4D97-AF65-F5344CB8AC3E}">
        <p14:creationId xmlns:p14="http://schemas.microsoft.com/office/powerpoint/2010/main" val="312846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6AFD-0B09-4E46-8F9B-A8F5D6038E8B}"/>
              </a:ext>
            </a:extLst>
          </p:cNvPr>
          <p:cNvSpPr>
            <a:spLocks noGrp="1"/>
          </p:cNvSpPr>
          <p:nvPr>
            <p:ph type="title"/>
          </p:nvPr>
        </p:nvSpPr>
        <p:spPr/>
        <p:txBody>
          <a:bodyPr>
            <a:normAutofit/>
          </a:bodyPr>
          <a:lstStyle/>
          <a:p>
            <a:pPr fontAlgn="base"/>
            <a:r>
              <a:rPr lang="en-US" dirty="0"/>
              <a:t>Encrypted data</a:t>
            </a:r>
          </a:p>
        </p:txBody>
      </p:sp>
      <p:sp>
        <p:nvSpPr>
          <p:cNvPr id="3" name="Content Placeholder 2">
            <a:extLst>
              <a:ext uri="{FF2B5EF4-FFF2-40B4-BE49-F238E27FC236}">
                <a16:creationId xmlns:a16="http://schemas.microsoft.com/office/drawing/2014/main" id="{7E6AC33C-8B59-476A-A746-9F24661D7D7E}"/>
              </a:ext>
            </a:extLst>
          </p:cNvPr>
          <p:cNvSpPr>
            <a:spLocks noGrp="1"/>
          </p:cNvSpPr>
          <p:nvPr>
            <p:ph idx="1"/>
          </p:nvPr>
        </p:nvSpPr>
        <p:spPr>
          <a:xfrm>
            <a:off x="676656" y="1151725"/>
            <a:ext cx="11631885" cy="2989969"/>
          </a:xfrm>
        </p:spPr>
        <p:txBody>
          <a:bodyPr>
            <a:normAutofit/>
          </a:bodyPr>
          <a:lstStyle/>
          <a:p>
            <a:pPr fontAlgn="base"/>
            <a:r>
              <a:rPr lang="en-US" dirty="0"/>
              <a:t>Databases and user information</a:t>
            </a:r>
          </a:p>
          <a:p>
            <a:pPr lvl="1" fontAlgn="base"/>
            <a:r>
              <a:rPr lang="en-US" dirty="0"/>
              <a:t>Any "sensitive" data</a:t>
            </a:r>
          </a:p>
          <a:p>
            <a:pPr fontAlgn="base"/>
            <a:r>
              <a:rPr lang="en-US" dirty="0"/>
              <a:t>Internet traffic between clients and servers (https)</a:t>
            </a:r>
          </a:p>
        </p:txBody>
      </p:sp>
    </p:spTree>
    <p:extLst>
      <p:ext uri="{BB962C8B-B14F-4D97-AF65-F5344CB8AC3E}">
        <p14:creationId xmlns:p14="http://schemas.microsoft.com/office/powerpoint/2010/main" val="149668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E1D0-F22F-4DC4-A301-83B4F4E755C4}"/>
              </a:ext>
            </a:extLst>
          </p:cNvPr>
          <p:cNvSpPr>
            <a:spLocks noGrp="1"/>
          </p:cNvSpPr>
          <p:nvPr>
            <p:ph type="title"/>
          </p:nvPr>
        </p:nvSpPr>
        <p:spPr/>
        <p:txBody>
          <a:bodyPr/>
          <a:lstStyle/>
          <a:p>
            <a:r>
              <a:rPr lang="en-US" dirty="0"/>
              <a:t>Hashing</a:t>
            </a:r>
          </a:p>
        </p:txBody>
      </p:sp>
      <p:sp>
        <p:nvSpPr>
          <p:cNvPr id="3" name="Content Placeholder 2">
            <a:extLst>
              <a:ext uri="{FF2B5EF4-FFF2-40B4-BE49-F238E27FC236}">
                <a16:creationId xmlns:a16="http://schemas.microsoft.com/office/drawing/2014/main" id="{4690CB94-3752-4355-8CD2-40AC8CB75FCB}"/>
              </a:ext>
            </a:extLst>
          </p:cNvPr>
          <p:cNvSpPr>
            <a:spLocks noGrp="1"/>
          </p:cNvSpPr>
          <p:nvPr>
            <p:ph idx="1"/>
          </p:nvPr>
        </p:nvSpPr>
        <p:spPr/>
        <p:txBody>
          <a:bodyPr>
            <a:normAutofit lnSpcReduction="10000"/>
          </a:bodyPr>
          <a:lstStyle/>
          <a:p>
            <a:pPr fontAlgn="base"/>
            <a:r>
              <a:rPr lang="en-US" dirty="0"/>
              <a:t>What happens when there is a security breach?</a:t>
            </a:r>
          </a:p>
          <a:p>
            <a:pPr fontAlgn="base"/>
            <a:r>
              <a:rPr lang="en-US" dirty="0"/>
              <a:t>Sensitive information is "hashed" - turned into random-looking information</a:t>
            </a:r>
          </a:p>
          <a:p>
            <a:pPr fontAlgn="base"/>
            <a:r>
              <a:rPr lang="en-US" dirty="0"/>
              <a:t>Hash: mathematical function that takes in a plaintext, returns random-looking information</a:t>
            </a:r>
          </a:p>
          <a:p>
            <a:pPr fontAlgn="base"/>
            <a:r>
              <a:rPr lang="en-US" dirty="0"/>
              <a:t>Idea: instead of comparing the password entered to your password, we compare the </a:t>
            </a:r>
            <a:r>
              <a:rPr lang="en-US" b="1" dirty="0"/>
              <a:t>hash</a:t>
            </a:r>
            <a:r>
              <a:rPr lang="en-US" dirty="0"/>
              <a:t> of the entered password to your password</a:t>
            </a:r>
          </a:p>
          <a:p>
            <a:pPr fontAlgn="base"/>
            <a:r>
              <a:rPr lang="en-US" dirty="0"/>
              <a:t>Companies should only store hashed passwords</a:t>
            </a:r>
          </a:p>
          <a:p>
            <a:endParaRPr lang="en-US" dirty="0"/>
          </a:p>
        </p:txBody>
      </p:sp>
    </p:spTree>
    <p:extLst>
      <p:ext uri="{BB962C8B-B14F-4D97-AF65-F5344CB8AC3E}">
        <p14:creationId xmlns:p14="http://schemas.microsoft.com/office/powerpoint/2010/main" val="206507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E1D0-F22F-4DC4-A301-83B4F4E755C4}"/>
              </a:ext>
            </a:extLst>
          </p:cNvPr>
          <p:cNvSpPr>
            <a:spLocks noGrp="1"/>
          </p:cNvSpPr>
          <p:nvPr>
            <p:ph type="title"/>
          </p:nvPr>
        </p:nvSpPr>
        <p:spPr/>
        <p:txBody>
          <a:bodyPr>
            <a:normAutofit/>
          </a:bodyPr>
          <a:lstStyle/>
          <a:p>
            <a:r>
              <a:rPr lang="en-US" dirty="0"/>
              <a:t>Multi-Factor Authentication</a:t>
            </a:r>
          </a:p>
        </p:txBody>
      </p:sp>
      <p:sp>
        <p:nvSpPr>
          <p:cNvPr id="3" name="Content Placeholder 2">
            <a:extLst>
              <a:ext uri="{FF2B5EF4-FFF2-40B4-BE49-F238E27FC236}">
                <a16:creationId xmlns:a16="http://schemas.microsoft.com/office/drawing/2014/main" id="{4690CB94-3752-4355-8CD2-40AC8CB75FCB}"/>
              </a:ext>
            </a:extLst>
          </p:cNvPr>
          <p:cNvSpPr>
            <a:spLocks noGrp="1"/>
          </p:cNvSpPr>
          <p:nvPr>
            <p:ph idx="1"/>
          </p:nvPr>
        </p:nvSpPr>
        <p:spPr/>
        <p:txBody>
          <a:bodyPr>
            <a:normAutofit/>
          </a:bodyPr>
          <a:lstStyle/>
          <a:p>
            <a:pPr fontAlgn="base"/>
            <a:r>
              <a:rPr lang="en-US" b="1" dirty="0"/>
              <a:t>Knowledge</a:t>
            </a:r>
            <a:r>
              <a:rPr lang="en-US" dirty="0"/>
              <a:t>: something you know (password)</a:t>
            </a:r>
          </a:p>
          <a:p>
            <a:pPr fontAlgn="base"/>
            <a:r>
              <a:rPr lang="en-US" b="1" dirty="0"/>
              <a:t>Possession</a:t>
            </a:r>
            <a:r>
              <a:rPr lang="en-US" dirty="0"/>
              <a:t>: something you have (device, such as a cellphone or </a:t>
            </a:r>
            <a:r>
              <a:rPr lang="en-US" dirty="0" err="1"/>
              <a:t>yubikey</a:t>
            </a:r>
            <a:r>
              <a:rPr lang="en-US" dirty="0"/>
              <a:t>)</a:t>
            </a:r>
          </a:p>
          <a:p>
            <a:pPr fontAlgn="base"/>
            <a:r>
              <a:rPr lang="en-US" b="1" dirty="0"/>
              <a:t>Bio-metric</a:t>
            </a:r>
            <a:r>
              <a:rPr lang="en-US" dirty="0"/>
              <a:t>: something you are (fingerprint, retina scan)</a:t>
            </a:r>
          </a:p>
        </p:txBody>
      </p:sp>
    </p:spTree>
    <p:extLst>
      <p:ext uri="{BB962C8B-B14F-4D97-AF65-F5344CB8AC3E}">
        <p14:creationId xmlns:p14="http://schemas.microsoft.com/office/powerpoint/2010/main" val="2601477864"/>
      </p:ext>
    </p:extLst>
  </p:cSld>
  <p:clrMapOvr>
    <a:masterClrMapping/>
  </p:clrMapOvr>
</p:sld>
</file>

<file path=ppt/theme/theme1.xml><?xml version="1.0" encoding="utf-8"?>
<a:theme xmlns:a="http://schemas.openxmlformats.org/drawingml/2006/main" name="Metropolita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33597</TotalTime>
  <Words>879</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Metropolitan</vt:lpstr>
      <vt:lpstr>Introduction to Computer Science</vt:lpstr>
      <vt:lpstr>Introduction</vt:lpstr>
      <vt:lpstr>Why care?</vt:lpstr>
      <vt:lpstr>Why care?</vt:lpstr>
      <vt:lpstr>Security</vt:lpstr>
      <vt:lpstr>Hiding in plain sight: Steganography</vt:lpstr>
      <vt:lpstr>Encrypted data</vt:lpstr>
      <vt:lpstr>Hashing</vt:lpstr>
      <vt:lpstr>Multi-Factor Authentication</vt:lpstr>
      <vt:lpstr>Types of Hacks</vt:lpstr>
      <vt:lpstr>Social Attacks (Phishing)</vt:lpstr>
      <vt:lpstr>Dictionary Attack</vt:lpstr>
      <vt:lpstr>Buffer Overflow</vt:lpstr>
      <vt:lpstr>Cross site scripting (XSS)</vt:lpstr>
      <vt:lpstr>What are cookies?</vt:lpstr>
      <vt:lpstr>Cross site request forgery (CSRF)</vt:lpstr>
      <vt:lpstr>XSS and CSRF Prevention Mechanisms</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Hieu Huynh</dc:creator>
  <cp:lastModifiedBy>Trung Hieu</cp:lastModifiedBy>
  <cp:revision>291</cp:revision>
  <cp:lastPrinted>2018-02-27T15:29:14Z</cp:lastPrinted>
  <dcterms:created xsi:type="dcterms:W3CDTF">2018-02-01T01:09:19Z</dcterms:created>
  <dcterms:modified xsi:type="dcterms:W3CDTF">2018-12-06T11:02:29Z</dcterms:modified>
</cp:coreProperties>
</file>