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311" r:id="rId22"/>
    <p:sldId id="282" r:id="rId23"/>
    <p:sldId id="283" r:id="rId24"/>
    <p:sldId id="284" r:id="rId25"/>
    <p:sldId id="285" r:id="rId26"/>
    <p:sldId id="286" r:id="rId27"/>
    <p:sldId id="288" r:id="rId28"/>
    <p:sldId id="312" r:id="rId29"/>
    <p:sldId id="313" r:id="rId30"/>
    <p:sldId id="314" r:id="rId31"/>
    <p:sldId id="315" r:id="rId32"/>
    <p:sldId id="316" r:id="rId33"/>
    <p:sldId id="294" r:id="rId34"/>
    <p:sldId id="295" r:id="rId35"/>
    <p:sldId id="296" r:id="rId36"/>
    <p:sldId id="298" r:id="rId37"/>
    <p:sldId id="317" r:id="rId38"/>
    <p:sldId id="318" r:id="rId39"/>
    <p:sldId id="319" r:id="rId40"/>
    <p:sldId id="320" r:id="rId41"/>
    <p:sldId id="321" r:id="rId42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775" autoAdjust="0"/>
  </p:normalViewPr>
  <p:slideViewPr>
    <p:cSldViewPr snapToGrid="0">
      <p:cViewPr varScale="1">
        <p:scale>
          <a:sx n="90" d="100"/>
          <a:sy n="90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8DF305-E2BB-4AA3-970B-72AEFC21B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71A3C-9FE4-4256-A420-20198B30DE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78262-3FE6-4C73-A027-DC559DA2919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ECB5-54B2-4901-840B-B3F7D0080F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9E21C-BF47-4137-BE86-A628FC477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71F62-E2A9-4F68-A163-6942991E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63F43-82C1-4E7C-8293-93DF8220CE7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1D5-FA06-4F29-854D-B54D666E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EF3A63-EA93-4A84-9C2C-0DC637F8D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CF9BF-D509-4FBC-91BA-C1C6FB6ABF4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0340DA2F-E597-49D6-94D5-610BA0C23F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74BA2CD-64E1-43F3-A06B-633A77223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Calculators become more powerful with each additional button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2B3C93-3FCE-42BA-BD34-AA3B2C73C7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31E1A1-A3B1-4581-A7F4-B3FD37E2FEF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35EB6345-74F2-447B-8693-12532F57F5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0DA10A3-C812-43A1-8411-E36810011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Well-ordered – the algorithm clearly indicates in what order to perform the operations</a:t>
            </a:r>
          </a:p>
          <a:p>
            <a:r>
              <a:rPr lang="en-US" altLang="en-US"/>
              <a:t>Well-defined distinguishes the one action to take out of the many possibilities</a:t>
            </a:r>
          </a:p>
          <a:p>
            <a:r>
              <a:rPr lang="en-US" altLang="en-US"/>
              <a:t>Feasible – the step can be carried out by a realistic computing agent in reasonable time and effort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C7FB06-C384-4325-8E14-A4D6B9766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E654D-5C9C-4271-AD6D-DABA8F1AE18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C3D8D6B1-504C-4FC5-8C8E-733226E557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A99AD57-899D-4A29-826A-55D06E42A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7^2 = 49, 8^2 = 64</a:t>
            </a:r>
          </a:p>
          <a:p>
            <a:r>
              <a:rPr lang="en-US" altLang="en-US"/>
              <a:t>(7+8)/2 = 7.5</a:t>
            </a:r>
          </a:p>
          <a:p>
            <a:r>
              <a:rPr lang="en-US" altLang="en-US"/>
              <a:t>55 / 7.5 = 7.33</a:t>
            </a:r>
          </a:p>
          <a:p>
            <a:r>
              <a:rPr lang="en-US" altLang="en-US"/>
              <a:t>(7.5 + 7.33) / 2 = 7.42</a:t>
            </a:r>
          </a:p>
          <a:p>
            <a:r>
              <a:rPr lang="en-US" altLang="en-US"/>
              <a:t>7.4 is square root of 55 (7.4^2 = 54.76)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C7FB06-C384-4325-8E14-A4D6B9766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E654D-5C9C-4271-AD6D-DABA8F1AE18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C3D8D6B1-504C-4FC5-8C8E-733226E557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A99AD57-899D-4A29-826A-55D06E42A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7^2 = 49, 8^2 = 64</a:t>
            </a:r>
          </a:p>
          <a:p>
            <a:r>
              <a:rPr lang="en-US" altLang="en-US" dirty="0"/>
              <a:t>(7+8)/2 = 7.5</a:t>
            </a:r>
          </a:p>
          <a:p>
            <a:r>
              <a:rPr lang="en-US" altLang="en-US" dirty="0"/>
              <a:t>55 / 7.5 = 7.33</a:t>
            </a:r>
          </a:p>
          <a:p>
            <a:r>
              <a:rPr lang="en-US" altLang="en-US" dirty="0"/>
              <a:t>(7.5 + 7.33) / 2 = 7.42</a:t>
            </a:r>
          </a:p>
          <a:p>
            <a:r>
              <a:rPr lang="en-US" altLang="en-US" dirty="0"/>
              <a:t>7.4 is square root of 55 (7.4^2 = 54.76)</a:t>
            </a:r>
          </a:p>
        </p:txBody>
      </p:sp>
    </p:spTree>
    <p:extLst>
      <p:ext uri="{BB962C8B-B14F-4D97-AF65-F5344CB8AC3E}">
        <p14:creationId xmlns:p14="http://schemas.microsoft.com/office/powerpoint/2010/main" val="32481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6C8F47-0454-4B4B-94EE-3789A5963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7D13A-9A77-4B9B-8C63-BB16D47097A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FFBD29-AC5A-4087-B96F-E38B2E4321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914E539-3F9A-4D3C-B8C1-D58E85D38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Examples of artificial languages – mathematical equations, music notation, programming languages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B351ED-8A3D-4D72-B6EA-44C5045CF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44DED-A799-4BB0-85F6-40461BF4514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C98FD0A0-6C84-4D63-A1A2-15250D9BB4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7B44034-DDF3-45A3-857B-444371E0F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Study how to make computers more like us - to have flexibility in their instructions that allows them to decide which action is best under certain circumstances</a:t>
            </a:r>
          </a:p>
          <a:p>
            <a:r>
              <a:rPr lang="en-US" altLang="en-US" dirty="0"/>
              <a:t>Study which problems have solutions that can be solved in a reasonable amount of time</a:t>
            </a:r>
          </a:p>
          <a:p>
            <a:r>
              <a:rPr lang="en-US" altLang="en-US" dirty="0"/>
              <a:t>Study the most efficient ways to solve problems</a:t>
            </a:r>
          </a:p>
          <a:p>
            <a:r>
              <a:rPr lang="en-US" altLang="en-US" dirty="0"/>
              <a:t>Study how to make information more secure</a:t>
            </a:r>
          </a:p>
          <a:p>
            <a:r>
              <a:rPr lang="en-US" altLang="en-US" dirty="0"/>
              <a:t>Study how to improve communication between computers</a:t>
            </a:r>
          </a:p>
          <a:p>
            <a:r>
              <a:rPr lang="en-US" altLang="en-US" dirty="0"/>
              <a:t>Study how to improve the quality of computer programs </a:t>
            </a:r>
          </a:p>
          <a:p>
            <a:r>
              <a:rPr lang="en-US" altLang="en-US" dirty="0"/>
              <a:t>Study how to improve programming languages</a:t>
            </a:r>
          </a:p>
          <a:p>
            <a:r>
              <a:rPr lang="en-US" altLang="en-US" dirty="0"/>
              <a:t>Study how to improve the interaction between people and computers</a:t>
            </a:r>
          </a:p>
          <a:p>
            <a:r>
              <a:rPr lang="en-US" altLang="en-US" dirty="0"/>
              <a:t>Study how to improve people’s access to information</a:t>
            </a:r>
          </a:p>
          <a:p>
            <a:r>
              <a:rPr lang="en-US" altLang="en-US" dirty="0"/>
              <a:t>Study how to improve the ability of computers to graphically model the world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335701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293" y="3508861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74703"/>
            <a:ext cx="10772775" cy="86030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51725"/>
            <a:ext cx="10753725" cy="5186254"/>
          </a:xfrm>
        </p:spPr>
        <p:txBody>
          <a:bodyPr>
            <a:normAutofit/>
          </a:bodyPr>
          <a:lstStyle>
            <a:lvl1pPr marL="444500" indent="-44450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8038" indent="-363538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74738" indent="-2667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74738" indent="-266700"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26" y="6554697"/>
            <a:ext cx="996418" cy="228600"/>
          </a:xfrm>
        </p:spPr>
        <p:txBody>
          <a:bodyPr/>
          <a:lstStyle/>
          <a:p>
            <a:fld id="{5DD6895E-F891-4855-B1E6-5EB949576BA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9311" y="6554697"/>
            <a:ext cx="687370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2852" y="6400800"/>
            <a:ext cx="1191856" cy="383706"/>
          </a:xfrm>
        </p:spPr>
        <p:txBody>
          <a:bodyPr/>
          <a:lstStyle>
            <a:lvl1pPr>
              <a:defRPr sz="2400"/>
            </a:lvl1pPr>
          </a:lstStyle>
          <a:p>
            <a:fld id="{3023A59E-6244-40D7-82DF-9B62307A61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1D2DEB-84C9-46ED-ACE5-08FC4C4F0FF0}"/>
              </a:ext>
            </a:extLst>
          </p:cNvPr>
          <p:cNvCxnSpPr>
            <a:cxnSpLocks/>
          </p:cNvCxnSpPr>
          <p:nvPr userDrawn="1"/>
        </p:nvCxnSpPr>
        <p:spPr>
          <a:xfrm flipV="1">
            <a:off x="667130" y="935007"/>
            <a:ext cx="11161265" cy="13961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3CF0-4E17-4015-8309-30FB22864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1" y="2220405"/>
            <a:ext cx="10441028" cy="1289558"/>
          </a:xfrm>
        </p:spPr>
        <p:txBody>
          <a:bodyPr/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Computer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FB6E1-87B8-4747-81D7-47A23D23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7647" y="3948267"/>
            <a:ext cx="9078827" cy="88897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Basics</a:t>
            </a:r>
          </a:p>
        </p:txBody>
      </p:sp>
    </p:spTree>
    <p:extLst>
      <p:ext uri="{BB962C8B-B14F-4D97-AF65-F5344CB8AC3E}">
        <p14:creationId xmlns:p14="http://schemas.microsoft.com/office/powerpoint/2010/main" val="32607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ACEDF0C-87F7-47B9-A532-FBA1E6C65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Agents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F240F9A-C09A-4A14-8AA2-8DE3AAD2D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7130" y="1326229"/>
            <a:ext cx="11154703" cy="3036367"/>
          </a:xfrm>
        </p:spPr>
        <p:txBody>
          <a:bodyPr/>
          <a:lstStyle/>
          <a:p>
            <a:r>
              <a:rPr lang="en-US" altLang="en-US" dirty="0"/>
              <a:t>Definition of computers does not cover all that computer scientists study</a:t>
            </a:r>
          </a:p>
          <a:p>
            <a:r>
              <a:rPr lang="en-US" altLang="en-US" dirty="0"/>
              <a:t>Broader class of objects and methods – </a:t>
            </a:r>
            <a:r>
              <a:rPr lang="en-US" altLang="en-US" i="1" dirty="0"/>
              <a:t>computing agents</a:t>
            </a:r>
          </a:p>
          <a:p>
            <a:r>
              <a:rPr lang="en-US" altLang="en-US" dirty="0"/>
              <a:t>Have some or all of the characteristics of a computer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9B5D3CA-EDD1-4845-80F9-A46028BBA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Computing Devices and Information Appliances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5AB6996-0D3B-4B2D-B799-A8DD7AA9F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1063961" cy="4160171"/>
          </a:xfrm>
        </p:spPr>
        <p:txBody>
          <a:bodyPr/>
          <a:lstStyle/>
          <a:p>
            <a:r>
              <a:rPr lang="en-US" altLang="en-US" dirty="0"/>
              <a:t>Devices limited by set of operations or programmability</a:t>
            </a:r>
          </a:p>
          <a:p>
            <a:pPr lvl="1"/>
            <a:r>
              <a:rPr lang="en-US" altLang="en-US" dirty="0"/>
              <a:t>Calculators limited to operations described by their buttons</a:t>
            </a:r>
          </a:p>
          <a:p>
            <a:pPr lvl="1"/>
            <a:r>
              <a:rPr lang="en-US" altLang="en-US" dirty="0"/>
              <a:t>Global Positioning System (GPS) calculates latitude and longitude from satellite signals</a:t>
            </a:r>
          </a:p>
          <a:p>
            <a:pPr lvl="1"/>
            <a:r>
              <a:rPr lang="en-US" altLang="en-US" dirty="0"/>
              <a:t>Cell phone allows one to surf the web</a:t>
            </a:r>
          </a:p>
          <a:p>
            <a:r>
              <a:rPr lang="en-US" altLang="en-US" dirty="0"/>
              <a:t>Information appliances – performs a single job well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C33FE46-2F03-4586-B663-F675D65D8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computers and robots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52243F0-FF0C-4D70-AD54-BFDD0531E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4983829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Machines with full-fledged computers inside</a:t>
            </a:r>
          </a:p>
          <a:p>
            <a:pPr lvl="1"/>
            <a:r>
              <a:rPr lang="en-US" altLang="en-US" dirty="0"/>
              <a:t>Washing machines, airplanes, ATMs, etc.</a:t>
            </a:r>
          </a:p>
          <a:p>
            <a:r>
              <a:rPr lang="en-US" altLang="en-US" dirty="0"/>
              <a:t>Such machines require highly reliable, predictable computer programs</a:t>
            </a:r>
          </a:p>
          <a:p>
            <a:r>
              <a:rPr lang="en-US" altLang="en-US" dirty="0"/>
              <a:t>All physical mechanisms controlled by computers are </a:t>
            </a:r>
            <a:r>
              <a:rPr lang="en-US" altLang="en-US" i="1" dirty="0"/>
              <a:t>robotic devices</a:t>
            </a:r>
          </a:p>
          <a:p>
            <a:pPr lvl="1"/>
            <a:r>
              <a:rPr lang="en-US" altLang="en-US" dirty="0"/>
              <a:t>Restrict definition to machines that are general purpose and programmable</a:t>
            </a:r>
          </a:p>
          <a:p>
            <a:pPr lvl="2"/>
            <a:r>
              <a:rPr lang="en-US" altLang="en-US" dirty="0"/>
              <a:t>Robotic arm or cart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4BECA37-89F0-446D-9DDD-11D322242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656" y="89869"/>
            <a:ext cx="10772775" cy="860304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computer?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F05CD12-B5C9-4642-9BBE-92AB65297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931338" cy="3573838"/>
          </a:xfrm>
        </p:spPr>
        <p:txBody>
          <a:bodyPr/>
          <a:lstStyle/>
          <a:p>
            <a:r>
              <a:rPr lang="en-US" altLang="en-US" dirty="0"/>
              <a:t>Definition of a </a:t>
            </a:r>
            <a:r>
              <a:rPr lang="en-US" altLang="en-US" i="1" dirty="0"/>
              <a:t>computer</a:t>
            </a:r>
            <a:r>
              <a:rPr lang="en-US" altLang="en-US" dirty="0"/>
              <a:t> is narrow</a:t>
            </a:r>
          </a:p>
          <a:p>
            <a:r>
              <a:rPr lang="en-US" altLang="en-US" dirty="0"/>
              <a:t>Definition of </a:t>
            </a:r>
            <a:r>
              <a:rPr lang="en-US" altLang="en-US" i="1" dirty="0"/>
              <a:t>computing agent</a:t>
            </a:r>
            <a:r>
              <a:rPr lang="en-US" altLang="en-US" dirty="0"/>
              <a:t> is broad</a:t>
            </a:r>
          </a:p>
          <a:p>
            <a:r>
              <a:rPr lang="en-US" altLang="en-US" dirty="0"/>
              <a:t>Although many computer scientists focus on the computer, some computer scientists deal with computing agents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01535B3-2EFB-4A70-8CAF-6D0352513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computers do?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FA5AFDA-9041-48DC-A061-803BC1AE0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Business productivity managers </a:t>
            </a:r>
          </a:p>
          <a:p>
            <a:r>
              <a:rPr lang="en-US" altLang="en-US" dirty="0"/>
              <a:t>Personal information managers</a:t>
            </a:r>
          </a:p>
          <a:p>
            <a:r>
              <a:rPr lang="en-US" altLang="en-US" dirty="0"/>
              <a:t>Spreadsheets</a:t>
            </a:r>
          </a:p>
          <a:p>
            <a:r>
              <a:rPr lang="en-US" altLang="en-US" dirty="0"/>
              <a:t>Database software</a:t>
            </a:r>
          </a:p>
          <a:p>
            <a:r>
              <a:rPr lang="en-US" altLang="en-US" dirty="0"/>
              <a:t>Desktop publishing</a:t>
            </a:r>
          </a:p>
          <a:p>
            <a:r>
              <a:rPr lang="en-US" altLang="en-US" dirty="0"/>
              <a:t>Multimedia encyclopedias</a:t>
            </a:r>
          </a:p>
          <a:p>
            <a:r>
              <a:rPr lang="en-US" altLang="en-US" dirty="0"/>
              <a:t>Simulate the physical world</a:t>
            </a:r>
          </a:p>
          <a:p>
            <a:r>
              <a:rPr lang="en-US" altLang="en-US" dirty="0"/>
              <a:t>Produce a music video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B594A51-C5FF-41AA-81A9-F925E00A4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computers do?</a:t>
            </a:r>
            <a:endParaRPr lang="en-US" altLang="en-US" sz="3800" dirty="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3232E47-0420-4CC3-96A5-E8E5DA84C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Diagnose diseases</a:t>
            </a:r>
          </a:p>
          <a:p>
            <a:r>
              <a:rPr lang="en-US" altLang="en-US" dirty="0"/>
              <a:t>Control robots that walk, talk, and learn</a:t>
            </a:r>
          </a:p>
          <a:p>
            <a:r>
              <a:rPr lang="en-US" altLang="en-US" dirty="0"/>
              <a:t>Compose music and create art</a:t>
            </a:r>
          </a:p>
          <a:p>
            <a:r>
              <a:rPr lang="en-US" altLang="en-US" dirty="0"/>
              <a:t>……..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1DA4582-9747-47F2-9258-0426ED792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computers solve problems?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12A2688-FEA1-48C9-992E-1C2EFAE96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Humans deconstruct problems into small operations that a computer can carry out</a:t>
            </a:r>
          </a:p>
          <a:p>
            <a:pPr lvl="1"/>
            <a:r>
              <a:rPr lang="en-US" altLang="en-US"/>
              <a:t>Writing an </a:t>
            </a:r>
            <a:r>
              <a:rPr lang="en-US" altLang="en-US" i="1"/>
              <a:t>algorithm</a:t>
            </a:r>
          </a:p>
          <a:p>
            <a:r>
              <a:rPr lang="en-US" altLang="en-US"/>
              <a:t>Solve a problem by computer requires</a:t>
            </a:r>
          </a:p>
          <a:p>
            <a:pPr lvl="1"/>
            <a:r>
              <a:rPr lang="en-US" altLang="en-US"/>
              <a:t>State the problem clearly in a </a:t>
            </a:r>
            <a:r>
              <a:rPr lang="en-US" altLang="en-US" i="1"/>
              <a:t>problem statement</a:t>
            </a:r>
          </a:p>
          <a:p>
            <a:pPr lvl="1"/>
            <a:r>
              <a:rPr lang="en-US" altLang="en-US"/>
              <a:t>Solve the problem with an </a:t>
            </a:r>
            <a:r>
              <a:rPr lang="en-US" altLang="en-US" i="1"/>
              <a:t>algorithm</a:t>
            </a:r>
            <a:r>
              <a:rPr lang="en-US" altLang="en-US"/>
              <a:t> that gives clear instructions</a:t>
            </a:r>
          </a:p>
          <a:p>
            <a:pPr lvl="1"/>
            <a:r>
              <a:rPr lang="en-US" altLang="en-US"/>
              <a:t>Use a </a:t>
            </a:r>
            <a:r>
              <a:rPr lang="en-US" altLang="en-US" i="1"/>
              <a:t>computing agent</a:t>
            </a:r>
            <a:r>
              <a:rPr lang="en-US" altLang="en-US"/>
              <a:t> to carry out the instructions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C722A90-FDF3-4B0E-AD0D-907066F5F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Stating the problem clearly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4FE2351-F1A7-4770-BB71-F7D242CEC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3832104"/>
          </a:xfrm>
        </p:spPr>
        <p:txBody>
          <a:bodyPr/>
          <a:lstStyle/>
          <a:p>
            <a:r>
              <a:rPr lang="en-US" altLang="en-US" dirty="0"/>
              <a:t>Describes </a:t>
            </a:r>
            <a:r>
              <a:rPr lang="en-US" altLang="en-US" i="1" dirty="0"/>
              <a:t>what</a:t>
            </a:r>
            <a:r>
              <a:rPr lang="en-US" altLang="en-US" dirty="0"/>
              <a:t> to do, not </a:t>
            </a:r>
            <a:r>
              <a:rPr lang="en-US" altLang="en-US" i="1" dirty="0"/>
              <a:t>how</a:t>
            </a:r>
            <a:r>
              <a:rPr lang="en-US" altLang="en-US" dirty="0"/>
              <a:t> to do it</a:t>
            </a:r>
          </a:p>
          <a:p>
            <a:pPr lvl="1"/>
            <a:r>
              <a:rPr lang="en-US" altLang="en-US" dirty="0"/>
              <a:t>How do I get from </a:t>
            </a:r>
            <a:r>
              <a:rPr lang="en-US" altLang="en-US" dirty="0" err="1"/>
              <a:t>Binh</a:t>
            </a:r>
            <a:r>
              <a:rPr lang="en-US" altLang="en-US" dirty="0"/>
              <a:t> Duong Campus to HCM?</a:t>
            </a:r>
          </a:p>
          <a:p>
            <a:r>
              <a:rPr lang="en-US" altLang="en-US" dirty="0"/>
              <a:t>Solve general classes of problems</a:t>
            </a:r>
          </a:p>
          <a:p>
            <a:pPr lvl="1"/>
            <a:r>
              <a:rPr lang="en-US" altLang="en-US" dirty="0"/>
              <a:t>How do I get from point </a:t>
            </a:r>
            <a:r>
              <a:rPr lang="en-US" altLang="en-US" i="1" dirty="0"/>
              <a:t>A</a:t>
            </a:r>
            <a:r>
              <a:rPr lang="en-US" altLang="en-US" dirty="0"/>
              <a:t> in </a:t>
            </a:r>
            <a:r>
              <a:rPr lang="en-US" altLang="en-US" dirty="0" err="1"/>
              <a:t>Binh</a:t>
            </a:r>
            <a:r>
              <a:rPr lang="en-US" altLang="en-US" dirty="0"/>
              <a:t> Duong to point </a:t>
            </a:r>
            <a:r>
              <a:rPr lang="en-US" altLang="en-US" i="1" dirty="0"/>
              <a:t>B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What is the square root of </a:t>
            </a:r>
            <a:r>
              <a:rPr lang="en-US" altLang="en-US" i="1" dirty="0"/>
              <a:t>y</a:t>
            </a:r>
            <a:r>
              <a:rPr lang="en-US" altLang="en-US" dirty="0"/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14062D2-91F4-4509-8CD9-70B96CD05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a problem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0AF288B-4A4B-4E8E-8E1C-B63509750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Clear problem statement is called the </a:t>
            </a:r>
            <a:r>
              <a:rPr lang="en-US" altLang="en-US" i="1" dirty="0"/>
              <a:t>specification</a:t>
            </a:r>
          </a:p>
          <a:p>
            <a:pPr lvl="1"/>
            <a:r>
              <a:rPr lang="en-US" altLang="en-US" dirty="0"/>
              <a:t>What information can we use as input</a:t>
            </a:r>
          </a:p>
          <a:p>
            <a:pPr lvl="1"/>
            <a:r>
              <a:rPr lang="en-US" altLang="en-US" dirty="0"/>
              <a:t>What the output, or solution, to our problem should look like</a:t>
            </a:r>
          </a:p>
          <a:p>
            <a:r>
              <a:rPr lang="en-US" altLang="en-US" dirty="0"/>
              <a:t>Specification for the square root problem</a:t>
            </a:r>
          </a:p>
          <a:p>
            <a:pPr lvl="1"/>
            <a:r>
              <a:rPr lang="en-US" altLang="en-US" dirty="0"/>
              <a:t>Input: A positive number y &gt; 0</a:t>
            </a:r>
          </a:p>
          <a:p>
            <a:pPr lvl="1"/>
            <a:r>
              <a:rPr lang="en-US" altLang="en-US" dirty="0"/>
              <a:t>Output: A positive number x such that x</a:t>
            </a:r>
            <a:r>
              <a:rPr lang="en-US" altLang="en-US" baseline="30000" dirty="0"/>
              <a:t>2</a:t>
            </a:r>
            <a:r>
              <a:rPr lang="en-US" altLang="en-US" dirty="0"/>
              <a:t> = y</a:t>
            </a:r>
          </a:p>
          <a:p>
            <a:r>
              <a:rPr lang="en-US" altLang="en-US" dirty="0"/>
              <a:t>Make sure specification is not ambiguous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5D415C4-7A9B-4CD0-9272-5BDF00FFF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problem using an Algorithm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7024F7C-556C-4AB9-8E67-1A80048C4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7" y="1151725"/>
            <a:ext cx="10296144" cy="5186254"/>
          </a:xfrm>
        </p:spPr>
        <p:txBody>
          <a:bodyPr/>
          <a:lstStyle/>
          <a:p>
            <a:r>
              <a:rPr lang="en-US" altLang="en-US" dirty="0"/>
              <a:t>Algorithm – a clear sequence of instructions for performing a task</a:t>
            </a:r>
          </a:p>
          <a:p>
            <a:pPr lvl="1"/>
            <a:r>
              <a:rPr lang="en-US" altLang="en-US" dirty="0"/>
              <a:t>a well-ordered sequence</a:t>
            </a:r>
          </a:p>
          <a:p>
            <a:pPr lvl="1"/>
            <a:r>
              <a:rPr lang="en-US" altLang="en-US" dirty="0"/>
              <a:t>of well-defined,</a:t>
            </a:r>
          </a:p>
          <a:p>
            <a:pPr lvl="1"/>
            <a:r>
              <a:rPr lang="en-US" altLang="en-US" dirty="0"/>
              <a:t>feasible operations</a:t>
            </a:r>
          </a:p>
          <a:p>
            <a:pPr lvl="1"/>
            <a:r>
              <a:rPr lang="en-US" altLang="en-US" dirty="0"/>
              <a:t>that takes finite time to carry 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94E-3256-4617-A63F-4255693E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477C-82BD-424C-9872-02E868D8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51725"/>
            <a:ext cx="10753725" cy="450917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Define terminology.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Computer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Algorithm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The von Neumann model.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 Describe the three components of a computer: hardware, data, and software.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Give a short history of computers.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687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CF9480F-C310-4F07-BF9E-17288D45D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square root to the nearest tenth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4767F80-B111-48B7-8CFA-9C05C3898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593" y="1239401"/>
            <a:ext cx="10848321" cy="5028776"/>
          </a:xfrm>
          <a:noFill/>
          <a:ln/>
        </p:spPr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altLang="en-US" sz="2600" dirty="0"/>
              <a:t>For this example we are interested in the square root of 55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 dirty="0"/>
              <a:t>Find the two integers between which </a:t>
            </a:r>
            <a:r>
              <a:rPr lang="en-US" altLang="en-US" sz="2600" dirty="0">
                <a:cs typeface="Arial" panose="020B0604020202020204" pitchFamily="34" charset="0"/>
              </a:rPr>
              <a:t>√55 lies</a:t>
            </a:r>
          </a:p>
          <a:p>
            <a:pPr marL="839788" lvl="1" indent="-4953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en-US" sz="2200" dirty="0">
                <a:cs typeface="Arial" panose="020B0604020202020204" pitchFamily="34" charset="0"/>
              </a:rPr>
              <a:t>Do this by starting at 0 and continuing up through the integers until you find an integer whose square is less than 55 and the next integer has a square larger than 55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 dirty="0">
                <a:cs typeface="Arial" panose="020B0604020202020204" pitchFamily="34" charset="0"/>
              </a:rPr>
              <a:t>Find the first estimate by averaging the two integers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 dirty="0">
                <a:cs typeface="Arial" panose="020B0604020202020204" pitchFamily="34" charset="0"/>
              </a:rPr>
              <a:t>Divided 55 by the estimate.  Compute it to one more place than you want in the final answer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 dirty="0">
                <a:cs typeface="Arial" panose="020B0604020202020204" pitchFamily="34" charset="0"/>
              </a:rPr>
              <a:t>Average the estimate and the result of step 3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 dirty="0">
                <a:cs typeface="Arial" panose="020B0604020202020204" pitchFamily="34" charset="0"/>
              </a:rPr>
              <a:t>Repeat steps 3 and 4 until the tenth digit does not change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US" sz="2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CF9480F-C310-4F07-BF9E-17288D45D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finding the square root (to the nearest tenth)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4767F80-B111-48B7-8CFA-9C05C3898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593" y="1239401"/>
            <a:ext cx="10848321" cy="5028776"/>
          </a:xfrm>
          <a:noFill/>
          <a:ln/>
        </p:spPr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altLang="en-US" sz="2600" dirty="0"/>
              <a:t>For this example we are interested in the square root of 55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 dirty="0"/>
              <a:t>Find the two integers between which </a:t>
            </a:r>
            <a:r>
              <a:rPr lang="en-US" altLang="en-US" sz="2600" dirty="0">
                <a:cs typeface="Arial" panose="020B0604020202020204" pitchFamily="34" charset="0"/>
              </a:rPr>
              <a:t>√55 lies</a:t>
            </a:r>
          </a:p>
          <a:p>
            <a:pPr marL="839788" lvl="1" indent="-4953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en-US" sz="2200" dirty="0">
                <a:cs typeface="Arial" panose="020B0604020202020204" pitchFamily="34" charset="0"/>
              </a:rPr>
              <a:t>Do this by starting at 0 and continuing up through the integers until you find an integer whose square is less than 55 and the next integer has a square larger than 55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 dirty="0">
                <a:cs typeface="Arial" panose="020B0604020202020204" pitchFamily="34" charset="0"/>
              </a:rPr>
              <a:t>Find the first estimate by averaging the two integers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 dirty="0">
                <a:cs typeface="Arial" panose="020B0604020202020204" pitchFamily="34" charset="0"/>
              </a:rPr>
              <a:t>Divided 55 by the estimate.  Compute it to one more place than you want in the final answer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 dirty="0">
                <a:cs typeface="Arial" panose="020B0604020202020204" pitchFamily="34" charset="0"/>
              </a:rPr>
              <a:t>Average the estimate and the result of step 3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 dirty="0">
                <a:cs typeface="Arial" panose="020B0604020202020204" pitchFamily="34" charset="0"/>
              </a:rPr>
              <a:t>Repeat steps 3 and 4 until the tenth digit does not change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US" sz="2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9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2B4DC6B-265F-408C-B4F9-267B9166A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Almost Algorithms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756B1E6-87D2-427B-8305-6DB81E5807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600" dirty="0"/>
              <a:t>To shampoo your hair</a:t>
            </a:r>
          </a:p>
          <a:p>
            <a:pPr marL="839788" lvl="1" indent="-4953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Rinse</a:t>
            </a:r>
          </a:p>
          <a:p>
            <a:pPr marL="839788" lvl="1" indent="-4953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Lather</a:t>
            </a:r>
          </a:p>
          <a:p>
            <a:pPr marL="839788" lvl="1" indent="-4953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Repeat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en-US" sz="2600" dirty="0"/>
              <a:t>To set the time on the VCR</a:t>
            </a:r>
          </a:p>
          <a:p>
            <a:pPr marL="839788" lvl="1" indent="-4953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Open the front panel</a:t>
            </a:r>
          </a:p>
          <a:p>
            <a:pPr marL="839788" lvl="1" indent="-4953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Push the button</a:t>
            </a:r>
          </a:p>
          <a:p>
            <a:pPr marL="839788" lvl="1" indent="-4953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Set the hours, then the minutes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8974CA8E-49B5-4D2F-AE01-DD7FC123FD0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11329" y="1998134"/>
            <a:ext cx="5205775" cy="25040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600" dirty="0"/>
              <a:t>To write the Great American Novel</a:t>
            </a:r>
          </a:p>
          <a:p>
            <a:pPr marL="763588" lvl="1" indent="-4191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Get paper and pencil</a:t>
            </a:r>
          </a:p>
          <a:p>
            <a:pPr marL="763588" lvl="1" indent="-4191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Sit down</a:t>
            </a:r>
          </a:p>
          <a:p>
            <a:pPr marL="763588" lvl="1" indent="-4191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Write word on paper</a:t>
            </a:r>
          </a:p>
          <a:p>
            <a:pPr marL="763588" lvl="1" indent="-4191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If novel is great, quit.  Otherwise, go back to step 3.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7A11A16-2F46-4ED9-819A-316657B2E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606" y="89869"/>
            <a:ext cx="10772775" cy="860304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computing agent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153EF10-A4D3-40DB-857B-E123B19D2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4416" y="1270387"/>
            <a:ext cx="11343167" cy="4055469"/>
          </a:xfrm>
        </p:spPr>
        <p:txBody>
          <a:bodyPr/>
          <a:lstStyle/>
          <a:p>
            <a:r>
              <a:rPr lang="en-US" altLang="en-US" dirty="0"/>
              <a:t>The square root algorithm is only an algorithm for an agent that understands English and can perform arithmetic</a:t>
            </a:r>
          </a:p>
          <a:p>
            <a:r>
              <a:rPr lang="en-US" altLang="en-US" dirty="0"/>
              <a:t>Requirements imposed by the computing agent</a:t>
            </a:r>
          </a:p>
          <a:p>
            <a:pPr lvl="1"/>
            <a:r>
              <a:rPr lang="en-US" altLang="en-US" dirty="0"/>
              <a:t>Algorithm is in a </a:t>
            </a:r>
            <a:r>
              <a:rPr lang="en-US" altLang="en-US" i="1" dirty="0"/>
              <a:t>language</a:t>
            </a:r>
            <a:r>
              <a:rPr lang="en-US" altLang="en-US" dirty="0"/>
              <a:t> the computing agent understands</a:t>
            </a:r>
          </a:p>
          <a:p>
            <a:pPr lvl="1"/>
            <a:r>
              <a:rPr lang="en-US" altLang="en-US" dirty="0"/>
              <a:t>Algorithm uses </a:t>
            </a:r>
            <a:r>
              <a:rPr lang="en-US" altLang="en-US" i="1" dirty="0"/>
              <a:t>primitive operations</a:t>
            </a:r>
            <a:r>
              <a:rPr lang="en-US" altLang="en-US" dirty="0"/>
              <a:t> that the agent can carry out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9C3A90D-DF2B-4EA1-82B5-F072F7BEB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 of artificial languages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936B4C9-BEFA-4468-B972-B858E060A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007" y="1214546"/>
            <a:ext cx="11698736" cy="42299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Problems with natural languages (like English)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Flexible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Often ambiguous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Computers use artificial languages with precise meanings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mathematical equations, music notation, programming languages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Programming languages define primitive operations computing agents understand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AD7E2C7-C26A-4B6E-89FF-34E3F2B1B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408" y="158465"/>
            <a:ext cx="10772775" cy="860304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3F2CD97-8844-43D2-B6E5-C4FB42EA8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study of computers</a:t>
            </a:r>
          </a:p>
          <a:p>
            <a:r>
              <a:rPr lang="en-US" altLang="en-US" dirty="0"/>
              <a:t>The study of algorithmic processes including their</a:t>
            </a:r>
          </a:p>
          <a:p>
            <a:pPr lvl="1"/>
            <a:r>
              <a:rPr lang="en-US" altLang="en-US" dirty="0"/>
              <a:t>Theory</a:t>
            </a:r>
          </a:p>
          <a:p>
            <a:pPr lvl="1"/>
            <a:r>
              <a:rPr lang="en-US" altLang="en-US" dirty="0"/>
              <a:t>Analysis</a:t>
            </a:r>
          </a:p>
          <a:p>
            <a:pPr lvl="1"/>
            <a:r>
              <a:rPr lang="en-US" altLang="en-US" dirty="0"/>
              <a:t>Design</a:t>
            </a:r>
          </a:p>
          <a:p>
            <a:pPr lvl="1"/>
            <a:r>
              <a:rPr lang="en-US" altLang="en-US" dirty="0"/>
              <a:t>Efficiency</a:t>
            </a:r>
          </a:p>
          <a:p>
            <a:pPr lvl="1"/>
            <a:r>
              <a:rPr lang="en-US" altLang="en-US" dirty="0"/>
              <a:t>Implementation</a:t>
            </a:r>
          </a:p>
          <a:p>
            <a:pPr lvl="1"/>
            <a:r>
              <a:rPr lang="en-US" altLang="en-US" dirty="0"/>
              <a:t>Application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ACB0603-1FFF-4CFC-9781-03A34121A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invented computers?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5AAAC76-1F02-4345-BE67-7C0D71751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Computer science has roots in two fields</a:t>
            </a:r>
          </a:p>
          <a:p>
            <a:pPr lvl="1"/>
            <a:r>
              <a:rPr lang="en-US" altLang="en-US"/>
              <a:t>Mathematics</a:t>
            </a:r>
          </a:p>
          <a:p>
            <a:pPr lvl="2"/>
            <a:r>
              <a:rPr lang="en-US" altLang="en-US"/>
              <a:t>Alan Turing and the Turing machine (1930s)</a:t>
            </a:r>
          </a:p>
          <a:p>
            <a:pPr lvl="2"/>
            <a:r>
              <a:rPr lang="en-US" altLang="en-US"/>
              <a:t>Developed theories with paper and pencil about how to perform computations by hand</a:t>
            </a:r>
          </a:p>
          <a:p>
            <a:pPr lvl="1"/>
            <a:r>
              <a:rPr lang="en-US" altLang="en-US"/>
              <a:t>Engineering</a:t>
            </a:r>
          </a:p>
          <a:p>
            <a:pPr lvl="2"/>
            <a:r>
              <a:rPr lang="en-US" altLang="en-US"/>
              <a:t>John von Neumann and the von Neumann machine (1940s)</a:t>
            </a:r>
          </a:p>
          <a:p>
            <a:pPr lvl="2"/>
            <a:r>
              <a:rPr lang="en-US" altLang="en-US"/>
              <a:t>Showed how to build physical computers out of electronic circuitry</a:t>
            </a:r>
          </a:p>
          <a:p>
            <a:pPr lvl="2"/>
            <a:endParaRPr lang="en-US" altLang="en-US"/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78E5FF1-8D5E-4286-B820-8CF014507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 model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DB1AF1A-F9D3-46DB-B88E-650457E47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407" y="2999819"/>
            <a:ext cx="11162846" cy="10697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b="1" dirty="0">
                <a:solidFill>
                  <a:srgbClr val="0070C0"/>
                </a:solidFill>
              </a:rPr>
              <a:t>Turing model </a:t>
            </a:r>
            <a:r>
              <a:rPr lang="en-US" altLang="en-US" dirty="0"/>
              <a:t>has an element to the specific computing machine: </a:t>
            </a:r>
            <a:r>
              <a:rPr lang="en-US" altLang="en-US" dirty="0">
                <a:solidFill>
                  <a:srgbClr val="0070C0"/>
                </a:solidFill>
              </a:rPr>
              <a:t>the program</a:t>
            </a:r>
            <a:r>
              <a:rPr lang="en-US" altLang="en-US" dirty="0"/>
              <a:t>. A program is a set of instructions that tells the computer what to do with data.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8AB90706-5EC3-4660-B8D7-B903F8717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13" y="1843973"/>
            <a:ext cx="78708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EC2FD3E-55AA-49F8-9D53-2246345FCF72}"/>
              </a:ext>
            </a:extLst>
          </p:cNvPr>
          <p:cNvSpPr txBox="1">
            <a:spLocks noChangeArrowheads="1"/>
          </p:cNvSpPr>
          <p:nvPr/>
        </p:nvSpPr>
        <p:spPr>
          <a:xfrm>
            <a:off x="354407" y="1197918"/>
            <a:ext cx="8426625" cy="505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b="1" dirty="0">
                <a:solidFill>
                  <a:srgbClr val="0070C0"/>
                </a:solidFill>
              </a:rPr>
              <a:t>Before Turing model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D7E4A1EE-483B-46FC-9C2F-82EAB74D3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92" y="3959785"/>
            <a:ext cx="8199437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78E5FF1-8D5E-4286-B820-8CF014507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 model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53C4E84-DA7B-49F7-83B1-7F7E253F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11" y="1033416"/>
            <a:ext cx="5942012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776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ACB0603-1FFF-4CFC-9781-03A34121A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 Neumann model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5AAAC76-1F02-4345-BE67-7C0D71751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6"/>
            <a:ext cx="11043020" cy="309918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Computers built on the Turing universal machine store data in their memory.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Around 1944–1945, </a:t>
            </a:r>
            <a:r>
              <a:rPr lang="en-US" altLang="en-US" dirty="0">
                <a:solidFill>
                  <a:srgbClr val="0070C0"/>
                </a:solidFill>
              </a:rPr>
              <a:t>John von Neumann</a:t>
            </a:r>
            <a:r>
              <a:rPr lang="en-US" altLang="en-US" dirty="0"/>
              <a:t> proposed that, since program and data are logically the same, programs should also be stored in the memory of a computer.</a:t>
            </a:r>
          </a:p>
          <a:p>
            <a:pPr lvl="2">
              <a:spcBef>
                <a:spcPts val="600"/>
              </a:spcBef>
            </a:pPr>
            <a:endParaRPr lang="en-US" altLang="en-US" dirty="0"/>
          </a:p>
          <a:p>
            <a:pPr lvl="2">
              <a:spcBef>
                <a:spcPts val="6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94E-3256-4617-A63F-4255693E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is the computer?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CC90255-2752-460E-BB33-621A3CDF4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111" y="3043928"/>
            <a:ext cx="66275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Rock                                  Calculator                              		Television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EB9BBEF5-2E85-4030-9992-75F43741F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612" y="5238312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      Modern Airplane                   Washing Machine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D38F419-F9C6-4C15-BBAF-60ACEC509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099" y="5177528"/>
            <a:ext cx="2743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Computer Workstation</a:t>
            </a:r>
          </a:p>
        </p:txBody>
      </p:sp>
      <p:pic>
        <p:nvPicPr>
          <p:cNvPr id="1026" name="Picture 2" descr="Image result for calculator">
            <a:extLst>
              <a:ext uri="{FF2B5EF4-FFF2-40B4-BE49-F238E27FC236}">
                <a16:creationId xmlns:a16="http://schemas.microsoft.com/office/drawing/2014/main" id="{C493E03D-BDF3-46A1-BD9D-881470DF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797" y="1239807"/>
            <a:ext cx="1680108" cy="168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ock">
            <a:extLst>
              <a:ext uri="{FF2B5EF4-FFF2-40B4-BE49-F238E27FC236}">
                <a16:creationId xmlns:a16="http://schemas.microsoft.com/office/drawing/2014/main" id="{2DF85177-BFD9-4942-BB3C-F0E3B7990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61" y="1223865"/>
            <a:ext cx="1680108" cy="168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elevision">
            <a:extLst>
              <a:ext uri="{FF2B5EF4-FFF2-40B4-BE49-F238E27FC236}">
                <a16:creationId xmlns:a16="http://schemas.microsoft.com/office/drawing/2014/main" id="{E3ED4C91-5776-46D4-A23C-A7A41451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99" y="1127455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rplane">
            <a:extLst>
              <a:ext uri="{FF2B5EF4-FFF2-40B4-BE49-F238E27FC236}">
                <a16:creationId xmlns:a16="http://schemas.microsoft.com/office/drawing/2014/main" id="{11FFB4ED-F296-49B3-8F1B-4DDC82BB4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11" y="3636059"/>
            <a:ext cx="2171700" cy="137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ashing Machine">
            <a:extLst>
              <a:ext uri="{FF2B5EF4-FFF2-40B4-BE49-F238E27FC236}">
                <a16:creationId xmlns:a16="http://schemas.microsoft.com/office/drawing/2014/main" id="{AB51C90F-7ADD-42CA-B0E4-45F6BCA5C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01" y="344474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omputer workstation">
            <a:extLst>
              <a:ext uri="{FF2B5EF4-FFF2-40B4-BE49-F238E27FC236}">
                <a16:creationId xmlns:a16="http://schemas.microsoft.com/office/drawing/2014/main" id="{6BD20B2B-4BBE-4BDD-9FE8-E2AC5CF86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51" y="3529895"/>
            <a:ext cx="1655896" cy="160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01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ACB0603-1FFF-4CFC-9781-03A34121A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 Neumann model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5AAAC76-1F02-4345-BE67-7C0D71751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6"/>
            <a:ext cx="11043020" cy="203820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Computer hardware divided into four subsystems: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Memory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Arithmetic logic unit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Control unit</a:t>
            </a:r>
          </a:p>
          <a:p>
            <a:pPr lvl="2">
              <a:spcBef>
                <a:spcPts val="600"/>
              </a:spcBef>
            </a:pPr>
            <a:r>
              <a:rPr lang="en-US" altLang="en-US" dirty="0" err="1"/>
              <a:t>Input/Output</a:t>
            </a:r>
            <a:endParaRPr lang="en-US" altLang="en-US" dirty="0"/>
          </a:p>
          <a:p>
            <a:pPr lvl="2">
              <a:spcBef>
                <a:spcPts val="600"/>
              </a:spcBef>
            </a:pPr>
            <a:endParaRPr lang="en-US" altLang="en-US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59F95BB0-4B8A-4897-8227-8A87D0F6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98" y="3105999"/>
            <a:ext cx="8428037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781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ACB0603-1FFF-4CFC-9781-03A34121A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 Neumann model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5AAAC76-1F02-4345-BE67-7C0D71751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7130" y="935007"/>
            <a:ext cx="11043020" cy="570137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dirty="0"/>
              <a:t>The von Neumann model states that the program must be stored in memory.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en-US" dirty="0"/>
              <a:t>This is totally different from the architecture of early computers in which only the data was stored in memory: the programs for their task was implemented by manipulating a set of switches or by changing the wiring system.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dirty="0"/>
              <a:t>This implies that both the data and programs should have the same format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en-US" dirty="0"/>
              <a:t>In fact, they are stored as binary patterns in memory—</a:t>
            </a:r>
            <a:r>
              <a:rPr lang="en-US" altLang="en-US" dirty="0">
                <a:solidFill>
                  <a:srgbClr val="0070C0"/>
                </a:solidFill>
              </a:rPr>
              <a:t>a sequence of 0s and 1s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Sequential execution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1513390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ACB0603-1FFF-4CFC-9781-03A34121A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Components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5AAAC76-1F02-4345-BE67-7C0D71751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4651" y="935007"/>
            <a:ext cx="6198375" cy="5179606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dirty="0"/>
              <a:t>Computer hardware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refers to the physical components of a computer system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en-US" sz="2400" dirty="0"/>
              <a:t>	e.g., monitor, keyboard, mouse, hard drive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dirty="0"/>
              <a:t>Data</a:t>
            </a: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Computer Software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refers to the programs that execute on the computer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/>
              <a:t>e.g., word processing program, Web browser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3FAE4C30-E847-4101-858B-068CE9541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49" y="1797610"/>
            <a:ext cx="48768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399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07D71FB-54A3-4625-9C58-83E59DD52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694" y="0"/>
            <a:ext cx="8229600" cy="1139825"/>
          </a:xfrm>
          <a:noFill/>
          <a:ln/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BF9C95D-5A2E-4EC5-ACA4-4AF19D6C1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717" y="1000222"/>
            <a:ext cx="10114241" cy="4884047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Only language computers directly understand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“Natural language” of computer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Defined by hardware design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altLang="en-US" sz="2000" dirty="0"/>
              <a:t>Machine-dependent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Generally consist of strings of numbers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altLang="en-US" sz="2000" dirty="0"/>
              <a:t>Ultimately 0s and 1s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Instruct computers to perform elementary operations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altLang="en-US" sz="2000" dirty="0"/>
              <a:t>One at a time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Cumbersome for humans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Example:</a:t>
            </a:r>
          </a:p>
          <a:p>
            <a:pPr marL="876300" lvl="1" indent="-419100">
              <a:lnSpc>
                <a:spcPct val="90000"/>
              </a:lnSpc>
              <a:buNone/>
            </a:pPr>
            <a:r>
              <a:rPr lang="en-US" altLang="en-US" sz="2000" b="1" dirty="0"/>
              <a:t>	</a:t>
            </a:r>
            <a:r>
              <a:rPr lang="en-US" altLang="en-US" sz="2000" dirty="0"/>
              <a:t>+1300042774</a:t>
            </a:r>
            <a:br>
              <a:rPr lang="en-US" altLang="en-US" sz="2000" dirty="0"/>
            </a:br>
            <a:r>
              <a:rPr lang="en-US" altLang="en-US" sz="2000" dirty="0"/>
              <a:t>+1400593419</a:t>
            </a:r>
            <a:br>
              <a:rPr lang="en-US" altLang="en-US" sz="2000" dirty="0"/>
            </a:br>
            <a:r>
              <a:rPr lang="en-US" altLang="en-US" sz="2000" dirty="0"/>
              <a:t>+1200274027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DDFE94B-5781-4D1D-AF39-83B5914B5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6EB86F7B-A03A-4575-A1E2-FF7B46C1D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8955" y="1130785"/>
            <a:ext cx="10951859" cy="4923941"/>
          </a:xfrm>
        </p:spPr>
        <p:txBody>
          <a:bodyPr/>
          <a:lstStyle/>
          <a:p>
            <a:pPr marL="533400" indent="-533400"/>
            <a:r>
              <a:rPr lang="en-US" altLang="en-US" sz="2600" dirty="0"/>
              <a:t>English-like abbreviations representing elementary computer operations </a:t>
            </a:r>
          </a:p>
          <a:p>
            <a:pPr marL="533400" indent="-533400"/>
            <a:r>
              <a:rPr lang="en-US" altLang="en-US" sz="2600" dirty="0"/>
              <a:t>Clearer to humans</a:t>
            </a:r>
          </a:p>
          <a:p>
            <a:pPr marL="533400" indent="-533400"/>
            <a:r>
              <a:rPr lang="en-US" altLang="en-US" sz="2600" dirty="0"/>
              <a:t>Incomprehensible to computers</a:t>
            </a:r>
          </a:p>
          <a:p>
            <a:pPr marL="876300" lvl="1" indent="-419100"/>
            <a:r>
              <a:rPr lang="en-US" altLang="en-US" sz="2200" dirty="0"/>
              <a:t>Translator programs (assemblers)</a:t>
            </a:r>
          </a:p>
          <a:p>
            <a:pPr marL="1295400" lvl="2" indent="-381000"/>
            <a:r>
              <a:rPr lang="en-US" altLang="en-US" sz="2000" dirty="0"/>
              <a:t>Convert to machine language</a:t>
            </a:r>
          </a:p>
          <a:p>
            <a:pPr marL="533400" indent="-533400"/>
            <a:r>
              <a:rPr lang="en-US" altLang="en-US" sz="2600" dirty="0"/>
              <a:t>Example:</a:t>
            </a:r>
            <a:r>
              <a:rPr lang="en-US" altLang="en-US" sz="2600" b="1" dirty="0">
                <a:latin typeface="Times" panose="02020603050405020304" pitchFamily="18" charset="0"/>
              </a:rPr>
              <a:t> </a:t>
            </a:r>
          </a:p>
          <a:p>
            <a:pPr marL="876300" lvl="1" indent="-419100"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LOAD		BASEPAY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ADD 		OVERPAY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STORE 	GROSSPAY</a:t>
            </a:r>
          </a:p>
          <a:p>
            <a:pPr marL="533400" indent="-533400"/>
            <a:endParaRPr lang="en-US" altLang="en-US" sz="2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D6A19CD-F81C-478A-B0D2-14FFC640F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A78AC38-1033-4D77-B01D-48E0E9C6F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4565020"/>
          </a:xfrm>
        </p:spPr>
        <p:txBody>
          <a:bodyPr/>
          <a:lstStyle/>
          <a:p>
            <a:pPr marL="533400" indent="-533400"/>
            <a:r>
              <a:rPr lang="en-US" altLang="en-US" sz="2300" dirty="0"/>
              <a:t>Similar to everyday English, use common mathematical notations</a:t>
            </a:r>
          </a:p>
          <a:p>
            <a:pPr marL="533400" indent="-533400"/>
            <a:r>
              <a:rPr lang="en-US" altLang="en-US" sz="2300" dirty="0"/>
              <a:t>Single statements accomplish substantial tasks</a:t>
            </a:r>
          </a:p>
          <a:p>
            <a:pPr marL="876300" lvl="1" indent="-419100"/>
            <a:r>
              <a:rPr lang="en-US" altLang="en-US" sz="2000" dirty="0"/>
              <a:t>Assembly language requires many instructions to accomplish simple tasks</a:t>
            </a:r>
          </a:p>
          <a:p>
            <a:pPr marL="533400" indent="-533400"/>
            <a:r>
              <a:rPr lang="en-US" altLang="en-US" sz="2200" dirty="0"/>
              <a:t>Translator programs (compilers)</a:t>
            </a:r>
          </a:p>
          <a:p>
            <a:pPr marL="876300" lvl="1" indent="-419100"/>
            <a:r>
              <a:rPr lang="en-US" altLang="en-US" sz="2000" dirty="0"/>
              <a:t>Convert to assembly language</a:t>
            </a:r>
          </a:p>
          <a:p>
            <a:pPr marL="533400" indent="-533400"/>
            <a:r>
              <a:rPr lang="en-US" altLang="en-US" sz="2200" dirty="0"/>
              <a:t>Interpreter programs</a:t>
            </a:r>
          </a:p>
          <a:p>
            <a:pPr marL="876300" lvl="1" indent="-419100"/>
            <a:r>
              <a:rPr lang="en-US" altLang="en-US" sz="2000" dirty="0"/>
              <a:t>Directly execute high-level language programs</a:t>
            </a:r>
          </a:p>
          <a:p>
            <a:pPr marL="533400" indent="-533400"/>
            <a:r>
              <a:rPr lang="en-US" altLang="en-US" sz="2200" dirty="0"/>
              <a:t>Example:</a:t>
            </a:r>
          </a:p>
          <a:p>
            <a:pPr marL="876300" lvl="1" indent="-419100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grossPay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basePay</a:t>
            </a:r>
            <a:r>
              <a:rPr lang="en-US" altLang="en-US" sz="2000" b="1" dirty="0">
                <a:latin typeface="Courier New" panose="02070309020205020404" pitchFamily="49" charset="0"/>
              </a:rPr>
              <a:t> +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overTimePay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E35B9E6-CEB3-4463-9719-9854D4415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Approaches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40C62B4-4171-4D5C-893F-4F512084F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1175643" cy="4900067"/>
          </a:xfrm>
        </p:spPr>
        <p:txBody>
          <a:bodyPr/>
          <a:lstStyle/>
          <a:p>
            <a:r>
              <a:rPr lang="en-US" altLang="en-US" dirty="0"/>
              <a:t>Structured programming (1960s)</a:t>
            </a:r>
          </a:p>
          <a:p>
            <a:pPr lvl="1"/>
            <a:r>
              <a:rPr lang="en-US" altLang="en-US" dirty="0"/>
              <a:t>Disciplined approach to writing programs</a:t>
            </a:r>
          </a:p>
          <a:p>
            <a:pPr lvl="1"/>
            <a:r>
              <a:rPr lang="en-US" altLang="en-US" dirty="0"/>
              <a:t>Clear, easy to test and debug, and easy to modify</a:t>
            </a:r>
          </a:p>
          <a:p>
            <a:pPr lvl="1"/>
            <a:r>
              <a:rPr lang="en-US" altLang="en-US" dirty="0"/>
              <a:t>Focus on what the program does</a:t>
            </a:r>
          </a:p>
          <a:p>
            <a:r>
              <a:rPr lang="en-US" altLang="en-US" dirty="0"/>
              <a:t>Object Oriented programming </a:t>
            </a:r>
          </a:p>
          <a:p>
            <a:pPr lvl="1"/>
            <a:r>
              <a:rPr lang="en-US" altLang="en-US" dirty="0"/>
              <a:t>Object is an entity characterized by a </a:t>
            </a:r>
            <a:r>
              <a:rPr lang="en-US" altLang="en-US" i="1" dirty="0"/>
              <a:t>state</a:t>
            </a:r>
            <a:r>
              <a:rPr lang="en-US" altLang="en-US" dirty="0"/>
              <a:t> and a </a:t>
            </a:r>
            <a:r>
              <a:rPr lang="en-US" altLang="en-US" i="1" dirty="0"/>
              <a:t>behavior</a:t>
            </a:r>
          </a:p>
          <a:p>
            <a:pPr lvl="2"/>
            <a:r>
              <a:rPr lang="en-US" altLang="en-US" dirty="0"/>
              <a:t>state is encoded in the computer program as </a:t>
            </a:r>
            <a:r>
              <a:rPr lang="en-US" altLang="en-US" i="1" dirty="0"/>
              <a:t>data</a:t>
            </a:r>
          </a:p>
          <a:p>
            <a:pPr lvl="2"/>
            <a:r>
              <a:rPr lang="en-US" altLang="en-US" dirty="0"/>
              <a:t>behavior is encoded as methods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E35B9E6-CEB3-4463-9719-9854D4415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40C62B4-4171-4D5C-893F-4F512084F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6"/>
            <a:ext cx="11175643" cy="3908886"/>
          </a:xfrm>
        </p:spPr>
        <p:txBody>
          <a:bodyPr>
            <a:normAutofit/>
          </a:bodyPr>
          <a:lstStyle/>
          <a:p>
            <a:r>
              <a:rPr lang="en-US" altLang="en-US" dirty="0"/>
              <a:t>Before 1930s</a:t>
            </a:r>
          </a:p>
          <a:p>
            <a:pPr lvl="1"/>
            <a:r>
              <a:rPr lang="en-US" altLang="en-US" dirty="0"/>
              <a:t>In the 17th century, Blaise Pascal (French mathematician and philosopher) invented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Pascaline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Leibnitz’ Wheel </a:t>
            </a:r>
            <a:r>
              <a:rPr lang="en-US" altLang="en-US" dirty="0">
                <a:solidFill>
                  <a:schemeClr val="tx1"/>
                </a:solidFill>
              </a:rPr>
              <a:t>by Gottfried Leibnitz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Jacquard loom </a:t>
            </a:r>
            <a:r>
              <a:rPr lang="en-US" altLang="en-US" dirty="0">
                <a:solidFill>
                  <a:schemeClr val="tx1"/>
                </a:solidFill>
              </a:rPr>
              <a:t>by Joseph-Marie Jacquard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Difference Engine and Analytical Engine </a:t>
            </a:r>
            <a:r>
              <a:rPr lang="en-US" altLang="en-US" dirty="0">
                <a:solidFill>
                  <a:schemeClr val="tx1"/>
                </a:solidFill>
              </a:rPr>
              <a:t>by Charles </a:t>
            </a:r>
            <a:r>
              <a:rPr lang="en-US" altLang="en-US" dirty="0"/>
              <a:t>Babbage</a:t>
            </a:r>
          </a:p>
        </p:txBody>
      </p:sp>
    </p:spTree>
    <p:extLst>
      <p:ext uri="{BB962C8B-B14F-4D97-AF65-F5344CB8AC3E}">
        <p14:creationId xmlns:p14="http://schemas.microsoft.com/office/powerpoint/2010/main" val="3485780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E35B9E6-CEB3-4463-9719-9854D4415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40C62B4-4171-4D5C-893F-4F512084F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6"/>
            <a:ext cx="11175643" cy="3908886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The birth of electronic computers (1930–1950)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2400" dirty="0"/>
              <a:t> ABC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2400" dirty="0"/>
              <a:t> Z1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2400" dirty="0"/>
              <a:t> Mark I.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2400" dirty="0"/>
              <a:t> Colossus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2400" dirty="0"/>
              <a:t> ENIAC</a:t>
            </a:r>
          </a:p>
        </p:txBody>
      </p:sp>
    </p:spTree>
    <p:extLst>
      <p:ext uri="{BB962C8B-B14F-4D97-AF65-F5344CB8AC3E}">
        <p14:creationId xmlns:p14="http://schemas.microsoft.com/office/powerpoint/2010/main" val="3647372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E35B9E6-CEB3-4463-9719-9854D4415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40C62B4-4171-4D5C-893F-4F512084F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6"/>
            <a:ext cx="11175643" cy="1856256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Computers based on the von Neumann model (1950)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2400" dirty="0"/>
              <a:t> EDVAC at the University of Pennsylvania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2400" dirty="0"/>
              <a:t>EDSAC by Maurice Wilkes at Cambridge University</a:t>
            </a:r>
          </a:p>
        </p:txBody>
      </p:sp>
      <p:pic>
        <p:nvPicPr>
          <p:cNvPr id="4" name="Content Placeholder 4" descr="edvac1.jpg">
            <a:extLst>
              <a:ext uri="{FF2B5EF4-FFF2-40B4-BE49-F238E27FC236}">
                <a16:creationId xmlns:a16="http://schemas.microsoft.com/office/drawing/2014/main" id="{9EFA294D-7BB7-4274-AE06-12DCC127D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204" y="3056843"/>
            <a:ext cx="3016731" cy="2821684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35DAC0C-7DCF-49F4-BEAB-30BED2120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58" y="2720416"/>
            <a:ext cx="5118565" cy="359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DB4BD8-5110-44C1-8ED2-DBE99720E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0" y="5927388"/>
            <a:ext cx="2662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solidFill>
                  <a:srgbClr val="990000"/>
                </a:solidFill>
                <a:cs typeface="Times New Roman" panose="02020603050405020304" pitchFamily="18" charset="0"/>
              </a:rPr>
              <a:t>The EDVAC (1946-52)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D10C58B-27B0-4897-A40D-C478B6753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942" y="6375481"/>
            <a:ext cx="261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solidFill>
                  <a:srgbClr val="990000"/>
                </a:solidFill>
                <a:cs typeface="Times New Roman" panose="02020603050405020304" pitchFamily="18" charset="0"/>
              </a:rPr>
              <a:t>The EDSAC (1947-49).</a:t>
            </a:r>
          </a:p>
        </p:txBody>
      </p:sp>
    </p:spTree>
    <p:extLst>
      <p:ext uri="{BB962C8B-B14F-4D97-AF65-F5344CB8AC3E}">
        <p14:creationId xmlns:p14="http://schemas.microsoft.com/office/powerpoint/2010/main" val="12118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94E-3256-4617-A63F-4255693E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rock a computer?</a:t>
            </a:r>
          </a:p>
        </p:txBody>
      </p:sp>
      <p:pic>
        <p:nvPicPr>
          <p:cNvPr id="1028" name="Picture 4" descr="Image result for rock">
            <a:extLst>
              <a:ext uri="{FF2B5EF4-FFF2-40B4-BE49-F238E27FC236}">
                <a16:creationId xmlns:a16="http://schemas.microsoft.com/office/drawing/2014/main" id="{2DF85177-BFD9-4942-BB3C-F0E3B7990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61" y="1223865"/>
            <a:ext cx="1680108" cy="168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F78B7792-39A8-4FFB-9AFD-4846AC437E69}"/>
              </a:ext>
            </a:extLst>
          </p:cNvPr>
          <p:cNvSpPr txBox="1">
            <a:spLocks noChangeArrowheads="1"/>
          </p:cNvSpPr>
          <p:nvPr/>
        </p:nvSpPr>
        <p:spPr>
          <a:xfrm>
            <a:off x="4124689" y="1504658"/>
            <a:ext cx="6031434" cy="121220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 not act or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no input and produces no output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F28BD3C6-FF97-4924-B301-E3D64A77EFCD}"/>
              </a:ext>
            </a:extLst>
          </p:cNvPr>
          <p:cNvSpPr txBox="1">
            <a:spLocks noChangeArrowheads="1"/>
          </p:cNvSpPr>
          <p:nvPr/>
        </p:nvSpPr>
        <p:spPr>
          <a:xfrm>
            <a:off x="882991" y="3473624"/>
            <a:ext cx="9817584" cy="10255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Computers must be able to handle </a:t>
            </a:r>
            <a:r>
              <a:rPr lang="en-US" altLang="en-US" i="1" dirty="0"/>
              <a:t>input</a:t>
            </a:r>
            <a:r>
              <a:rPr lang="en-US" altLang="en-US" dirty="0"/>
              <a:t> and </a:t>
            </a:r>
            <a:r>
              <a:rPr lang="en-US" altLang="en-US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861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E35B9E6-CEB3-4463-9719-9854D4415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40C62B4-4171-4D5C-893F-4F512084F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6"/>
            <a:ext cx="11329207" cy="54584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dirty="0"/>
              <a:t>The first generation (roughly 1950–1959) is characterized by the emergence of commercial computers.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dirty="0"/>
              <a:t>Second-generation computers (roughly 1959–1965) used </a:t>
            </a:r>
            <a:r>
              <a:rPr lang="en-US" altLang="en-US" dirty="0">
                <a:solidFill>
                  <a:srgbClr val="0070C0"/>
                </a:solidFill>
              </a:rPr>
              <a:t>transistors</a:t>
            </a:r>
            <a:r>
              <a:rPr lang="en-US" altLang="en-US" dirty="0"/>
              <a:t> instead of vacuum tubes. Two high-level programming languages, FORTRAN and COBOL invented and made programming easier.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dirty="0"/>
              <a:t>The third generation: The invention of the </a:t>
            </a:r>
            <a:r>
              <a:rPr lang="en-US" altLang="en-US" dirty="0">
                <a:solidFill>
                  <a:srgbClr val="0070C0"/>
                </a:solidFill>
              </a:rPr>
              <a:t>integrated circuit </a:t>
            </a:r>
            <a:r>
              <a:rPr lang="en-US" altLang="en-US" dirty="0"/>
              <a:t>reduced the cost and size of computers even further. Minicomputers appeared on the market. Canned programs, popularly known as </a:t>
            </a:r>
            <a:r>
              <a:rPr lang="en-US" altLang="en-US" dirty="0">
                <a:solidFill>
                  <a:srgbClr val="0070C0"/>
                </a:solidFill>
              </a:rPr>
              <a:t>software packages</a:t>
            </a:r>
            <a:r>
              <a:rPr lang="en-US" altLang="en-US" dirty="0"/>
              <a:t>, became available. This generation lasted roughly from 1965 to 1975.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19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E35B9E6-CEB3-4463-9719-9854D4415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40C62B4-4171-4D5C-893F-4F512084F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7"/>
            <a:ext cx="10994159" cy="414621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dirty="0"/>
              <a:t>The fourth generation (approximately 1975–1985) saw the appearance of microcomputers. The first desktop calculator, the Altair 8800, became available in 1975. This generation also saw the emergence of </a:t>
            </a:r>
            <a:r>
              <a:rPr lang="en-US" altLang="en-US" dirty="0">
                <a:solidFill>
                  <a:srgbClr val="0070C0"/>
                </a:solidFill>
              </a:rPr>
              <a:t>computer networks.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dirty="0"/>
              <a:t>This open-ended generation started in 1985. It has witnessed the appearance of </a:t>
            </a:r>
            <a:r>
              <a:rPr lang="en-US" altLang="en-US" dirty="0">
                <a:solidFill>
                  <a:srgbClr val="0070C0"/>
                </a:solidFill>
              </a:rPr>
              <a:t>laptop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0070C0"/>
                </a:solidFill>
              </a:rPr>
              <a:t>palmtop</a:t>
            </a:r>
            <a:r>
              <a:rPr lang="en-US" altLang="en-US" dirty="0"/>
              <a:t> computers, improvements in secondary storage media (</a:t>
            </a:r>
            <a:r>
              <a:rPr lang="en-US" altLang="en-US" dirty="0">
                <a:solidFill>
                  <a:srgbClr val="0070C0"/>
                </a:solidFill>
              </a:rPr>
              <a:t>CD-ROM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70C0"/>
                </a:solidFill>
              </a:rPr>
              <a:t>DVD</a:t>
            </a:r>
            <a:r>
              <a:rPr lang="en-US" altLang="en-US" dirty="0"/>
              <a:t> and so on), the use of multimedia, and the phenomenon of virtual </a:t>
            </a:r>
            <a:r>
              <a:rPr lang="en-US" altLang="en-US"/>
              <a:t>reality.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167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94E-3256-4617-A63F-4255693E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washing machine a computer?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78B7792-39A8-4FFB-9AFD-4846AC437E69}"/>
              </a:ext>
            </a:extLst>
          </p:cNvPr>
          <p:cNvSpPr txBox="1">
            <a:spLocks noChangeArrowheads="1"/>
          </p:cNvSpPr>
          <p:nvPr/>
        </p:nvSpPr>
        <p:spPr>
          <a:xfrm>
            <a:off x="4264292" y="2789423"/>
            <a:ext cx="6929800" cy="241120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dirty clothes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clean clothes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handle information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F28BD3C6-FF97-4924-B301-E3D64A77EFCD}"/>
              </a:ext>
            </a:extLst>
          </p:cNvPr>
          <p:cNvSpPr txBox="1">
            <a:spLocks noChangeArrowheads="1"/>
          </p:cNvSpPr>
          <p:nvPr/>
        </p:nvSpPr>
        <p:spPr>
          <a:xfrm>
            <a:off x="910911" y="4985638"/>
            <a:ext cx="9817584" cy="73540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Computers input and output </a:t>
            </a:r>
            <a:r>
              <a:rPr lang="en-US" altLang="en-US" i="1" dirty="0"/>
              <a:t>information</a:t>
            </a:r>
          </a:p>
        </p:txBody>
      </p:sp>
      <p:pic>
        <p:nvPicPr>
          <p:cNvPr id="6" name="Picture 10" descr="Image result for Washing Machine">
            <a:extLst>
              <a:ext uri="{FF2B5EF4-FFF2-40B4-BE49-F238E27FC236}">
                <a16:creationId xmlns:a16="http://schemas.microsoft.com/office/drawing/2014/main" id="{1AEBB533-89AA-49E6-BCED-B30D7A8C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3" y="1487231"/>
            <a:ext cx="3651296" cy="204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50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94E-3256-4617-A63F-4255693E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television set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computer?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78B7792-39A8-4FFB-9AFD-4846AC437E69}"/>
              </a:ext>
            </a:extLst>
          </p:cNvPr>
          <p:cNvSpPr txBox="1">
            <a:spLocks noChangeArrowheads="1"/>
          </p:cNvSpPr>
          <p:nvPr/>
        </p:nvSpPr>
        <p:spPr>
          <a:xfrm>
            <a:off x="4215431" y="2028587"/>
            <a:ext cx="6874056" cy="172402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information from cables or radio waves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information as sound and picture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process information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F28BD3C6-FF97-4924-B301-E3D64A77EFCD}"/>
              </a:ext>
            </a:extLst>
          </p:cNvPr>
          <p:cNvSpPr txBox="1">
            <a:spLocks noChangeArrowheads="1"/>
          </p:cNvSpPr>
          <p:nvPr/>
        </p:nvSpPr>
        <p:spPr>
          <a:xfrm>
            <a:off x="901022" y="4720392"/>
            <a:ext cx="10389956" cy="121971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Computers </a:t>
            </a:r>
            <a:r>
              <a:rPr lang="en-US" altLang="en-US" sz="3200" i="1" dirty="0"/>
              <a:t>process</a:t>
            </a:r>
            <a:r>
              <a:rPr lang="en-US" altLang="en-US" sz="3200" dirty="0"/>
              <a:t> information by computing new results and answering queries</a:t>
            </a:r>
            <a:endParaRPr lang="en-US" altLang="en-US" sz="3200" i="1" dirty="0"/>
          </a:p>
        </p:txBody>
      </p:sp>
      <p:pic>
        <p:nvPicPr>
          <p:cNvPr id="7" name="Picture 6" descr="Image result for television">
            <a:extLst>
              <a:ext uri="{FF2B5EF4-FFF2-40B4-BE49-F238E27FC236}">
                <a16:creationId xmlns:a16="http://schemas.microsoft.com/office/drawing/2014/main" id="{8D6795B0-5BDC-4CA4-866C-681C3F72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13" y="1811510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91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94E-3256-4617-A63F-4255693E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 airplane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computer?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78B7792-39A8-4FFB-9AFD-4846AC437E69}"/>
              </a:ext>
            </a:extLst>
          </p:cNvPr>
          <p:cNvSpPr txBox="1">
            <a:spLocks noChangeArrowheads="1"/>
          </p:cNvSpPr>
          <p:nvPr/>
        </p:nvSpPr>
        <p:spPr>
          <a:xfrm>
            <a:off x="4215431" y="2028587"/>
            <a:ext cx="7155238" cy="226420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information from radio waves</a:t>
            </a:r>
          </a:p>
          <a:p>
            <a:pPr marL="355600" indent="-355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manipulations to the airplane</a:t>
            </a:r>
          </a:p>
          <a:p>
            <a:pPr marL="355600" indent="-355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handle specific information necessary for flight control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F28BD3C6-FF97-4924-B301-E3D64A77EFCD}"/>
              </a:ext>
            </a:extLst>
          </p:cNvPr>
          <p:cNvSpPr txBox="1">
            <a:spLocks noChangeArrowheads="1"/>
          </p:cNvSpPr>
          <p:nvPr/>
        </p:nvSpPr>
        <p:spPr>
          <a:xfrm>
            <a:off x="901022" y="4720392"/>
            <a:ext cx="10389956" cy="121971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Computers are </a:t>
            </a:r>
            <a:r>
              <a:rPr lang="en-US" altLang="en-US" sz="3200" i="1" dirty="0"/>
              <a:t>general purpose</a:t>
            </a:r>
            <a:r>
              <a:rPr lang="en-US" altLang="en-US" sz="3200" dirty="0"/>
              <a:t> because they can perform many different tasks</a:t>
            </a:r>
          </a:p>
        </p:txBody>
      </p:sp>
      <p:pic>
        <p:nvPicPr>
          <p:cNvPr id="6" name="Picture 8" descr="Image result for Airplane">
            <a:extLst>
              <a:ext uri="{FF2B5EF4-FFF2-40B4-BE49-F238E27FC236}">
                <a16:creationId xmlns:a16="http://schemas.microsoft.com/office/drawing/2014/main" id="{2ADE328B-2807-4CAD-882E-325DFF45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0" y="1902787"/>
            <a:ext cx="3230304" cy="204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2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94E-3256-4617-A63F-4255693E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computer?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78B7792-39A8-4FFB-9AFD-4846AC437E69}"/>
              </a:ext>
            </a:extLst>
          </p:cNvPr>
          <p:cNvSpPr txBox="1">
            <a:spLocks noChangeArrowheads="1"/>
          </p:cNvSpPr>
          <p:nvPr/>
        </p:nvSpPr>
        <p:spPr>
          <a:xfrm>
            <a:off x="4215431" y="2028587"/>
            <a:ext cx="7155238" cy="226420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numbers and mathematical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answer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any numeric task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remember which buttons are pressed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F28BD3C6-FF97-4924-B301-E3D64A77EFCD}"/>
              </a:ext>
            </a:extLst>
          </p:cNvPr>
          <p:cNvSpPr txBox="1">
            <a:spLocks noChangeArrowheads="1"/>
          </p:cNvSpPr>
          <p:nvPr/>
        </p:nvSpPr>
        <p:spPr>
          <a:xfrm>
            <a:off x="901022" y="4720392"/>
            <a:ext cx="10389956" cy="121971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Computers are </a:t>
            </a:r>
            <a:r>
              <a:rPr lang="en-US" altLang="en-US" sz="3200" i="1" dirty="0"/>
              <a:t>programmable</a:t>
            </a:r>
            <a:r>
              <a:rPr lang="en-US" altLang="en-US" sz="3200" dirty="0"/>
              <a:t> so they can remember sequences of operations</a:t>
            </a:r>
          </a:p>
        </p:txBody>
      </p:sp>
      <p:pic>
        <p:nvPicPr>
          <p:cNvPr id="7" name="Picture 2" descr="Image result for calculator">
            <a:extLst>
              <a:ext uri="{FF2B5EF4-FFF2-40B4-BE49-F238E27FC236}">
                <a16:creationId xmlns:a16="http://schemas.microsoft.com/office/drawing/2014/main" id="{4EF24731-7C8E-4D81-851C-A2902CCE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26" y="1923396"/>
            <a:ext cx="2369398" cy="236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5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94E-3256-4617-A63F-4255693E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477C-82BD-424C-9872-02E868D8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51725"/>
            <a:ext cx="10753725" cy="2680379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 general purpose,</a:t>
            </a:r>
          </a:p>
          <a:p>
            <a:r>
              <a:rPr lang="en-US" altLang="en-US" sz="3200" dirty="0"/>
              <a:t>Programmable,</a:t>
            </a:r>
          </a:p>
          <a:p>
            <a:r>
              <a:rPr lang="en-US" altLang="en-US" sz="3200" dirty="0"/>
              <a:t>Information processor</a:t>
            </a:r>
          </a:p>
          <a:p>
            <a:r>
              <a:rPr lang="en-US" altLang="en-US" sz="3200" dirty="0"/>
              <a:t>With input and output</a:t>
            </a:r>
          </a:p>
        </p:txBody>
      </p:sp>
      <p:pic>
        <p:nvPicPr>
          <p:cNvPr id="4" name="Picture 12" descr="Image result for computer workstation">
            <a:extLst>
              <a:ext uri="{FF2B5EF4-FFF2-40B4-BE49-F238E27FC236}">
                <a16:creationId xmlns:a16="http://schemas.microsoft.com/office/drawing/2014/main" id="{B40D2006-BFAC-425E-AD73-828665CD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62" y="2029162"/>
            <a:ext cx="3528297" cy="341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19218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14664</TotalTime>
  <Words>1993</Words>
  <Application>Microsoft Office PowerPoint</Application>
  <PresentationFormat>Widescreen</PresentationFormat>
  <Paragraphs>293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Times</vt:lpstr>
      <vt:lpstr>Times New Roman</vt:lpstr>
      <vt:lpstr>Wingdings</vt:lpstr>
      <vt:lpstr>Metropolitan</vt:lpstr>
      <vt:lpstr>Introduction to Computer Science</vt:lpstr>
      <vt:lpstr>Objectives</vt:lpstr>
      <vt:lpstr>Which one is the computer?</vt:lpstr>
      <vt:lpstr>Is a rock a computer?</vt:lpstr>
      <vt:lpstr>Is a washing machine a computer?</vt:lpstr>
      <vt:lpstr>Is a television set a computer?</vt:lpstr>
      <vt:lpstr>Is a modern airplane a computer?</vt:lpstr>
      <vt:lpstr>Is an ordinary calculator a computer?</vt:lpstr>
      <vt:lpstr>Definition of a Computer</vt:lpstr>
      <vt:lpstr>Computing Agents</vt:lpstr>
      <vt:lpstr>Specialized Computing Devices and Information Appliances</vt:lpstr>
      <vt:lpstr>Embedded computers and robots</vt:lpstr>
      <vt:lpstr>What is a computer?</vt:lpstr>
      <vt:lpstr>What can computers do?</vt:lpstr>
      <vt:lpstr>What can computers do?</vt:lpstr>
      <vt:lpstr>How do computers solve problems?</vt:lpstr>
      <vt:lpstr>Stating the problem clearly</vt:lpstr>
      <vt:lpstr>Specifying a problem</vt:lpstr>
      <vt:lpstr>Solving the problem using an Algorithm</vt:lpstr>
      <vt:lpstr>Finding the square root to the nearest tenth</vt:lpstr>
      <vt:lpstr>Ex: finding the square root (to the nearest tenth)</vt:lpstr>
      <vt:lpstr>Almost Algorithms</vt:lpstr>
      <vt:lpstr>Using the computing agent</vt:lpstr>
      <vt:lpstr>Necessity of artificial languages</vt:lpstr>
      <vt:lpstr>In computer science</vt:lpstr>
      <vt:lpstr>Who invented computers?</vt:lpstr>
      <vt:lpstr>Turing model</vt:lpstr>
      <vt:lpstr>Turing model</vt:lpstr>
      <vt:lpstr>Von Neumann model</vt:lpstr>
      <vt:lpstr>Von Neumann model</vt:lpstr>
      <vt:lpstr>Von Neumann model</vt:lpstr>
      <vt:lpstr>Computer Components</vt:lpstr>
      <vt:lpstr>Machine Languages</vt:lpstr>
      <vt:lpstr>Assembly Languages</vt:lpstr>
      <vt:lpstr>High-level Languages</vt:lpstr>
      <vt:lpstr>Programming Approaches</vt:lpstr>
      <vt:lpstr>History</vt:lpstr>
      <vt:lpstr>History</vt:lpstr>
      <vt:lpstr>History</vt:lpstr>
      <vt:lpstr>History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Hieu Huynh</dc:creator>
  <cp:lastModifiedBy>Hieu Huynh</cp:lastModifiedBy>
  <cp:revision>141</cp:revision>
  <cp:lastPrinted>2018-02-27T15:29:14Z</cp:lastPrinted>
  <dcterms:created xsi:type="dcterms:W3CDTF">2018-02-01T01:09:19Z</dcterms:created>
  <dcterms:modified xsi:type="dcterms:W3CDTF">2018-10-11T15:58:20Z</dcterms:modified>
</cp:coreProperties>
</file>