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8"/>
  </p:notesMasterIdLst>
  <p:handoutMasterIdLst>
    <p:handoutMasterId r:id="rId29"/>
  </p:handoutMasterIdLst>
  <p:sldIdLst>
    <p:sldId id="256" r:id="rId2"/>
    <p:sldId id="265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0C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09" autoAdjust="0"/>
    <p:restoredTop sz="87775" autoAdjust="0"/>
  </p:normalViewPr>
  <p:slideViewPr>
    <p:cSldViewPr snapToGrid="0">
      <p:cViewPr varScale="1">
        <p:scale>
          <a:sx n="85" d="100"/>
          <a:sy n="85" d="100"/>
        </p:scale>
        <p:origin x="88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C8DF305-E2BB-4AA3-970B-72AEFC21BD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571A3C-9FE4-4256-A420-20198B30DE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78262-3FE6-4C73-A027-DC559DA2919C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E2ECB5-54B2-4901-840B-B3F7D0080FE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39E21C-BF47-4137-BE86-A628FC47762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71F62-E2A9-4F68-A163-6942991E3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683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D63F43-82C1-4E7C-8293-93DF8220CE7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73892"/>
            <a:ext cx="5486400" cy="36604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FB01D5-FA06-4F29-854D-B54D666E4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62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EC3EE8-4299-4502-BE96-C80D6E6D297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2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083072-C220-44A9-A270-02BBE0B881A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877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2335701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60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4293" y="3508861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DD6895E-F891-4855-B1E6-5EB949576BA4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023A59E-6244-40D7-82DF-9B62307A6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4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6895E-F891-4855-B1E6-5EB949576BA4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A59E-6244-40D7-82DF-9B62307A6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60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6895E-F891-4855-B1E6-5EB949576BA4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A59E-6244-40D7-82DF-9B62307A6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52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130" y="74703"/>
            <a:ext cx="10772775" cy="860304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1151725"/>
            <a:ext cx="10753725" cy="5186254"/>
          </a:xfrm>
        </p:spPr>
        <p:txBody>
          <a:bodyPr>
            <a:normAutofit/>
          </a:bodyPr>
          <a:lstStyle>
            <a:lvl1pPr marL="444500" indent="-444500">
              <a:lnSpc>
                <a:spcPct val="100000"/>
              </a:lnSpc>
              <a:spcBef>
                <a:spcPts val="1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3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808038" indent="-363538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12000"/>
              <a:buFont typeface="Arial" panose="020B0604020202020204" pitchFamily="34" charset="0"/>
              <a:buChar char="•"/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074738" indent="-2667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074738" indent="-266700">
              <a:lnSpc>
                <a:spcPct val="100000"/>
              </a:lnSpc>
              <a:spcBef>
                <a:spcPts val="1000"/>
              </a:spcBef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526" y="6554697"/>
            <a:ext cx="996418" cy="228600"/>
          </a:xfrm>
        </p:spPr>
        <p:txBody>
          <a:bodyPr/>
          <a:lstStyle/>
          <a:p>
            <a:fld id="{5DD6895E-F891-4855-B1E6-5EB949576BA4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09311" y="6554697"/>
            <a:ext cx="6873706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2852" y="6400800"/>
            <a:ext cx="1191856" cy="383706"/>
          </a:xfrm>
        </p:spPr>
        <p:txBody>
          <a:bodyPr/>
          <a:lstStyle>
            <a:lvl1pPr>
              <a:defRPr sz="2400"/>
            </a:lvl1pPr>
          </a:lstStyle>
          <a:p>
            <a:fld id="{3023A59E-6244-40D7-82DF-9B62307A61D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1D2DEB-84C9-46ED-ACE5-08FC4C4F0FF0}"/>
              </a:ext>
            </a:extLst>
          </p:cNvPr>
          <p:cNvCxnSpPr>
            <a:cxnSpLocks/>
          </p:cNvCxnSpPr>
          <p:nvPr userDrawn="1"/>
        </p:nvCxnSpPr>
        <p:spPr>
          <a:xfrm flipV="1">
            <a:off x="667130" y="935007"/>
            <a:ext cx="11161265" cy="13961"/>
          </a:xfrm>
          <a:prstGeom prst="line">
            <a:avLst/>
          </a:prstGeom>
          <a:ln w="603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099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6895E-F891-4855-B1E6-5EB949576BA4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A59E-6244-40D7-82DF-9B62307A6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92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6895E-F891-4855-B1E6-5EB949576BA4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A59E-6244-40D7-82DF-9B62307A6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60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6895E-F891-4855-B1E6-5EB949576BA4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A59E-6244-40D7-82DF-9B62307A6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01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6895E-F891-4855-B1E6-5EB949576BA4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A59E-6244-40D7-82DF-9B62307A6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58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6895E-F891-4855-B1E6-5EB949576BA4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A59E-6244-40D7-82DF-9B62307A6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64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6895E-F891-4855-B1E6-5EB949576BA4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3023A59E-6244-40D7-82DF-9B62307A6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7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DD6895E-F891-4855-B1E6-5EB949576BA4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023A59E-6244-40D7-82DF-9B62307A6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242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DD6895E-F891-4855-B1E6-5EB949576BA4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3023A59E-6244-40D7-82DF-9B62307A6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02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sz="4600" b="1" dirty="0"/>
              <a:t>Introduction to Computer Science</a:t>
            </a:r>
            <a:br>
              <a:rPr lang="en-US" sz="4600" b="1" dirty="0"/>
            </a:br>
            <a:endParaRPr lang="en-US" sz="2800" b="1" dirty="0">
              <a:solidFill>
                <a:srgbClr val="800000"/>
              </a:solidFill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44293" y="3508861"/>
            <a:ext cx="10641511" cy="797893"/>
          </a:xfrm>
        </p:spPr>
        <p:txBody>
          <a:bodyPr/>
          <a:lstStyle/>
          <a:p>
            <a:pPr algn="ctr" eaLnBrk="1" hangingPunct="1"/>
            <a:r>
              <a:rPr lang="en-US" b="1" dirty="0"/>
              <a:t>Data representation</a:t>
            </a:r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364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DE9FE302-C140-4E5D-8A45-1183A643B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Code systems for text representation</a:t>
            </a:r>
            <a:endParaRPr lang="ar-SA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74240-D52D-4470-A6B4-18856DB63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522" y="1241503"/>
            <a:ext cx="11247863" cy="4884662"/>
          </a:xfrm>
        </p:spPr>
        <p:txBody>
          <a:bodyPr>
            <a:normAutofit/>
          </a:bodyPr>
          <a:lstStyle/>
          <a:p>
            <a:pPr algn="l" rtl="0"/>
            <a:r>
              <a:rPr lang="en-US" altLang="en-US" dirty="0">
                <a:cs typeface="Arial" panose="020B0604020202020204" pitchFamily="34" charset="0"/>
              </a:rPr>
              <a:t>There are about 5 code systems used to represent alphabetical symbols:</a:t>
            </a:r>
          </a:p>
          <a:p>
            <a:pPr marL="914400" lvl="1" indent="-514350">
              <a:buFont typeface="Calibri" panose="020F0502020204030204" pitchFamily="34" charset="0"/>
              <a:buAutoNum type="arabicPeriod"/>
            </a:pPr>
            <a:r>
              <a:rPr lang="en-US" altLang="en-US" dirty="0">
                <a:cs typeface="Arial" panose="020B0604020202020204" pitchFamily="34" charset="0"/>
              </a:rPr>
              <a:t>ASCII (American Standard Code for Information Interchange)</a:t>
            </a:r>
          </a:p>
          <a:p>
            <a:pPr marL="914400" lvl="1" indent="-514350">
              <a:buFont typeface="Calibri" panose="020F0502020204030204" pitchFamily="34" charset="0"/>
              <a:buAutoNum type="arabicPeriod"/>
            </a:pPr>
            <a:r>
              <a:rPr lang="en-US" altLang="en-US" dirty="0">
                <a:cs typeface="Arial" panose="020B0604020202020204" pitchFamily="34" charset="0"/>
              </a:rPr>
              <a:t>Extended ASCII</a:t>
            </a:r>
          </a:p>
          <a:p>
            <a:pPr marL="914400" lvl="1" indent="-514350">
              <a:buFont typeface="Calibri" panose="020F0502020204030204" pitchFamily="34" charset="0"/>
              <a:buAutoNum type="arabicPeriod"/>
            </a:pPr>
            <a:r>
              <a:rPr lang="en-US" altLang="en-US" dirty="0">
                <a:cs typeface="Arial" panose="020B0604020202020204" pitchFamily="34" charset="0"/>
              </a:rPr>
              <a:t>EBCDIC (Extended Coded Decimal Interchange Code)</a:t>
            </a:r>
          </a:p>
          <a:p>
            <a:pPr marL="914400" lvl="1" indent="-514350">
              <a:buFont typeface="Calibri" panose="020F0502020204030204" pitchFamily="34" charset="0"/>
              <a:buAutoNum type="arabicPeriod"/>
            </a:pPr>
            <a:r>
              <a:rPr lang="en-US" altLang="en-US" dirty="0">
                <a:cs typeface="Arial" panose="020B0604020202020204" pitchFamily="34" charset="0"/>
              </a:rPr>
              <a:t>Unicode (Universal Code)</a:t>
            </a:r>
          </a:p>
          <a:p>
            <a:pPr marL="914400" lvl="1" indent="-514350">
              <a:buFont typeface="Calibri" panose="020F0502020204030204" pitchFamily="34" charset="0"/>
              <a:buAutoNum type="arabicPeriod"/>
            </a:pPr>
            <a:r>
              <a:rPr lang="en-US" altLang="en-US" dirty="0">
                <a:cs typeface="Arial" panose="020B0604020202020204" pitchFamily="34" charset="0"/>
              </a:rPr>
              <a:t>ISO (International Organization for Standardization)</a:t>
            </a:r>
            <a:endParaRPr lang="ar-SA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DD4CCCE3-BEE5-4F7F-B672-73CAF90F4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Times New Roman" panose="02020603050405020304" pitchFamily="18" charset="0"/>
              </a:rPr>
              <a:t>(1) ASCII</a:t>
            </a:r>
            <a:endParaRPr lang="ar-SA" altLang="en-US" dirty="0"/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0B4F4CE4-93BC-4434-ADBB-4901163D8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191" y="1308411"/>
            <a:ext cx="10221950" cy="4335154"/>
          </a:xfrm>
        </p:spPr>
        <p:txBody>
          <a:bodyPr>
            <a:normAutofit/>
          </a:bodyPr>
          <a:lstStyle/>
          <a:p>
            <a:pPr algn="l" rtl="0"/>
            <a:r>
              <a:rPr lang="en-US" altLang="en-US" dirty="0">
                <a:cs typeface="Arial" panose="020B0604020202020204" pitchFamily="34" charset="0"/>
              </a:rPr>
              <a:t>In ASCII codes each code is made of 7 bits.</a:t>
            </a:r>
          </a:p>
          <a:p>
            <a:pPr algn="l" rtl="0"/>
            <a:r>
              <a:rPr lang="en-US" altLang="en-US" dirty="0">
                <a:cs typeface="Arial" panose="020B0604020202020204" pitchFamily="34" charset="0"/>
              </a:rPr>
              <a:t>Number of possible codes M = 2</a:t>
            </a:r>
            <a:r>
              <a:rPr lang="en-US" altLang="en-US" baseline="30000" dirty="0">
                <a:cs typeface="Arial" panose="020B0604020202020204" pitchFamily="34" charset="0"/>
              </a:rPr>
              <a:t>7</a:t>
            </a:r>
            <a:r>
              <a:rPr lang="en-US" altLang="en-US" dirty="0">
                <a:cs typeface="Arial" panose="020B0604020202020204" pitchFamily="34" charset="0"/>
              </a:rPr>
              <a:t> = 128 codes.</a:t>
            </a:r>
          </a:p>
          <a:p>
            <a:pPr algn="l" rtl="0"/>
            <a:r>
              <a:rPr lang="en-US" altLang="en-US" dirty="0">
                <a:cs typeface="Arial" panose="020B0604020202020204" pitchFamily="34" charset="0"/>
              </a:rPr>
              <a:t>Bit-patterns ranging from 0000000 to 1111111</a:t>
            </a:r>
          </a:p>
          <a:p>
            <a:pPr algn="l" rtl="0"/>
            <a:r>
              <a:rPr lang="en-US" altLang="en-US" dirty="0">
                <a:cs typeface="Arial" panose="020B0604020202020204" pitchFamily="34" charset="0"/>
              </a:rPr>
              <a:t>The first pattern represents (null character)</a:t>
            </a:r>
          </a:p>
          <a:p>
            <a:pPr algn="l" rtl="0"/>
            <a:r>
              <a:rPr lang="en-US" altLang="en-US" dirty="0">
                <a:cs typeface="Arial" panose="020B0604020202020204" pitchFamily="34" charset="0"/>
              </a:rPr>
              <a:t>The last pattern represents (delete character)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5CEBB71F-F3EF-4C8D-B5EB-182EC8DDE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(2) Extended ASCII</a:t>
            </a:r>
            <a:endParaRPr lang="ar-SA" altLang="en-US"/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F39B703E-8EA2-47DA-9425-17F1B9F37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166715"/>
            <a:ext cx="10753725" cy="5186254"/>
          </a:xfrm>
        </p:spPr>
        <p:txBody>
          <a:bodyPr/>
          <a:lstStyle/>
          <a:p>
            <a:pPr algn="l" rtl="0"/>
            <a:r>
              <a:rPr lang="en-US" altLang="en-US" dirty="0">
                <a:cs typeface="Arial" panose="020B0604020202020204" pitchFamily="34" charset="0"/>
              </a:rPr>
              <a:t>Is invented to make the bit-pattern length equal to 8 bits (Byte), by adding a bit to the left of the ASCII code representation. </a:t>
            </a:r>
          </a:p>
          <a:p>
            <a:pPr algn="l" rtl="0">
              <a:buFont typeface="Arial" panose="020B0604020202020204" pitchFamily="34" charset="0"/>
              <a:buNone/>
            </a:pPr>
            <a:r>
              <a:rPr lang="en-US" altLang="en-US" dirty="0">
                <a:cs typeface="Arial" panose="020B0604020202020204" pitchFamily="34" charset="0"/>
              </a:rPr>
              <a:t>    Ex. If ASCII code is 1111111 the extended ASCII code is 01111111.</a:t>
            </a:r>
          </a:p>
          <a:p>
            <a:pPr algn="l" rtl="0"/>
            <a:r>
              <a:rPr lang="en-US" altLang="en-US" dirty="0">
                <a:cs typeface="Arial" panose="020B0604020202020204" pitchFamily="34" charset="0"/>
              </a:rPr>
              <a:t>Extended ASCII is not used because it is not standardized as each manufacturer has different 8-bits system.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7DE6AD04-2937-4F56-B668-640518955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(3) EBCDIC</a:t>
            </a:r>
            <a:endParaRPr lang="ar-SA" altLang="en-US"/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8EE5E526-1225-4BDB-8829-C297634B6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0808" y="1667107"/>
            <a:ext cx="9511991" cy="3462454"/>
          </a:xfrm>
        </p:spPr>
        <p:txBody>
          <a:bodyPr>
            <a:normAutofit/>
          </a:bodyPr>
          <a:lstStyle/>
          <a:p>
            <a:pPr algn="l" rtl="0"/>
            <a:r>
              <a:rPr lang="en-US" altLang="en-US" dirty="0">
                <a:cs typeface="Arial" panose="020B0604020202020204" pitchFamily="34" charset="0"/>
              </a:rPr>
              <a:t>Uses 8 bit patterns → # of codes = 2</a:t>
            </a:r>
            <a:r>
              <a:rPr lang="en-US" altLang="en-US" baseline="30000" dirty="0">
                <a:cs typeface="Arial" panose="020B0604020202020204" pitchFamily="34" charset="0"/>
              </a:rPr>
              <a:t>8</a:t>
            </a:r>
            <a:r>
              <a:rPr lang="en-US" altLang="en-US" dirty="0">
                <a:cs typeface="Arial" panose="020B0604020202020204" pitchFamily="34" charset="0"/>
              </a:rPr>
              <a:t>=256</a:t>
            </a:r>
          </a:p>
          <a:p>
            <a:pPr algn="l" rtl="0"/>
            <a:r>
              <a:rPr lang="en-US" altLang="en-US" dirty="0">
                <a:cs typeface="Arial" panose="020B0604020202020204" pitchFamily="34" charset="0"/>
              </a:rPr>
              <a:t>Just used in IBM mainframe (system)</a:t>
            </a:r>
            <a:endParaRPr lang="ar-SA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214FA298-3917-4C96-9C88-B56F58384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(4) Unicode</a:t>
            </a:r>
            <a:endParaRPr lang="ar-SA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7B3B1-24B9-4755-81BE-EFD1E243B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556" y="1228028"/>
            <a:ext cx="10422673" cy="4972050"/>
          </a:xfrm>
        </p:spPr>
        <p:txBody>
          <a:bodyPr>
            <a:normAutofit lnSpcReduction="10000"/>
          </a:bodyPr>
          <a:lstStyle/>
          <a:p>
            <a:pPr algn="l" rtl="0">
              <a:defRPr/>
            </a:pPr>
            <a:r>
              <a:rPr lang="en-US" dirty="0"/>
              <a:t>To represent more languages’ character beside English, Unicode is invented.</a:t>
            </a:r>
          </a:p>
          <a:p>
            <a:pPr algn="l" rtl="0">
              <a:defRPr/>
            </a:pPr>
            <a:r>
              <a:rPr lang="en-US" dirty="0"/>
              <a:t>Uses 16 bit pattern → # of codes = 2</a:t>
            </a:r>
            <a:r>
              <a:rPr lang="en-US" baseline="30000" dirty="0"/>
              <a:t>16</a:t>
            </a:r>
            <a:r>
              <a:rPr lang="en-US" dirty="0"/>
              <a:t>=65536</a:t>
            </a:r>
          </a:p>
          <a:p>
            <a:pPr algn="l" rtl="0">
              <a:buFont typeface="Arial" panose="020B0604020202020204" pitchFamily="34" charset="0"/>
              <a:buNone/>
              <a:defRPr/>
            </a:pPr>
            <a:r>
              <a:rPr lang="en-US" dirty="0"/>
              <a:t>    enough to represent all world’s languages.</a:t>
            </a:r>
          </a:p>
          <a:p>
            <a:pPr marL="514350" indent="-514350">
              <a:defRPr/>
            </a:pPr>
            <a:r>
              <a:rPr lang="en-US" dirty="0"/>
              <a:t>Some codes are allocated for geographical and special symbols.</a:t>
            </a:r>
          </a:p>
          <a:p>
            <a:pPr marL="514350" indent="-514350">
              <a:defRPr/>
            </a:pPr>
            <a:r>
              <a:rPr lang="en-US" dirty="0"/>
              <a:t>Java uses Unicode, Microsoft uses the first 256 symbols.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337DFF4A-63D7-47A8-A473-945551120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(5) ISO</a:t>
            </a:r>
            <a:endParaRPr lang="ar-SA" altLang="en-US"/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41656574-3D7D-43F9-A72D-81A9932F6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8576" y="1674541"/>
            <a:ext cx="10136458" cy="4495799"/>
          </a:xfrm>
        </p:spPr>
        <p:txBody>
          <a:bodyPr>
            <a:normAutofit/>
          </a:bodyPr>
          <a:lstStyle/>
          <a:p>
            <a:pPr algn="l" rtl="0"/>
            <a:r>
              <a:rPr lang="en-US" altLang="en-US" dirty="0">
                <a:cs typeface="Arial" panose="020B0604020202020204" pitchFamily="34" charset="0"/>
              </a:rPr>
              <a:t>ISO uses 32 bit patterns </a:t>
            </a:r>
          </a:p>
          <a:p>
            <a:pPr algn="l" rtl="0">
              <a:buFont typeface="Arial" panose="020B0604020202020204" pitchFamily="34" charset="0"/>
              <a:buNone/>
            </a:pPr>
            <a:r>
              <a:rPr lang="en-US" altLang="en-US" dirty="0">
                <a:cs typeface="Arial" panose="020B0604020202020204" pitchFamily="34" charset="0"/>
              </a:rPr>
              <a:t>    → # of codes = 2</a:t>
            </a:r>
            <a:r>
              <a:rPr lang="en-US" altLang="en-US" baseline="30000" dirty="0">
                <a:cs typeface="Arial" panose="020B0604020202020204" pitchFamily="34" charset="0"/>
              </a:rPr>
              <a:t>32</a:t>
            </a:r>
            <a:r>
              <a:rPr lang="en-US" altLang="en-US" dirty="0">
                <a:cs typeface="Arial" panose="020B0604020202020204" pitchFamily="34" charset="0"/>
              </a:rPr>
              <a:t>=4,294,967,296 symbols enough to represent all world’s symbols.</a:t>
            </a:r>
            <a:endParaRPr lang="ar-SA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69FC1D5A-1BC0-4BFF-93B1-343BEC55F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cs typeface="Times New Roman" panose="02020603050405020304" pitchFamily="18" charset="0"/>
              </a:rPr>
              <a:t>Representing Data: (Image Representation)</a:t>
            </a:r>
            <a:endParaRPr lang="ar-SA" altLang="en-US" dirty="0"/>
          </a:p>
        </p:txBody>
      </p:sp>
      <p:sp>
        <p:nvSpPr>
          <p:cNvPr id="17411" name="Rectangle 8">
            <a:extLst>
              <a:ext uri="{FF2B5EF4-FFF2-40B4-BE49-F238E27FC236}">
                <a16:creationId xmlns:a16="http://schemas.microsoft.com/office/drawing/2014/main" id="{AADDAB9C-ACC0-42B9-A6A1-9395C47CD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1788" y="1391774"/>
            <a:ext cx="614944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b="1" dirty="0"/>
              <a:t>Image representation methods</a:t>
            </a:r>
          </a:p>
        </p:txBody>
      </p:sp>
      <p:pic>
        <p:nvPicPr>
          <p:cNvPr id="17412" name="Picture 15">
            <a:extLst>
              <a:ext uri="{FF2B5EF4-FFF2-40B4-BE49-F238E27FC236}">
                <a16:creationId xmlns:a16="http://schemas.microsoft.com/office/drawing/2014/main" id="{05350FBC-B147-468A-B22B-2F6260F6C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427" y="2399836"/>
            <a:ext cx="6435725" cy="262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4366BCBD-60E5-441C-AC59-EA423C27A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7688" y="71438"/>
            <a:ext cx="9969190" cy="947040"/>
          </a:xfrm>
        </p:spPr>
        <p:txBody>
          <a:bodyPr/>
          <a:lstStyle/>
          <a:p>
            <a:pPr rtl="0"/>
            <a:r>
              <a:rPr lang="en-US" altLang="en-US" dirty="0">
                <a:cs typeface="Times New Roman" panose="02020603050405020304" pitchFamily="18" charset="0"/>
              </a:rPr>
              <a:t>Bitmap Graphic</a:t>
            </a:r>
            <a:endParaRPr lang="ar-SA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7F63C-AA3D-449A-BA99-68B1E7A57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258" y="1419923"/>
            <a:ext cx="11359376" cy="3776545"/>
          </a:xfrm>
        </p:spPr>
        <p:txBody>
          <a:bodyPr>
            <a:normAutofit/>
          </a:bodyPr>
          <a:lstStyle/>
          <a:p>
            <a:pPr algn="l" rtl="0"/>
            <a:r>
              <a:rPr lang="en-US" altLang="en-US" sz="3000" dirty="0">
                <a:cs typeface="Arial" panose="020B0604020202020204" pitchFamily="34" charset="0"/>
              </a:rPr>
              <a:t>Image is divided into matrix of pixels.</a:t>
            </a:r>
          </a:p>
          <a:p>
            <a:pPr algn="l" rtl="0"/>
            <a:r>
              <a:rPr lang="en-US" altLang="en-US" sz="3000" dirty="0">
                <a:cs typeface="Arial" panose="020B0604020202020204" pitchFamily="34" charset="0"/>
              </a:rPr>
              <a:t>A pixel represents a dot which is the smallest unit of the image.</a:t>
            </a:r>
          </a:p>
          <a:p>
            <a:pPr algn="l" rtl="0"/>
            <a:r>
              <a:rPr lang="en-US" altLang="en-US" sz="3000" dirty="0">
                <a:cs typeface="Arial" panose="020B0604020202020204" pitchFamily="34" charset="0"/>
              </a:rPr>
              <a:t>Image resolution depends on the number of pixels in the image.</a:t>
            </a:r>
          </a:p>
          <a:p>
            <a:pPr algn="l" rtl="0"/>
            <a:r>
              <a:rPr lang="en-US" altLang="en-US" sz="3000" dirty="0">
                <a:cs typeface="Arial" panose="020B0604020202020204" pitchFamily="34" charset="0"/>
              </a:rPr>
              <a:t>Higher resolution images require larger memory.</a:t>
            </a:r>
          </a:p>
          <a:p>
            <a:pPr algn="l" rtl="0"/>
            <a:r>
              <a:rPr lang="en-US" altLang="en-US" sz="3000" dirty="0">
                <a:cs typeface="Arial" panose="020B0604020202020204" pitchFamily="34" charset="0"/>
              </a:rPr>
              <a:t>Once image is divided into pixels, each pixel is given a bit-pattern.</a:t>
            </a:r>
          </a:p>
          <a:p>
            <a:pPr algn="l" rtl="0"/>
            <a:r>
              <a:rPr lang="en-US" altLang="en-US" sz="3000" dirty="0">
                <a:cs typeface="Arial" panose="020B0604020202020204" pitchFamily="34" charset="0"/>
              </a:rPr>
              <a:t>The pixel bit-pattern determines the color of the pixel</a:t>
            </a:r>
          </a:p>
          <a:p>
            <a:pPr algn="l" rtl="0"/>
            <a:endParaRPr lang="en-US" altLang="en-US" sz="3000" dirty="0">
              <a:cs typeface="Arial" panose="020B0604020202020204" pitchFamily="34" charset="0"/>
            </a:endParaRPr>
          </a:p>
          <a:p>
            <a:pPr algn="l" rtl="0">
              <a:buFont typeface="Arial" panose="020B0604020202020204" pitchFamily="34" charset="0"/>
              <a:buNone/>
            </a:pPr>
            <a:endParaRPr lang="ar-SA" altLang="en-US" sz="3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B3A9D541-8984-421F-A4C5-DD0E8B132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166" y="71438"/>
            <a:ext cx="9608634" cy="1143000"/>
          </a:xfrm>
        </p:spPr>
        <p:txBody>
          <a:bodyPr/>
          <a:lstStyle/>
          <a:p>
            <a:r>
              <a:rPr lang="en-US" altLang="en-US" dirty="0">
                <a:cs typeface="Times New Roman" panose="02020603050405020304" pitchFamily="18" charset="0"/>
              </a:rPr>
              <a:t>Pixel Color (Black &amp; white)</a:t>
            </a:r>
            <a:endParaRPr lang="ar-SA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CC4D3-06AE-4B4E-B329-0044BE2A7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165" y="1285876"/>
            <a:ext cx="11247863" cy="4525963"/>
          </a:xfrm>
        </p:spPr>
        <p:txBody>
          <a:bodyPr>
            <a:normAutofit/>
          </a:bodyPr>
          <a:lstStyle/>
          <a:p>
            <a:pPr algn="l" rtl="0"/>
            <a:r>
              <a:rPr lang="en-US" altLang="en-US" dirty="0">
                <a:cs typeface="Arial" panose="020B0604020202020204" pitchFamily="34" charset="0"/>
              </a:rPr>
              <a:t>For black and white images, only two bit-patterns are needed, one to represent a black pixel and the other to represent a white pixel.</a:t>
            </a:r>
          </a:p>
          <a:p>
            <a:pPr algn="l" rtl="0"/>
            <a:r>
              <a:rPr lang="en-US" altLang="en-US" dirty="0">
                <a:cs typeface="Arial" panose="020B0604020202020204" pitchFamily="34" charset="0"/>
              </a:rPr>
              <a:t>In this case, the length of the pattern could be only one bit, i.e. 1 pattern to represent a black pixel and 0 pattern to represent a white pixel.</a:t>
            </a:r>
          </a:p>
          <a:p>
            <a:pPr algn="l" rtl="0"/>
            <a:r>
              <a:rPr lang="en-US" altLang="en-US" dirty="0">
                <a:cs typeface="Arial" panose="020B0604020202020204" pitchFamily="34" charset="0"/>
              </a:rPr>
              <a:t>The rows of patterns are then stored in the memory.</a:t>
            </a:r>
            <a:endParaRPr lang="ar-SA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3">
            <a:extLst>
              <a:ext uri="{FF2B5EF4-FFF2-40B4-BE49-F238E27FC236}">
                <a16:creationId xmlns:a16="http://schemas.microsoft.com/office/drawing/2014/main" id="{2BBDAFB4-B43D-4E85-B42E-C531EF6AD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747" y="263912"/>
            <a:ext cx="1092819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b="1" dirty="0"/>
              <a:t>Bitmap graphic method of a black-and-white image</a:t>
            </a:r>
          </a:p>
        </p:txBody>
      </p:sp>
      <p:pic>
        <p:nvPicPr>
          <p:cNvPr id="20483" name="Picture 18">
            <a:extLst>
              <a:ext uri="{FF2B5EF4-FFF2-40B4-BE49-F238E27FC236}">
                <a16:creationId xmlns:a16="http://schemas.microsoft.com/office/drawing/2014/main" id="{FF56A377-CEAC-4521-BB8E-65EDF4781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567" y="1665287"/>
            <a:ext cx="6672262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582E13-D207-4673-B16D-3B41EE76E342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What is data?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95" y="1047303"/>
            <a:ext cx="8572791" cy="2735940"/>
          </a:xfrm>
        </p:spPr>
        <p:txBody>
          <a:bodyPr/>
          <a:lstStyle/>
          <a:p>
            <a:pPr eaLnBrk="1" hangingPunct="1"/>
            <a:r>
              <a:rPr lang="en-US" sz="2800" dirty="0">
                <a:solidFill>
                  <a:srgbClr val="800000"/>
                </a:solidFill>
              </a:rPr>
              <a:t>What is data</a:t>
            </a:r>
          </a:p>
          <a:p>
            <a:pPr lvl="1"/>
            <a:r>
              <a:rPr lang="en-US" altLang="en-US" sz="2400" dirty="0">
                <a:cs typeface="Arial" panose="020B0604020202020204" pitchFamily="34" charset="0"/>
              </a:rPr>
              <a:t>Data is information?</a:t>
            </a:r>
          </a:p>
          <a:p>
            <a:pPr>
              <a:spcBef>
                <a:spcPct val="50000"/>
              </a:spcBef>
            </a:pPr>
            <a:r>
              <a:rPr lang="en-US" sz="2800" dirty="0"/>
              <a:t>As information take different forms,  the most efficient  way is to represent all forms of information using a universal format.</a:t>
            </a:r>
            <a:endParaRPr lang="ar-SA" sz="2800" dirty="0"/>
          </a:p>
        </p:txBody>
      </p:sp>
      <p:pic>
        <p:nvPicPr>
          <p:cNvPr id="18434" name="Picture 2" descr="Image result for data information knowledge wisdom">
            <a:extLst>
              <a:ext uri="{FF2B5EF4-FFF2-40B4-BE49-F238E27FC236}">
                <a16:creationId xmlns:a16="http://schemas.microsoft.com/office/drawing/2014/main" id="{15D8DA31-AFF6-42D9-9BD8-492A5AAD4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630" y="3650038"/>
            <a:ext cx="7620065" cy="247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2868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CB5FDD55-F12F-43A2-A063-AAB70D8FD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altLang="en-US" dirty="0">
                <a:cs typeface="Times New Roman" panose="02020603050405020304" pitchFamily="18" charset="0"/>
              </a:rPr>
              <a:t>Gray scale</a:t>
            </a:r>
            <a:r>
              <a:rPr lang="ar-SA" altLang="en-US" dirty="0"/>
              <a:t>) </a:t>
            </a:r>
            <a:r>
              <a:rPr lang="en-US" altLang="en-US" dirty="0">
                <a:cs typeface="Times New Roman" panose="02020603050405020304" pitchFamily="18" charset="0"/>
              </a:rPr>
              <a:t>Pixel Color)</a:t>
            </a:r>
            <a:endParaRPr lang="ar-SA" altLang="en-US" dirty="0"/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7E9F3452-402B-4F15-A542-744063AF2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856" y="1143000"/>
            <a:ext cx="9228944" cy="5000625"/>
          </a:xfrm>
        </p:spPr>
        <p:txBody>
          <a:bodyPr>
            <a:normAutofit fontScale="92500"/>
          </a:bodyPr>
          <a:lstStyle/>
          <a:p>
            <a:pPr algn="l" rtl="0"/>
            <a:r>
              <a:rPr lang="en-US" altLang="en-US" dirty="0">
                <a:cs typeface="Arial" panose="020B0604020202020204" pitchFamily="34" charset="0"/>
              </a:rPr>
              <a:t>To represent a gray-scale image of 4 colors (for example) we need to increase the length of bit-pattern representing the pixel to be 2 bits. </a:t>
            </a:r>
          </a:p>
          <a:p>
            <a:pPr algn="l" rtl="0"/>
            <a:r>
              <a:rPr lang="en-US" altLang="en-US" dirty="0">
                <a:cs typeface="Arial" panose="020B0604020202020204" pitchFamily="34" charset="0"/>
              </a:rPr>
              <a:t>In this case </a:t>
            </a:r>
          </a:p>
          <a:p>
            <a:pPr algn="l" rtl="0">
              <a:buFont typeface="Arial" panose="020B0604020202020204" pitchFamily="34" charset="0"/>
              <a:buNone/>
            </a:pPr>
            <a:r>
              <a:rPr lang="en-US" altLang="en-US" dirty="0">
                <a:cs typeface="Arial" panose="020B0604020202020204" pitchFamily="34" charset="0"/>
              </a:rPr>
              <a:t>              00→ black pixel</a:t>
            </a:r>
          </a:p>
          <a:p>
            <a:pPr algn="l" rtl="0">
              <a:buFont typeface="Arial" panose="020B0604020202020204" pitchFamily="34" charset="0"/>
              <a:buNone/>
            </a:pPr>
            <a:r>
              <a:rPr lang="en-US" altLang="en-US" dirty="0">
                <a:cs typeface="Arial" panose="020B0604020202020204" pitchFamily="34" charset="0"/>
              </a:rPr>
              <a:t>              01→ dark gray pixel</a:t>
            </a:r>
          </a:p>
          <a:p>
            <a:pPr algn="l" rtl="0">
              <a:buFont typeface="Arial" panose="020B0604020202020204" pitchFamily="34" charset="0"/>
              <a:buNone/>
            </a:pPr>
            <a:r>
              <a:rPr lang="en-US" altLang="en-US" dirty="0">
                <a:cs typeface="Arial" panose="020B0604020202020204" pitchFamily="34" charset="0"/>
              </a:rPr>
              <a:t>              10→ light gray pixel</a:t>
            </a:r>
          </a:p>
          <a:p>
            <a:pPr algn="l" rtl="0">
              <a:buFont typeface="Arial" panose="020B0604020202020204" pitchFamily="34" charset="0"/>
              <a:buNone/>
            </a:pPr>
            <a:r>
              <a:rPr lang="en-US" altLang="en-US" dirty="0">
                <a:cs typeface="Arial" panose="020B0604020202020204" pitchFamily="34" charset="0"/>
              </a:rPr>
              <a:t>              11→ white pixel</a:t>
            </a:r>
            <a:endParaRPr lang="ar-SA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BE67A4BB-00B4-483A-8DDE-7CCFA8783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410" y="71438"/>
            <a:ext cx="9311390" cy="887932"/>
          </a:xfrm>
        </p:spPr>
        <p:txBody>
          <a:bodyPr/>
          <a:lstStyle/>
          <a:p>
            <a:r>
              <a:rPr lang="en-US" altLang="en-US" dirty="0">
                <a:cs typeface="Times New Roman" panose="02020603050405020304" pitchFamily="18" charset="0"/>
              </a:rPr>
              <a:t>Pixel Color (Colored pixel)</a:t>
            </a:r>
            <a:endParaRPr lang="ar-SA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6D427F-9321-4DD3-B67C-3DB5C91A7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695" y="1071564"/>
            <a:ext cx="11047751" cy="4759610"/>
          </a:xfrm>
        </p:spPr>
        <p:txBody>
          <a:bodyPr>
            <a:normAutofit/>
          </a:bodyPr>
          <a:lstStyle/>
          <a:p>
            <a:pPr algn="l" rtl="0"/>
            <a:r>
              <a:rPr lang="en-US" altLang="en-US" sz="3000" dirty="0">
                <a:cs typeface="Arial" panose="020B0604020202020204" pitchFamily="34" charset="0"/>
              </a:rPr>
              <a:t>Any visible color could be constructed from the 3 basic colors Red, Green, Blue (RBG)</a:t>
            </a:r>
          </a:p>
          <a:p>
            <a:pPr algn="l" rtl="0"/>
            <a:r>
              <a:rPr lang="en-US" altLang="en-US" sz="3000" dirty="0">
                <a:cs typeface="Arial" panose="020B0604020202020204" pitchFamily="34" charset="0"/>
              </a:rPr>
              <a:t>The difference between one color another depends on the intensity of the RBG colors in the color</a:t>
            </a:r>
          </a:p>
          <a:p>
            <a:pPr algn="l" rtl="0"/>
            <a:r>
              <a:rPr lang="en-US" altLang="en-US" sz="3000" dirty="0">
                <a:cs typeface="Arial" panose="020B0604020202020204" pitchFamily="34" charset="0"/>
              </a:rPr>
              <a:t>Therefore, to represent a colored image, each pixel in the image must be represented by 3 different bit-patterns. Each of them represent the intensity of the basic colors.</a:t>
            </a:r>
          </a:p>
          <a:p>
            <a:pPr algn="l" rtl="0"/>
            <a:r>
              <a:rPr lang="en-US" altLang="en-US" sz="3000" dirty="0">
                <a:cs typeface="Arial" panose="020B0604020202020204" pitchFamily="34" charset="0"/>
              </a:rPr>
              <a:t>The length of a bit pattern representing each basic color is usually 8 bits </a:t>
            </a:r>
            <a:endParaRPr lang="ar-SA" altLang="en-US" sz="3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8">
            <a:extLst>
              <a:ext uri="{FF2B5EF4-FFF2-40B4-BE49-F238E27FC236}">
                <a16:creationId xmlns:a16="http://schemas.microsoft.com/office/drawing/2014/main" id="{AB7C3DA7-A921-47C6-875F-C7DBAB9A6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918" y="242706"/>
            <a:ext cx="605646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b="1" dirty="0"/>
              <a:t>Representation of color pixels</a:t>
            </a:r>
          </a:p>
        </p:txBody>
      </p:sp>
      <p:pic>
        <p:nvPicPr>
          <p:cNvPr id="23555" name="Picture 13">
            <a:extLst>
              <a:ext uri="{FF2B5EF4-FFF2-40B4-BE49-F238E27FC236}">
                <a16:creationId xmlns:a16="http://schemas.microsoft.com/office/drawing/2014/main" id="{A187B033-372C-4DFB-BF0A-1BE337B72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465" y="1577951"/>
            <a:ext cx="9506584" cy="3451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80380D11-8C0D-4D7F-AB4F-3FCD21895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095" y="1"/>
            <a:ext cx="8229600" cy="1048142"/>
          </a:xfrm>
        </p:spPr>
        <p:txBody>
          <a:bodyPr/>
          <a:lstStyle/>
          <a:p>
            <a:pPr rtl="0"/>
            <a:r>
              <a:rPr lang="en-US" altLang="en-US" dirty="0">
                <a:cs typeface="Times New Roman" panose="02020603050405020304" pitchFamily="18" charset="0"/>
              </a:rPr>
              <a:t>Vector Graphic</a:t>
            </a:r>
            <a:endParaRPr lang="ar-SA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590376D-9CE5-44EE-8499-D3F8C55DD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679" y="1048142"/>
            <a:ext cx="11262610" cy="5500687"/>
          </a:xfrm>
        </p:spPr>
        <p:txBody>
          <a:bodyPr>
            <a:normAutofit/>
          </a:bodyPr>
          <a:lstStyle/>
          <a:p>
            <a:pPr algn="l" rtl="0"/>
            <a:r>
              <a:rPr lang="en-US" altLang="en-US" sz="3000" dirty="0">
                <a:cs typeface="Arial" panose="020B0604020202020204" pitchFamily="34" charset="0"/>
              </a:rPr>
              <a:t>Image is decomposed into lines and curves.</a:t>
            </a:r>
          </a:p>
          <a:p>
            <a:pPr algn="l" rtl="0"/>
            <a:r>
              <a:rPr lang="en-US" altLang="en-US" sz="3000" dirty="0">
                <a:cs typeface="Arial" panose="020B0604020202020204" pitchFamily="34" charset="0"/>
              </a:rPr>
              <a:t>Each curve and line is represented by a mathematical formula.</a:t>
            </a:r>
          </a:p>
          <a:p>
            <a:pPr algn="l" rtl="0"/>
            <a:r>
              <a:rPr lang="en-US" altLang="en-US" sz="3000" dirty="0">
                <a:cs typeface="Arial" panose="020B0604020202020204" pitchFamily="34" charset="0"/>
              </a:rPr>
              <a:t>The mathematical formula is sorted.</a:t>
            </a:r>
          </a:p>
          <a:p>
            <a:pPr algn="l" rtl="0"/>
            <a:r>
              <a:rPr lang="en-US" altLang="en-US" sz="3000" dirty="0">
                <a:cs typeface="Arial" panose="020B0604020202020204" pitchFamily="34" charset="0"/>
              </a:rPr>
              <a:t>No bit-patterns are stored</a:t>
            </a:r>
          </a:p>
          <a:p>
            <a:pPr algn="l" rtl="0"/>
            <a:r>
              <a:rPr lang="en-US" altLang="en-US" sz="3000" dirty="0">
                <a:cs typeface="Arial" panose="020B0604020202020204" pitchFamily="34" charset="0"/>
              </a:rPr>
              <a:t>For example a line is described by its coordinates, the circle is described by it’s the coordinates of its </a:t>
            </a:r>
            <a:r>
              <a:rPr lang="en-US" altLang="en-US" sz="3000" dirty="0" err="1">
                <a:cs typeface="Arial" panose="020B0604020202020204" pitchFamily="34" charset="0"/>
              </a:rPr>
              <a:t>centre</a:t>
            </a:r>
            <a:r>
              <a:rPr lang="en-US" altLang="en-US" sz="3000" dirty="0">
                <a:cs typeface="Arial" panose="020B0604020202020204" pitchFamily="34" charset="0"/>
              </a:rPr>
              <a:t> and length of the radius.</a:t>
            </a:r>
          </a:p>
          <a:p>
            <a:pPr algn="l" rtl="0"/>
            <a:r>
              <a:rPr lang="en-US" altLang="en-US" sz="3000" dirty="0">
                <a:cs typeface="Arial" panose="020B0604020202020204" pitchFamily="34" charset="0"/>
              </a:rPr>
              <a:t>The advantage of vector representation is that image can be scaled by multiplying the formula by the scale factor without effecting the image resolution  as in bitmap representation</a:t>
            </a:r>
          </a:p>
          <a:p>
            <a:pPr algn="l" rtl="0"/>
            <a:endParaRPr lang="ar-SA" altLang="en-US" sz="30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4081C925-7AAD-4A9E-B12C-1C0E8D403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cs typeface="Times New Roman" panose="02020603050405020304" pitchFamily="18" charset="0"/>
              </a:rPr>
              <a:t>Representing Data: Audio Representation</a:t>
            </a:r>
            <a:endParaRPr lang="ar-SA" altLang="en-US" dirty="0"/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3A65D423-5FB4-4D4C-853B-73225D60D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130" y="1169233"/>
            <a:ext cx="11325000" cy="5306518"/>
          </a:xfrm>
        </p:spPr>
        <p:txBody>
          <a:bodyPr/>
          <a:lstStyle/>
          <a:p>
            <a:pPr algn="l" rtl="0"/>
            <a:r>
              <a:rPr lang="en-US" altLang="en-US" dirty="0">
                <a:cs typeface="Arial" panose="020B0604020202020204" pitchFamily="34" charset="0"/>
              </a:rPr>
              <a:t>Audio is sound</a:t>
            </a:r>
          </a:p>
          <a:p>
            <a:pPr algn="l" rtl="0"/>
            <a:r>
              <a:rPr lang="en-US" altLang="en-US" dirty="0">
                <a:cs typeface="Arial" panose="020B0604020202020204" pitchFamily="34" charset="0"/>
              </a:rPr>
              <a:t>Sound signal is analog signal</a:t>
            </a:r>
          </a:p>
          <a:p>
            <a:pPr algn="l" rtl="0"/>
            <a:r>
              <a:rPr lang="en-US" altLang="en-US" dirty="0">
                <a:cs typeface="Arial" panose="020B0604020202020204" pitchFamily="34" charset="0"/>
              </a:rPr>
              <a:t>The representation of audio signal requires converting analog signal into digital signal (A/D)</a:t>
            </a:r>
            <a:endParaRPr lang="ar-SA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593A837D-54AF-4BDA-9079-031A9908E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281" y="227352"/>
            <a:ext cx="430438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b="1" dirty="0"/>
              <a:t>Audio representation</a:t>
            </a:r>
          </a:p>
        </p:txBody>
      </p:sp>
      <p:pic>
        <p:nvPicPr>
          <p:cNvPr id="26627" name="Picture 10">
            <a:extLst>
              <a:ext uri="{FF2B5EF4-FFF2-40B4-BE49-F238E27FC236}">
                <a16:creationId xmlns:a16="http://schemas.microsoft.com/office/drawing/2014/main" id="{B517639E-6297-445B-A915-EB990BFA0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347" y="1240631"/>
            <a:ext cx="8134350" cy="437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116A6DA3-7F76-4821-BA9F-DA2FBABC4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cs typeface="Times New Roman" panose="02020603050405020304" pitchFamily="18" charset="0"/>
              </a:rPr>
              <a:t>Representing Data: Video Representation</a:t>
            </a:r>
            <a:endParaRPr lang="ar-SA" altLang="en-US" dirty="0"/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911BE5B8-8B35-48FC-B25C-E0CAA1A77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129" y="1296649"/>
            <a:ext cx="11197585" cy="3410262"/>
          </a:xfrm>
        </p:spPr>
        <p:txBody>
          <a:bodyPr>
            <a:normAutofit/>
          </a:bodyPr>
          <a:lstStyle/>
          <a:p>
            <a:pPr algn="l" rtl="0"/>
            <a:r>
              <a:rPr lang="en-US" altLang="en-US" dirty="0">
                <a:cs typeface="Arial" panose="020B0604020202020204" pitchFamily="34" charset="0"/>
              </a:rPr>
              <a:t>Video is a series of images (frame) shown sequentially (one after another)</a:t>
            </a:r>
          </a:p>
          <a:p>
            <a:pPr algn="l" rtl="0"/>
            <a:r>
              <a:rPr lang="en-US" altLang="en-US" dirty="0">
                <a:cs typeface="Arial" panose="020B0604020202020204" pitchFamily="34" charset="0"/>
              </a:rPr>
              <a:t>Thus video data representation is basically the representation of images changed with time.</a:t>
            </a:r>
          </a:p>
          <a:p>
            <a:pPr algn="l" rtl="0"/>
            <a:r>
              <a:rPr lang="en-US" altLang="en-US" dirty="0">
                <a:cs typeface="Arial" panose="020B0604020202020204" pitchFamily="34" charset="0"/>
              </a:rPr>
              <a:t>Video files are multimedia files  </a:t>
            </a:r>
            <a:endParaRPr lang="ar-SA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BC4E39AB-9F50-48DB-A18D-F12CE7ADF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030" y="52393"/>
            <a:ext cx="8229600" cy="949320"/>
          </a:xfrm>
        </p:spPr>
        <p:txBody>
          <a:bodyPr/>
          <a:lstStyle/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Data Types</a:t>
            </a:r>
            <a:endParaRPr lang="ar-SA" altLang="en-US"/>
          </a:p>
        </p:txBody>
      </p:sp>
      <p:pic>
        <p:nvPicPr>
          <p:cNvPr id="4099" name="Picture 10">
            <a:extLst>
              <a:ext uri="{FF2B5EF4-FFF2-40B4-BE49-F238E27FC236}">
                <a16:creationId xmlns:a16="http://schemas.microsoft.com/office/drawing/2014/main" id="{D4194B7A-5969-47A8-9676-D72BB7F25E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32234" y="1596406"/>
            <a:ext cx="8229600" cy="1973263"/>
          </a:xfrm>
          <a:noFill/>
        </p:spPr>
      </p:pic>
      <p:sp>
        <p:nvSpPr>
          <p:cNvPr id="4100" name="TextBox 4">
            <a:extLst>
              <a:ext uri="{FF2B5EF4-FFF2-40B4-BE49-F238E27FC236}">
                <a16:creationId xmlns:a16="http://schemas.microsoft.com/office/drawing/2014/main" id="{C3C4DBDB-AABF-4908-80C8-B4A763A76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3673" y="3860181"/>
            <a:ext cx="1214437" cy="923925"/>
          </a:xfrm>
          <a:prstGeom prst="rect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/>
            <a:r>
              <a:rPr lang="en-US" altLang="en-US">
                <a:latin typeface="Calibri" panose="020F0502020204030204" pitchFamily="34" charset="0"/>
              </a:rPr>
              <a:t>Word processing programs</a:t>
            </a:r>
            <a:endParaRPr lang="ar-SA" altLang="en-US">
              <a:latin typeface="Calibri" panose="020F0502020204030204" pitchFamily="34" charset="0"/>
            </a:endParaRPr>
          </a:p>
        </p:txBody>
      </p:sp>
      <p:sp>
        <p:nvSpPr>
          <p:cNvPr id="4101" name="TextBox 5">
            <a:extLst>
              <a:ext uri="{FF2B5EF4-FFF2-40B4-BE49-F238E27FC236}">
                <a16:creationId xmlns:a16="http://schemas.microsoft.com/office/drawing/2014/main" id="{152E09BD-1785-487D-8D1A-8EB8707824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6735" y="3855418"/>
            <a:ext cx="1285875" cy="646112"/>
          </a:xfrm>
          <a:prstGeom prst="rect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/>
            <a:r>
              <a:rPr lang="en-US" altLang="en-US">
                <a:latin typeface="Calibri" panose="020F0502020204030204" pitchFamily="34" charset="0"/>
              </a:rPr>
              <a:t>Engineering programs</a:t>
            </a:r>
            <a:endParaRPr lang="ar-SA" altLang="en-US">
              <a:latin typeface="Calibri" panose="020F0502020204030204" pitchFamily="34" charset="0"/>
            </a:endParaRPr>
          </a:p>
        </p:txBody>
      </p:sp>
      <p:sp>
        <p:nvSpPr>
          <p:cNvPr id="4102" name="TextBox 6">
            <a:extLst>
              <a:ext uri="{FF2B5EF4-FFF2-40B4-BE49-F238E27FC236}">
                <a16:creationId xmlns:a16="http://schemas.microsoft.com/office/drawing/2014/main" id="{3B143BF7-0143-4BE2-B47E-63D6CDD9D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673" y="3860181"/>
            <a:ext cx="1214437" cy="923925"/>
          </a:xfrm>
          <a:prstGeom prst="rect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/>
            <a:r>
              <a:rPr lang="en-US" altLang="en-US">
                <a:latin typeface="Calibri" panose="020F0502020204030204" pitchFamily="34" charset="0"/>
              </a:rPr>
              <a:t>Image processing programs</a:t>
            </a:r>
            <a:endParaRPr lang="ar-SA" altLang="en-US">
              <a:latin typeface="Calibri" panose="020F0502020204030204" pitchFamily="34" charset="0"/>
            </a:endParaRPr>
          </a:p>
        </p:txBody>
      </p:sp>
      <p:sp>
        <p:nvSpPr>
          <p:cNvPr id="4103" name="TextBox 7">
            <a:extLst>
              <a:ext uri="{FF2B5EF4-FFF2-40B4-BE49-F238E27FC236}">
                <a16:creationId xmlns:a16="http://schemas.microsoft.com/office/drawing/2014/main" id="{A65B9764-4F45-4845-A4A0-53DA2AE9C0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7173" y="3860180"/>
            <a:ext cx="1214437" cy="647700"/>
          </a:xfrm>
          <a:prstGeom prst="rect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/>
            <a:r>
              <a:rPr lang="en-US" altLang="en-US">
                <a:latin typeface="Calibri" panose="020F0502020204030204" pitchFamily="34" charset="0"/>
              </a:rPr>
              <a:t>Audio play program</a:t>
            </a:r>
            <a:endParaRPr lang="ar-SA" altLang="en-US">
              <a:latin typeface="Calibri" panose="020F0502020204030204" pitchFamily="34" charset="0"/>
            </a:endParaRPr>
          </a:p>
        </p:txBody>
      </p:sp>
      <p:sp>
        <p:nvSpPr>
          <p:cNvPr id="4104" name="TextBox 8">
            <a:extLst>
              <a:ext uri="{FF2B5EF4-FFF2-40B4-BE49-F238E27FC236}">
                <a16:creationId xmlns:a16="http://schemas.microsoft.com/office/drawing/2014/main" id="{2173B4F4-0DEE-4890-A2F9-5EFF762C7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0234" y="3855419"/>
            <a:ext cx="1214438" cy="923925"/>
          </a:xfrm>
          <a:prstGeom prst="rect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/>
            <a:r>
              <a:rPr lang="en-US" altLang="en-US">
                <a:latin typeface="Calibri" panose="020F0502020204030204" pitchFamily="34" charset="0"/>
              </a:rPr>
              <a:t>Video display programs</a:t>
            </a:r>
            <a:endParaRPr lang="ar-SA" altLang="en-US">
              <a:latin typeface="Calibri" panose="020F0502020204030204" pitchFamily="34" charset="0"/>
            </a:endParaRP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0BAE5571-BCF5-4B47-9372-EA7947A14C5D}"/>
              </a:ext>
            </a:extLst>
          </p:cNvPr>
          <p:cNvCxnSpPr/>
          <p:nvPr/>
        </p:nvCxnSpPr>
        <p:spPr>
          <a:xfrm flipV="1">
            <a:off x="1289359" y="1712293"/>
            <a:ext cx="6643688" cy="785812"/>
          </a:xfrm>
          <a:prstGeom prst="bentConnector3">
            <a:avLst>
              <a:gd name="adj1" fmla="val 81516"/>
            </a:avLst>
          </a:prstGeom>
          <a:ln w="127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CDD178C-F785-43C2-9BE0-57AD6DFF2B13}"/>
              </a:ext>
            </a:extLst>
          </p:cNvPr>
          <p:cNvCxnSpPr/>
          <p:nvPr/>
        </p:nvCxnSpPr>
        <p:spPr>
          <a:xfrm rot="5400000">
            <a:off x="718653" y="3068811"/>
            <a:ext cx="1143000" cy="15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00957E9-EE6E-452D-9674-051815EB0DCA}"/>
              </a:ext>
            </a:extLst>
          </p:cNvPr>
          <p:cNvCxnSpPr/>
          <p:nvPr/>
        </p:nvCxnSpPr>
        <p:spPr>
          <a:xfrm>
            <a:off x="1289360" y="3641105"/>
            <a:ext cx="1643063" cy="15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7F0AF67-5AE7-4613-A8A9-B3BECEC7B1BE}"/>
              </a:ext>
            </a:extLst>
          </p:cNvPr>
          <p:cNvCxnSpPr/>
          <p:nvPr/>
        </p:nvCxnSpPr>
        <p:spPr>
          <a:xfrm>
            <a:off x="2932422" y="3639519"/>
            <a:ext cx="1714500" cy="158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3FCE9EA-1176-4FFC-95B4-E31210660A2A}"/>
              </a:ext>
            </a:extLst>
          </p:cNvPr>
          <p:cNvCxnSpPr/>
          <p:nvPr/>
        </p:nvCxnSpPr>
        <p:spPr>
          <a:xfrm>
            <a:off x="4646922" y="3641105"/>
            <a:ext cx="51435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6AF8884-08E0-4B87-9094-8052584418A4}"/>
              </a:ext>
            </a:extLst>
          </p:cNvPr>
          <p:cNvCxnSpPr/>
          <p:nvPr/>
        </p:nvCxnSpPr>
        <p:spPr>
          <a:xfrm rot="5400000" flipH="1" flipV="1">
            <a:off x="9076048" y="2998169"/>
            <a:ext cx="1430337" cy="158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CB88A9D-C36B-4952-BD2B-B05F234CC37A}"/>
              </a:ext>
            </a:extLst>
          </p:cNvPr>
          <p:cNvCxnSpPr/>
          <p:nvPr/>
        </p:nvCxnSpPr>
        <p:spPr>
          <a:xfrm rot="10800000">
            <a:off x="6718610" y="2283794"/>
            <a:ext cx="3071813" cy="158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10D8C1D-DD80-45E8-B49A-8B0D391576A4}"/>
              </a:ext>
            </a:extLst>
          </p:cNvPr>
          <p:cNvSpPr txBox="1"/>
          <p:nvPr/>
        </p:nvSpPr>
        <p:spPr>
          <a:xfrm>
            <a:off x="7933048" y="1497980"/>
            <a:ext cx="1500187" cy="369888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  <a:prstDash val="solid"/>
          </a:ln>
        </p:spPr>
        <p:txBody>
          <a:bodyPr rtlCol="1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Multimedia</a:t>
            </a:r>
            <a:endParaRPr lang="ar-SA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B3513947-99C8-42F1-B9EF-5CA93438C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cs typeface="Times New Roman" panose="02020603050405020304" pitchFamily="18" charset="0"/>
              </a:rPr>
              <a:t>Information coding and decoding</a:t>
            </a:r>
            <a:endParaRPr lang="ar-SA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5FCCF-C517-414D-8442-959E1694F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995" y="1196899"/>
            <a:ext cx="11463454" cy="4929266"/>
          </a:xfrm>
        </p:spPr>
        <p:txBody>
          <a:bodyPr>
            <a:normAutofit/>
          </a:bodyPr>
          <a:lstStyle/>
          <a:p>
            <a:pPr algn="l" rtl="0" eaLnBrk="1" hangingPunct="1"/>
            <a:r>
              <a:rPr lang="en-US" altLang="en-US" dirty="0">
                <a:cs typeface="Arial" panose="020B0604020202020204" pitchFamily="34" charset="0"/>
              </a:rPr>
              <a:t>Human senses deal with a variety of information (signals).</a:t>
            </a:r>
          </a:p>
          <a:p>
            <a:pPr algn="l" rtl="0" eaLnBrk="1" hangingPunct="1"/>
            <a:r>
              <a:rPr lang="en-US" altLang="en-US" dirty="0">
                <a:cs typeface="Arial" panose="020B0604020202020204" pitchFamily="34" charset="0"/>
              </a:rPr>
              <a:t>Input devices of computer translates these information into electrical signals, why electrical?.</a:t>
            </a:r>
          </a:p>
          <a:p>
            <a:pPr algn="l" rtl="0" eaLnBrk="1" hangingPunct="1"/>
            <a:r>
              <a:rPr lang="en-US" altLang="en-US" dirty="0">
                <a:cs typeface="Arial" panose="020B0604020202020204" pitchFamily="34" charset="0"/>
              </a:rPr>
              <a:t>Electrical signals are then translated into universal format (0s,1s), this is known as coding.</a:t>
            </a:r>
          </a:p>
          <a:p>
            <a:pPr algn="l" rtl="0" eaLnBrk="1" hangingPunct="1"/>
            <a:r>
              <a:rPr lang="en-US" altLang="en-US" dirty="0">
                <a:cs typeface="Arial" panose="020B0604020202020204" pitchFamily="34" charset="0"/>
              </a:rPr>
              <a:t>After processing, output devices transform back data into their original form, this is known as decoding</a:t>
            </a:r>
          </a:p>
          <a:p>
            <a:pPr algn="l" rtl="0" eaLnBrk="1" hangingPunct="1"/>
            <a:endParaRPr lang="ar-SA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6">
            <a:extLst>
              <a:ext uri="{FF2B5EF4-FFF2-40B4-BE49-F238E27FC236}">
                <a16:creationId xmlns:a16="http://schemas.microsoft.com/office/drawing/2014/main" id="{F3E71353-1254-40F9-9E13-89D51D57B4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1473" y="1846109"/>
            <a:ext cx="10020354" cy="2785364"/>
          </a:xfrm>
          <a:noFill/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45444D1-3692-4062-8FF2-C351F69BD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130" y="74703"/>
            <a:ext cx="10772775" cy="860304"/>
          </a:xfrm>
        </p:spPr>
        <p:txBody>
          <a:bodyPr/>
          <a:lstStyle/>
          <a:p>
            <a:pPr eaLnBrk="1" hangingPunct="1"/>
            <a:r>
              <a:rPr lang="en-US" altLang="en-US" dirty="0">
                <a:cs typeface="Times New Roman" panose="02020603050405020304" pitchFamily="18" charset="0"/>
              </a:rPr>
              <a:t>Information coding and decoding</a:t>
            </a:r>
            <a:endParaRPr lang="ar-SA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3C7963C1-5354-4D99-B00E-C64F6B3B6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419" y="1"/>
            <a:ext cx="8229600" cy="929268"/>
          </a:xfrm>
        </p:spPr>
        <p:txBody>
          <a:bodyPr/>
          <a:lstStyle/>
          <a:p>
            <a:pPr eaLnBrk="1" hangingPunct="1"/>
            <a:r>
              <a:rPr lang="en-US" altLang="en-US" dirty="0">
                <a:cs typeface="Times New Roman" panose="02020603050405020304" pitchFamily="18" charset="0"/>
              </a:rPr>
              <a:t>Bit Pattern</a:t>
            </a:r>
            <a:endParaRPr lang="ar-SA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24A58-42FE-4F8B-BDF2-6637AF6EA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693" y="1071563"/>
            <a:ext cx="11210693" cy="5500687"/>
          </a:xfrm>
        </p:spPr>
        <p:txBody>
          <a:bodyPr>
            <a:normAutofit fontScale="92500"/>
          </a:bodyPr>
          <a:lstStyle/>
          <a:p>
            <a:pPr algn="l" rtl="0" eaLnBrk="1" hangingPunct="1">
              <a:spcBef>
                <a:spcPct val="0"/>
              </a:spcBef>
            </a:pPr>
            <a:r>
              <a:rPr lang="en-US" altLang="en-US" dirty="0">
                <a:cs typeface="Arial" panose="020B0604020202020204" pitchFamily="34" charset="0"/>
              </a:rPr>
              <a:t>A bit is the smallest unit of data that the computer deals with.</a:t>
            </a:r>
          </a:p>
          <a:p>
            <a:pPr algn="l" rtl="0" eaLnBrk="1" hangingPunct="1">
              <a:spcBef>
                <a:spcPct val="0"/>
              </a:spcBef>
            </a:pPr>
            <a:r>
              <a:rPr lang="en-US" altLang="en-US" dirty="0">
                <a:cs typeface="Arial" panose="020B0604020202020204" pitchFamily="34" charset="0"/>
              </a:rPr>
              <a:t> a bit can take two values (0 or 1).</a:t>
            </a:r>
          </a:p>
          <a:p>
            <a:pPr algn="l" rtl="0" eaLnBrk="1" hangingPunct="1">
              <a:spcBef>
                <a:spcPct val="0"/>
              </a:spcBef>
            </a:pPr>
            <a:r>
              <a:rPr lang="en-US" altLang="en-US" dirty="0">
                <a:cs typeface="Arial" panose="020B0604020202020204" pitchFamily="34" charset="0"/>
              </a:rPr>
              <a:t>A two-state electrical switch (transistor) is used to represent a bit (</a:t>
            </a:r>
            <a:r>
              <a:rPr lang="en-US" altLang="en-US" dirty="0">
                <a:solidFill>
                  <a:srgbClr val="070CE9"/>
                </a:solidFill>
                <a:cs typeface="Arial" panose="020B0604020202020204" pitchFamily="34" charset="0"/>
              </a:rPr>
              <a:t>on</a:t>
            </a:r>
            <a:r>
              <a:rPr lang="en-US" altLang="en-US" dirty="0">
                <a:cs typeface="Arial" panose="020B0604020202020204" pitchFamily="34" charset="0"/>
              </a:rPr>
              <a:t> state →1, </a:t>
            </a:r>
            <a:r>
              <a:rPr lang="en-US" altLang="en-US" dirty="0">
                <a:solidFill>
                  <a:srgbClr val="070CE9"/>
                </a:solidFill>
                <a:cs typeface="Arial" panose="020B0604020202020204" pitchFamily="34" charset="0"/>
              </a:rPr>
              <a:t>off</a:t>
            </a:r>
            <a:r>
              <a:rPr lang="en-US" altLang="en-US" dirty="0">
                <a:cs typeface="Arial" panose="020B0604020202020204" pitchFamily="34" charset="0"/>
              </a:rPr>
              <a:t> state →0).</a:t>
            </a:r>
          </a:p>
          <a:p>
            <a:pPr algn="l" rtl="0" eaLnBrk="1" hangingPunct="1">
              <a:spcBef>
                <a:spcPct val="0"/>
              </a:spcBef>
            </a:pPr>
            <a:r>
              <a:rPr lang="en-US" altLang="en-US" dirty="0">
                <a:cs typeface="Arial" panose="020B0604020202020204" pitchFamily="34" charset="0"/>
              </a:rPr>
              <a:t>To store 16 bits you need 16 switches, to store million bits you need million switches.</a:t>
            </a:r>
          </a:p>
          <a:p>
            <a:pPr algn="l" rtl="0" eaLnBrk="1" hangingPunct="1">
              <a:spcBef>
                <a:spcPct val="0"/>
              </a:spcBef>
            </a:pPr>
            <a:r>
              <a:rPr lang="en-US" altLang="en-US" dirty="0">
                <a:cs typeface="Arial" panose="020B0604020202020204" pitchFamily="34" charset="0"/>
              </a:rPr>
              <a:t>In computer memory data are stored as blocks of bits (bit-patterns), the length of bit-patterns is the number of bits in the bit-patterns.</a:t>
            </a:r>
          </a:p>
          <a:p>
            <a:pPr algn="l" rtl="0" eaLnBrk="1" hangingPunct="1">
              <a:spcBef>
                <a:spcPct val="0"/>
              </a:spcBef>
            </a:pPr>
            <a:r>
              <a:rPr lang="en-US" altLang="en-US" dirty="0">
                <a:cs typeface="Arial" panose="020B0604020202020204" pitchFamily="34" charset="0"/>
              </a:rPr>
              <a:t>A bit-pattern of 8 bits length is called a byte</a:t>
            </a:r>
            <a:endParaRPr lang="ar-SA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253DE44A-6CDB-4178-8153-46EED7EB8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cs typeface="Times New Roman" panose="02020603050405020304" pitchFamily="18" charset="0"/>
              </a:rPr>
              <a:t>Representing Data: (Text Representation)</a:t>
            </a:r>
            <a:endParaRPr lang="ar-SA" altLang="en-US" dirty="0"/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E14FB331-5D56-4888-8661-0186E6A0B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130" y="1219201"/>
            <a:ext cx="11138293" cy="4906964"/>
          </a:xfrm>
        </p:spPr>
        <p:txBody>
          <a:bodyPr>
            <a:normAutofit/>
          </a:bodyPr>
          <a:lstStyle/>
          <a:p>
            <a:pPr algn="l" rtl="0" eaLnBrk="1" hangingPunct="1"/>
            <a:r>
              <a:rPr lang="en-US" altLang="en-US" dirty="0">
                <a:cs typeface="Arial" panose="020B0604020202020204" pitchFamily="34" charset="0"/>
              </a:rPr>
              <a:t>Written text is made of alphabetical symbols (letters). For example, in English there are 26 uppercase and  26 lowercase symbols.</a:t>
            </a:r>
          </a:p>
          <a:p>
            <a:pPr algn="l" rtl="0" eaLnBrk="1" hangingPunct="1"/>
            <a:r>
              <a:rPr lang="en-US" altLang="en-US" dirty="0">
                <a:cs typeface="Arial" panose="020B0604020202020204" pitchFamily="34" charset="0"/>
              </a:rPr>
              <a:t>Each of those symbols is  represented by distinctive bit-pattern (code).</a:t>
            </a:r>
          </a:p>
          <a:p>
            <a:pPr algn="l" rtl="0" eaLnBrk="1" hangingPunct="1"/>
            <a:r>
              <a:rPr lang="en-US" altLang="en-US" dirty="0">
                <a:cs typeface="Arial" panose="020B0604020202020204" pitchFamily="34" charset="0"/>
              </a:rPr>
              <a:t>Once alphabetical symbols are represented by a bit-pattern, any word that is made of combination of letters can be represented.  </a:t>
            </a:r>
            <a:endParaRPr lang="ar-SA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A77A95F4-ADC0-4D96-B763-49B4BE875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Times New Roman" panose="02020603050405020304" pitchFamily="18" charset="0"/>
              </a:rPr>
              <a:t>Representation of word “BYTE”</a:t>
            </a:r>
            <a:endParaRPr lang="ar-SA" altLang="en-US" dirty="0"/>
          </a:p>
        </p:txBody>
      </p:sp>
      <p:pic>
        <p:nvPicPr>
          <p:cNvPr id="9219" name="Picture 11">
            <a:extLst>
              <a:ext uri="{FF2B5EF4-FFF2-40B4-BE49-F238E27FC236}">
                <a16:creationId xmlns:a16="http://schemas.microsoft.com/office/drawing/2014/main" id="{82889839-5FD0-4B7A-ADAD-69483163F5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3376" y="1875845"/>
            <a:ext cx="6302375" cy="1693862"/>
          </a:xfr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0654359A-9C55-46BE-9A9C-025E0AE8B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249" y="56569"/>
            <a:ext cx="8229600" cy="1143000"/>
          </a:xfrm>
        </p:spPr>
        <p:txBody>
          <a:bodyPr/>
          <a:lstStyle/>
          <a:p>
            <a:r>
              <a:rPr lang="en-US" altLang="en-US" dirty="0">
                <a:cs typeface="Times New Roman" panose="02020603050405020304" pitchFamily="18" charset="0"/>
              </a:rPr>
              <a:t>Number of bits in bit-pattern</a:t>
            </a:r>
            <a:endParaRPr lang="ar-SA" altLang="en-US" dirty="0"/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DD052E41-3B0E-48E3-8589-7F22752DC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112" y="1071564"/>
            <a:ext cx="10957932" cy="5286375"/>
          </a:xfrm>
        </p:spPr>
        <p:txBody>
          <a:bodyPr>
            <a:normAutofit fontScale="92500" lnSpcReduction="10000"/>
          </a:bodyPr>
          <a:lstStyle/>
          <a:p>
            <a:pPr algn="l" rtl="0"/>
            <a:r>
              <a:rPr lang="en-US" altLang="en-US" dirty="0">
                <a:cs typeface="Arial" panose="020B0604020202020204" pitchFamily="34" charset="0"/>
              </a:rPr>
              <a:t>The number of possible bit-patterns (symbols) made of </a:t>
            </a:r>
            <a:r>
              <a:rPr lang="en-US" altLang="en-US" i="1" dirty="0">
                <a:cs typeface="Arial" panose="020B0604020202020204" pitchFamily="34" charset="0"/>
              </a:rPr>
              <a:t>N</a:t>
            </a:r>
            <a:r>
              <a:rPr lang="en-US" altLang="en-US" dirty="0">
                <a:cs typeface="Arial" panose="020B0604020202020204" pitchFamily="34" charset="0"/>
              </a:rPr>
              <a:t> number of bits, </a:t>
            </a:r>
            <a:r>
              <a:rPr lang="en-US" altLang="en-US" i="1" dirty="0">
                <a:cs typeface="Arial" panose="020B0604020202020204" pitchFamily="34" charset="0"/>
              </a:rPr>
              <a:t>M</a:t>
            </a:r>
            <a:r>
              <a:rPr lang="en-US" altLang="en-US" dirty="0">
                <a:cs typeface="Arial" panose="020B0604020202020204" pitchFamily="34" charset="0"/>
              </a:rPr>
              <a:t> is given by:</a:t>
            </a:r>
          </a:p>
          <a:p>
            <a:pPr algn="l" rtl="0">
              <a:buFont typeface="Arial" panose="020B0604020202020204" pitchFamily="34" charset="0"/>
              <a:buNone/>
            </a:pPr>
            <a:r>
              <a:rPr lang="en-US" altLang="en-US" dirty="0">
                <a:cs typeface="Arial" panose="020B0604020202020204" pitchFamily="34" charset="0"/>
              </a:rPr>
              <a:t>                                           </a:t>
            </a:r>
            <a:r>
              <a:rPr lang="en-US" altLang="en-US" i="1" dirty="0">
                <a:cs typeface="Arial" panose="020B0604020202020204" pitchFamily="34" charset="0"/>
              </a:rPr>
              <a:t>M</a:t>
            </a:r>
            <a:r>
              <a:rPr lang="en-US" altLang="en-US" dirty="0">
                <a:cs typeface="Arial" panose="020B0604020202020204" pitchFamily="34" charset="0"/>
              </a:rPr>
              <a:t> = 2</a:t>
            </a:r>
            <a:r>
              <a:rPr lang="en-US" altLang="en-US" i="1" baseline="30000" dirty="0">
                <a:cs typeface="Arial" panose="020B0604020202020204" pitchFamily="34" charset="0"/>
              </a:rPr>
              <a:t>N</a:t>
            </a:r>
            <a:r>
              <a:rPr lang="en-US" altLang="en-US" dirty="0">
                <a:cs typeface="Arial" panose="020B0604020202020204" pitchFamily="34" charset="0"/>
              </a:rPr>
              <a:t> </a:t>
            </a:r>
          </a:p>
          <a:p>
            <a:pPr algn="l" rtl="0"/>
            <a:r>
              <a:rPr lang="en-US" altLang="en-US" dirty="0">
                <a:cs typeface="Arial" panose="020B0604020202020204" pitchFamily="34" charset="0"/>
              </a:rPr>
              <a:t>Inversely, the number of bits needed to construct </a:t>
            </a:r>
            <a:r>
              <a:rPr lang="en-US" altLang="en-US" i="1" dirty="0">
                <a:cs typeface="Arial" panose="020B0604020202020204" pitchFamily="34" charset="0"/>
              </a:rPr>
              <a:t>M</a:t>
            </a:r>
            <a:r>
              <a:rPr lang="en-US" altLang="en-US" dirty="0">
                <a:cs typeface="Arial" panose="020B0604020202020204" pitchFamily="34" charset="0"/>
              </a:rPr>
              <a:t> number of symbols is given by: </a:t>
            </a:r>
          </a:p>
          <a:p>
            <a:pPr algn="l" rtl="0">
              <a:buFont typeface="Arial" panose="020B0604020202020204" pitchFamily="34" charset="0"/>
              <a:buNone/>
            </a:pPr>
            <a:r>
              <a:rPr lang="en-US" altLang="en-US" dirty="0">
                <a:cs typeface="Arial" panose="020B0604020202020204" pitchFamily="34" charset="0"/>
              </a:rPr>
              <a:t>                        </a:t>
            </a:r>
            <a:r>
              <a:rPr lang="en-US" altLang="en-US" i="1" dirty="0">
                <a:cs typeface="Arial" panose="020B0604020202020204" pitchFamily="34" charset="0"/>
              </a:rPr>
              <a:t>N</a:t>
            </a:r>
            <a:r>
              <a:rPr lang="en-US" altLang="en-US" dirty="0">
                <a:cs typeface="Arial" panose="020B0604020202020204" pitchFamily="34" charset="0"/>
              </a:rPr>
              <a:t>= Log</a:t>
            </a:r>
            <a:r>
              <a:rPr lang="en-US" altLang="en-US" baseline="-25000" dirty="0">
                <a:cs typeface="Arial" panose="020B0604020202020204" pitchFamily="34" charset="0"/>
              </a:rPr>
              <a:t>2</a:t>
            </a:r>
            <a:r>
              <a:rPr lang="en-US" altLang="en-US" dirty="0">
                <a:cs typeface="Arial" panose="020B0604020202020204" pitchFamily="34" charset="0"/>
              </a:rPr>
              <a:t> </a:t>
            </a:r>
            <a:r>
              <a:rPr lang="en-US" altLang="en-US" i="1" dirty="0">
                <a:cs typeface="Arial" panose="020B0604020202020204" pitchFamily="34" charset="0"/>
              </a:rPr>
              <a:t>M ≈ 3.2 </a:t>
            </a:r>
            <a:r>
              <a:rPr lang="en-US" altLang="en-US" dirty="0">
                <a:cs typeface="Arial" panose="020B0604020202020204" pitchFamily="34" charset="0"/>
              </a:rPr>
              <a:t>Log</a:t>
            </a:r>
            <a:r>
              <a:rPr lang="en-US" altLang="en-US" baseline="-25000" dirty="0">
                <a:cs typeface="Arial" panose="020B0604020202020204" pitchFamily="34" charset="0"/>
              </a:rPr>
              <a:t>10</a:t>
            </a:r>
            <a:r>
              <a:rPr lang="en-US" altLang="en-US" dirty="0">
                <a:cs typeface="Arial" panose="020B0604020202020204" pitchFamily="34" charset="0"/>
              </a:rPr>
              <a:t> </a:t>
            </a:r>
            <a:r>
              <a:rPr lang="en-US" altLang="en-US" i="1" dirty="0">
                <a:cs typeface="Arial" panose="020B0604020202020204" pitchFamily="34" charset="0"/>
              </a:rPr>
              <a:t>M </a:t>
            </a:r>
          </a:p>
          <a:p>
            <a:pPr algn="l" rtl="0">
              <a:buFont typeface="Arial" panose="020B0604020202020204" pitchFamily="34" charset="0"/>
              <a:buNone/>
            </a:pPr>
            <a:r>
              <a:rPr lang="en-US" altLang="en-US" i="1" dirty="0">
                <a:cs typeface="Arial" panose="020B0604020202020204" pitchFamily="34" charset="0"/>
              </a:rPr>
              <a:t>    </a:t>
            </a:r>
            <a:r>
              <a:rPr lang="en-US" altLang="en-US" u="sng" dirty="0">
                <a:cs typeface="Arial" panose="020B0604020202020204" pitchFamily="34" charset="0"/>
              </a:rPr>
              <a:t>(Note: </a:t>
            </a:r>
            <a:r>
              <a:rPr lang="en-US" altLang="en-US" i="1" u="sng" dirty="0">
                <a:cs typeface="Arial" panose="020B0604020202020204" pitchFamily="34" charset="0"/>
              </a:rPr>
              <a:t>N</a:t>
            </a:r>
            <a:r>
              <a:rPr lang="en-US" altLang="en-US" u="sng" dirty="0">
                <a:cs typeface="Arial" panose="020B0604020202020204" pitchFamily="34" charset="0"/>
              </a:rPr>
              <a:t> must be rounded to next bigger integer)</a:t>
            </a:r>
          </a:p>
          <a:p>
            <a:pPr algn="l" rtl="0"/>
            <a:r>
              <a:rPr lang="en-US" altLang="en-US" dirty="0">
                <a:cs typeface="Arial" panose="020B0604020202020204" pitchFamily="34" charset="0"/>
              </a:rPr>
              <a:t>Ex: for </a:t>
            </a:r>
            <a:r>
              <a:rPr lang="en-US" altLang="en-US" i="1" dirty="0">
                <a:cs typeface="Arial" panose="020B0604020202020204" pitchFamily="34" charset="0"/>
              </a:rPr>
              <a:t>M</a:t>
            </a:r>
            <a:r>
              <a:rPr lang="en-US" altLang="en-US" dirty="0">
                <a:cs typeface="Arial" panose="020B0604020202020204" pitchFamily="34" charset="0"/>
              </a:rPr>
              <a:t> = 26,</a:t>
            </a:r>
            <a:r>
              <a:rPr lang="en-US" altLang="en-US" i="1" dirty="0">
                <a:cs typeface="Arial" panose="020B0604020202020204" pitchFamily="34" charset="0"/>
              </a:rPr>
              <a:t> </a:t>
            </a:r>
            <a:r>
              <a:rPr lang="en-GB" altLang="en-US" i="1" dirty="0">
                <a:cs typeface="Arial" panose="020B0604020202020204" pitchFamily="34" charset="0"/>
              </a:rPr>
              <a:t>what is the min number of bits?</a:t>
            </a:r>
            <a:endParaRPr lang="en-US" altLang="en-US" i="1" dirty="0">
              <a:cs typeface="Arial" panose="020B0604020202020204" pitchFamily="34" charset="0"/>
            </a:endParaRPr>
          </a:p>
          <a:p>
            <a:pPr algn="l" rtl="0">
              <a:buFont typeface="Arial" panose="020B0604020202020204" pitchFamily="34" charset="0"/>
              <a:buNone/>
            </a:pPr>
            <a:r>
              <a:rPr lang="en-US" altLang="en-US" i="1" dirty="0">
                <a:cs typeface="Arial" panose="020B0604020202020204" pitchFamily="34" charset="0"/>
              </a:rPr>
              <a:t>    N</a:t>
            </a:r>
            <a:r>
              <a:rPr lang="en-US" altLang="en-US" dirty="0">
                <a:cs typeface="Arial" panose="020B0604020202020204" pitchFamily="34" charset="0"/>
              </a:rPr>
              <a:t>= Log</a:t>
            </a:r>
            <a:r>
              <a:rPr lang="en-US" altLang="en-US" baseline="-25000" dirty="0">
                <a:cs typeface="Arial" panose="020B0604020202020204" pitchFamily="34" charset="0"/>
              </a:rPr>
              <a:t>2</a:t>
            </a:r>
            <a:r>
              <a:rPr lang="en-US" altLang="en-US" dirty="0">
                <a:cs typeface="Arial" panose="020B0604020202020204" pitchFamily="34" charset="0"/>
              </a:rPr>
              <a:t> 26 = 3.2 Log</a:t>
            </a:r>
            <a:r>
              <a:rPr lang="en-US" altLang="en-US" baseline="-25000" dirty="0">
                <a:cs typeface="Arial" panose="020B0604020202020204" pitchFamily="34" charset="0"/>
              </a:rPr>
              <a:t>10</a:t>
            </a:r>
            <a:r>
              <a:rPr lang="en-US" altLang="en-US" dirty="0">
                <a:cs typeface="Arial" panose="020B0604020202020204" pitchFamily="34" charset="0"/>
              </a:rPr>
              <a:t> </a:t>
            </a:r>
            <a:r>
              <a:rPr lang="en-US" altLang="en-US" i="1" dirty="0">
                <a:cs typeface="Arial" panose="020B0604020202020204" pitchFamily="34" charset="0"/>
              </a:rPr>
              <a:t>26</a:t>
            </a:r>
            <a:r>
              <a:rPr lang="en-US" altLang="en-US" dirty="0">
                <a:cs typeface="Arial" panose="020B0604020202020204" pitchFamily="34" charset="0"/>
              </a:rPr>
              <a:t> = 4.5 = 5 bits </a:t>
            </a:r>
            <a:endParaRPr lang="ar-SA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18436</TotalTime>
  <Words>1138</Words>
  <Application>Microsoft Office PowerPoint</Application>
  <PresentationFormat>Widescreen</PresentationFormat>
  <Paragraphs>114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Times New Roman</vt:lpstr>
      <vt:lpstr>Wingdings</vt:lpstr>
      <vt:lpstr>Metropolitan</vt:lpstr>
      <vt:lpstr>Introduction to Computer Science </vt:lpstr>
      <vt:lpstr>What is data?</vt:lpstr>
      <vt:lpstr>Data Types</vt:lpstr>
      <vt:lpstr>Information coding and decoding</vt:lpstr>
      <vt:lpstr>Information coding and decoding</vt:lpstr>
      <vt:lpstr>Bit Pattern</vt:lpstr>
      <vt:lpstr>Representing Data: (Text Representation)</vt:lpstr>
      <vt:lpstr>Representation of word “BYTE”</vt:lpstr>
      <vt:lpstr>Number of bits in bit-pattern</vt:lpstr>
      <vt:lpstr>Code systems for text representation</vt:lpstr>
      <vt:lpstr>(1) ASCII</vt:lpstr>
      <vt:lpstr>(2) Extended ASCII</vt:lpstr>
      <vt:lpstr>(3) EBCDIC</vt:lpstr>
      <vt:lpstr>(4) Unicode</vt:lpstr>
      <vt:lpstr>(5) ISO</vt:lpstr>
      <vt:lpstr>Representing Data: (Image Representation)</vt:lpstr>
      <vt:lpstr>Bitmap Graphic</vt:lpstr>
      <vt:lpstr>Pixel Color (Black &amp; white)</vt:lpstr>
      <vt:lpstr>PowerPoint Presentation</vt:lpstr>
      <vt:lpstr>Gray scale) Pixel Color)</vt:lpstr>
      <vt:lpstr>Pixel Color (Colored pixel)</vt:lpstr>
      <vt:lpstr>PowerPoint Presentation</vt:lpstr>
      <vt:lpstr>Vector Graphic</vt:lpstr>
      <vt:lpstr>Representing Data: Audio Representation</vt:lpstr>
      <vt:lpstr>PowerPoint Presentation</vt:lpstr>
      <vt:lpstr>Representing Data: Video Representation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</dc:title>
  <dc:creator>Hieu Huynh</dc:creator>
  <cp:lastModifiedBy>Hieu Huynh</cp:lastModifiedBy>
  <cp:revision>214</cp:revision>
  <cp:lastPrinted>2018-05-05T00:23:53Z</cp:lastPrinted>
  <dcterms:created xsi:type="dcterms:W3CDTF">2018-02-01T01:09:19Z</dcterms:created>
  <dcterms:modified xsi:type="dcterms:W3CDTF">2018-10-25T15:14:11Z</dcterms:modified>
</cp:coreProperties>
</file>