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8" r:id="rId3"/>
    <p:sldId id="265" r:id="rId4"/>
    <p:sldId id="277" r:id="rId5"/>
    <p:sldId id="267" r:id="rId6"/>
    <p:sldId id="272" r:id="rId7"/>
    <p:sldId id="279" r:id="rId8"/>
    <p:sldId id="282" r:id="rId9"/>
    <p:sldId id="281" r:id="rId10"/>
    <p:sldId id="280" r:id="rId11"/>
    <p:sldId id="328" r:id="rId12"/>
    <p:sldId id="286" r:id="rId13"/>
    <p:sldId id="330" r:id="rId14"/>
    <p:sldId id="331" r:id="rId15"/>
    <p:sldId id="285" r:id="rId16"/>
    <p:sldId id="291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32" r:id="rId28"/>
    <p:sldId id="317" r:id="rId29"/>
    <p:sldId id="353" r:id="rId30"/>
    <p:sldId id="354" r:id="rId31"/>
    <p:sldId id="316" r:id="rId32"/>
    <p:sldId id="314" r:id="rId33"/>
    <p:sldId id="308" r:id="rId34"/>
    <p:sldId id="309" r:id="rId35"/>
    <p:sldId id="321" r:id="rId36"/>
    <p:sldId id="318" r:id="rId37"/>
    <p:sldId id="315" r:id="rId38"/>
    <p:sldId id="322" r:id="rId39"/>
    <p:sldId id="323" r:id="rId40"/>
    <p:sldId id="324" r:id="rId41"/>
    <p:sldId id="319" r:id="rId42"/>
    <p:sldId id="357" r:id="rId43"/>
    <p:sldId id="358" r:id="rId44"/>
    <p:sldId id="333" r:id="rId45"/>
    <p:sldId id="359" r:id="rId46"/>
    <p:sldId id="341" r:id="rId47"/>
  </p:sldIdLst>
  <p:sldSz cx="12192000" cy="6858000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7775" autoAdjust="0"/>
  </p:normalViewPr>
  <p:slideViewPr>
    <p:cSldViewPr snapToGrid="0">
      <p:cViewPr varScale="1">
        <p:scale>
          <a:sx n="91" d="100"/>
          <a:sy n="91" d="100"/>
        </p:scale>
        <p:origin x="4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8DF305-E2BB-4AA3-970B-72AEFC21BD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71A3C-9FE4-4256-A420-20198B30DE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78262-3FE6-4C73-A027-DC559DA2919C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2ECB5-54B2-4901-840B-B3F7D0080F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9E21C-BF47-4137-BE86-A628FC4776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71F62-E2A9-4F68-A163-6942991E3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68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63F43-82C1-4E7C-8293-93DF8220CE7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B01D5-FA06-4F29-854D-B54D666E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C3EE8-4299-4502-BE96-C80D6E6D297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2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C0A4D2-FE59-49EC-A17D-BE0569E49D2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73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AD4321-50E0-476F-B4D9-42EEAB731C9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77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B63561-3BDC-444C-A158-D3996709A6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43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B63561-3BDC-444C-A158-D3996709A6F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19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B63561-3BDC-444C-A158-D3996709A6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63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322F7-C912-478A-BA61-BC56F63B987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4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6A8237-A52F-42C8-BB03-6FDCB493242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49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A164DD-C9A8-4F46-9D7F-6FBC9F6F589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Computer</a:t>
            </a:r>
            <a:r>
              <a:rPr lang="en-US" baseline="0" dirty="0"/>
              <a:t> does not recognize negative 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1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4892CC-8BEC-4412-A65C-3220C8386FA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73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F32F81-87F6-40AA-BB41-7D0B75E738C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6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5EF2B6-3C98-4145-AD44-B852A661F1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995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FB7D13-A1D2-4B02-8B06-8C46150ADF5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95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0959D1-C242-4F4A-B697-2917CF8F863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68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70C11F-FA4D-4144-B318-2EF8E0D2EAB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67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3AA299-43CE-47D5-B63B-B4EB97A6F72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17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947D38-CE65-4E6E-B6DB-DEDB545F38F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This</a:t>
            </a:r>
            <a:r>
              <a:rPr lang="en-US" baseline="0" dirty="0"/>
              <a:t> is commonly used. Arithmetic simpler.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06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0FB7B5-4671-49FE-814C-C611BC1219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65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2E2FD5-F0E9-4BFD-AD92-A187193CEC4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68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2E2FD5-F0E9-4BFD-AD92-A187193CEC4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829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C91158-E5F4-4614-972E-3AC4FCBAC45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588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A2A91-0DE4-4A3F-9BB0-43FB31F80EA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03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83072-C220-44A9-A270-02BBE0B881A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772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12181-96B2-44AF-86AF-969DEFA789A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Right </a:t>
            </a:r>
            <a:r>
              <a:rPr lang="en-US" baseline="0" dirty="0"/>
              <a:t>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309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ACBA2F-38C5-4A89-A6B5-F6509054C9B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397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A639BF-4516-45AE-B6DE-AC60432E762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56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32762-7F53-49DA-886F-EB474ED06B1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No overflow</a:t>
            </a:r>
          </a:p>
        </p:txBody>
      </p:sp>
    </p:spTree>
    <p:extLst>
      <p:ext uri="{BB962C8B-B14F-4D97-AF65-F5344CB8AC3E}">
        <p14:creationId xmlns:p14="http://schemas.microsoft.com/office/powerpoint/2010/main" val="37886458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C7CBEE-FE2B-4B5B-A6D1-F5D56BB026E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Both overflow.</a:t>
            </a:r>
          </a:p>
        </p:txBody>
      </p:sp>
    </p:spTree>
    <p:extLst>
      <p:ext uri="{BB962C8B-B14F-4D97-AF65-F5344CB8AC3E}">
        <p14:creationId xmlns:p14="http://schemas.microsoft.com/office/powerpoint/2010/main" val="41357453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2957EB-A2E8-482A-BB4E-AA434430B3E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152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76EBCA-D567-4389-AB94-6AFA8C9665D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033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3E7AEA-2B55-4DA1-9167-FF5BD02BEAC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212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7BFC3D-C199-46E7-A987-7FF8622D88C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0.01101 x</a:t>
            </a:r>
            <a:r>
              <a:rPr lang="en-US" baseline="0" dirty="0"/>
              <a:t> 2^4 = 0.1101 x 2^3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255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A06F5B-CAE0-4FE8-9D18-D083FD190F2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28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513345-DA36-450F-94D8-ED32EDF1D2B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96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64FFD-A212-4F1A-AB95-3FFEF4A9C44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539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B0E4F-FD55-4886-A027-F3E357E3C33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How to translate</a:t>
            </a:r>
          </a:p>
        </p:txBody>
      </p:sp>
    </p:spTree>
    <p:extLst>
      <p:ext uri="{BB962C8B-B14F-4D97-AF65-F5344CB8AC3E}">
        <p14:creationId xmlns:p14="http://schemas.microsoft.com/office/powerpoint/2010/main" val="11091785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B0E4F-FD55-4886-A027-F3E357E3C33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How to translate</a:t>
            </a:r>
          </a:p>
        </p:txBody>
      </p:sp>
    </p:spTree>
    <p:extLst>
      <p:ext uri="{BB962C8B-B14F-4D97-AF65-F5344CB8AC3E}">
        <p14:creationId xmlns:p14="http://schemas.microsoft.com/office/powerpoint/2010/main" val="31892722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B0E4F-FD55-4886-A027-F3E357E3C33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How to translate</a:t>
            </a:r>
          </a:p>
        </p:txBody>
      </p:sp>
    </p:spTree>
    <p:extLst>
      <p:ext uri="{BB962C8B-B14F-4D97-AF65-F5344CB8AC3E}">
        <p14:creationId xmlns:p14="http://schemas.microsoft.com/office/powerpoint/2010/main" val="39835347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A38BAE-6E02-40BE-A8B9-D11482274D4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We want to use text</a:t>
            </a:r>
          </a:p>
        </p:txBody>
      </p:sp>
    </p:spTree>
    <p:extLst>
      <p:ext uri="{BB962C8B-B14F-4D97-AF65-F5344CB8AC3E}">
        <p14:creationId xmlns:p14="http://schemas.microsoft.com/office/powerpoint/2010/main" val="34616977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A38BAE-6E02-40BE-A8B9-D11482274D4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We want to use text</a:t>
            </a:r>
          </a:p>
        </p:txBody>
      </p:sp>
    </p:spTree>
    <p:extLst>
      <p:ext uri="{BB962C8B-B14F-4D97-AF65-F5344CB8AC3E}">
        <p14:creationId xmlns:p14="http://schemas.microsoft.com/office/powerpoint/2010/main" val="4627184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D28858-C385-4635-ACAF-DD5723B938A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83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22DAAE-8F6B-4E2D-8BDF-995907C823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59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FC0A93-E393-48DE-A015-6099B5F0D2C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38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C82461-1780-47A6-82E2-A7FF3642306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00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22DAAE-8F6B-4E2D-8BDF-995907C823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49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C80606-54FC-49F0-97ED-3353B46032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2335701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4293" y="3508861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DD6895E-F891-4855-B1E6-5EB949576BA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6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5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74703"/>
            <a:ext cx="10772775" cy="860304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151725"/>
            <a:ext cx="10753725" cy="5186254"/>
          </a:xfrm>
        </p:spPr>
        <p:txBody>
          <a:bodyPr>
            <a:normAutofit/>
          </a:bodyPr>
          <a:lstStyle>
            <a:lvl1pPr marL="444500" indent="-444500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8038" indent="-363538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2000"/>
              <a:buFont typeface="Arial" panose="020B0604020202020204" pitchFamily="34" charset="0"/>
              <a:buChar char="•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74738" indent="-2667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074738" indent="-266700">
              <a:lnSpc>
                <a:spcPct val="100000"/>
              </a:lnSpc>
              <a:spcBef>
                <a:spcPts val="1000"/>
              </a:spcBef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526" y="6554697"/>
            <a:ext cx="996418" cy="228600"/>
          </a:xfrm>
        </p:spPr>
        <p:txBody>
          <a:bodyPr/>
          <a:lstStyle/>
          <a:p>
            <a:fld id="{5DD6895E-F891-4855-B1E6-5EB949576BA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9311" y="6554697"/>
            <a:ext cx="6873706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2852" y="6400800"/>
            <a:ext cx="1191856" cy="383706"/>
          </a:xfrm>
        </p:spPr>
        <p:txBody>
          <a:bodyPr/>
          <a:lstStyle>
            <a:lvl1pPr>
              <a:defRPr sz="2400"/>
            </a:lvl1pPr>
          </a:lstStyle>
          <a:p>
            <a:fld id="{3023A59E-6244-40D7-82DF-9B62307A61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1D2DEB-84C9-46ED-ACE5-08FC4C4F0FF0}"/>
              </a:ext>
            </a:extLst>
          </p:cNvPr>
          <p:cNvCxnSpPr>
            <a:cxnSpLocks/>
          </p:cNvCxnSpPr>
          <p:nvPr userDrawn="1"/>
        </p:nvCxnSpPr>
        <p:spPr>
          <a:xfrm flipV="1">
            <a:off x="667130" y="935007"/>
            <a:ext cx="11161265" cy="13961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9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9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0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5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6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DD6895E-F891-4855-B1E6-5EB949576BA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24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DD6895E-F891-4855-B1E6-5EB949576BA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z="4600" b="1" dirty="0"/>
              <a:t>Introduction to Computer Science</a:t>
            </a:r>
            <a:br>
              <a:rPr lang="en-US" sz="4600" b="1" dirty="0"/>
            </a:br>
            <a:endParaRPr lang="en-US" sz="2800" b="1" dirty="0">
              <a:solidFill>
                <a:srgbClr val="800000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4293" y="3508861"/>
            <a:ext cx="10641511" cy="797893"/>
          </a:xfrm>
        </p:spPr>
        <p:txBody>
          <a:bodyPr/>
          <a:lstStyle/>
          <a:p>
            <a:pPr algn="ctr" eaLnBrk="1" hangingPunct="1"/>
            <a:r>
              <a:rPr lang="en-US" b="1" dirty="0"/>
              <a:t>Number Systems and Codes 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36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19D80-99C2-4940-AFA1-B420796AC52F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356477" y="74703"/>
            <a:ext cx="8534400" cy="1139825"/>
          </a:xfrm>
        </p:spPr>
        <p:txBody>
          <a:bodyPr/>
          <a:lstStyle/>
          <a:p>
            <a:pPr eaLnBrk="1" hangingPunct="1"/>
            <a:r>
              <a:rPr lang="en-US" sz="3800" dirty="0"/>
              <a:t>CONVERSION: </a:t>
            </a:r>
            <a:r>
              <a:rPr lang="en-US" altLang="ko-KR" sz="3800" dirty="0"/>
              <a:t>BASE-</a:t>
            </a:r>
            <a:r>
              <a:rPr lang="en-US" altLang="ko-KR" sz="3800" i="1" dirty="0"/>
              <a:t>R</a:t>
            </a:r>
            <a:r>
              <a:rPr lang="en-US" altLang="ko-KR" sz="3800" dirty="0"/>
              <a:t> TO DECIMAL </a:t>
            </a:r>
            <a:endParaRPr lang="en-US" sz="3800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4835525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Easy!</a:t>
            </a:r>
          </a:p>
          <a:p>
            <a:pPr lvl="1" eaLnBrk="1" hangingPunct="1">
              <a:spcBef>
                <a:spcPct val="40000"/>
              </a:spcBef>
            </a:pPr>
            <a:r>
              <a:rPr lang="en-GB" sz="2400" dirty="0"/>
              <a:t>1101.101</a:t>
            </a:r>
            <a:r>
              <a:rPr lang="en-GB" sz="2400" baseline="-25000" dirty="0"/>
              <a:t>2  </a:t>
            </a:r>
            <a:r>
              <a:rPr lang="en-GB" sz="2400" dirty="0"/>
              <a:t>= 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3</a:t>
            </a:r>
            <a:r>
              <a:rPr lang="en-GB" sz="2400" baseline="30000" dirty="0"/>
              <a:t>  </a:t>
            </a:r>
            <a:r>
              <a:rPr lang="en-GB" sz="2400" dirty="0"/>
              <a:t>+ 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2</a:t>
            </a:r>
            <a:r>
              <a:rPr lang="en-GB" sz="2400" baseline="30000" dirty="0"/>
              <a:t>  </a:t>
            </a:r>
            <a:r>
              <a:rPr lang="en-GB" sz="2400" dirty="0"/>
              <a:t>+ 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0</a:t>
            </a:r>
            <a:r>
              <a:rPr lang="en-GB" sz="2400" baseline="30000" dirty="0"/>
              <a:t>  </a:t>
            </a:r>
            <a:r>
              <a:rPr lang="en-GB" sz="2400" dirty="0"/>
              <a:t>+ 1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-1</a:t>
            </a:r>
            <a:r>
              <a:rPr lang="en-GB" sz="2400" baseline="30000" dirty="0"/>
              <a:t>  </a:t>
            </a:r>
            <a:r>
              <a:rPr lang="en-GB" sz="2400" dirty="0"/>
              <a:t>+ 1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-3</a:t>
            </a:r>
            <a:r>
              <a:rPr lang="en-GB" sz="2400" baseline="30000" dirty="0"/>
              <a:t> </a:t>
            </a:r>
            <a:endParaRPr lang="en-GB" sz="2400" dirty="0"/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</a:pPr>
            <a:endParaRPr lang="en-GB" sz="2400" b="1" baseline="-25000" dirty="0"/>
          </a:p>
          <a:p>
            <a:pPr lvl="1" eaLnBrk="1" hangingPunct="1">
              <a:spcBef>
                <a:spcPct val="40000"/>
              </a:spcBef>
            </a:pPr>
            <a:r>
              <a:rPr lang="en-GB" sz="2400" dirty="0"/>
              <a:t>572.6</a:t>
            </a:r>
            <a:r>
              <a:rPr lang="en-GB" sz="2400" baseline="-25000" dirty="0"/>
              <a:t>8 	 </a:t>
            </a:r>
            <a:r>
              <a:rPr lang="en-GB" sz="2400" dirty="0"/>
              <a:t>   =</a:t>
            </a:r>
          </a:p>
          <a:p>
            <a:pPr lvl="1" eaLnBrk="1" hangingPunct="1">
              <a:spcBef>
                <a:spcPct val="40000"/>
              </a:spcBef>
            </a:pPr>
            <a:endParaRPr lang="en-GB" sz="2400" b="1" baseline="-25000" dirty="0"/>
          </a:p>
          <a:p>
            <a:pPr lvl="1" eaLnBrk="1" hangingPunct="1">
              <a:spcBef>
                <a:spcPct val="40000"/>
              </a:spcBef>
            </a:pPr>
            <a:r>
              <a:rPr lang="en-GB" sz="2400" dirty="0"/>
              <a:t>2A.8</a:t>
            </a:r>
            <a:r>
              <a:rPr lang="en-GB" sz="2400" baseline="-25000" dirty="0"/>
              <a:t>16 	     </a:t>
            </a:r>
            <a:r>
              <a:rPr lang="en-GB" sz="2400" dirty="0"/>
              <a:t>= </a:t>
            </a:r>
          </a:p>
          <a:p>
            <a:pPr lvl="1" eaLnBrk="1" hangingPunct="1">
              <a:spcBef>
                <a:spcPct val="40000"/>
              </a:spcBef>
            </a:pPr>
            <a:endParaRPr lang="en-GB" sz="2400" dirty="0"/>
          </a:p>
          <a:p>
            <a:pPr lvl="1" eaLnBrk="1" hangingPunct="1">
              <a:spcBef>
                <a:spcPct val="40000"/>
              </a:spcBef>
            </a:pPr>
            <a:r>
              <a:rPr lang="en-GB" sz="2400" dirty="0"/>
              <a:t>341.24</a:t>
            </a:r>
            <a:r>
              <a:rPr lang="en-GB" sz="2400" baseline="-25000" dirty="0"/>
              <a:t>5 	     </a:t>
            </a:r>
            <a:r>
              <a:rPr lang="en-GB" sz="2400" dirty="0"/>
              <a:t>= </a:t>
            </a:r>
          </a:p>
          <a:p>
            <a:pPr lvl="1" eaLnBrk="1" hangingPunct="1">
              <a:spcBef>
                <a:spcPct val="40000"/>
              </a:spcBef>
            </a:pPr>
            <a:endParaRPr lang="en-GB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54547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23822D-ECE3-47E0-BE76-B4CE0EA46493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CONVERSION: </a:t>
            </a:r>
            <a:r>
              <a:rPr lang="en-US" sz="3600" dirty="0"/>
              <a:t>DECIMAL TO BINARY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2"/>
            <a:ext cx="8229600" cy="3296958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Method 1</a:t>
            </a:r>
          </a:p>
          <a:p>
            <a:pPr lvl="1" eaLnBrk="1" hangingPunct="1"/>
            <a:r>
              <a:rPr lang="en-US" sz="2400" dirty="0"/>
              <a:t>Sum-of-Weights Method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dirty="0">
                <a:solidFill>
                  <a:srgbClr val="800000"/>
                </a:solidFill>
              </a:rPr>
              <a:t>Method 2</a:t>
            </a:r>
          </a:p>
          <a:p>
            <a:pPr lvl="1" eaLnBrk="1" hangingPunct="1"/>
            <a:r>
              <a:rPr lang="en-US" sz="2400" dirty="0"/>
              <a:t>Repeated Division-by-2 Method, for </a:t>
            </a:r>
            <a:r>
              <a:rPr lang="en-US" sz="2400" dirty="0">
                <a:solidFill>
                  <a:srgbClr val="0000CC"/>
                </a:solidFill>
              </a:rPr>
              <a:t>whole numbers</a:t>
            </a:r>
            <a:endParaRPr lang="en-US" sz="2400" dirty="0"/>
          </a:p>
          <a:p>
            <a:pPr lvl="1" eaLnBrk="1" hangingPunct="1"/>
            <a:r>
              <a:rPr lang="en-US" sz="2400" dirty="0"/>
              <a:t>Repeated Multiplication-by-2 Method, for </a:t>
            </a:r>
            <a:r>
              <a:rPr lang="en-US" sz="2400" dirty="0">
                <a:solidFill>
                  <a:srgbClr val="0000CC"/>
                </a:solidFill>
              </a:rPr>
              <a:t>fractions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8203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F3477F-9BF1-455C-AB4A-E0721871DBDF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SUM-OF-WEIGHTS METHOD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7515" y="1219201"/>
            <a:ext cx="8633285" cy="4911725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Determine the set of </a:t>
            </a:r>
            <a:r>
              <a:rPr lang="en-US" sz="2800" dirty="0">
                <a:solidFill>
                  <a:srgbClr val="0000CC"/>
                </a:solidFill>
              </a:rPr>
              <a:t>binary weights</a:t>
            </a:r>
            <a:r>
              <a:rPr lang="en-US" sz="2800" dirty="0">
                <a:solidFill>
                  <a:srgbClr val="800000"/>
                </a:solidFill>
              </a:rPr>
              <a:t> whose sum is equal to the decimal number</a:t>
            </a:r>
          </a:p>
          <a:p>
            <a:pPr eaLnBrk="1" hangingPunct="1"/>
            <a:endParaRPr lang="en-US" sz="2800" dirty="0"/>
          </a:p>
          <a:p>
            <a:pPr lvl="1" eaLnBrk="1" hangingPunct="1">
              <a:spcBef>
                <a:spcPct val="50000"/>
              </a:spcBef>
            </a:pPr>
            <a:r>
              <a:rPr lang="en-GB" sz="2400" dirty="0"/>
              <a:t>(9)</a:t>
            </a:r>
            <a:r>
              <a:rPr lang="en-GB" sz="2400" baseline="-25000" dirty="0"/>
              <a:t>10</a:t>
            </a:r>
            <a:r>
              <a:rPr lang="en-GB" sz="2400" dirty="0"/>
              <a:t> = 8 + 1 = </a:t>
            </a:r>
            <a:r>
              <a:rPr lang="en-GB" sz="2400" dirty="0"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00CC"/>
                </a:solidFill>
              </a:rPr>
              <a:t>3</a:t>
            </a:r>
            <a:r>
              <a:rPr lang="en-GB" sz="2400" baseline="30000" dirty="0"/>
              <a:t> </a:t>
            </a:r>
            <a:r>
              <a:rPr lang="en-GB" sz="2400" dirty="0"/>
              <a:t>+</a:t>
            </a:r>
            <a:r>
              <a:rPr lang="en-GB" sz="2400" baseline="30000" dirty="0"/>
              <a:t> </a:t>
            </a:r>
            <a:r>
              <a:rPr lang="en-GB" sz="2400" dirty="0"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00CC"/>
                </a:solidFill>
              </a:rPr>
              <a:t>0</a:t>
            </a:r>
            <a:r>
              <a:rPr lang="en-GB" sz="2400" baseline="30000" dirty="0"/>
              <a:t> </a:t>
            </a:r>
            <a:r>
              <a:rPr lang="en-GB" sz="2400" dirty="0"/>
              <a:t>= (1001)</a:t>
            </a:r>
            <a:r>
              <a:rPr lang="en-GB" sz="2400" baseline="-25000" dirty="0"/>
              <a:t>2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sz="2400" dirty="0"/>
              <a:t>(18)</a:t>
            </a:r>
            <a:r>
              <a:rPr lang="en-GB" sz="2400" baseline="-25000" dirty="0"/>
              <a:t>10</a:t>
            </a:r>
            <a:r>
              <a:rPr lang="en-GB" sz="2400" dirty="0"/>
              <a:t> = 16 + 2 = </a:t>
            </a:r>
            <a:r>
              <a:rPr lang="en-GB" sz="2400" dirty="0">
                <a:sym typeface="Symbol" pitchFamily="18" charset="2"/>
              </a:rPr>
              <a:t>2</a:t>
            </a:r>
            <a:r>
              <a:rPr lang="en-GB" sz="2400" baseline="30000" dirty="0"/>
              <a:t>4 </a:t>
            </a:r>
            <a:r>
              <a:rPr lang="en-GB" sz="2400" dirty="0"/>
              <a:t>+</a:t>
            </a:r>
            <a:r>
              <a:rPr lang="en-GB" sz="2400" baseline="30000" dirty="0"/>
              <a:t> </a:t>
            </a:r>
            <a:r>
              <a:rPr lang="en-GB" sz="2400" dirty="0">
                <a:sym typeface="Symbol" pitchFamily="18" charset="2"/>
              </a:rPr>
              <a:t>2</a:t>
            </a:r>
            <a:r>
              <a:rPr lang="en-GB" sz="2400" baseline="30000" dirty="0"/>
              <a:t>1 </a:t>
            </a:r>
            <a:r>
              <a:rPr lang="en-GB" sz="2400" dirty="0"/>
              <a:t>= (10010)</a:t>
            </a:r>
            <a:r>
              <a:rPr lang="en-GB" sz="2400" baseline="-25000" dirty="0"/>
              <a:t>2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sz="2400" dirty="0"/>
              <a:t>(58)</a:t>
            </a:r>
            <a:r>
              <a:rPr lang="en-GB" sz="2400" baseline="-25000" dirty="0"/>
              <a:t>10</a:t>
            </a:r>
            <a:r>
              <a:rPr lang="en-GB" sz="2400" dirty="0"/>
              <a:t> = 32 + 16 + 8 + 2 = </a:t>
            </a:r>
            <a:r>
              <a:rPr lang="en-GB" sz="2400" dirty="0">
                <a:sym typeface="Symbol" pitchFamily="18" charset="2"/>
              </a:rPr>
              <a:t>2</a:t>
            </a:r>
            <a:r>
              <a:rPr lang="en-GB" sz="2400" baseline="30000" dirty="0"/>
              <a:t>5 </a:t>
            </a:r>
            <a:r>
              <a:rPr lang="en-GB" sz="2400" dirty="0"/>
              <a:t>+</a:t>
            </a:r>
            <a:r>
              <a:rPr lang="en-GB" sz="2400" baseline="30000" dirty="0"/>
              <a:t> </a:t>
            </a:r>
            <a:r>
              <a:rPr lang="en-GB" sz="2400" dirty="0">
                <a:sym typeface="Symbol" pitchFamily="18" charset="2"/>
              </a:rPr>
              <a:t>2</a:t>
            </a:r>
            <a:r>
              <a:rPr lang="en-GB" sz="2400" baseline="30000" dirty="0"/>
              <a:t>4 </a:t>
            </a:r>
            <a:r>
              <a:rPr lang="en-GB" sz="2400" dirty="0"/>
              <a:t>+</a:t>
            </a:r>
            <a:r>
              <a:rPr lang="en-GB" sz="2400" baseline="30000" dirty="0"/>
              <a:t> </a:t>
            </a:r>
            <a:r>
              <a:rPr lang="en-GB" sz="2400" dirty="0">
                <a:sym typeface="Symbol" pitchFamily="18" charset="2"/>
              </a:rPr>
              <a:t>2</a:t>
            </a:r>
            <a:r>
              <a:rPr lang="en-GB" sz="2400" baseline="30000" dirty="0"/>
              <a:t>3 </a:t>
            </a:r>
            <a:r>
              <a:rPr lang="en-GB" sz="2400" dirty="0"/>
              <a:t>+</a:t>
            </a:r>
            <a:r>
              <a:rPr lang="en-GB" sz="2400" baseline="30000" dirty="0"/>
              <a:t> </a:t>
            </a:r>
            <a:r>
              <a:rPr lang="en-GB" sz="2400" dirty="0">
                <a:sym typeface="Symbol" pitchFamily="18" charset="2"/>
              </a:rPr>
              <a:t>2</a:t>
            </a:r>
            <a:r>
              <a:rPr lang="en-GB" sz="2400" baseline="30000" dirty="0"/>
              <a:t>1 </a:t>
            </a:r>
            <a:r>
              <a:rPr lang="en-GB" sz="2400" dirty="0"/>
              <a:t>= (111010)</a:t>
            </a:r>
            <a:r>
              <a:rPr lang="en-GB" sz="2400" baseline="-25000" dirty="0"/>
              <a:t>2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sz="2400" dirty="0"/>
              <a:t>(0.625)</a:t>
            </a:r>
            <a:r>
              <a:rPr lang="en-GB" sz="2400" baseline="-25000" dirty="0"/>
              <a:t>10</a:t>
            </a:r>
            <a:r>
              <a:rPr lang="en-GB" sz="2400" dirty="0"/>
              <a:t> = 0.5 + 0.125 = </a:t>
            </a:r>
            <a:r>
              <a:rPr lang="en-GB" sz="2400" dirty="0">
                <a:sym typeface="Symbol" pitchFamily="18" charset="2"/>
              </a:rPr>
              <a:t>2</a:t>
            </a:r>
            <a:r>
              <a:rPr lang="en-GB" sz="2400" baseline="30000" dirty="0"/>
              <a:t>-1 </a:t>
            </a:r>
            <a:r>
              <a:rPr lang="en-GB" sz="2400" dirty="0"/>
              <a:t>+</a:t>
            </a:r>
            <a:r>
              <a:rPr lang="en-GB" sz="2400" baseline="30000" dirty="0"/>
              <a:t> </a:t>
            </a:r>
            <a:r>
              <a:rPr lang="en-GB" sz="2400" dirty="0">
                <a:sym typeface="Symbol" pitchFamily="18" charset="2"/>
              </a:rPr>
              <a:t>2</a:t>
            </a:r>
            <a:r>
              <a:rPr lang="en-GB" sz="2400" baseline="30000" dirty="0"/>
              <a:t>-3 </a:t>
            </a:r>
            <a:r>
              <a:rPr lang="en-GB" sz="2400" dirty="0"/>
              <a:t>= (0.101)</a:t>
            </a:r>
            <a:r>
              <a:rPr lang="en-GB" sz="24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82237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F3477F-9BF1-455C-AB4A-E0721871DBDF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Multiplication-by-2 Method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37F7C31-BC2C-410C-B99E-6BF466FFE21C}"/>
              </a:ext>
            </a:extLst>
          </p:cNvPr>
          <p:cNvSpPr txBox="1">
            <a:spLocks noChangeArrowheads="1"/>
          </p:cNvSpPr>
          <p:nvPr/>
        </p:nvSpPr>
        <p:spPr>
          <a:xfrm>
            <a:off x="1580227" y="984363"/>
            <a:ext cx="8077200" cy="334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44500" indent="-4445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08038" indent="-3635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2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097280" indent="-10972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20000"/>
              <a:buFont typeface="Wingdings" panose="05000000000000000000" pitchFamily="2" charset="2"/>
              <a:buChar char="§"/>
            </a:pPr>
            <a:r>
              <a:rPr lang="en-GB" sz="3200" dirty="0"/>
              <a:t>To convert </a:t>
            </a:r>
            <a:r>
              <a:rPr lang="en-GB" sz="3200" dirty="0">
                <a:solidFill>
                  <a:srgbClr val="800000"/>
                </a:solidFill>
              </a:rPr>
              <a:t>decimal </a:t>
            </a:r>
            <a:r>
              <a:rPr lang="en-GB" sz="3200" dirty="0">
                <a:solidFill>
                  <a:srgbClr val="0000CC"/>
                </a:solidFill>
              </a:rPr>
              <a:t>fractions</a:t>
            </a:r>
            <a:r>
              <a:rPr lang="en-GB" sz="3200" dirty="0"/>
              <a:t> to binary, </a:t>
            </a:r>
          </a:p>
          <a:p>
            <a:pPr marL="801687" lvl="1" indent="-457200">
              <a:buSzPct val="120000"/>
              <a:buFont typeface="+mj-lt"/>
              <a:buAutoNum type="arabicPeriod"/>
            </a:pPr>
            <a:r>
              <a:rPr lang="en-GB" sz="2000" dirty="0"/>
              <a:t>Use </a:t>
            </a:r>
            <a:r>
              <a:rPr lang="en-GB" sz="2000" dirty="0">
                <a:solidFill>
                  <a:srgbClr val="800000"/>
                </a:solidFill>
              </a:rPr>
              <a:t>repeated multiplication</a:t>
            </a:r>
            <a:r>
              <a:rPr lang="en-GB" sz="2000" dirty="0"/>
              <a:t>, until the </a:t>
            </a:r>
            <a:r>
              <a:rPr lang="en-GB" sz="2000" dirty="0">
                <a:solidFill>
                  <a:srgbClr val="7030A0"/>
                </a:solidFill>
              </a:rPr>
              <a:t>fractional product </a:t>
            </a:r>
            <a:r>
              <a:rPr lang="en-GB" sz="2000" dirty="0"/>
              <a:t>is 0 (or until the </a:t>
            </a:r>
            <a:r>
              <a:rPr lang="en-GB" sz="2000" dirty="0">
                <a:solidFill>
                  <a:srgbClr val="7030A0"/>
                </a:solidFill>
              </a:rPr>
              <a:t>desired</a:t>
            </a:r>
            <a:r>
              <a:rPr lang="en-GB" sz="2000" dirty="0"/>
              <a:t> number of decimal places). </a:t>
            </a:r>
          </a:p>
          <a:p>
            <a:pPr marL="801687" lvl="1" indent="-457200">
              <a:buSzPct val="120000"/>
              <a:buFont typeface="+mj-lt"/>
              <a:buAutoNum type="arabicPeriod"/>
            </a:pPr>
            <a:r>
              <a:rPr lang="en-GB" sz="2000" dirty="0"/>
              <a:t>The carried digits, or </a:t>
            </a:r>
            <a:r>
              <a:rPr lang="en-GB" sz="2000" i="1" dirty="0"/>
              <a:t>carries</a:t>
            </a:r>
            <a:r>
              <a:rPr lang="en-GB" sz="2000" dirty="0"/>
              <a:t>, produce the answer</a:t>
            </a:r>
          </a:p>
          <a:p>
            <a:pPr marL="1154112" lvl="2" indent="-457200">
              <a:buSzPct val="120000"/>
            </a:pPr>
            <a:r>
              <a:rPr lang="en-GB" sz="1800" dirty="0"/>
              <a:t>the </a:t>
            </a:r>
            <a:r>
              <a:rPr lang="en-GB" sz="1800" dirty="0">
                <a:solidFill>
                  <a:srgbClr val="FF0000"/>
                </a:solidFill>
              </a:rPr>
              <a:t>first carry </a:t>
            </a:r>
            <a:r>
              <a:rPr lang="en-GB" sz="1800" dirty="0"/>
              <a:t>as the </a:t>
            </a:r>
            <a:r>
              <a:rPr lang="en-GB" sz="1800" dirty="0">
                <a:solidFill>
                  <a:srgbClr val="FF0000"/>
                </a:solidFill>
              </a:rPr>
              <a:t>MSB</a:t>
            </a:r>
            <a:endParaRPr lang="en-GB" sz="1800" dirty="0"/>
          </a:p>
          <a:p>
            <a:pPr marL="1154112" lvl="2" indent="-457200">
              <a:buSzPct val="120000"/>
            </a:pPr>
            <a:r>
              <a:rPr lang="en-GB" sz="1800" dirty="0"/>
              <a:t>the last as the LSB</a:t>
            </a:r>
          </a:p>
          <a:p>
            <a:pPr lvl="1">
              <a:buSzPct val="120000"/>
              <a:buFont typeface="Wingdings" pitchFamily="2" charset="2"/>
              <a:buChar char="§"/>
            </a:pPr>
            <a:endParaRPr lang="en-GB" sz="2800" dirty="0"/>
          </a:p>
          <a:p>
            <a:pPr lvl="1">
              <a:buSzPct val="120000"/>
              <a:buFont typeface="Wingdings" pitchFamily="2" charset="2"/>
              <a:buChar char="§"/>
            </a:pPr>
            <a:r>
              <a:rPr lang="en-GB" sz="2800" dirty="0"/>
              <a:t>(</a:t>
            </a:r>
            <a:r>
              <a:rPr lang="en-GB" sz="2400" dirty="0"/>
              <a:t>0.3125</a:t>
            </a:r>
            <a:r>
              <a:rPr lang="en-GB" sz="2800" dirty="0"/>
              <a:t>)</a:t>
            </a:r>
            <a:r>
              <a:rPr lang="en-GB" sz="2800" baseline="-25000" dirty="0"/>
              <a:t>10 </a:t>
            </a:r>
            <a:r>
              <a:rPr lang="en-GB" sz="2800" dirty="0"/>
              <a:t>= (.</a:t>
            </a:r>
            <a:r>
              <a:rPr lang="en-GB" sz="2800" dirty="0">
                <a:solidFill>
                  <a:srgbClr val="FF0000"/>
                </a:solidFill>
              </a:rPr>
              <a:t>0</a:t>
            </a:r>
            <a:r>
              <a:rPr lang="en-GB" sz="2800" dirty="0"/>
              <a:t>101)</a:t>
            </a:r>
            <a:r>
              <a:rPr lang="en-GB" sz="2800" baseline="-25000" dirty="0"/>
              <a:t>2</a:t>
            </a:r>
          </a:p>
          <a:p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CDDA3-AF17-43F8-9E6E-1230A832AE0D}"/>
              </a:ext>
            </a:extLst>
          </p:cNvPr>
          <p:cNvSpPr txBox="1"/>
          <p:nvPr/>
        </p:nvSpPr>
        <p:spPr>
          <a:xfrm>
            <a:off x="1760163" y="4702023"/>
            <a:ext cx="335585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Suppose 0.3125 is multiplied by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0.3125 is multiplier (or factor)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 is multiplicand (or factor)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0.625 is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625 is fractional product</a:t>
            </a:r>
            <a:endParaRPr lang="ko-KR" altLang="en-US" dirty="0"/>
          </a:p>
        </p:txBody>
      </p:sp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911C92F2-CE55-4458-BFEE-30A481F3A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621043"/>
              </p:ext>
            </p:extLst>
          </p:nvPr>
        </p:nvGraphicFramePr>
        <p:xfrm>
          <a:off x="6720663" y="4376033"/>
          <a:ext cx="396240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Document" r:id="rId4" imgW="4147479" imgH="1975090" progId="Word.Document.8">
                  <p:embed/>
                </p:oleObj>
              </mc:Choice>
              <mc:Fallback>
                <p:oleObj name="Document" r:id="rId4" imgW="4147479" imgH="1975090" progId="Word.Document.8">
                  <p:embed/>
                  <p:pic>
                    <p:nvPicPr>
                      <p:cNvPr id="645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0663" y="4376033"/>
                        <a:ext cx="3962400" cy="18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174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F3477F-9BF1-455C-AB4A-E0721871DBDF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CONVERSION: DECIMAL AND OTHER BASES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9DDCA96-099E-42A4-92B1-1AB3BE6D9D16}"/>
              </a:ext>
            </a:extLst>
          </p:cNvPr>
          <p:cNvSpPr txBox="1">
            <a:spLocks noChangeArrowheads="1"/>
          </p:cNvSpPr>
          <p:nvPr/>
        </p:nvSpPr>
        <p:spPr>
          <a:xfrm>
            <a:off x="962097" y="1207567"/>
            <a:ext cx="9214966" cy="49698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44500" indent="-4445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08038" indent="-3635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2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097280" indent="-10972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2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800000"/>
                </a:solidFill>
              </a:rPr>
              <a:t>Base-</a:t>
            </a:r>
            <a:r>
              <a:rPr lang="en-GB" i="1" dirty="0">
                <a:solidFill>
                  <a:srgbClr val="800000"/>
                </a:solidFill>
              </a:rPr>
              <a:t>R</a:t>
            </a:r>
            <a:r>
              <a:rPr lang="en-GB" dirty="0">
                <a:solidFill>
                  <a:srgbClr val="800000"/>
                </a:solidFill>
              </a:rPr>
              <a:t> </a:t>
            </a:r>
            <a:r>
              <a:rPr lang="en-GB" dirty="0"/>
              <a:t>to</a:t>
            </a:r>
            <a:r>
              <a:rPr lang="en-GB" dirty="0">
                <a:solidFill>
                  <a:srgbClr val="800000"/>
                </a:solidFill>
              </a:rPr>
              <a:t> decimal:</a:t>
            </a:r>
            <a:r>
              <a:rPr lang="en-GB" dirty="0"/>
              <a:t> multiply digits with their corresponding weights.</a:t>
            </a:r>
          </a:p>
          <a:p>
            <a:pPr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800000"/>
                </a:solidFill>
              </a:rPr>
              <a:t>Decimal </a:t>
            </a:r>
            <a:r>
              <a:rPr lang="en-GB" dirty="0"/>
              <a:t>to</a:t>
            </a:r>
            <a:r>
              <a:rPr lang="en-GB" dirty="0">
                <a:solidFill>
                  <a:srgbClr val="800000"/>
                </a:solidFill>
              </a:rPr>
              <a:t> binary (base 2)</a:t>
            </a:r>
          </a:p>
          <a:p>
            <a:pPr lvl="1">
              <a:buSzPct val="120000"/>
              <a:buFont typeface="Wingdings" pitchFamily="2" charset="2"/>
              <a:buChar char="§"/>
            </a:pPr>
            <a:r>
              <a:rPr lang="en-US" sz="2000" dirty="0"/>
              <a:t>Whole numbers repeated division-by-2</a:t>
            </a:r>
          </a:p>
          <a:p>
            <a:pPr lvl="1">
              <a:buSzPct val="120000"/>
              <a:buFont typeface="Wingdings" pitchFamily="2" charset="2"/>
              <a:buChar char="§"/>
            </a:pPr>
            <a:r>
              <a:rPr lang="en-US" sz="2000" dirty="0"/>
              <a:t>Fractions: repeated multiplication-by-2</a:t>
            </a:r>
          </a:p>
          <a:p>
            <a:pPr lvl="1">
              <a:buSzPct val="120000"/>
              <a:buFont typeface="Wingdings" pitchFamily="2" charset="2"/>
              <a:buChar char="§"/>
            </a:pPr>
            <a:endParaRPr lang="en-US" sz="2000" dirty="0"/>
          </a:p>
          <a:p>
            <a:pPr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Decimal </a:t>
            </a:r>
            <a:r>
              <a:rPr lang="en-US" dirty="0"/>
              <a:t>to</a:t>
            </a:r>
            <a:r>
              <a:rPr lang="en-US" dirty="0">
                <a:solidFill>
                  <a:srgbClr val="800000"/>
                </a:solidFill>
              </a:rPr>
              <a:t> base-</a:t>
            </a:r>
            <a:r>
              <a:rPr lang="en-US" i="1" dirty="0">
                <a:solidFill>
                  <a:srgbClr val="800000"/>
                </a:solidFill>
              </a:rPr>
              <a:t>R</a:t>
            </a:r>
          </a:p>
          <a:p>
            <a:pPr lvl="1">
              <a:buSzPct val="120000"/>
              <a:buFont typeface="Wingdings" pitchFamily="2" charset="2"/>
              <a:buChar char="§"/>
            </a:pPr>
            <a:r>
              <a:rPr lang="en-US" sz="2000" dirty="0"/>
              <a:t>Whole numbers: repeated division-by-</a:t>
            </a:r>
            <a:r>
              <a:rPr lang="en-US" sz="2000" i="1" dirty="0"/>
              <a:t>R</a:t>
            </a:r>
          </a:p>
          <a:p>
            <a:pPr lvl="1">
              <a:buSzPct val="120000"/>
              <a:buFont typeface="Wingdings" pitchFamily="2" charset="2"/>
              <a:buChar char="§"/>
            </a:pPr>
            <a:r>
              <a:rPr lang="en-US" sz="2000" dirty="0"/>
              <a:t>Fractions: repeated multiplication-by-</a:t>
            </a:r>
            <a:r>
              <a:rPr lang="en-US" sz="2000" i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24448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83BC16-C82E-4607-A496-3F44E87332EF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CONVERSION BETWEEN BASES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82296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In general, conversion between bases can be done via decimal:</a:t>
            </a:r>
            <a:endParaRPr lang="en-US" sz="2800" dirty="0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981200" y="46482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dirty="0">
                <a:solidFill>
                  <a:srgbClr val="800000"/>
                </a:solidFill>
              </a:rPr>
              <a:t>Shortcuts for conversion between bases 2, 4, 8, 16</a:t>
            </a:r>
            <a:endParaRPr lang="en-US" sz="2800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042766" y="2489993"/>
            <a:ext cx="4841875" cy="1878013"/>
            <a:chOff x="1584" y="1488"/>
            <a:chExt cx="3050" cy="1183"/>
          </a:xfrm>
        </p:grpSpPr>
        <p:sp>
          <p:nvSpPr>
            <p:cNvPr id="27657" name="Text Box 8"/>
            <p:cNvSpPr txBox="1">
              <a:spLocks noChangeArrowheads="1"/>
            </p:cNvSpPr>
            <p:nvPr/>
          </p:nvSpPr>
          <p:spPr bwMode="auto">
            <a:xfrm>
              <a:off x="1584" y="1488"/>
              <a:ext cx="3050" cy="118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Base-2				                     Base-2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Base-3				                     Base-3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Base-4		      Decimal		       Base-4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    …				                        ….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</a:t>
              </a:r>
              <a:r>
                <a:rPr lang="en-GB" sz="2000" i="1" dirty="0">
                  <a:latin typeface="Times New Roman" pitchFamily="18" charset="0"/>
                </a:rPr>
                <a:t>R</a:t>
              </a:r>
              <a:r>
                <a:rPr lang="en-GB" sz="2000" dirty="0">
                  <a:latin typeface="Times New Roman" pitchFamily="18" charset="0"/>
                </a:rPr>
                <a:t>				                     Base-</a:t>
              </a:r>
              <a:r>
                <a:rPr lang="en-GB" sz="2000" i="1" dirty="0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27658" name="Line 9"/>
            <p:cNvSpPr>
              <a:spLocks noChangeShapeType="1"/>
            </p:cNvSpPr>
            <p:nvPr/>
          </p:nvSpPr>
          <p:spPr bwMode="auto">
            <a:xfrm>
              <a:off x="2112" y="1680"/>
              <a:ext cx="62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Line 10"/>
            <p:cNvSpPr>
              <a:spLocks noChangeShapeType="1"/>
            </p:cNvSpPr>
            <p:nvPr/>
          </p:nvSpPr>
          <p:spPr bwMode="auto">
            <a:xfrm>
              <a:off x="2112" y="1872"/>
              <a:ext cx="62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Line 11"/>
            <p:cNvSpPr>
              <a:spLocks noChangeShapeType="1"/>
            </p:cNvSpPr>
            <p:nvPr/>
          </p:nvSpPr>
          <p:spPr bwMode="auto">
            <a:xfrm>
              <a:off x="2112" y="2097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12"/>
            <p:cNvSpPr>
              <a:spLocks noChangeShapeType="1"/>
            </p:cNvSpPr>
            <p:nvPr/>
          </p:nvSpPr>
          <p:spPr bwMode="auto">
            <a:xfrm flipV="1">
              <a:off x="2112" y="2160"/>
              <a:ext cx="624" cy="3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13"/>
            <p:cNvSpPr>
              <a:spLocks noChangeShapeType="1"/>
            </p:cNvSpPr>
            <p:nvPr/>
          </p:nvSpPr>
          <p:spPr bwMode="auto">
            <a:xfrm flipV="1">
              <a:off x="3360" y="1728"/>
              <a:ext cx="52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Line 14"/>
            <p:cNvSpPr>
              <a:spLocks noChangeShapeType="1"/>
            </p:cNvSpPr>
            <p:nvPr/>
          </p:nvSpPr>
          <p:spPr bwMode="auto">
            <a:xfrm flipV="1">
              <a:off x="3360" y="1920"/>
              <a:ext cx="52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5"/>
            <p:cNvSpPr>
              <a:spLocks noChangeShapeType="1"/>
            </p:cNvSpPr>
            <p:nvPr/>
          </p:nvSpPr>
          <p:spPr bwMode="auto">
            <a:xfrm>
              <a:off x="3360" y="211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Line 16"/>
            <p:cNvSpPr>
              <a:spLocks noChangeShapeType="1"/>
            </p:cNvSpPr>
            <p:nvPr/>
          </p:nvSpPr>
          <p:spPr bwMode="auto">
            <a:xfrm>
              <a:off x="3360" y="2160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2516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DFB3A-8FC0-4041-9A7B-3E0873380033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686800" cy="636587"/>
          </a:xfrm>
        </p:spPr>
        <p:txBody>
          <a:bodyPr/>
          <a:lstStyle/>
          <a:p>
            <a:pPr eaLnBrk="1" hangingPunct="1"/>
            <a:r>
              <a:rPr lang="en-US" altLang="ko-KR" sz="3600" dirty="0"/>
              <a:t>CONVERSION: </a:t>
            </a:r>
            <a:r>
              <a:rPr lang="en-US" sz="3600" dirty="0"/>
              <a:t>BINARY TO OCTAL / HEXADECIMAL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656" y="1151725"/>
            <a:ext cx="10753725" cy="4907048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Binary </a:t>
            </a:r>
            <a:r>
              <a:rPr lang="en-US" sz="2800" dirty="0">
                <a:solidFill>
                  <a:srgbClr val="800000"/>
                </a:solidFill>
                <a:sym typeface="Wingdings" pitchFamily="2" charset="2"/>
              </a:rPr>
              <a:t> Octal: </a:t>
            </a:r>
            <a:r>
              <a:rPr lang="en-US" sz="2800" dirty="0">
                <a:solidFill>
                  <a:srgbClr val="0000CC"/>
                </a:solidFill>
                <a:sym typeface="Wingdings" pitchFamily="2" charset="2"/>
              </a:rPr>
              <a:t>partition in groups </a:t>
            </a:r>
            <a:r>
              <a:rPr lang="en-US" sz="2800" dirty="0">
                <a:sym typeface="Wingdings" pitchFamily="2" charset="2"/>
              </a:rPr>
              <a:t>of 3</a:t>
            </a:r>
            <a:endParaRPr lang="en-US" sz="2800" dirty="0">
              <a:solidFill>
                <a:srgbClr val="800000"/>
              </a:solidFill>
            </a:endParaRPr>
          </a:p>
          <a:p>
            <a:pPr lvl="1" eaLnBrk="1" hangingPunct="1"/>
            <a:r>
              <a:rPr lang="en-US" sz="2400" dirty="0"/>
              <a:t>(10  111  011  001 </a:t>
            </a:r>
            <a:r>
              <a:rPr lang="en-US" sz="2800" b="1" dirty="0"/>
              <a:t>.</a:t>
            </a:r>
            <a:r>
              <a:rPr lang="en-US" sz="2400" dirty="0"/>
              <a:t> 101  110)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endParaRPr lang="en-US" sz="2400" baseline="-25000" dirty="0"/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800000"/>
                </a:solidFill>
              </a:rPr>
              <a:t>Octal </a:t>
            </a:r>
            <a:r>
              <a:rPr lang="en-US" sz="2800" dirty="0">
                <a:solidFill>
                  <a:srgbClr val="800000"/>
                </a:solidFill>
                <a:sym typeface="Wingdings" pitchFamily="2" charset="2"/>
              </a:rPr>
              <a:t> Binary: </a:t>
            </a:r>
            <a:r>
              <a:rPr lang="en-US" sz="2800" dirty="0">
                <a:sym typeface="Wingdings" pitchFamily="2" charset="2"/>
              </a:rPr>
              <a:t>reverse</a:t>
            </a:r>
            <a:endParaRPr lang="en-US" sz="2800" dirty="0">
              <a:solidFill>
                <a:srgbClr val="800000"/>
              </a:solidFill>
            </a:endParaRPr>
          </a:p>
          <a:p>
            <a:pPr lvl="1" eaLnBrk="1" hangingPunct="1"/>
            <a:r>
              <a:rPr lang="en-US" sz="2400" dirty="0"/>
              <a:t>(2731.56)</a:t>
            </a:r>
            <a:r>
              <a:rPr lang="en-US" sz="2400" baseline="-25000" dirty="0"/>
              <a:t>8</a:t>
            </a:r>
            <a:r>
              <a:rPr lang="en-US" sz="2400" dirty="0"/>
              <a:t> = </a:t>
            </a:r>
            <a:endParaRPr lang="en-US" sz="2400" baseline="-25000" dirty="0"/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800000"/>
                </a:solidFill>
              </a:rPr>
              <a:t>Binary </a:t>
            </a:r>
            <a:r>
              <a:rPr lang="en-US" sz="2800" dirty="0">
                <a:solidFill>
                  <a:srgbClr val="800000"/>
                </a:solidFill>
                <a:sym typeface="Wingdings" pitchFamily="2" charset="2"/>
              </a:rPr>
              <a:t> Hexadecimal: </a:t>
            </a:r>
            <a:r>
              <a:rPr lang="en-US" sz="2800" dirty="0">
                <a:sym typeface="Wingdings" pitchFamily="2" charset="2"/>
              </a:rPr>
              <a:t>partition in groups of 4</a:t>
            </a:r>
            <a:endParaRPr lang="en-US" sz="2800" dirty="0">
              <a:solidFill>
                <a:srgbClr val="800000"/>
              </a:solidFill>
            </a:endParaRPr>
          </a:p>
          <a:p>
            <a:pPr lvl="1" eaLnBrk="1" hangingPunct="1"/>
            <a:r>
              <a:rPr lang="en-US" sz="2400" dirty="0"/>
              <a:t>(</a:t>
            </a:r>
            <a:r>
              <a:rPr lang="en-GB" dirty="0"/>
              <a:t>101  1101  1001  </a:t>
            </a:r>
            <a:r>
              <a:rPr lang="en-GB" sz="2800" b="1" dirty="0"/>
              <a:t>.</a:t>
            </a:r>
            <a:r>
              <a:rPr lang="en-GB" dirty="0"/>
              <a:t>  1011  1000</a:t>
            </a:r>
            <a:r>
              <a:rPr lang="en-US" sz="2400" dirty="0"/>
              <a:t>)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endParaRPr lang="en-US" sz="2400" baseline="-25000" dirty="0"/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800000"/>
                </a:solidFill>
              </a:rPr>
              <a:t>Hexadecimal </a:t>
            </a:r>
            <a:r>
              <a:rPr lang="en-US" sz="2800" dirty="0">
                <a:solidFill>
                  <a:srgbClr val="800000"/>
                </a:solidFill>
                <a:sym typeface="Wingdings" pitchFamily="2" charset="2"/>
              </a:rPr>
              <a:t> Binary: </a:t>
            </a:r>
            <a:r>
              <a:rPr lang="en-US" sz="2800" dirty="0">
                <a:sym typeface="Wingdings" pitchFamily="2" charset="2"/>
              </a:rPr>
              <a:t>reverse</a:t>
            </a:r>
            <a:endParaRPr lang="en-US" sz="2800" dirty="0">
              <a:solidFill>
                <a:srgbClr val="800000"/>
              </a:solidFill>
            </a:endParaRPr>
          </a:p>
          <a:p>
            <a:pPr lvl="1" eaLnBrk="1" hangingPunct="1"/>
            <a:r>
              <a:rPr lang="en-US" sz="2400" dirty="0"/>
              <a:t>(</a:t>
            </a:r>
            <a:r>
              <a:rPr lang="en-GB" dirty="0"/>
              <a:t>5D9.B8</a:t>
            </a:r>
            <a:r>
              <a:rPr lang="en-US" sz="2400" dirty="0"/>
              <a:t>)</a:t>
            </a:r>
            <a:r>
              <a:rPr lang="en-US" sz="2400" baseline="-25000" dirty="0"/>
              <a:t>16</a:t>
            </a:r>
            <a:r>
              <a:rPr lang="en-US" sz="2400" dirty="0"/>
              <a:t> = 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22704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B881F-AAEB-451D-A232-A9FDBFACAA96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NEGATIVE NUMBERS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911725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Unsigned numbers: </a:t>
            </a:r>
            <a:r>
              <a:rPr lang="en-US" sz="2800" dirty="0"/>
              <a:t>only non-negative values.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Signed numbers:</a:t>
            </a:r>
            <a:r>
              <a:rPr lang="en-US" sz="2800" dirty="0"/>
              <a:t> include all values (positive and negative)</a:t>
            </a:r>
          </a:p>
          <a:p>
            <a:pPr lvl="1" eaLnBrk="1" hangingPunct="1"/>
            <a:r>
              <a:rPr lang="en-US" sz="2400" dirty="0"/>
              <a:t>3 common representations for signed binary numbers:</a:t>
            </a:r>
          </a:p>
          <a:p>
            <a:pPr lvl="2" eaLnBrk="1" hangingPunct="1"/>
            <a:r>
              <a:rPr lang="en-US" sz="2000" dirty="0"/>
              <a:t>Sign-and-Magnitude</a:t>
            </a:r>
          </a:p>
          <a:p>
            <a:pPr lvl="2" eaLnBrk="1" hangingPunct="1"/>
            <a:r>
              <a:rPr lang="en-US" sz="2000" dirty="0"/>
              <a:t>1s Complement</a:t>
            </a:r>
          </a:p>
          <a:p>
            <a:pPr lvl="2" eaLnBrk="1" hangingPunct="1"/>
            <a:r>
              <a:rPr lang="en-US" sz="2000" b="1" dirty="0">
                <a:solidFill>
                  <a:srgbClr val="FF0000"/>
                </a:solidFill>
              </a:rPr>
              <a:t>2s Complement</a:t>
            </a:r>
          </a:p>
        </p:txBody>
      </p:sp>
    </p:spTree>
    <p:extLst>
      <p:ext uri="{BB962C8B-B14F-4D97-AF65-F5344CB8AC3E}">
        <p14:creationId xmlns:p14="http://schemas.microsoft.com/office/powerpoint/2010/main" val="3194816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033D9-A0E4-47E6-B153-E3FA97984702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SIGN-AND-MAGNITUDE (1/3)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911725"/>
          </a:xfrm>
        </p:spPr>
        <p:txBody>
          <a:bodyPr/>
          <a:lstStyle/>
          <a:p>
            <a:pPr eaLnBrk="1" hangingPunct="1"/>
            <a:r>
              <a:rPr lang="en-US" sz="2800" dirty="0"/>
              <a:t>The sign is represented by a ‘sign bit’</a:t>
            </a:r>
          </a:p>
          <a:p>
            <a:pPr lvl="1" eaLnBrk="1" hangingPunct="1"/>
            <a:r>
              <a:rPr lang="en-US" sz="2400" dirty="0"/>
              <a:t>0 for +</a:t>
            </a:r>
          </a:p>
          <a:p>
            <a:pPr lvl="1" eaLnBrk="1" hangingPunct="1"/>
            <a:r>
              <a:rPr lang="en-US" sz="2400" dirty="0"/>
              <a:t>1 for -</a:t>
            </a:r>
          </a:p>
          <a:p>
            <a:pPr eaLnBrk="1" hangingPunct="1"/>
            <a:r>
              <a:rPr lang="en-US" sz="2800" dirty="0"/>
              <a:t>E.g.: a 1-bit sign and 7-bit magnitude format.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0" y="3276601"/>
            <a:ext cx="5334000" cy="1616075"/>
            <a:chOff x="1248" y="1728"/>
            <a:chExt cx="3360" cy="1018"/>
          </a:xfrm>
        </p:grpSpPr>
        <p:sp>
          <p:nvSpPr>
            <p:cNvPr id="34825" name="Text Box 5"/>
            <p:cNvSpPr txBox="1">
              <a:spLocks noChangeArrowheads="1"/>
            </p:cNvSpPr>
            <p:nvPr/>
          </p:nvSpPr>
          <p:spPr bwMode="auto">
            <a:xfrm>
              <a:off x="1248" y="2496"/>
              <a:ext cx="5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sign</a:t>
              </a:r>
            </a:p>
          </p:txBody>
        </p:sp>
        <p:sp>
          <p:nvSpPr>
            <p:cNvPr id="34826" name="Rectangle 6"/>
            <p:cNvSpPr>
              <a:spLocks noChangeArrowheads="1"/>
            </p:cNvSpPr>
            <p:nvPr/>
          </p:nvSpPr>
          <p:spPr bwMode="auto">
            <a:xfrm>
              <a:off x="1776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4827" name="Rectangle 7"/>
            <p:cNvSpPr>
              <a:spLocks noChangeArrowheads="1"/>
            </p:cNvSpPr>
            <p:nvPr/>
          </p:nvSpPr>
          <p:spPr bwMode="auto">
            <a:xfrm>
              <a:off x="2256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4828" name="Rectangle 8"/>
            <p:cNvSpPr>
              <a:spLocks noChangeArrowheads="1"/>
            </p:cNvSpPr>
            <p:nvPr/>
          </p:nvSpPr>
          <p:spPr bwMode="auto">
            <a:xfrm>
              <a:off x="4272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4829" name="Rectangle 9"/>
            <p:cNvSpPr>
              <a:spLocks noChangeArrowheads="1"/>
            </p:cNvSpPr>
            <p:nvPr/>
          </p:nvSpPr>
          <p:spPr bwMode="auto">
            <a:xfrm>
              <a:off x="3936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4830" name="Rectangle 10"/>
            <p:cNvSpPr>
              <a:spLocks noChangeArrowheads="1"/>
            </p:cNvSpPr>
            <p:nvPr/>
          </p:nvSpPr>
          <p:spPr bwMode="auto">
            <a:xfrm>
              <a:off x="3600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4831" name="Rectangle 11"/>
            <p:cNvSpPr>
              <a:spLocks noChangeArrowheads="1"/>
            </p:cNvSpPr>
            <p:nvPr/>
          </p:nvSpPr>
          <p:spPr bwMode="auto">
            <a:xfrm>
              <a:off x="2928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4832" name="Rectangle 12"/>
            <p:cNvSpPr>
              <a:spLocks noChangeArrowheads="1"/>
            </p:cNvSpPr>
            <p:nvPr/>
          </p:nvSpPr>
          <p:spPr bwMode="auto">
            <a:xfrm>
              <a:off x="3264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4833" name="Rectangle 13"/>
            <p:cNvSpPr>
              <a:spLocks noChangeArrowheads="1"/>
            </p:cNvSpPr>
            <p:nvPr/>
          </p:nvSpPr>
          <p:spPr bwMode="auto">
            <a:xfrm>
              <a:off x="2592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4834" name="Line 14"/>
            <p:cNvSpPr>
              <a:spLocks noChangeShapeType="1"/>
            </p:cNvSpPr>
            <p:nvPr/>
          </p:nvSpPr>
          <p:spPr bwMode="auto">
            <a:xfrm flipV="1">
              <a:off x="1584" y="2160"/>
              <a:ext cx="24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5" name="Line 15"/>
            <p:cNvSpPr>
              <a:spLocks noChangeShapeType="1"/>
            </p:cNvSpPr>
            <p:nvPr/>
          </p:nvSpPr>
          <p:spPr bwMode="auto">
            <a:xfrm flipH="1" flipV="1">
              <a:off x="3456" y="2160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6" name="Text Box 16"/>
            <p:cNvSpPr txBox="1">
              <a:spLocks noChangeArrowheads="1"/>
            </p:cNvSpPr>
            <p:nvPr/>
          </p:nvSpPr>
          <p:spPr bwMode="auto">
            <a:xfrm>
              <a:off x="3696" y="2448"/>
              <a:ext cx="86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magnitude</a:t>
              </a:r>
            </a:p>
          </p:txBody>
        </p:sp>
      </p:grp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133600" y="5029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400" dirty="0"/>
              <a:t>00110100 </a:t>
            </a:r>
            <a:r>
              <a:rPr lang="en-US" sz="2400" dirty="0">
                <a:sym typeface="Wingdings" pitchFamily="2" charset="2"/>
              </a:rPr>
              <a:t> +110100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=  ?</a:t>
            </a:r>
            <a:endParaRPr lang="en-US" sz="2400" baseline="-25000" dirty="0">
              <a:sym typeface="Wingdings" pitchFamily="2" charset="2"/>
            </a:endParaRP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400" dirty="0"/>
              <a:t>10010011 </a:t>
            </a:r>
            <a:r>
              <a:rPr lang="en-US" sz="2400" dirty="0">
                <a:sym typeface="Wingdings" pitchFamily="2" charset="2"/>
              </a:rPr>
              <a:t> -10011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=  ?</a:t>
            </a:r>
            <a:endParaRPr lang="en-US" sz="2400" baseline="-250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7757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35D8B-B59F-47EE-B5AA-69DCA39FDF5B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SIGN-AND-MAGNITUDE (2/3)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911725"/>
          </a:xfrm>
        </p:spPr>
        <p:txBody>
          <a:bodyPr/>
          <a:lstStyle/>
          <a:p>
            <a:pPr eaLnBrk="1" hangingPunct="1"/>
            <a:r>
              <a:rPr lang="en-US" sz="2800" dirty="0"/>
              <a:t>Largest value: 		01111111 = +127</a:t>
            </a:r>
            <a:r>
              <a:rPr lang="en-US" sz="2800" baseline="-25000" dirty="0"/>
              <a:t>10</a:t>
            </a:r>
          </a:p>
          <a:p>
            <a:pPr eaLnBrk="1" hangingPunct="1"/>
            <a:r>
              <a:rPr lang="en-US" sz="2800" dirty="0"/>
              <a:t>Smallest value: 	11111111 = -127</a:t>
            </a:r>
            <a:r>
              <a:rPr lang="en-US" sz="2800" baseline="-25000" dirty="0"/>
              <a:t>10</a:t>
            </a:r>
          </a:p>
          <a:p>
            <a:pPr eaLnBrk="1" hangingPunct="1"/>
            <a:r>
              <a:rPr lang="en-US" sz="2800" dirty="0"/>
              <a:t>Zeros:			00000000 = +0</a:t>
            </a:r>
            <a:r>
              <a:rPr lang="en-US" sz="2800" baseline="-25000" dirty="0"/>
              <a:t>10</a:t>
            </a:r>
            <a:br>
              <a:rPr lang="en-US" sz="2800" dirty="0"/>
            </a:br>
            <a:r>
              <a:rPr lang="en-US" sz="2800" dirty="0"/>
              <a:t>				10000000 = -0</a:t>
            </a:r>
            <a:r>
              <a:rPr lang="en-US" sz="2800" baseline="-25000" dirty="0"/>
              <a:t>10</a:t>
            </a:r>
          </a:p>
          <a:p>
            <a:pPr eaLnBrk="1" hangingPunct="1"/>
            <a:r>
              <a:rPr lang="en-US" sz="2800" dirty="0"/>
              <a:t>Range: -127</a:t>
            </a:r>
            <a:r>
              <a:rPr lang="en-US" sz="2800" baseline="-25000" dirty="0"/>
              <a:t>10</a:t>
            </a:r>
            <a:r>
              <a:rPr lang="en-US" sz="2800" dirty="0"/>
              <a:t> to +127</a:t>
            </a:r>
            <a:r>
              <a:rPr lang="en-US" sz="2800" baseline="-25000" dirty="0"/>
              <a:t>10</a:t>
            </a:r>
          </a:p>
          <a:p>
            <a:pPr eaLnBrk="1" hangingPunct="1"/>
            <a:endParaRPr lang="en-US" sz="2800" baseline="-25000" dirty="0"/>
          </a:p>
          <a:p>
            <a:pPr eaLnBrk="1" hangingPunct="1"/>
            <a:r>
              <a:rPr lang="en-US" sz="2800" dirty="0"/>
              <a:t>Question: </a:t>
            </a:r>
          </a:p>
          <a:p>
            <a:pPr lvl="1" eaLnBrk="1" hangingPunct="1"/>
            <a:r>
              <a:rPr lang="en-US" sz="2400" dirty="0"/>
              <a:t>For an </a:t>
            </a:r>
            <a:r>
              <a:rPr lang="en-US" sz="2400" i="1" dirty="0"/>
              <a:t>n</a:t>
            </a:r>
            <a:r>
              <a:rPr lang="en-US" sz="2400" dirty="0"/>
              <a:t>-bit sign-and-magnitude representation, what is the range of values that can be represented?</a:t>
            </a:r>
          </a:p>
        </p:txBody>
      </p:sp>
    </p:spTree>
    <p:extLst>
      <p:ext uri="{BB962C8B-B14F-4D97-AF65-F5344CB8AC3E}">
        <p14:creationId xmlns:p14="http://schemas.microsoft.com/office/powerpoint/2010/main" val="40463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94D6C8-82B7-4DD9-A4F0-EF053E2ABEF3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88987"/>
          </a:xfrm>
        </p:spPr>
        <p:txBody>
          <a:bodyPr/>
          <a:lstStyle/>
          <a:p>
            <a:pPr eaLnBrk="1" hangingPunct="1"/>
            <a:r>
              <a:rPr lang="en-US" dirty="0"/>
              <a:t>NUMBER SYSTEMS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30785"/>
            <a:ext cx="8229600" cy="477154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800000"/>
                </a:solidFill>
              </a:rPr>
              <a:t>Information Representation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800000"/>
                </a:solidFill>
              </a:rPr>
              <a:t>Number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800000"/>
                </a:solidFill>
              </a:rPr>
              <a:t>Base Conversion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800000"/>
                </a:solidFill>
              </a:rPr>
              <a:t>Negative Numbers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800000"/>
                </a:solidFill>
              </a:rPr>
              <a:t>Floating-Point Number Representation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8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800000"/>
                </a:solidFill>
              </a:rPr>
              <a:t>Decimal codes: BCD, Excess-3, 2421, 84-2-1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800000"/>
                </a:solidFill>
              </a:rPr>
              <a:t>Alphanumeric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800000"/>
                </a:solidFill>
              </a:rPr>
              <a:t>Error Detection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242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3B2C7-D011-46F7-A1EC-8BF1B9364E96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SIGN-AND-MAGNITUDE (3/3)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911725"/>
          </a:xfrm>
        </p:spPr>
        <p:txBody>
          <a:bodyPr/>
          <a:lstStyle/>
          <a:p>
            <a:pPr eaLnBrk="1" hangingPunct="1"/>
            <a:r>
              <a:rPr lang="en-US" sz="2800" dirty="0"/>
              <a:t>To negate a number, just </a:t>
            </a:r>
            <a:r>
              <a:rPr lang="en-US" sz="2800" dirty="0">
                <a:solidFill>
                  <a:srgbClr val="800000"/>
                </a:solidFill>
              </a:rPr>
              <a:t>invert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800000"/>
                </a:solidFill>
              </a:rPr>
              <a:t>the sign bit.</a:t>
            </a:r>
          </a:p>
          <a:p>
            <a:pPr eaLnBrk="1" hangingPunct="1"/>
            <a:endParaRPr lang="en-US" sz="2800" baseline="-25000" dirty="0">
              <a:solidFill>
                <a:srgbClr val="800000"/>
              </a:solidFill>
            </a:endParaRPr>
          </a:p>
          <a:p>
            <a:pPr eaLnBrk="1" hangingPunct="1"/>
            <a:r>
              <a:rPr lang="en-US" sz="2800" dirty="0"/>
              <a:t>Examples: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400" dirty="0"/>
              <a:t>How to negate </a:t>
            </a:r>
            <a:r>
              <a:rPr lang="en-US" sz="2400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0100001</a:t>
            </a:r>
            <a:r>
              <a:rPr lang="en-US" sz="2400" baseline="-25000" dirty="0"/>
              <a:t>sm</a:t>
            </a:r>
            <a:r>
              <a:rPr lang="en-US" sz="2400" dirty="0"/>
              <a:t>  (decimal 33)?</a:t>
            </a:r>
            <a:br>
              <a:rPr lang="en-US" sz="2400" dirty="0"/>
            </a:br>
            <a:r>
              <a:rPr lang="en-US" sz="2400" dirty="0"/>
              <a:t>Answer:           </a:t>
            </a: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/>
              <a:t>0100001</a:t>
            </a:r>
            <a:r>
              <a:rPr lang="en-US" sz="2400" baseline="-25000" dirty="0"/>
              <a:t>sm</a:t>
            </a:r>
            <a:r>
              <a:rPr lang="en-US" sz="2400" dirty="0"/>
              <a:t>  (decimal -33)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400" dirty="0"/>
              <a:t>How to negate </a:t>
            </a: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/>
              <a:t>0000101</a:t>
            </a:r>
            <a:r>
              <a:rPr lang="en-US" sz="2400" baseline="-25000" dirty="0"/>
              <a:t>sm</a:t>
            </a:r>
            <a:r>
              <a:rPr lang="en-US" sz="2400" dirty="0"/>
              <a:t>  (decimal -5)?</a:t>
            </a:r>
            <a:br>
              <a:rPr lang="en-US" sz="2400" dirty="0"/>
            </a:br>
            <a:r>
              <a:rPr lang="en-US" sz="2400" dirty="0"/>
              <a:t>Answer:           </a:t>
            </a:r>
            <a:r>
              <a:rPr lang="en-US" sz="2400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0000101</a:t>
            </a:r>
            <a:r>
              <a:rPr lang="en-US" sz="2400" baseline="-25000" dirty="0"/>
              <a:t>sm</a:t>
            </a:r>
            <a:r>
              <a:rPr lang="en-US" sz="2400" dirty="0"/>
              <a:t>  (decimal +5)</a:t>
            </a:r>
          </a:p>
        </p:txBody>
      </p:sp>
    </p:spTree>
    <p:extLst>
      <p:ext uri="{BB962C8B-B14F-4D97-AF65-F5344CB8AC3E}">
        <p14:creationId xmlns:p14="http://schemas.microsoft.com/office/powerpoint/2010/main" val="1593869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318B87-27B8-4E2A-ABB5-DB9E30AA9CBF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One’s COMPLEMENT (1/3)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3434" y="1128459"/>
            <a:ext cx="11015845" cy="465110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Given a number </a:t>
            </a:r>
            <a:r>
              <a:rPr lang="en-US" sz="2400" b="1" i="1" dirty="0">
                <a:solidFill>
                  <a:srgbClr val="800000"/>
                </a:solidFill>
              </a:rPr>
              <a:t>x</a:t>
            </a:r>
            <a:r>
              <a:rPr lang="en-US" sz="2400" dirty="0"/>
              <a:t> which can be expressed as an </a:t>
            </a:r>
            <a:r>
              <a:rPr lang="en-US" sz="2400" i="1" dirty="0"/>
              <a:t>n</a:t>
            </a:r>
            <a:r>
              <a:rPr lang="en-US" sz="2400" dirty="0"/>
              <a:t>-bit binary number, its </a:t>
            </a:r>
            <a:r>
              <a:rPr lang="en-US" sz="2400" u="sng" dirty="0"/>
              <a:t>negated value</a:t>
            </a:r>
            <a:r>
              <a:rPr lang="en-US" sz="2400" dirty="0"/>
              <a:t> can be obtained in </a:t>
            </a:r>
            <a:r>
              <a:rPr lang="en-US" sz="2400" b="1" dirty="0"/>
              <a:t>1s-complement</a:t>
            </a:r>
            <a:r>
              <a:rPr lang="en-US" sz="2400" dirty="0"/>
              <a:t> representation using: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			</a:t>
            </a:r>
            <a:r>
              <a:rPr lang="en-US" sz="2400" b="1" dirty="0">
                <a:solidFill>
                  <a:srgbClr val="800000"/>
                </a:solidFill>
              </a:rPr>
              <a:t>-</a:t>
            </a:r>
            <a:r>
              <a:rPr lang="en-US" sz="2400" b="1" i="1" dirty="0">
                <a:solidFill>
                  <a:srgbClr val="800000"/>
                </a:solidFill>
              </a:rPr>
              <a:t>x</a:t>
            </a:r>
            <a:r>
              <a:rPr lang="en-US" sz="2400" b="1" dirty="0">
                <a:solidFill>
                  <a:srgbClr val="800000"/>
                </a:solidFill>
              </a:rPr>
              <a:t> = 2</a:t>
            </a:r>
            <a:r>
              <a:rPr lang="en-US" sz="2400" b="1" i="1" baseline="30000" dirty="0">
                <a:solidFill>
                  <a:srgbClr val="800000"/>
                </a:solidFill>
              </a:rPr>
              <a:t>n</a:t>
            </a:r>
            <a:r>
              <a:rPr lang="en-US" sz="2400" b="1" dirty="0">
                <a:solidFill>
                  <a:srgbClr val="800000"/>
                </a:solidFill>
              </a:rPr>
              <a:t> – </a:t>
            </a:r>
            <a:r>
              <a:rPr lang="en-US" sz="2400" b="1" i="1" dirty="0">
                <a:solidFill>
                  <a:srgbClr val="800000"/>
                </a:solidFill>
              </a:rPr>
              <a:t>x</a:t>
            </a:r>
            <a:r>
              <a:rPr lang="en-US" sz="2400" b="1" dirty="0">
                <a:solidFill>
                  <a:srgbClr val="800000"/>
                </a:solidFill>
              </a:rPr>
              <a:t> – 1</a:t>
            </a:r>
          </a:p>
          <a:p>
            <a:pPr eaLnBrk="1" hangingPunct="1">
              <a:buFont typeface="Wingdings" pitchFamily="2" charset="2"/>
              <a:buNone/>
            </a:pPr>
            <a:endParaRPr lang="en-US" sz="2400" b="1" dirty="0">
              <a:solidFill>
                <a:srgbClr val="800000"/>
              </a:solidFill>
            </a:endParaRPr>
          </a:p>
          <a:p>
            <a:pPr eaLnBrk="1" hangingPunct="1"/>
            <a:r>
              <a:rPr lang="en-US" sz="2400" dirty="0"/>
              <a:t>Example: With an 8-bit number 00001100 (or 12</a:t>
            </a:r>
            <a:r>
              <a:rPr lang="en-US" sz="2400" baseline="-25000" dirty="0"/>
              <a:t>10</a:t>
            </a:r>
            <a:r>
              <a:rPr lang="en-US" sz="2400" dirty="0"/>
              <a:t>), its negated value expressed in 1s-complement is: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		-</a:t>
            </a:r>
            <a:r>
              <a:rPr lang="en-US" sz="2400" dirty="0">
                <a:solidFill>
                  <a:srgbClr val="0000CC"/>
                </a:solidFill>
              </a:rPr>
              <a:t>00001100</a:t>
            </a:r>
            <a:r>
              <a:rPr lang="en-US" sz="2400" baseline="-25000" dirty="0"/>
              <a:t>2</a:t>
            </a:r>
            <a:r>
              <a:rPr lang="en-US" sz="2400" dirty="0"/>
              <a:t> 	= 2</a:t>
            </a:r>
            <a:r>
              <a:rPr lang="en-US" sz="2400" baseline="30000" dirty="0"/>
              <a:t>8</a:t>
            </a:r>
            <a:r>
              <a:rPr lang="en-US" sz="2400" dirty="0"/>
              <a:t> – 12 – 1 </a:t>
            </a:r>
            <a:r>
              <a:rPr lang="en-US" sz="2000" dirty="0"/>
              <a:t>(calculation in decimal)</a:t>
            </a:r>
            <a:br>
              <a:rPr lang="en-US" sz="2000" dirty="0"/>
            </a:br>
            <a:r>
              <a:rPr lang="en-US" sz="2400" dirty="0"/>
              <a:t>			= 243</a:t>
            </a:r>
            <a:br>
              <a:rPr lang="en-US" sz="2400" dirty="0"/>
            </a:br>
            <a:r>
              <a:rPr lang="en-US" sz="2400" dirty="0"/>
              <a:t>			= </a:t>
            </a:r>
            <a:r>
              <a:rPr lang="en-US" sz="2400" dirty="0">
                <a:solidFill>
                  <a:srgbClr val="0000CC"/>
                </a:solidFill>
              </a:rPr>
              <a:t>11110011</a:t>
            </a:r>
            <a:r>
              <a:rPr lang="en-US" sz="2400" baseline="-25000" dirty="0">
                <a:solidFill>
                  <a:srgbClr val="0000CC"/>
                </a:solidFill>
              </a:rPr>
              <a:t>1s</a:t>
            </a:r>
            <a:r>
              <a:rPr lang="en-US" sz="2400" dirty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	(This means that -12</a:t>
            </a:r>
            <a:r>
              <a:rPr lang="en-US" sz="2400" baseline="-25000" dirty="0"/>
              <a:t>10</a:t>
            </a:r>
            <a:r>
              <a:rPr lang="en-US" sz="2400" dirty="0"/>
              <a:t> is written as 11110011 in 1s-complement representation.)</a:t>
            </a:r>
          </a:p>
        </p:txBody>
      </p:sp>
    </p:spTree>
    <p:extLst>
      <p:ext uri="{BB962C8B-B14F-4D97-AF65-F5344CB8AC3E}">
        <p14:creationId xmlns:p14="http://schemas.microsoft.com/office/powerpoint/2010/main" val="2358099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94468-773B-4A49-A492-5300BD82FD8F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1s COMPLEMENT (2/3)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387" y="1258741"/>
            <a:ext cx="10002559" cy="4667409"/>
          </a:xfrm>
        </p:spPr>
        <p:txBody>
          <a:bodyPr/>
          <a:lstStyle/>
          <a:p>
            <a:pPr eaLnBrk="1" hangingPunct="1"/>
            <a:r>
              <a:rPr lang="en-US" sz="2800" dirty="0"/>
              <a:t>Essential technique to negate a value: </a:t>
            </a:r>
            <a:r>
              <a:rPr lang="en-US" sz="2800" dirty="0">
                <a:solidFill>
                  <a:srgbClr val="FF0000"/>
                </a:solidFill>
              </a:rPr>
              <a:t>invert</a:t>
            </a:r>
            <a:r>
              <a:rPr lang="en-US" sz="2800" dirty="0">
                <a:solidFill>
                  <a:srgbClr val="800000"/>
                </a:solidFill>
              </a:rPr>
              <a:t> all the bits</a:t>
            </a:r>
            <a:r>
              <a:rPr lang="en-US" sz="2800" dirty="0"/>
              <a:t>.</a:t>
            </a:r>
          </a:p>
          <a:p>
            <a:pPr eaLnBrk="1" hangingPunct="1"/>
            <a:r>
              <a:rPr lang="en-US" sz="2800" dirty="0"/>
              <a:t>Largest value: 		01111111 = +127</a:t>
            </a:r>
            <a:r>
              <a:rPr lang="en-US" sz="2800" baseline="-25000" dirty="0"/>
              <a:t>10</a:t>
            </a:r>
          </a:p>
          <a:p>
            <a:pPr eaLnBrk="1" hangingPunct="1"/>
            <a:r>
              <a:rPr lang="en-US" sz="2800" dirty="0"/>
              <a:t>Smallest value: 	10000000 = -127</a:t>
            </a:r>
            <a:r>
              <a:rPr lang="en-US" sz="2800" baseline="-25000" dirty="0"/>
              <a:t>10</a:t>
            </a:r>
          </a:p>
          <a:p>
            <a:pPr eaLnBrk="1" hangingPunct="1"/>
            <a:r>
              <a:rPr lang="en-US" sz="2800" dirty="0"/>
              <a:t>Zeros:			00000000 = +0</a:t>
            </a:r>
            <a:r>
              <a:rPr lang="en-US" sz="2800" baseline="-25000" dirty="0"/>
              <a:t>10</a:t>
            </a:r>
            <a:br>
              <a:rPr lang="en-US" sz="2800" dirty="0"/>
            </a:br>
            <a:r>
              <a:rPr lang="en-US" sz="2800" dirty="0"/>
              <a:t>				11111111 = -0</a:t>
            </a:r>
            <a:r>
              <a:rPr lang="en-US" sz="2800" baseline="-25000" dirty="0"/>
              <a:t>10</a:t>
            </a:r>
          </a:p>
          <a:p>
            <a:pPr eaLnBrk="1" hangingPunct="1"/>
            <a:r>
              <a:rPr lang="en-US" sz="2800" dirty="0"/>
              <a:t>Range: -127</a:t>
            </a:r>
            <a:r>
              <a:rPr lang="en-US" sz="2800" baseline="-25000" dirty="0"/>
              <a:t>10</a:t>
            </a:r>
            <a:r>
              <a:rPr lang="en-US" sz="2800" dirty="0"/>
              <a:t> to +127</a:t>
            </a:r>
            <a:r>
              <a:rPr lang="en-US" sz="2800" baseline="-25000" dirty="0"/>
              <a:t>10</a:t>
            </a:r>
          </a:p>
          <a:p>
            <a:pPr eaLnBrk="1" hangingPunct="1"/>
            <a:r>
              <a:rPr lang="en-US" sz="2800" dirty="0"/>
              <a:t>The most significant (left-most) bit still represents the sign: 0 for positive; 1 for negative.</a:t>
            </a:r>
          </a:p>
          <a:p>
            <a:pPr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8328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5909B-1ABD-4E78-B91F-BCC9DE3F2790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1s COMPLEMENT (3/3)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7911" y="1219201"/>
            <a:ext cx="8772889" cy="4911725"/>
          </a:xfrm>
        </p:spPr>
        <p:txBody>
          <a:bodyPr/>
          <a:lstStyle/>
          <a:p>
            <a:pPr eaLnBrk="1" hangingPunct="1"/>
            <a:r>
              <a:rPr lang="en-US" sz="2800" dirty="0"/>
              <a:t>Examples (assuming 8-bit numbers):</a:t>
            </a:r>
          </a:p>
          <a:p>
            <a:pPr eaLnBrk="1" hangingPunct="1">
              <a:spcBef>
                <a:spcPct val="60000"/>
              </a:spcBef>
              <a:buFont typeface="Wingdings" pitchFamily="2" charset="2"/>
              <a:buNone/>
            </a:pPr>
            <a:r>
              <a:rPr lang="en-US" sz="2800" dirty="0"/>
              <a:t>		(14)</a:t>
            </a:r>
            <a:r>
              <a:rPr lang="en-US" sz="2800" baseline="-25000" dirty="0"/>
              <a:t>10</a:t>
            </a:r>
            <a:r>
              <a:rPr lang="en-US" sz="2800" dirty="0"/>
              <a:t>  = (00001110)</a:t>
            </a:r>
            <a:r>
              <a:rPr lang="en-US" sz="2800" baseline="-25000" dirty="0"/>
              <a:t>2</a:t>
            </a:r>
            <a:r>
              <a:rPr lang="en-US" sz="2800" dirty="0"/>
              <a:t>  = (00001110)</a:t>
            </a:r>
            <a:r>
              <a:rPr lang="en-US" sz="2800" baseline="-25000" dirty="0"/>
              <a:t>1s</a:t>
            </a:r>
          </a:p>
          <a:p>
            <a:pPr eaLnBrk="1" hangingPunct="1">
              <a:spcBef>
                <a:spcPct val="60000"/>
              </a:spcBef>
              <a:buSzPct val="120000"/>
              <a:buFont typeface="Wingdings" pitchFamily="2" charset="2"/>
              <a:buNone/>
            </a:pPr>
            <a:r>
              <a:rPr lang="en-US" sz="2800" dirty="0"/>
              <a:t>	 	-(14)</a:t>
            </a:r>
            <a:r>
              <a:rPr lang="en-US" sz="2800" baseline="-25000" dirty="0"/>
              <a:t>10</a:t>
            </a:r>
            <a:r>
              <a:rPr lang="en-US" sz="2800" dirty="0"/>
              <a:t> = -(00001110)</a:t>
            </a:r>
            <a:r>
              <a:rPr lang="en-US" sz="2800" baseline="-25000" dirty="0"/>
              <a:t>2</a:t>
            </a:r>
            <a:r>
              <a:rPr lang="en-US" sz="2800" dirty="0"/>
              <a:t> = (11110001)</a:t>
            </a:r>
            <a:r>
              <a:rPr lang="en-US" sz="2800" baseline="-25000" dirty="0"/>
              <a:t>1s</a:t>
            </a:r>
            <a:r>
              <a:rPr lang="en-US" sz="2800" dirty="0"/>
              <a:t> </a:t>
            </a:r>
          </a:p>
          <a:p>
            <a:pPr eaLnBrk="1" hangingPunct="1">
              <a:spcBef>
                <a:spcPct val="60000"/>
              </a:spcBef>
              <a:buSzPct val="120000"/>
              <a:buFont typeface="Wingdings" pitchFamily="2" charset="2"/>
              <a:buNone/>
            </a:pPr>
            <a:r>
              <a:rPr lang="en-US" sz="2800" dirty="0"/>
              <a:t>		-(80)</a:t>
            </a:r>
            <a:r>
              <a:rPr lang="en-US" sz="2800" baseline="-25000" dirty="0"/>
              <a:t>10</a:t>
            </a:r>
            <a:r>
              <a:rPr lang="en-US" sz="2800" dirty="0"/>
              <a:t> = -( </a:t>
            </a:r>
            <a:r>
              <a:rPr lang="en-US" sz="2800" dirty="0">
                <a:solidFill>
                  <a:srgbClr val="0000CC"/>
                </a:solidFill>
              </a:rPr>
              <a:t>?</a:t>
            </a:r>
            <a:r>
              <a:rPr lang="en-US" sz="2800" dirty="0"/>
              <a:t> )</a:t>
            </a:r>
            <a:r>
              <a:rPr lang="en-US" sz="2800" baseline="-25000" dirty="0"/>
              <a:t>2</a:t>
            </a:r>
            <a:r>
              <a:rPr lang="en-US" sz="2800" dirty="0"/>
              <a:t> = ( </a:t>
            </a:r>
            <a:r>
              <a:rPr lang="en-US" sz="2800" dirty="0">
                <a:solidFill>
                  <a:srgbClr val="0000CC"/>
                </a:solidFill>
              </a:rPr>
              <a:t>? </a:t>
            </a:r>
            <a:r>
              <a:rPr lang="en-US" sz="2800" dirty="0"/>
              <a:t>)</a:t>
            </a:r>
            <a:r>
              <a:rPr lang="en-US" sz="2800" baseline="-25000" dirty="0"/>
              <a:t>1s</a:t>
            </a:r>
            <a:r>
              <a:rPr lang="en-US" sz="2800" dirty="0"/>
              <a:t> </a:t>
            </a:r>
          </a:p>
          <a:p>
            <a:pPr eaLnBrk="1" hangingPunct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0202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B7CF51-DDAE-4D0B-94A9-6F0117C53944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2s COMPLEMENT (1/3)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777" y="1072618"/>
            <a:ext cx="10316666" cy="4637147"/>
          </a:xfrm>
        </p:spPr>
        <p:txBody>
          <a:bodyPr/>
          <a:lstStyle/>
          <a:p>
            <a:pPr eaLnBrk="1" hangingPunct="1"/>
            <a:r>
              <a:rPr lang="en-US" sz="2400" dirty="0"/>
              <a:t>Given a number </a:t>
            </a:r>
            <a:r>
              <a:rPr lang="en-US" sz="2400" b="1" i="1" dirty="0">
                <a:solidFill>
                  <a:srgbClr val="800000"/>
                </a:solidFill>
              </a:rPr>
              <a:t>x</a:t>
            </a:r>
            <a:r>
              <a:rPr lang="en-US" sz="2400" dirty="0"/>
              <a:t> which can be expressed as an </a:t>
            </a:r>
            <a:r>
              <a:rPr lang="en-US" sz="2400" i="1" dirty="0"/>
              <a:t>n</a:t>
            </a:r>
            <a:r>
              <a:rPr lang="en-US" sz="2400" dirty="0"/>
              <a:t>-bit binary number, its </a:t>
            </a:r>
            <a:r>
              <a:rPr lang="en-US" sz="2400" u="sng" dirty="0"/>
              <a:t>negated value</a:t>
            </a:r>
            <a:r>
              <a:rPr lang="en-US" sz="2400" dirty="0"/>
              <a:t> can be obtained in </a:t>
            </a:r>
            <a:r>
              <a:rPr lang="en-US" sz="2400" b="1" dirty="0"/>
              <a:t>2s-complement</a:t>
            </a:r>
            <a:r>
              <a:rPr lang="en-US" sz="2400" dirty="0"/>
              <a:t> representation using: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			</a:t>
            </a:r>
            <a:r>
              <a:rPr lang="en-US" sz="2400" b="1" dirty="0">
                <a:solidFill>
                  <a:srgbClr val="800000"/>
                </a:solidFill>
              </a:rPr>
              <a:t>-</a:t>
            </a:r>
            <a:r>
              <a:rPr lang="en-US" sz="2400" b="1" i="1" dirty="0">
                <a:solidFill>
                  <a:srgbClr val="800000"/>
                </a:solidFill>
              </a:rPr>
              <a:t>x</a:t>
            </a:r>
            <a:r>
              <a:rPr lang="en-US" sz="2400" b="1" dirty="0">
                <a:solidFill>
                  <a:srgbClr val="800000"/>
                </a:solidFill>
              </a:rPr>
              <a:t> = 2</a:t>
            </a:r>
            <a:r>
              <a:rPr lang="en-US" sz="2400" b="1" i="1" baseline="30000" dirty="0">
                <a:solidFill>
                  <a:srgbClr val="800000"/>
                </a:solidFill>
              </a:rPr>
              <a:t>n</a:t>
            </a:r>
            <a:r>
              <a:rPr lang="en-US" sz="2400" b="1" dirty="0">
                <a:solidFill>
                  <a:srgbClr val="800000"/>
                </a:solidFill>
              </a:rPr>
              <a:t> – </a:t>
            </a:r>
            <a:r>
              <a:rPr lang="en-US" sz="2400" b="1" i="1" dirty="0">
                <a:solidFill>
                  <a:srgbClr val="800000"/>
                </a:solidFill>
              </a:rPr>
              <a:t>x</a:t>
            </a:r>
            <a:endParaRPr lang="en-US" sz="2400" b="1" dirty="0">
              <a:solidFill>
                <a:srgbClr val="800000"/>
              </a:solidFill>
            </a:endParaRPr>
          </a:p>
          <a:p>
            <a:pPr eaLnBrk="1" hangingPunct="1"/>
            <a:r>
              <a:rPr lang="en-US" sz="2400" dirty="0"/>
              <a:t>Example: With an 8-bit number 00001100 (or 12</a:t>
            </a:r>
            <a:r>
              <a:rPr lang="en-US" sz="2400" baseline="-25000" dirty="0"/>
              <a:t>10</a:t>
            </a:r>
            <a:r>
              <a:rPr lang="en-US" sz="2400" dirty="0"/>
              <a:t>), its negated value expressed in 2s-complement is: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		-00001100</a:t>
            </a:r>
            <a:r>
              <a:rPr lang="en-US" sz="2400" baseline="-25000" dirty="0"/>
              <a:t>2</a:t>
            </a:r>
            <a:r>
              <a:rPr lang="en-US" sz="2400" dirty="0"/>
              <a:t> 	= 2</a:t>
            </a:r>
            <a:r>
              <a:rPr lang="en-US" sz="2400" baseline="30000" dirty="0"/>
              <a:t>8</a:t>
            </a:r>
            <a:r>
              <a:rPr lang="en-US" sz="2400" dirty="0"/>
              <a:t> – 12 </a:t>
            </a:r>
            <a:r>
              <a:rPr lang="en-US" sz="2000" dirty="0"/>
              <a:t>(calculation in decimal)</a:t>
            </a:r>
            <a:br>
              <a:rPr lang="en-US" sz="2000" dirty="0"/>
            </a:br>
            <a:r>
              <a:rPr lang="en-US" sz="2400" dirty="0"/>
              <a:t>			= 244</a:t>
            </a:r>
            <a:br>
              <a:rPr lang="en-US" sz="2400" dirty="0"/>
            </a:br>
            <a:r>
              <a:rPr lang="en-US" sz="2400" dirty="0"/>
              <a:t>			= </a:t>
            </a:r>
            <a:r>
              <a:rPr lang="en-US" sz="2400" dirty="0">
                <a:solidFill>
                  <a:srgbClr val="0000CC"/>
                </a:solidFill>
              </a:rPr>
              <a:t>11110100</a:t>
            </a:r>
            <a:r>
              <a:rPr lang="en-US" sz="2400" baseline="-25000" dirty="0">
                <a:solidFill>
                  <a:srgbClr val="0000CC"/>
                </a:solidFill>
              </a:rPr>
              <a:t>2s</a:t>
            </a:r>
            <a:r>
              <a:rPr lang="en-US" sz="2400" dirty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	(This means that -12</a:t>
            </a:r>
            <a:r>
              <a:rPr lang="en-US" sz="2400" baseline="-25000" dirty="0"/>
              <a:t>10</a:t>
            </a:r>
            <a:r>
              <a:rPr lang="en-US" sz="2400" dirty="0"/>
              <a:t> is written as 11110100 in 2s-complement representation.)</a:t>
            </a:r>
          </a:p>
        </p:txBody>
      </p:sp>
    </p:spTree>
    <p:extLst>
      <p:ext uri="{BB962C8B-B14F-4D97-AF65-F5344CB8AC3E}">
        <p14:creationId xmlns:p14="http://schemas.microsoft.com/office/powerpoint/2010/main" val="502472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358E1-A61C-4105-92AF-EB0F5419F476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2s COMPLEMENT (2/3)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4201" y="1219202"/>
            <a:ext cx="10679633" cy="4232297"/>
          </a:xfrm>
        </p:spPr>
        <p:txBody>
          <a:bodyPr/>
          <a:lstStyle/>
          <a:p>
            <a:pPr eaLnBrk="1" hangingPunct="1"/>
            <a:r>
              <a:rPr lang="en-US" sz="2800" dirty="0"/>
              <a:t>Essential technique to negate a value: </a:t>
            </a:r>
            <a:r>
              <a:rPr lang="en-US" sz="2800" dirty="0">
                <a:solidFill>
                  <a:srgbClr val="FF0000"/>
                </a:solidFill>
              </a:rPr>
              <a:t>invert</a:t>
            </a:r>
            <a:r>
              <a:rPr lang="en-US" sz="2800" dirty="0">
                <a:solidFill>
                  <a:srgbClr val="800000"/>
                </a:solidFill>
              </a:rPr>
              <a:t> all the bits</a:t>
            </a:r>
            <a:r>
              <a:rPr lang="en-US" sz="2800" dirty="0"/>
              <a:t>, then </a:t>
            </a:r>
            <a:r>
              <a:rPr lang="en-US" sz="2800" dirty="0">
                <a:solidFill>
                  <a:srgbClr val="FF0000"/>
                </a:solidFill>
              </a:rPr>
              <a:t>add 1</a:t>
            </a:r>
            <a:r>
              <a:rPr lang="en-US" sz="2800" dirty="0"/>
              <a:t>.</a:t>
            </a:r>
          </a:p>
          <a:p>
            <a:pPr eaLnBrk="1" hangingPunct="1"/>
            <a:r>
              <a:rPr lang="en-US" sz="2800" dirty="0"/>
              <a:t>Largest value: 		01111111 = +127</a:t>
            </a:r>
            <a:r>
              <a:rPr lang="en-US" sz="2800" baseline="-25000" dirty="0"/>
              <a:t>10</a:t>
            </a:r>
          </a:p>
          <a:p>
            <a:pPr eaLnBrk="1" hangingPunct="1"/>
            <a:r>
              <a:rPr lang="en-US" sz="2800" dirty="0"/>
              <a:t>Smallest value: 	10000000 = -128</a:t>
            </a:r>
            <a:r>
              <a:rPr lang="en-US" sz="2800" baseline="-25000" dirty="0"/>
              <a:t>10</a:t>
            </a:r>
          </a:p>
          <a:p>
            <a:pPr eaLnBrk="1" hangingPunct="1"/>
            <a:r>
              <a:rPr lang="en-US" sz="2800" dirty="0"/>
              <a:t>Zero:			00000000 = +0</a:t>
            </a:r>
            <a:r>
              <a:rPr lang="en-US" sz="2800" baseline="-25000" dirty="0"/>
              <a:t>10</a:t>
            </a:r>
          </a:p>
          <a:p>
            <a:pPr eaLnBrk="1" hangingPunct="1"/>
            <a:r>
              <a:rPr lang="en-US" sz="2800" dirty="0"/>
              <a:t>Range: -128</a:t>
            </a:r>
            <a:r>
              <a:rPr lang="en-US" sz="2800" baseline="-25000" dirty="0"/>
              <a:t>10</a:t>
            </a:r>
            <a:r>
              <a:rPr lang="en-US" sz="2800" dirty="0"/>
              <a:t> to +127</a:t>
            </a:r>
            <a:r>
              <a:rPr lang="en-US" sz="2800" baseline="-25000" dirty="0"/>
              <a:t>10</a:t>
            </a:r>
          </a:p>
          <a:p>
            <a:pPr eaLnBrk="1" hangingPunct="1"/>
            <a:r>
              <a:rPr lang="en-US" sz="2800" dirty="0"/>
              <a:t>The most significant (left-most) bit still represents the sign: 0 for positive; 1 for negative.</a:t>
            </a:r>
          </a:p>
          <a:p>
            <a:pPr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7959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C1B54-56C2-40BC-88FA-382CCA09796F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2s COMPLEMENT (3/3)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9791" y="1023757"/>
            <a:ext cx="9960113" cy="4911725"/>
          </a:xfrm>
        </p:spPr>
        <p:txBody>
          <a:bodyPr/>
          <a:lstStyle/>
          <a:p>
            <a:pPr eaLnBrk="1" hangingPunct="1"/>
            <a:r>
              <a:rPr lang="en-US" sz="2800" dirty="0"/>
              <a:t>Examples (assuming 8-bit numbers):</a:t>
            </a:r>
          </a:p>
          <a:p>
            <a:pPr eaLnBrk="1" hangingPunct="1">
              <a:spcBef>
                <a:spcPct val="60000"/>
              </a:spcBef>
              <a:buFont typeface="Wingdings" pitchFamily="2" charset="2"/>
              <a:buNone/>
            </a:pPr>
            <a:r>
              <a:rPr lang="en-US" sz="2800" dirty="0"/>
              <a:t>		(14)</a:t>
            </a:r>
            <a:r>
              <a:rPr lang="en-US" sz="2800" baseline="-25000" dirty="0"/>
              <a:t>10</a:t>
            </a:r>
            <a:r>
              <a:rPr lang="en-US" sz="2800" dirty="0"/>
              <a:t>  = (00001110)</a:t>
            </a:r>
            <a:r>
              <a:rPr lang="en-US" sz="2800" baseline="-25000" dirty="0"/>
              <a:t>2</a:t>
            </a:r>
            <a:r>
              <a:rPr lang="en-US" sz="2800" dirty="0"/>
              <a:t>  = (00001110)</a:t>
            </a:r>
            <a:r>
              <a:rPr lang="en-US" sz="2800" baseline="-25000" dirty="0"/>
              <a:t>2s</a:t>
            </a:r>
          </a:p>
          <a:p>
            <a:pPr eaLnBrk="1" hangingPunct="1">
              <a:spcBef>
                <a:spcPct val="60000"/>
              </a:spcBef>
              <a:buSzPct val="120000"/>
              <a:buFont typeface="Wingdings" pitchFamily="2" charset="2"/>
              <a:buNone/>
            </a:pPr>
            <a:r>
              <a:rPr lang="en-US" sz="2800" dirty="0"/>
              <a:t>	 	-(14)</a:t>
            </a:r>
            <a:r>
              <a:rPr lang="en-US" sz="2800" baseline="-25000" dirty="0"/>
              <a:t>10</a:t>
            </a:r>
            <a:r>
              <a:rPr lang="en-US" sz="2800" dirty="0"/>
              <a:t> = -(00001110)</a:t>
            </a:r>
            <a:r>
              <a:rPr lang="en-US" sz="2800" baseline="-25000" dirty="0"/>
              <a:t>2</a:t>
            </a:r>
            <a:r>
              <a:rPr lang="en-US" sz="2800" dirty="0"/>
              <a:t> = (11110010)</a:t>
            </a:r>
            <a:r>
              <a:rPr lang="en-US" sz="2800" baseline="-25000" dirty="0"/>
              <a:t>2s</a:t>
            </a:r>
            <a:r>
              <a:rPr lang="en-US" sz="2800" dirty="0"/>
              <a:t> </a:t>
            </a:r>
          </a:p>
          <a:p>
            <a:pPr eaLnBrk="1" hangingPunct="1">
              <a:spcBef>
                <a:spcPct val="60000"/>
              </a:spcBef>
              <a:buSzPct val="120000"/>
              <a:buFont typeface="Wingdings" pitchFamily="2" charset="2"/>
              <a:buNone/>
            </a:pPr>
            <a:r>
              <a:rPr lang="en-US" sz="2800" dirty="0"/>
              <a:t>		-(80)</a:t>
            </a:r>
            <a:r>
              <a:rPr lang="en-US" sz="2800" baseline="-25000" dirty="0"/>
              <a:t>10</a:t>
            </a:r>
            <a:r>
              <a:rPr lang="en-US" sz="2800" dirty="0"/>
              <a:t> = -( </a:t>
            </a:r>
            <a:r>
              <a:rPr lang="en-US" sz="2800" dirty="0">
                <a:solidFill>
                  <a:srgbClr val="0000CC"/>
                </a:solidFill>
              </a:rPr>
              <a:t>?</a:t>
            </a:r>
            <a:r>
              <a:rPr lang="en-US" sz="2800" dirty="0"/>
              <a:t> )</a:t>
            </a:r>
            <a:r>
              <a:rPr lang="en-US" sz="2800" baseline="-25000" dirty="0"/>
              <a:t>2</a:t>
            </a:r>
            <a:r>
              <a:rPr lang="en-US" sz="2800" dirty="0"/>
              <a:t> = ( </a:t>
            </a:r>
            <a:r>
              <a:rPr lang="en-US" sz="2800" dirty="0">
                <a:solidFill>
                  <a:srgbClr val="0000CC"/>
                </a:solidFill>
              </a:rPr>
              <a:t>? </a:t>
            </a:r>
            <a:r>
              <a:rPr lang="en-US" sz="2800" dirty="0"/>
              <a:t>)</a:t>
            </a:r>
            <a:r>
              <a:rPr lang="en-US" sz="2800" baseline="-25000" dirty="0"/>
              <a:t>2s</a:t>
            </a:r>
            <a:r>
              <a:rPr lang="en-US" sz="2800" dirty="0"/>
              <a:t> </a:t>
            </a:r>
          </a:p>
          <a:p>
            <a:pPr eaLnBrk="1" hangingPunct="1"/>
            <a:endParaRPr lang="en-US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445380" y="4187839"/>
            <a:ext cx="6858000" cy="129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kern="0" dirty="0">
                <a:solidFill>
                  <a:schemeClr val="tx1"/>
                </a:solidFill>
              </a:rPr>
              <a:t>Comparison:</a:t>
            </a:r>
          </a:p>
          <a:p>
            <a:pPr marL="342900" indent="-342900" defTabSz="914400" fontAlgn="base">
              <a:spcAft>
                <a:spcPct val="0"/>
              </a:spcAft>
              <a:buClr>
                <a:schemeClr val="accent1"/>
              </a:buClr>
              <a:buSzPct val="65000"/>
              <a:defRPr/>
            </a:pPr>
            <a:r>
              <a:rPr lang="en-US" sz="2400" kern="0" dirty="0">
                <a:solidFill>
                  <a:schemeClr val="tx1"/>
                </a:solidFill>
              </a:rPr>
              <a:t>		 (14)</a:t>
            </a:r>
            <a:r>
              <a:rPr lang="en-US" sz="2400" kern="0" baseline="-25000" dirty="0">
                <a:solidFill>
                  <a:schemeClr val="tx1"/>
                </a:solidFill>
              </a:rPr>
              <a:t>10</a:t>
            </a:r>
            <a:r>
              <a:rPr lang="en-US" sz="2400" kern="0" dirty="0">
                <a:solidFill>
                  <a:schemeClr val="tx1"/>
                </a:solidFill>
              </a:rPr>
              <a:t> =  (00001110)</a:t>
            </a:r>
            <a:r>
              <a:rPr lang="en-US" sz="2400" kern="0" baseline="-25000" dirty="0">
                <a:solidFill>
                  <a:schemeClr val="tx1"/>
                </a:solidFill>
              </a:rPr>
              <a:t>2</a:t>
            </a:r>
            <a:r>
              <a:rPr lang="en-US" sz="2400" kern="0" dirty="0">
                <a:solidFill>
                  <a:schemeClr val="tx1"/>
                </a:solidFill>
              </a:rPr>
              <a:t> = (00001110)</a:t>
            </a:r>
            <a:r>
              <a:rPr lang="en-US" sz="2400" kern="0" baseline="-25000" dirty="0">
                <a:solidFill>
                  <a:schemeClr val="tx1"/>
                </a:solidFill>
              </a:rPr>
              <a:t>1s</a:t>
            </a:r>
          </a:p>
          <a:p>
            <a:pPr marL="342900" indent="-342900" defTabSz="914400" fontAlgn="base">
              <a:spcAft>
                <a:spcPct val="0"/>
              </a:spcAft>
              <a:buClr>
                <a:schemeClr val="accent1"/>
              </a:buClr>
              <a:buSzPct val="120000"/>
              <a:defRPr/>
            </a:pPr>
            <a:r>
              <a:rPr lang="en-US" sz="2400" kern="0" dirty="0">
                <a:solidFill>
                  <a:schemeClr val="tx1"/>
                </a:solidFill>
              </a:rPr>
              <a:t>	 	-(14)</a:t>
            </a:r>
            <a:r>
              <a:rPr lang="en-US" sz="2400" kern="0" baseline="-25000" dirty="0">
                <a:solidFill>
                  <a:schemeClr val="tx1"/>
                </a:solidFill>
              </a:rPr>
              <a:t>10</a:t>
            </a:r>
            <a:r>
              <a:rPr lang="en-US" sz="2400" kern="0" dirty="0">
                <a:solidFill>
                  <a:schemeClr val="tx1"/>
                </a:solidFill>
              </a:rPr>
              <a:t> = -(00001110)</a:t>
            </a:r>
            <a:r>
              <a:rPr lang="en-US" sz="2400" kern="0" baseline="-25000" dirty="0">
                <a:solidFill>
                  <a:schemeClr val="tx1"/>
                </a:solidFill>
              </a:rPr>
              <a:t>2</a:t>
            </a:r>
            <a:r>
              <a:rPr lang="en-US" sz="2400" kern="0" dirty="0">
                <a:solidFill>
                  <a:schemeClr val="tx1"/>
                </a:solidFill>
              </a:rPr>
              <a:t> = (11110001)</a:t>
            </a:r>
            <a:r>
              <a:rPr lang="en-US" sz="2400" kern="0" baseline="-25000" dirty="0">
                <a:solidFill>
                  <a:schemeClr val="tx1"/>
                </a:solidFill>
              </a:rPr>
              <a:t>1s</a:t>
            </a:r>
            <a:r>
              <a:rPr lang="en-US" sz="2400" kern="0" dirty="0">
                <a:solidFill>
                  <a:schemeClr val="tx1"/>
                </a:solidFill>
              </a:rPr>
              <a:t> </a:t>
            </a:r>
          </a:p>
          <a:p>
            <a:pPr marL="342900" indent="-342900" defTabSz="914400" fontAlgn="base"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sz="28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951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C1B54-56C2-40BC-88FA-382CCA09796F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COMPARISON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75BC70C-8DAC-4C75-833A-E4ACC3A4512F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71600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44500" indent="-4445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08038" indent="-3635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2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097280" indent="-10972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>
                <a:solidFill>
                  <a:srgbClr val="800000"/>
                </a:solidFill>
              </a:rPr>
              <a:t>4-bit system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 i="1"/>
              <a:t>Positive values</a:t>
            </a:r>
            <a:r>
              <a:rPr lang="en-US" sz="2000">
                <a:solidFill>
                  <a:srgbClr val="800000"/>
                </a:solidFill>
              </a:rPr>
              <a:t>				</a:t>
            </a:r>
            <a:r>
              <a:rPr lang="en-US" sz="2000" i="1"/>
              <a:t>Negative values</a:t>
            </a:r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3799CDFB-B962-4834-8082-5460C2C900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61623"/>
              </p:ext>
            </p:extLst>
          </p:nvPr>
        </p:nvGraphicFramePr>
        <p:xfrm>
          <a:off x="1981200" y="2667000"/>
          <a:ext cx="36576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" name="Document" r:id="rId4" imgW="4222800" imgH="3169080" progId="Word.Document.8">
                  <p:embed/>
                </p:oleObj>
              </mc:Choice>
              <mc:Fallback>
                <p:oleObj name="Document" r:id="rId4" imgW="4222800" imgH="3169080" progId="Word.Document.8">
                  <p:embed/>
                  <p:pic>
                    <p:nvPicPr>
                      <p:cNvPr id="1187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667000"/>
                        <a:ext cx="36576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3EE0521D-23EC-4940-9826-0BE61E49AD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594619"/>
              </p:ext>
            </p:extLst>
          </p:nvPr>
        </p:nvGraphicFramePr>
        <p:xfrm>
          <a:off x="6553200" y="2667000"/>
          <a:ext cx="35052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" name="Document" r:id="rId6" imgW="4206240" imgH="3432240" progId="Word.Document.8">
                  <p:embed/>
                </p:oleObj>
              </mc:Choice>
              <mc:Fallback>
                <p:oleObj name="Document" r:id="rId6" imgW="4206240" imgH="3432240" progId="Word.Document.8">
                  <p:embed/>
                  <p:pic>
                    <p:nvPicPr>
                      <p:cNvPr id="1187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667000"/>
                        <a:ext cx="35052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10">
            <a:extLst>
              <a:ext uri="{FF2B5EF4-FFF2-40B4-BE49-F238E27FC236}">
                <a16:creationId xmlns:a16="http://schemas.microsoft.com/office/drawing/2014/main" id="{17100900-3454-4A0A-8A2D-E6612B0F6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812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12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84CEE-5618-4D2D-8144-35C22FACED27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COMPLEMENT ON FRACTIONS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13917"/>
            <a:ext cx="8229600" cy="4546987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We can extend the idea of complement on fractions.</a:t>
            </a:r>
          </a:p>
          <a:p>
            <a:pPr eaLnBrk="1" hangingPunct="1"/>
            <a:endParaRPr lang="en-US" sz="2800" dirty="0">
              <a:solidFill>
                <a:srgbClr val="800000"/>
              </a:solidFill>
            </a:endParaRPr>
          </a:p>
          <a:p>
            <a:pPr eaLnBrk="1" hangingPunct="1"/>
            <a:r>
              <a:rPr lang="en-US" sz="2800" dirty="0"/>
              <a:t>Examples:</a:t>
            </a:r>
          </a:p>
          <a:p>
            <a:pPr lvl="1" eaLnBrk="1" hangingPunct="1"/>
            <a:r>
              <a:rPr lang="en-US" sz="2400" dirty="0"/>
              <a:t>Negate	0101</a:t>
            </a:r>
            <a:r>
              <a:rPr lang="en-US" sz="2400" b="1" dirty="0"/>
              <a:t>.</a:t>
            </a:r>
            <a:r>
              <a:rPr lang="en-US" sz="2400" dirty="0"/>
              <a:t>01 in 1s-complement</a:t>
            </a:r>
            <a:br>
              <a:rPr lang="en-US" sz="2400" dirty="0"/>
            </a:br>
            <a:r>
              <a:rPr lang="en-US" sz="2400" dirty="0"/>
              <a:t>Answer:	1010</a:t>
            </a:r>
            <a:r>
              <a:rPr lang="en-US" sz="2400" b="1" dirty="0"/>
              <a:t>.</a:t>
            </a:r>
            <a:r>
              <a:rPr lang="en-US" sz="2400" dirty="0"/>
              <a:t>10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400" dirty="0"/>
              <a:t>Negate	111000</a:t>
            </a:r>
            <a:r>
              <a:rPr lang="en-US" sz="2400" b="1" dirty="0"/>
              <a:t>.</a:t>
            </a:r>
            <a:r>
              <a:rPr lang="en-US" sz="2400" dirty="0"/>
              <a:t>101 in 1s-complement</a:t>
            </a:r>
            <a:br>
              <a:rPr lang="en-US" sz="2400" dirty="0"/>
            </a:br>
            <a:r>
              <a:rPr lang="en-US" sz="2400" dirty="0"/>
              <a:t>Answer:	000111</a:t>
            </a:r>
            <a:r>
              <a:rPr lang="en-US" sz="2400" b="1" dirty="0"/>
              <a:t>.</a:t>
            </a:r>
            <a:r>
              <a:rPr lang="en-US" sz="2400" dirty="0"/>
              <a:t>010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400" dirty="0"/>
              <a:t>Negate	0101</a:t>
            </a:r>
            <a:r>
              <a:rPr lang="en-US" sz="2400" b="1" dirty="0"/>
              <a:t>.</a:t>
            </a:r>
            <a:r>
              <a:rPr lang="en-US" sz="2400" dirty="0"/>
              <a:t>01 in 2s-complement</a:t>
            </a:r>
            <a:br>
              <a:rPr lang="en-US" sz="2400" dirty="0"/>
            </a:br>
            <a:r>
              <a:rPr lang="en-US" sz="2400" dirty="0"/>
              <a:t>Answer:	1010</a:t>
            </a:r>
            <a:r>
              <a:rPr lang="en-US" sz="2400" b="1" dirty="0"/>
              <a:t>.</a:t>
            </a:r>
            <a:r>
              <a:rPr lang="en-US" sz="2400" dirty="0"/>
              <a:t>1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09645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97B200-0B08-4EDA-A350-171C82C2586D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800" dirty="0"/>
              <a:t>1s COMPLEMENT: ADDITION/SUBTRACTION (1/2)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656" y="1151725"/>
            <a:ext cx="10753725" cy="4362596"/>
          </a:xfrm>
        </p:spPr>
        <p:txBody>
          <a:bodyPr/>
          <a:lstStyle/>
          <a:p>
            <a:pPr marL="571500" indent="-571500"/>
            <a:r>
              <a:rPr lang="en-US" sz="2800" dirty="0">
                <a:solidFill>
                  <a:srgbClr val="800000"/>
                </a:solidFill>
              </a:rPr>
              <a:t>Algorithm for addition, A + B:</a:t>
            </a:r>
          </a:p>
          <a:p>
            <a:pPr marL="839788" lvl="1" indent="-495300">
              <a:buSzTx/>
              <a:buFont typeface="Wingdings" pitchFamily="2" charset="2"/>
              <a:buAutoNum type="arabicPeriod"/>
            </a:pPr>
            <a:r>
              <a:rPr lang="en-US" sz="2000" dirty="0"/>
              <a:t>Perform binary addition on the two numbers.</a:t>
            </a:r>
          </a:p>
          <a:p>
            <a:pPr marL="839788" lvl="1" indent="-495300">
              <a:buSzTx/>
              <a:buFont typeface="Wingdings" pitchFamily="2" charset="2"/>
              <a:buAutoNum type="arabicPeriod"/>
            </a:pPr>
            <a:r>
              <a:rPr lang="en-US" sz="2000" dirty="0"/>
              <a:t>If there is a </a:t>
            </a:r>
            <a:r>
              <a:rPr lang="en-US" sz="2000" dirty="0">
                <a:solidFill>
                  <a:srgbClr val="0000CC"/>
                </a:solidFill>
              </a:rPr>
              <a:t>carry out </a:t>
            </a:r>
            <a:r>
              <a:rPr lang="en-US" sz="2000" dirty="0"/>
              <a:t>of the MSB, </a:t>
            </a:r>
            <a:r>
              <a:rPr lang="en-US" sz="2000" dirty="0">
                <a:solidFill>
                  <a:srgbClr val="0000CC"/>
                </a:solidFill>
              </a:rPr>
              <a:t>add </a:t>
            </a:r>
            <a:r>
              <a:rPr lang="en-US" sz="2000" dirty="0">
                <a:solidFill>
                  <a:srgbClr val="C00000"/>
                </a:solidFill>
              </a:rPr>
              <a:t>1</a:t>
            </a:r>
            <a:r>
              <a:rPr lang="en-US" sz="2000" dirty="0"/>
              <a:t> to the result.</a:t>
            </a:r>
          </a:p>
          <a:p>
            <a:pPr marL="839788" lvl="1" indent="-495300">
              <a:buSzTx/>
              <a:buFont typeface="Wingdings" pitchFamily="2" charset="2"/>
              <a:buAutoNum type="arabicPeriod"/>
            </a:pPr>
            <a:r>
              <a:rPr lang="en-US" sz="2000" dirty="0"/>
              <a:t>Check for </a:t>
            </a:r>
            <a:r>
              <a:rPr lang="en-US" sz="2000" dirty="0">
                <a:solidFill>
                  <a:srgbClr val="0000CC"/>
                </a:solidFill>
              </a:rPr>
              <a:t>overflow</a:t>
            </a:r>
            <a:r>
              <a:rPr lang="en-US" sz="2000" dirty="0"/>
              <a:t>. Overflow occurs if result is opposite </a:t>
            </a:r>
            <a:r>
              <a:rPr lang="en-US" sz="2000" dirty="0">
                <a:solidFill>
                  <a:srgbClr val="0000CC"/>
                </a:solidFill>
              </a:rPr>
              <a:t>sign</a:t>
            </a:r>
            <a:r>
              <a:rPr lang="en-US" sz="2000" dirty="0"/>
              <a:t> of A and B.</a:t>
            </a:r>
          </a:p>
          <a:p>
            <a:pPr marL="839788" lvl="1" indent="-495300">
              <a:buSzTx/>
              <a:buFont typeface="Wingdings" pitchFamily="2" charset="2"/>
              <a:buAutoNum type="arabicPeriod"/>
            </a:pPr>
            <a:endParaRPr lang="en-US" sz="2000" dirty="0"/>
          </a:p>
          <a:p>
            <a:pPr marL="571500" indent="-571500"/>
            <a:r>
              <a:rPr lang="en-US" sz="2800" dirty="0">
                <a:solidFill>
                  <a:srgbClr val="800000"/>
                </a:solidFill>
              </a:rPr>
              <a:t>Algorithm for subtraction, A – B:</a:t>
            </a:r>
            <a:br>
              <a:rPr lang="en-US" sz="2800" dirty="0">
                <a:solidFill>
                  <a:srgbClr val="800000"/>
                </a:solidFill>
              </a:rPr>
            </a:br>
            <a:r>
              <a:rPr lang="en-US" sz="2800" dirty="0">
                <a:solidFill>
                  <a:srgbClr val="800000"/>
                </a:solidFill>
              </a:rPr>
              <a:t>	A – B = A + (-B)</a:t>
            </a:r>
          </a:p>
          <a:p>
            <a:pPr marL="839788" lvl="1" indent="-495300">
              <a:buSzTx/>
              <a:buFont typeface="Wingdings" pitchFamily="2" charset="2"/>
              <a:buAutoNum type="arabicPeriod"/>
            </a:pPr>
            <a:r>
              <a:rPr lang="en-US" sz="2000" dirty="0"/>
              <a:t>Take 1s-complement of B.</a:t>
            </a:r>
          </a:p>
          <a:p>
            <a:pPr marL="839788" lvl="1" indent="-495300">
              <a:buSzTx/>
              <a:buFont typeface="Wingdings" pitchFamily="2" charset="2"/>
              <a:buAutoNum type="arabicPeriod"/>
            </a:pPr>
            <a:r>
              <a:rPr lang="en-US" sz="2000" dirty="0"/>
              <a:t>Add the </a:t>
            </a:r>
            <a:r>
              <a:rPr lang="en-US" sz="2000" dirty="0">
                <a:solidFill>
                  <a:srgbClr val="0000CC"/>
                </a:solidFill>
              </a:rPr>
              <a:t>1s-complement of B </a:t>
            </a:r>
            <a:r>
              <a:rPr lang="en-US" sz="2000" dirty="0"/>
              <a:t>to A.</a:t>
            </a:r>
          </a:p>
        </p:txBody>
      </p:sp>
    </p:spTree>
    <p:extLst>
      <p:ext uri="{BB962C8B-B14F-4D97-AF65-F5344CB8AC3E}">
        <p14:creationId xmlns:p14="http://schemas.microsoft.com/office/powerpoint/2010/main" val="383633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82E13-D207-4673-B16D-3B41EE76E342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INFORMATION REPRESENTATION REVIEW (1/3)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7121" y="1033342"/>
            <a:ext cx="8572791" cy="4791316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Numbers are important to computers</a:t>
            </a:r>
          </a:p>
          <a:p>
            <a:pPr lvl="1" eaLnBrk="1" hangingPunct="1"/>
            <a:r>
              <a:rPr lang="en-US" sz="2400" dirty="0"/>
              <a:t>Represent information precisely</a:t>
            </a:r>
          </a:p>
          <a:p>
            <a:pPr lvl="1" eaLnBrk="1" hangingPunct="1"/>
            <a:r>
              <a:rPr lang="en-US" sz="2400" dirty="0"/>
              <a:t>Can be processed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800000"/>
                </a:solidFill>
              </a:rPr>
              <a:t>Examples</a:t>
            </a:r>
          </a:p>
          <a:p>
            <a:pPr lvl="1" eaLnBrk="1" hangingPunct="1"/>
            <a:r>
              <a:rPr lang="en-US" sz="2400" dirty="0"/>
              <a:t>Represent </a:t>
            </a:r>
            <a:r>
              <a:rPr lang="en-US" sz="2400" i="1" dirty="0"/>
              <a:t>yes</a:t>
            </a:r>
            <a:r>
              <a:rPr lang="en-US" sz="2400" dirty="0"/>
              <a:t> or </a:t>
            </a:r>
            <a:r>
              <a:rPr lang="en-US" sz="2400" i="1" dirty="0"/>
              <a:t>no</a:t>
            </a:r>
            <a:r>
              <a:rPr lang="en-US" sz="2400" dirty="0"/>
              <a:t>: use 0 and 1</a:t>
            </a:r>
          </a:p>
          <a:p>
            <a:pPr lvl="1" eaLnBrk="1" hangingPunct="1"/>
            <a:r>
              <a:rPr lang="en-US" sz="2400" dirty="0"/>
              <a:t>Represent the 4 seasons: 0, 1, 2 and 3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800000"/>
                </a:solidFill>
              </a:rPr>
              <a:t>Sometimes, other characters are used</a:t>
            </a:r>
          </a:p>
          <a:p>
            <a:pPr lvl="1" eaLnBrk="1" hangingPunct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Matriculation number: 8 alphanumeric characters (e.g.: U047004X)</a:t>
            </a:r>
          </a:p>
        </p:txBody>
      </p:sp>
    </p:spTree>
    <p:extLst>
      <p:ext uri="{BB962C8B-B14F-4D97-AF65-F5344CB8AC3E}">
        <p14:creationId xmlns:p14="http://schemas.microsoft.com/office/powerpoint/2010/main" val="912868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4B0543-FF19-4595-8571-25AEBC82226F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800" dirty="0"/>
              <a:t>1s COMPLEMENT: ADDITION/SUBTRACTION (2/2)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533400"/>
          </a:xfrm>
        </p:spPr>
        <p:txBody>
          <a:bodyPr/>
          <a:lstStyle/>
          <a:p>
            <a:pPr marL="571500" indent="-571500"/>
            <a:r>
              <a:rPr lang="en-US" sz="2400">
                <a:solidFill>
                  <a:srgbClr val="800000"/>
                </a:solidFill>
              </a:rPr>
              <a:t>Examples: 4-bit system</a:t>
            </a:r>
            <a:endParaRPr lang="en-US" sz="2400"/>
          </a:p>
          <a:p>
            <a:pPr marL="571500" indent="-571500">
              <a:buNone/>
            </a:pPr>
            <a:endParaRPr lang="en-US" sz="2800">
              <a:solidFill>
                <a:srgbClr val="800000"/>
              </a:solidFill>
            </a:endParaRPr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3200400" y="2133600"/>
            <a:ext cx="2971800" cy="1535036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 dirty="0">
                <a:latin typeface="Courier New" pitchFamily="49" charset="0"/>
              </a:rPr>
              <a:t>   +3       0011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 dirty="0">
                <a:latin typeface="Courier New" pitchFamily="49" charset="0"/>
              </a:rPr>
              <a:t> + +4     + 0100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 dirty="0">
                <a:latin typeface="Courier New" pitchFamily="49" charset="0"/>
              </a:rPr>
              <a:t>   +7     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6553200" y="2133600"/>
            <a:ext cx="2971800" cy="1535036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 dirty="0">
                <a:latin typeface="Courier New" pitchFamily="49" charset="0"/>
              </a:rPr>
              <a:t>   +5       0101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 dirty="0">
                <a:latin typeface="Courier New" pitchFamily="49" charset="0"/>
              </a:rPr>
              <a:t> + -5 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 dirty="0">
                <a:latin typeface="Courier New" pitchFamily="49" charset="0"/>
              </a:rPr>
              <a:t>   -0     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1111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31083" name="Text Box 11"/>
          <p:cNvSpPr txBox="1">
            <a:spLocks noChangeArrowheads="1"/>
          </p:cNvSpPr>
          <p:nvPr/>
        </p:nvSpPr>
        <p:spPr bwMode="auto">
          <a:xfrm>
            <a:off x="3200400" y="3886201"/>
            <a:ext cx="2971800" cy="2119811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Courier New" pitchFamily="49" charset="0"/>
              </a:rPr>
              <a:t>   -2      1101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Courier New" pitchFamily="49" charset="0"/>
              </a:rPr>
              <a:t> + -5   + 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Courier New" pitchFamily="49" charset="0"/>
              </a:rPr>
              <a:t> ----     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Courier New" pitchFamily="49" charset="0"/>
              </a:rPr>
              <a:t>   -7     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Courier New" pitchFamily="49" charset="0"/>
              </a:rPr>
              <a:t> ----    +    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Courier New" pitchFamily="49" charset="0"/>
              </a:rPr>
              <a:t>          ------ 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Courier New" pitchFamily="49" charset="0"/>
              </a:rPr>
              <a:t>           1000</a:t>
            </a:r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6629400" y="3886201"/>
            <a:ext cx="2971800" cy="2119811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 dirty="0">
                <a:latin typeface="Courier New" pitchFamily="49" charset="0"/>
              </a:rPr>
              <a:t>   -3       1100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 dirty="0">
                <a:latin typeface="Courier New" pitchFamily="49" charset="0"/>
              </a:rPr>
              <a:t> + -7     + 1000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 dirty="0">
                <a:latin typeface="Courier New" pitchFamily="49" charset="0"/>
              </a:rPr>
              <a:t>  -10     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</a:rPr>
              <a:t>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 dirty="0">
                <a:latin typeface="Courier New" pitchFamily="49" charset="0"/>
              </a:rPr>
              <a:t> ----     +    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 dirty="0">
                <a:latin typeface="Courier New" pitchFamily="49" charset="0"/>
              </a:rPr>
              <a:t>     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 dirty="0">
                <a:latin typeface="Courier New" pitchFamily="49" charset="0"/>
              </a:rPr>
              <a:t>            0101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934200" y="1524001"/>
            <a:ext cx="2743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CC"/>
                </a:solidFill>
              </a:rPr>
              <a:t>Any overflow?</a:t>
            </a:r>
            <a:endParaRPr lang="en-SG" sz="240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829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E3341-5742-4A97-8275-EFFBBBBE0E68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800" dirty="0"/>
              <a:t>2s COMPLEMENT: ADDITION/SUBTRACTION (1/3)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/>
            <a:r>
              <a:rPr lang="en-US" sz="2800" dirty="0">
                <a:solidFill>
                  <a:srgbClr val="800000"/>
                </a:solidFill>
              </a:rPr>
              <a:t>Algorithm for addition, A + B</a:t>
            </a:r>
          </a:p>
          <a:p>
            <a:pPr marL="839788" lvl="1" indent="-495300">
              <a:buClrTx/>
              <a:buSzTx/>
              <a:buFont typeface="Wingdings" pitchFamily="2" charset="2"/>
              <a:buAutoNum type="arabicPeriod"/>
            </a:pPr>
            <a:r>
              <a:rPr lang="en-US" sz="2000" dirty="0"/>
              <a:t>Perform binary addition on the two numbers.</a:t>
            </a:r>
          </a:p>
          <a:p>
            <a:pPr marL="839788" lvl="1" indent="-495300">
              <a:buClrTx/>
              <a:buSzTx/>
              <a:buFont typeface="Wingdings" pitchFamily="2" charset="2"/>
              <a:buAutoNum type="arabicPeriod"/>
            </a:pPr>
            <a:r>
              <a:rPr lang="en-US" sz="2000" dirty="0"/>
              <a:t>Ignore the carry out of the MSB.</a:t>
            </a:r>
          </a:p>
          <a:p>
            <a:pPr marL="839788" lvl="1" indent="-495300">
              <a:buClrTx/>
              <a:buSzTx/>
              <a:buFont typeface="Wingdings" pitchFamily="2" charset="2"/>
              <a:buAutoNum type="arabicPeriod"/>
            </a:pPr>
            <a:r>
              <a:rPr lang="en-US" sz="2000" dirty="0"/>
              <a:t>Check for </a:t>
            </a:r>
            <a:r>
              <a:rPr lang="en-US" sz="2000" dirty="0">
                <a:solidFill>
                  <a:srgbClr val="C00000"/>
                </a:solidFill>
              </a:rPr>
              <a:t>overflow</a:t>
            </a:r>
            <a:r>
              <a:rPr lang="en-US" sz="2000" dirty="0"/>
              <a:t>. Overflow occurs if the ‘</a:t>
            </a:r>
            <a:r>
              <a:rPr lang="en-US" sz="2000" dirty="0">
                <a:solidFill>
                  <a:srgbClr val="0000CC"/>
                </a:solidFill>
              </a:rPr>
              <a:t>carry in</a:t>
            </a:r>
            <a:r>
              <a:rPr lang="en-US" sz="2000" dirty="0"/>
              <a:t>’ and ‘</a:t>
            </a:r>
            <a:r>
              <a:rPr lang="en-US" sz="2000" dirty="0">
                <a:solidFill>
                  <a:srgbClr val="0000CC"/>
                </a:solidFill>
              </a:rPr>
              <a:t>carry out</a:t>
            </a:r>
            <a:r>
              <a:rPr lang="en-US" sz="2000" dirty="0"/>
              <a:t>’ of the </a:t>
            </a:r>
            <a:r>
              <a:rPr lang="en-US" sz="2000" dirty="0">
                <a:solidFill>
                  <a:srgbClr val="0000CC"/>
                </a:solidFill>
              </a:rPr>
              <a:t>MSB</a:t>
            </a:r>
            <a:r>
              <a:rPr lang="en-US" sz="2000" dirty="0"/>
              <a:t> are different, or if result is </a:t>
            </a:r>
            <a:r>
              <a:rPr lang="en-US" sz="2000" dirty="0">
                <a:solidFill>
                  <a:srgbClr val="0000CC"/>
                </a:solidFill>
              </a:rPr>
              <a:t>opposite sign </a:t>
            </a:r>
            <a:r>
              <a:rPr lang="en-US" sz="2000" dirty="0"/>
              <a:t>of A and B.</a:t>
            </a:r>
          </a:p>
          <a:p>
            <a:pPr marL="571500" indent="-571500"/>
            <a:r>
              <a:rPr lang="en-US" sz="2800" dirty="0">
                <a:solidFill>
                  <a:srgbClr val="800000"/>
                </a:solidFill>
              </a:rPr>
              <a:t>Algorithm for subtraction, A – B</a:t>
            </a:r>
            <a:br>
              <a:rPr lang="en-US" sz="2800" dirty="0">
                <a:solidFill>
                  <a:srgbClr val="800000"/>
                </a:solidFill>
              </a:rPr>
            </a:br>
            <a:r>
              <a:rPr lang="en-US" sz="2800" dirty="0">
                <a:solidFill>
                  <a:srgbClr val="800000"/>
                </a:solidFill>
              </a:rPr>
              <a:t>	A – B = A + (-B)</a:t>
            </a:r>
          </a:p>
          <a:p>
            <a:pPr marL="839788" lvl="1" indent="-495300">
              <a:buClrTx/>
              <a:buSzTx/>
              <a:buFont typeface="Wingdings" pitchFamily="2" charset="2"/>
              <a:buAutoNum type="arabicPeriod"/>
            </a:pPr>
            <a:r>
              <a:rPr lang="en-US" sz="2000" dirty="0"/>
              <a:t>Take 2s-complement of B.</a:t>
            </a:r>
          </a:p>
          <a:p>
            <a:pPr marL="839788" lvl="1" indent="-495300">
              <a:buClrTx/>
              <a:buSzTx/>
              <a:buFont typeface="Wingdings" pitchFamily="2" charset="2"/>
              <a:buAutoNum type="arabicPeriod"/>
            </a:pPr>
            <a:r>
              <a:rPr lang="en-US" sz="2000" dirty="0"/>
              <a:t>Add the </a:t>
            </a:r>
            <a:r>
              <a:rPr lang="en-US" sz="2000" dirty="0">
                <a:solidFill>
                  <a:srgbClr val="0000CC"/>
                </a:solidFill>
              </a:rPr>
              <a:t>2s-complement of B </a:t>
            </a:r>
            <a:r>
              <a:rPr lang="en-US" sz="2000" dirty="0"/>
              <a:t>to A.</a:t>
            </a:r>
          </a:p>
          <a:p>
            <a:pPr marL="571500" indent="-571500"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283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F1E50-0DD1-4061-975F-D2BA26772AFA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OVERFLOW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677" y="1121479"/>
            <a:ext cx="10623227" cy="49117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Signed numbers are of a fixed </a:t>
            </a:r>
            <a:r>
              <a:rPr lang="en-US" sz="2400" dirty="0">
                <a:solidFill>
                  <a:srgbClr val="0000CC"/>
                </a:solidFill>
              </a:rPr>
              <a:t>range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400" dirty="0"/>
              <a:t>If the result of addition/subtraction goes beyond this range, an </a:t>
            </a:r>
            <a:r>
              <a:rPr lang="en-US" sz="2400" b="1" dirty="0">
                <a:solidFill>
                  <a:srgbClr val="800000"/>
                </a:solidFill>
              </a:rPr>
              <a:t>overflow</a:t>
            </a:r>
            <a:r>
              <a:rPr lang="en-US" sz="2400" dirty="0"/>
              <a:t> occurs.</a:t>
            </a:r>
          </a:p>
          <a:p>
            <a:pPr eaLnBrk="1" hangingPunct="1"/>
            <a:r>
              <a:rPr lang="en-US" sz="2400" dirty="0"/>
              <a:t>Overflow can be easily detected:</a:t>
            </a:r>
          </a:p>
          <a:p>
            <a:pPr lvl="1" eaLnBrk="1" hangingPunct="1"/>
            <a:r>
              <a:rPr lang="en-US" sz="2000" i="1" dirty="0"/>
              <a:t>positive </a:t>
            </a:r>
            <a:r>
              <a:rPr lang="en-US" sz="2000" i="1" dirty="0">
                <a:solidFill>
                  <a:srgbClr val="800000"/>
                </a:solidFill>
              </a:rPr>
              <a:t>add</a:t>
            </a:r>
            <a:r>
              <a:rPr lang="en-US" sz="2000" i="1" dirty="0"/>
              <a:t> positive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negative</a:t>
            </a:r>
          </a:p>
          <a:p>
            <a:pPr lvl="1" eaLnBrk="1" hangingPunct="1"/>
            <a:r>
              <a:rPr lang="en-US" sz="2000" i="1" dirty="0"/>
              <a:t>negative </a:t>
            </a:r>
            <a:r>
              <a:rPr lang="en-US" sz="2000" i="1" dirty="0">
                <a:solidFill>
                  <a:srgbClr val="800000"/>
                </a:solidFill>
              </a:rPr>
              <a:t>add</a:t>
            </a:r>
            <a:r>
              <a:rPr lang="en-US" sz="2000" i="1" dirty="0"/>
              <a:t> negative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positive</a:t>
            </a:r>
          </a:p>
          <a:p>
            <a:pPr eaLnBrk="1" hangingPunct="1"/>
            <a:r>
              <a:rPr lang="en-US" sz="2400" dirty="0"/>
              <a:t>Example: 4-bit 2s-complement system</a:t>
            </a:r>
          </a:p>
          <a:p>
            <a:pPr lvl="1" eaLnBrk="1" hangingPunct="1"/>
            <a:r>
              <a:rPr lang="en-US" sz="2000" dirty="0"/>
              <a:t>Range of value: -8</a:t>
            </a:r>
            <a:r>
              <a:rPr lang="en-US" sz="2000" baseline="-25000" dirty="0"/>
              <a:t>10</a:t>
            </a:r>
            <a:r>
              <a:rPr lang="en-US" sz="2000" dirty="0"/>
              <a:t> to 7</a:t>
            </a:r>
            <a:r>
              <a:rPr lang="en-US" sz="2000" baseline="-25000" dirty="0"/>
              <a:t>10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000" dirty="0"/>
              <a:t>0101</a:t>
            </a:r>
            <a:r>
              <a:rPr lang="en-US" sz="2000" baseline="-25000" dirty="0"/>
              <a:t>2s</a:t>
            </a:r>
            <a:r>
              <a:rPr lang="en-US" sz="2000" dirty="0"/>
              <a:t> + 0110</a:t>
            </a:r>
            <a:r>
              <a:rPr lang="en-US" sz="2000" baseline="-25000" dirty="0"/>
              <a:t>2s</a:t>
            </a:r>
            <a:r>
              <a:rPr lang="en-US" sz="2000" dirty="0"/>
              <a:t> = 1011</a:t>
            </a:r>
            <a:r>
              <a:rPr lang="en-US" sz="2000" baseline="-25000" dirty="0"/>
              <a:t>2s</a:t>
            </a:r>
            <a:br>
              <a:rPr lang="en-US" sz="2000" dirty="0"/>
            </a:br>
            <a:r>
              <a:rPr lang="en-US" sz="2000" dirty="0"/>
              <a:t>5</a:t>
            </a:r>
            <a:r>
              <a:rPr lang="en-US" sz="2000" baseline="-25000" dirty="0"/>
              <a:t>10</a:t>
            </a:r>
            <a:r>
              <a:rPr lang="en-US" sz="2000" dirty="0"/>
              <a:t> + 6</a:t>
            </a:r>
            <a:r>
              <a:rPr lang="en-US" sz="2000" baseline="-25000" dirty="0"/>
              <a:t>10</a:t>
            </a:r>
            <a:r>
              <a:rPr lang="en-US" sz="2000" dirty="0"/>
              <a:t> = -5</a:t>
            </a:r>
            <a:r>
              <a:rPr lang="en-US" sz="2000" baseline="-25000" dirty="0"/>
              <a:t>10</a:t>
            </a:r>
            <a:r>
              <a:rPr lang="en-US" sz="2000" dirty="0"/>
              <a:t> ?! (overflow!)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sz="2000" dirty="0"/>
              <a:t>1001</a:t>
            </a:r>
            <a:r>
              <a:rPr lang="en-US" sz="2000" baseline="-25000" dirty="0"/>
              <a:t>2s</a:t>
            </a:r>
            <a:r>
              <a:rPr lang="en-US" sz="2000" dirty="0"/>
              <a:t> + 1101</a:t>
            </a:r>
            <a:r>
              <a:rPr lang="en-US" sz="2000" baseline="-25000" dirty="0"/>
              <a:t>2s</a:t>
            </a:r>
            <a:r>
              <a:rPr lang="en-US" sz="2000" dirty="0"/>
              <a:t> = </a:t>
            </a:r>
            <a:r>
              <a:rPr lang="en-US" sz="2000" u="sng" dirty="0"/>
              <a:t>1</a:t>
            </a:r>
            <a:r>
              <a:rPr lang="en-US" sz="2000" dirty="0"/>
              <a:t>0110</a:t>
            </a:r>
            <a:r>
              <a:rPr lang="en-US" sz="2000" baseline="-25000" dirty="0"/>
              <a:t>2s </a:t>
            </a:r>
            <a:r>
              <a:rPr lang="en-US" sz="2000" dirty="0"/>
              <a:t>(discard end-carry) = 0110</a:t>
            </a:r>
            <a:r>
              <a:rPr lang="en-US" sz="2000" baseline="-25000" dirty="0"/>
              <a:t>2s</a:t>
            </a:r>
            <a:br>
              <a:rPr lang="en-US" sz="2000" dirty="0"/>
            </a:br>
            <a:r>
              <a:rPr lang="en-US" sz="2000" dirty="0"/>
              <a:t>-7</a:t>
            </a:r>
            <a:r>
              <a:rPr lang="en-US" sz="2000" baseline="-25000" dirty="0"/>
              <a:t>10</a:t>
            </a:r>
            <a:r>
              <a:rPr lang="en-US" sz="2000" dirty="0"/>
              <a:t> + -3</a:t>
            </a:r>
            <a:r>
              <a:rPr lang="en-US" sz="2000" baseline="-25000" dirty="0"/>
              <a:t>10</a:t>
            </a:r>
            <a:r>
              <a:rPr lang="en-US" sz="2000" dirty="0"/>
              <a:t> = 6</a:t>
            </a:r>
            <a:r>
              <a:rPr lang="en-US" sz="2000" baseline="-25000" dirty="0"/>
              <a:t>10</a:t>
            </a:r>
            <a:r>
              <a:rPr lang="en-US" sz="2000" dirty="0"/>
              <a:t> ?! (overflow!)</a:t>
            </a:r>
          </a:p>
        </p:txBody>
      </p:sp>
    </p:spTree>
    <p:extLst>
      <p:ext uri="{BB962C8B-B14F-4D97-AF65-F5344CB8AC3E}">
        <p14:creationId xmlns:p14="http://schemas.microsoft.com/office/powerpoint/2010/main" val="3949079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835B3B-5A1F-4C92-AC0B-1420BF1592B6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800" dirty="0"/>
              <a:t>2s COMPLEMENT: ADDITION/SUBTRACTION (2/3)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2735" y="1192152"/>
            <a:ext cx="8229600" cy="533400"/>
          </a:xfrm>
        </p:spPr>
        <p:txBody>
          <a:bodyPr/>
          <a:lstStyle/>
          <a:p>
            <a:pPr marL="571500" indent="-571500"/>
            <a:r>
              <a:rPr lang="en-US" sz="2400">
                <a:solidFill>
                  <a:srgbClr val="800000"/>
                </a:solidFill>
              </a:rPr>
              <a:t>Examples: 4-bit system</a:t>
            </a:r>
            <a:endParaRPr lang="en-US" sz="2400"/>
          </a:p>
          <a:p>
            <a:pPr marL="571500" indent="-571500">
              <a:buNone/>
            </a:pPr>
            <a:endParaRPr lang="en-US" sz="2800">
              <a:solidFill>
                <a:srgbClr val="800000"/>
              </a:solidFill>
            </a:endParaRP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1792735" y="5078352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/>
              <a:t>Which of the above is/are overflow(s)?</a:t>
            </a:r>
            <a:endParaRPr lang="en-US" sz="2800" dirty="0"/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2859535" y="1801752"/>
            <a:ext cx="2971800" cy="1535036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 dirty="0">
                <a:latin typeface="Courier New" pitchFamily="49" charset="0"/>
              </a:rPr>
              <a:t>   +3       0011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 dirty="0">
                <a:latin typeface="Courier New" pitchFamily="49" charset="0"/>
              </a:rPr>
              <a:t> + +4     + 0100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 dirty="0">
                <a:latin typeface="Courier New" pitchFamily="49" charset="0"/>
              </a:rPr>
              <a:t>   +7       0111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6364735" y="1801752"/>
            <a:ext cx="2971800" cy="1535036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Courier New" pitchFamily="49" charset="0"/>
              </a:rPr>
              <a:t>   -2     1110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Courier New" pitchFamily="49" charset="0"/>
              </a:rPr>
              <a:t> + -6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Courier New" pitchFamily="49" charset="0"/>
              </a:rPr>
              <a:t> ----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Courier New" pitchFamily="49" charset="0"/>
              </a:rPr>
              <a:t>   -8  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1000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Courier New" pitchFamily="49" charset="0"/>
              </a:rPr>
              <a:t> ----   -------</a:t>
            </a: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2859535" y="3401952"/>
            <a:ext cx="2971800" cy="1535036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Courier New" pitchFamily="49" charset="0"/>
              </a:rPr>
              <a:t>   +6      0110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Courier New" pitchFamily="49" charset="0"/>
              </a:rPr>
              <a:t> + -3    + 1101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Courier New" pitchFamily="49" charset="0"/>
              </a:rPr>
              <a:t>   +3   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Courier New" pitchFamily="49" charset="0"/>
              </a:rPr>
              <a:t> ----     -------</a:t>
            </a: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6364735" y="3401952"/>
            <a:ext cx="2971800" cy="1535036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Courier New" pitchFamily="49" charset="0"/>
              </a:rPr>
              <a:t>   +4     0100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Courier New" pitchFamily="49" charset="0"/>
              </a:rPr>
              <a:t> + -7   + 1001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Courier New" pitchFamily="49" charset="0"/>
              </a:rPr>
              <a:t> ----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Courier New" pitchFamily="49" charset="0"/>
              </a:rPr>
              <a:t>   -3     1101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Courier New" pitchFamily="49" charset="0"/>
              </a:rPr>
              <a:t> ----   -------</a:t>
            </a:r>
          </a:p>
        </p:txBody>
      </p:sp>
    </p:spTree>
    <p:extLst>
      <p:ext uri="{BB962C8B-B14F-4D97-AF65-F5344CB8AC3E}">
        <p14:creationId xmlns:p14="http://schemas.microsoft.com/office/powerpoint/2010/main" val="3320191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E65CF-5ACC-4E46-BF48-DC095AFAE706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800" dirty="0"/>
              <a:t>2s COMPLEMENT: ADDITION/SUBTRACTION (3/3)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533400"/>
          </a:xfrm>
        </p:spPr>
        <p:txBody>
          <a:bodyPr/>
          <a:lstStyle/>
          <a:p>
            <a:pPr marL="571500" indent="-571500"/>
            <a:r>
              <a:rPr lang="en-US" sz="2400">
                <a:solidFill>
                  <a:srgbClr val="800000"/>
                </a:solidFill>
              </a:rPr>
              <a:t>Examples: 4-bit system</a:t>
            </a:r>
            <a:endParaRPr lang="en-US" sz="2400"/>
          </a:p>
          <a:p>
            <a:pPr marL="571500" indent="-571500">
              <a:buNone/>
            </a:pPr>
            <a:endParaRPr lang="en-US" sz="2800">
              <a:solidFill>
                <a:srgbClr val="800000"/>
              </a:solidFill>
            </a:endParaRP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1981200" y="42672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/>
              <a:t>Which of the above is/are overflow(s)?</a:t>
            </a:r>
            <a:endParaRPr lang="en-US" sz="2800" dirty="0"/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3124200" y="2438400"/>
            <a:ext cx="2971800" cy="1535036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Courier New" pitchFamily="49" charset="0"/>
              </a:rPr>
              <a:t>   -3       1101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Courier New" pitchFamily="49" charset="0"/>
              </a:rPr>
              <a:t> + -6 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Courier New" pitchFamily="49" charset="0"/>
              </a:rPr>
              <a:t>   -9      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Courier New" pitchFamily="49" charset="0"/>
              </a:rPr>
              <a:t> ----     -------</a:t>
            </a:r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6553200" y="2438400"/>
            <a:ext cx="2971800" cy="1535036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Courier New" pitchFamily="49" charset="0"/>
              </a:rPr>
              <a:t>   +5       0101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Courier New" pitchFamily="49" charset="0"/>
              </a:rPr>
              <a:t> + +6     + 0110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Courier New" pitchFamily="49" charset="0"/>
              </a:rPr>
              <a:t>  +11    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</a:rPr>
              <a:t>1011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sz="2000" b="1">
                <a:latin typeface="Courier New" pitchFamily="49" charset="0"/>
              </a:rPr>
              <a:t> ----     -------</a:t>
            </a:r>
          </a:p>
        </p:txBody>
      </p:sp>
    </p:spTree>
    <p:extLst>
      <p:ext uri="{BB962C8B-B14F-4D97-AF65-F5344CB8AC3E}">
        <p14:creationId xmlns:p14="http://schemas.microsoft.com/office/powerpoint/2010/main" val="1255892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9F4CB-B3DF-4AA9-A43E-C9ADCB247E02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FIXED POINT NUMBERS (1/2)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82296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In </a:t>
            </a:r>
            <a:r>
              <a:rPr lang="en-US" sz="2800" dirty="0">
                <a:solidFill>
                  <a:srgbClr val="800000"/>
                </a:solidFill>
              </a:rPr>
              <a:t>fixed point representation</a:t>
            </a:r>
            <a:r>
              <a:rPr lang="en-US" sz="2800" dirty="0"/>
              <a:t>, the binary point is assumed to be at a fixed location.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For example, if the binary point is at the end of an 8-bit representation as shown below, it can represent integers from -128 to +127.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0" y="3900161"/>
            <a:ext cx="4038600" cy="1312863"/>
            <a:chOff x="1824" y="2304"/>
            <a:chExt cx="2544" cy="827"/>
          </a:xfrm>
        </p:grpSpPr>
        <p:sp>
          <p:nvSpPr>
            <p:cNvPr id="55304" name="Rectangle 5"/>
            <p:cNvSpPr>
              <a:spLocks noChangeArrowheads="1"/>
            </p:cNvSpPr>
            <p:nvPr/>
          </p:nvSpPr>
          <p:spPr bwMode="auto">
            <a:xfrm>
              <a:off x="1824" y="2304"/>
              <a:ext cx="307" cy="3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5305" name="Rectangle 6"/>
            <p:cNvSpPr>
              <a:spLocks noChangeArrowheads="1"/>
            </p:cNvSpPr>
            <p:nvPr/>
          </p:nvSpPr>
          <p:spPr bwMode="auto">
            <a:xfrm>
              <a:off x="2131" y="2304"/>
              <a:ext cx="307" cy="3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5306" name="Rectangle 7"/>
            <p:cNvSpPr>
              <a:spLocks noChangeArrowheads="1"/>
            </p:cNvSpPr>
            <p:nvPr/>
          </p:nvSpPr>
          <p:spPr bwMode="auto">
            <a:xfrm>
              <a:off x="3973" y="2304"/>
              <a:ext cx="307" cy="3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5307" name="Rectangle 8"/>
            <p:cNvSpPr>
              <a:spLocks noChangeArrowheads="1"/>
            </p:cNvSpPr>
            <p:nvPr/>
          </p:nvSpPr>
          <p:spPr bwMode="auto">
            <a:xfrm>
              <a:off x="3666" y="2304"/>
              <a:ext cx="307" cy="3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5308" name="Rectangle 9"/>
            <p:cNvSpPr>
              <a:spLocks noChangeArrowheads="1"/>
            </p:cNvSpPr>
            <p:nvPr/>
          </p:nvSpPr>
          <p:spPr bwMode="auto">
            <a:xfrm>
              <a:off x="3359" y="2304"/>
              <a:ext cx="307" cy="3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5309" name="Rectangle 10"/>
            <p:cNvSpPr>
              <a:spLocks noChangeArrowheads="1"/>
            </p:cNvSpPr>
            <p:nvPr/>
          </p:nvSpPr>
          <p:spPr bwMode="auto">
            <a:xfrm>
              <a:off x="2745" y="2304"/>
              <a:ext cx="307" cy="3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5310" name="Rectangle 11"/>
            <p:cNvSpPr>
              <a:spLocks noChangeArrowheads="1"/>
            </p:cNvSpPr>
            <p:nvPr/>
          </p:nvSpPr>
          <p:spPr bwMode="auto">
            <a:xfrm>
              <a:off x="3052" y="2304"/>
              <a:ext cx="307" cy="3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5311" name="Rectangle 12"/>
            <p:cNvSpPr>
              <a:spLocks noChangeArrowheads="1"/>
            </p:cNvSpPr>
            <p:nvPr/>
          </p:nvSpPr>
          <p:spPr bwMode="auto">
            <a:xfrm>
              <a:off x="2438" y="2304"/>
              <a:ext cx="307" cy="3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5312" name="Line 13"/>
            <p:cNvSpPr>
              <a:spLocks noChangeShapeType="1"/>
            </p:cNvSpPr>
            <p:nvPr/>
          </p:nvSpPr>
          <p:spPr bwMode="auto">
            <a:xfrm flipV="1">
              <a:off x="3666" y="2612"/>
              <a:ext cx="614" cy="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3" name="Text Box 14"/>
            <p:cNvSpPr txBox="1">
              <a:spLocks noChangeArrowheads="1"/>
            </p:cNvSpPr>
            <p:nvPr/>
          </p:nvSpPr>
          <p:spPr bwMode="auto">
            <a:xfrm>
              <a:off x="3359" y="2881"/>
              <a:ext cx="1009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binary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133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1981B9-BE34-456C-B245-75584ED6FCCB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FIXED POINT NUMBERS (2/2)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2133600"/>
          </a:xfrm>
        </p:spPr>
        <p:txBody>
          <a:bodyPr/>
          <a:lstStyle/>
          <a:p>
            <a:pPr eaLnBrk="1" hangingPunct="1"/>
            <a:r>
              <a:rPr lang="en-US" sz="2800" dirty="0"/>
              <a:t>In general, the binary point may be assumed to be at any pre-fixed location.</a:t>
            </a:r>
          </a:p>
          <a:p>
            <a:pPr lvl="1" eaLnBrk="1" hangingPunct="1"/>
            <a:r>
              <a:rPr lang="en-US" sz="2400" dirty="0"/>
              <a:t>Example: Two fractional bits are assumed as shown below.</a:t>
            </a:r>
          </a:p>
        </p:txBody>
      </p:sp>
      <p:sp>
        <p:nvSpPr>
          <p:cNvPr id="145432" name="Rectangle 24"/>
          <p:cNvSpPr>
            <a:spLocks noChangeArrowheads="1"/>
          </p:cNvSpPr>
          <p:nvPr/>
        </p:nvSpPr>
        <p:spPr bwMode="auto">
          <a:xfrm>
            <a:off x="1981200" y="4343400"/>
            <a:ext cx="822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400" dirty="0"/>
              <a:t>If 2s complement is used, we can represent values like: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</a:pPr>
            <a:r>
              <a:rPr lang="en-US" sz="2000" dirty="0"/>
              <a:t>		011010.11</a:t>
            </a:r>
            <a:r>
              <a:rPr lang="en-US" sz="2000" baseline="-25000" dirty="0"/>
              <a:t>2s</a:t>
            </a:r>
            <a:r>
              <a:rPr lang="en-US" sz="2000" dirty="0"/>
              <a:t> = 26.75</a:t>
            </a:r>
            <a:r>
              <a:rPr lang="en-US" sz="2000" baseline="-25000" dirty="0"/>
              <a:t>10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</a:pPr>
            <a:r>
              <a:rPr lang="en-US" sz="2000" dirty="0"/>
              <a:t>		111110.11</a:t>
            </a:r>
            <a:r>
              <a:rPr lang="en-US" sz="2000" baseline="-25000" dirty="0"/>
              <a:t>2s</a:t>
            </a:r>
            <a:r>
              <a:rPr lang="en-US" sz="2000" dirty="0"/>
              <a:t> = -000001.01</a:t>
            </a:r>
            <a:r>
              <a:rPr lang="en-US" sz="2000" baseline="-25000" dirty="0"/>
              <a:t>2</a:t>
            </a:r>
            <a:r>
              <a:rPr lang="en-US" sz="2000" dirty="0"/>
              <a:t> = -1.25</a:t>
            </a:r>
            <a:r>
              <a:rPr lang="en-US" sz="2000" baseline="-25000" dirty="0"/>
              <a:t>10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038600" y="2895601"/>
            <a:ext cx="4953000" cy="1463675"/>
            <a:chOff x="1584" y="1728"/>
            <a:chExt cx="3120" cy="922"/>
          </a:xfrm>
        </p:grpSpPr>
        <p:sp>
          <p:nvSpPr>
            <p:cNvPr id="56329" name="Line 19"/>
            <p:cNvSpPr>
              <a:spLocks noChangeShapeType="1"/>
            </p:cNvSpPr>
            <p:nvPr/>
          </p:nvSpPr>
          <p:spPr bwMode="auto">
            <a:xfrm flipV="1">
              <a:off x="3600" y="2112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0" name="Text Box 21"/>
            <p:cNvSpPr txBox="1">
              <a:spLocks noChangeArrowheads="1"/>
            </p:cNvSpPr>
            <p:nvPr/>
          </p:nvSpPr>
          <p:spPr bwMode="auto">
            <a:xfrm>
              <a:off x="2736" y="2400"/>
              <a:ext cx="196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assumed binary point</a:t>
              </a:r>
            </a:p>
          </p:txBody>
        </p:sp>
        <p:sp>
          <p:nvSpPr>
            <p:cNvPr id="56331" name="Text Box 22"/>
            <p:cNvSpPr txBox="1">
              <a:spLocks noChangeArrowheads="1"/>
            </p:cNvSpPr>
            <p:nvPr/>
          </p:nvSpPr>
          <p:spPr bwMode="auto">
            <a:xfrm>
              <a:off x="2064" y="2208"/>
              <a:ext cx="94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integer part</a:t>
              </a:r>
            </a:p>
          </p:txBody>
        </p:sp>
        <p:sp>
          <p:nvSpPr>
            <p:cNvPr id="56332" name="Text Box 23"/>
            <p:cNvSpPr txBox="1">
              <a:spLocks noChangeArrowheads="1"/>
            </p:cNvSpPr>
            <p:nvPr/>
          </p:nvSpPr>
          <p:spPr bwMode="auto">
            <a:xfrm>
              <a:off x="3600" y="2160"/>
              <a:ext cx="98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fraction part</a:t>
              </a:r>
            </a:p>
          </p:txBody>
        </p:sp>
        <p:grpSp>
          <p:nvGrpSpPr>
            <p:cNvPr id="56333" name="Group 39"/>
            <p:cNvGrpSpPr>
              <a:grpSpLocks/>
            </p:cNvGrpSpPr>
            <p:nvPr/>
          </p:nvGrpSpPr>
          <p:grpSpPr bwMode="auto">
            <a:xfrm>
              <a:off x="1584" y="1728"/>
              <a:ext cx="2693" cy="336"/>
              <a:chOff x="1296" y="1872"/>
              <a:chExt cx="2693" cy="336"/>
            </a:xfrm>
          </p:grpSpPr>
          <p:grpSp>
            <p:nvGrpSpPr>
              <p:cNvPr id="56336" name="Group 29"/>
              <p:cNvGrpSpPr>
                <a:grpSpLocks/>
              </p:cNvGrpSpPr>
              <p:nvPr/>
            </p:nvGrpSpPr>
            <p:grpSpPr bwMode="auto">
              <a:xfrm>
                <a:off x="3312" y="1872"/>
                <a:ext cx="677" cy="336"/>
                <a:chOff x="3312" y="1872"/>
                <a:chExt cx="677" cy="336"/>
              </a:xfrm>
            </p:grpSpPr>
            <p:sp>
              <p:nvSpPr>
                <p:cNvPr id="56346" name="Rectangle 16"/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CCFFCC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56347" name="Rectangle 28"/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CCFFCC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56337" name="Group 30"/>
              <p:cNvGrpSpPr>
                <a:grpSpLocks/>
              </p:cNvGrpSpPr>
              <p:nvPr/>
            </p:nvGrpSpPr>
            <p:grpSpPr bwMode="auto">
              <a:xfrm>
                <a:off x="2640" y="1872"/>
                <a:ext cx="677" cy="336"/>
                <a:chOff x="3312" y="1872"/>
                <a:chExt cx="677" cy="336"/>
              </a:xfrm>
            </p:grpSpPr>
            <p:sp>
              <p:nvSpPr>
                <p:cNvPr id="56344" name="Rectangle 31"/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56345" name="Rectangle 32"/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56338" name="Group 33"/>
              <p:cNvGrpSpPr>
                <a:grpSpLocks/>
              </p:cNvGrpSpPr>
              <p:nvPr/>
            </p:nvGrpSpPr>
            <p:grpSpPr bwMode="auto">
              <a:xfrm>
                <a:off x="1968" y="1872"/>
                <a:ext cx="677" cy="336"/>
                <a:chOff x="3312" y="1872"/>
                <a:chExt cx="677" cy="336"/>
              </a:xfrm>
            </p:grpSpPr>
            <p:sp>
              <p:nvSpPr>
                <p:cNvPr id="56342" name="Rectangle 34"/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56343" name="Rectangle 35"/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56339" name="Group 36"/>
              <p:cNvGrpSpPr>
                <a:grpSpLocks/>
              </p:cNvGrpSpPr>
              <p:nvPr/>
            </p:nvGrpSpPr>
            <p:grpSpPr bwMode="auto">
              <a:xfrm>
                <a:off x="1296" y="1872"/>
                <a:ext cx="677" cy="336"/>
                <a:chOff x="3312" y="1872"/>
                <a:chExt cx="677" cy="336"/>
              </a:xfrm>
            </p:grpSpPr>
            <p:sp>
              <p:nvSpPr>
                <p:cNvPr id="56340" name="Rectangle 37"/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56341" name="Rectangle 38"/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sp>
          <p:nvSpPr>
            <p:cNvPr id="56334" name="AutoShape 40"/>
            <p:cNvSpPr>
              <a:spLocks/>
            </p:cNvSpPr>
            <p:nvPr/>
          </p:nvSpPr>
          <p:spPr bwMode="auto">
            <a:xfrm rot="-5400000">
              <a:off x="3936" y="1824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6335" name="AutoShape 41"/>
            <p:cNvSpPr>
              <a:spLocks/>
            </p:cNvSpPr>
            <p:nvPr/>
          </p:nvSpPr>
          <p:spPr bwMode="auto">
            <a:xfrm rot="-5400000">
              <a:off x="2520" y="1176"/>
              <a:ext cx="96" cy="1968"/>
            </a:xfrm>
            <a:prstGeom prst="leftBrace">
              <a:avLst>
                <a:gd name="adj1" fmla="val 17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986738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19E01C-F9B5-4872-8657-13AD1F5D74DD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FLOATING POINT NUMBERS (1/4)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4835525"/>
          </a:xfrm>
        </p:spPr>
        <p:txBody>
          <a:bodyPr/>
          <a:lstStyle/>
          <a:p>
            <a:pPr eaLnBrk="1" hangingPunct="1"/>
            <a:r>
              <a:rPr lang="en-US" sz="2800" dirty="0"/>
              <a:t>Fixed point numbers have limited range.</a:t>
            </a:r>
          </a:p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Floating point numbers</a:t>
            </a:r>
            <a:r>
              <a:rPr lang="en-US" sz="2800" dirty="0"/>
              <a:t> allow us to represent very large or very small numbers.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Examples: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400" dirty="0">
                <a:solidFill>
                  <a:srgbClr val="800000"/>
                </a:solidFill>
              </a:rPr>
              <a:t>0.23 × 10</a:t>
            </a:r>
            <a:r>
              <a:rPr lang="en-US" sz="2400" baseline="30000" dirty="0">
                <a:solidFill>
                  <a:srgbClr val="800000"/>
                </a:solidFill>
              </a:rPr>
              <a:t>23</a:t>
            </a:r>
            <a:r>
              <a:rPr lang="en-US" sz="2400" dirty="0">
                <a:solidFill>
                  <a:srgbClr val="800000"/>
                </a:solidFill>
              </a:rPr>
              <a:t> 	   </a:t>
            </a:r>
            <a:r>
              <a:rPr lang="en-US" sz="2400" dirty="0"/>
              <a:t>(very large positive number)</a:t>
            </a:r>
            <a:br>
              <a:rPr lang="en-US" sz="2400" dirty="0"/>
            </a:br>
            <a:r>
              <a:rPr lang="en-US" sz="2400" dirty="0">
                <a:solidFill>
                  <a:srgbClr val="800000"/>
                </a:solidFill>
              </a:rPr>
              <a:t>	0.5 × 10</a:t>
            </a:r>
            <a:r>
              <a:rPr lang="en-US" sz="2400" baseline="30000" dirty="0">
                <a:solidFill>
                  <a:srgbClr val="800000"/>
                </a:solidFill>
              </a:rPr>
              <a:t>-37</a:t>
            </a:r>
            <a:r>
              <a:rPr lang="en-US" sz="2400" dirty="0">
                <a:solidFill>
                  <a:srgbClr val="800000"/>
                </a:solidFill>
              </a:rPr>
              <a:t> 	   </a:t>
            </a:r>
            <a:r>
              <a:rPr lang="en-US" sz="2400" dirty="0"/>
              <a:t>(very small positive number)</a:t>
            </a:r>
            <a:br>
              <a:rPr lang="en-US" sz="2400" dirty="0"/>
            </a:br>
            <a:r>
              <a:rPr lang="en-US" sz="2400" dirty="0">
                <a:solidFill>
                  <a:srgbClr val="800000"/>
                </a:solidFill>
              </a:rPr>
              <a:t>	-0.2397 × 10</a:t>
            </a:r>
            <a:r>
              <a:rPr lang="en-US" sz="2400" baseline="30000" dirty="0">
                <a:solidFill>
                  <a:srgbClr val="800000"/>
                </a:solidFill>
              </a:rPr>
              <a:t>-18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/>
              <a:t>(very small negative number)</a:t>
            </a:r>
          </a:p>
        </p:txBody>
      </p:sp>
    </p:spTree>
    <p:extLst>
      <p:ext uri="{BB962C8B-B14F-4D97-AF65-F5344CB8AC3E}">
        <p14:creationId xmlns:p14="http://schemas.microsoft.com/office/powerpoint/2010/main" val="1176954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C7A226-0050-4A83-8556-79FB0D931FF9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FLOATING POINT NUMBERS (2/4)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52514"/>
            <a:ext cx="8229600" cy="1447800"/>
          </a:xfrm>
        </p:spPr>
        <p:txBody>
          <a:bodyPr/>
          <a:lstStyle/>
          <a:p>
            <a:pPr eaLnBrk="1" hangingPunct="1"/>
            <a:r>
              <a:rPr lang="en-US" sz="2400" dirty="0"/>
              <a:t>3 parts: </a:t>
            </a:r>
            <a:r>
              <a:rPr lang="en-US" sz="2400" b="1" dirty="0">
                <a:solidFill>
                  <a:srgbClr val="800000"/>
                </a:solidFill>
              </a:rPr>
              <a:t>sign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800000"/>
                </a:solidFill>
              </a:rPr>
              <a:t>mantissa,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800000"/>
                </a:solidFill>
              </a:rPr>
              <a:t>exponent</a:t>
            </a:r>
          </a:p>
          <a:p>
            <a:pPr eaLnBrk="1" hangingPunct="1"/>
            <a:r>
              <a:rPr lang="en-US" sz="2400" dirty="0"/>
              <a:t>The base (radix) is assumed to be 2.</a:t>
            </a:r>
          </a:p>
          <a:p>
            <a:pPr eaLnBrk="1" hangingPunct="1"/>
            <a:r>
              <a:rPr lang="en-US" sz="2400" dirty="0"/>
              <a:t>Sign bit: 0 for positive, 1 for negative.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505200" y="2590801"/>
            <a:ext cx="5087938" cy="504825"/>
            <a:chOff x="1355" y="1872"/>
            <a:chExt cx="3205" cy="318"/>
          </a:xfrm>
        </p:grpSpPr>
        <p:sp>
          <p:nvSpPr>
            <p:cNvPr id="58378" name="Rectangle 5"/>
            <p:cNvSpPr>
              <a:spLocks noChangeArrowheads="1"/>
            </p:cNvSpPr>
            <p:nvPr/>
          </p:nvSpPr>
          <p:spPr bwMode="auto">
            <a:xfrm>
              <a:off x="1728" y="1872"/>
              <a:ext cx="1920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8379" name="Rectangle 10"/>
            <p:cNvSpPr>
              <a:spLocks noChangeArrowheads="1"/>
            </p:cNvSpPr>
            <p:nvPr/>
          </p:nvSpPr>
          <p:spPr bwMode="auto">
            <a:xfrm>
              <a:off x="1392" y="1872"/>
              <a:ext cx="336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3648" y="1872"/>
              <a:ext cx="912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8381" name="Text Box 13"/>
            <p:cNvSpPr txBox="1">
              <a:spLocks noChangeArrowheads="1"/>
            </p:cNvSpPr>
            <p:nvPr/>
          </p:nvSpPr>
          <p:spPr bwMode="auto">
            <a:xfrm>
              <a:off x="1355" y="1920"/>
              <a:ext cx="432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sign</a:t>
              </a:r>
            </a:p>
          </p:txBody>
        </p:sp>
        <p:sp>
          <p:nvSpPr>
            <p:cNvPr id="58382" name="Text Box 14"/>
            <p:cNvSpPr txBox="1">
              <a:spLocks noChangeArrowheads="1"/>
            </p:cNvSpPr>
            <p:nvPr/>
          </p:nvSpPr>
          <p:spPr bwMode="auto">
            <a:xfrm>
              <a:off x="2352" y="1920"/>
              <a:ext cx="864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mantissa</a:t>
              </a:r>
            </a:p>
          </p:txBody>
        </p:sp>
        <p:sp>
          <p:nvSpPr>
            <p:cNvPr id="58383" name="Text Box 15"/>
            <p:cNvSpPr txBox="1">
              <a:spLocks noChangeArrowheads="1"/>
            </p:cNvSpPr>
            <p:nvPr/>
          </p:nvSpPr>
          <p:spPr bwMode="auto">
            <a:xfrm>
              <a:off x="3744" y="1920"/>
              <a:ext cx="768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exponent</a:t>
              </a:r>
            </a:p>
          </p:txBody>
        </p:sp>
      </p:grpSp>
      <p:sp>
        <p:nvSpPr>
          <p:cNvPr id="155665" name="Rectangle 17"/>
          <p:cNvSpPr>
            <a:spLocks noChangeArrowheads="1"/>
          </p:cNvSpPr>
          <p:nvPr/>
        </p:nvSpPr>
        <p:spPr bwMode="auto">
          <a:xfrm>
            <a:off x="1981200" y="3276600"/>
            <a:ext cx="8229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Mantissa is usually in </a:t>
            </a:r>
            <a:r>
              <a:rPr lang="en-US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(the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 is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 must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 with zero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0.01101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2</a:t>
            </a:r>
            <a:r>
              <a:rPr lang="en-US" sz="2000" baseline="30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0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normalised</a:t>
            </a:r>
            <a:r>
              <a:rPr lang="en-U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 0.1101 x </a:t>
            </a:r>
            <a:r>
              <a:rPr lang="en-US" altLang="ko-KR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2000" baseline="30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</a:pPr>
            <a:r>
              <a:rPr lang="en-U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101011.0110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2</a:t>
            </a:r>
            <a:r>
              <a:rPr lang="en-US" sz="2000" baseline="30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U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0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normalised</a:t>
            </a:r>
            <a:r>
              <a:rPr lang="en-U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</a:t>
            </a:r>
            <a:endParaRPr lang="en-US" sz="2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Trade-off: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bits in mantissa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better precision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More bits in exponent  larger range of values</a:t>
            </a:r>
          </a:p>
        </p:txBody>
      </p:sp>
    </p:spTree>
    <p:extLst>
      <p:ext uri="{BB962C8B-B14F-4D97-AF65-F5344CB8AC3E}">
        <p14:creationId xmlns:p14="http://schemas.microsoft.com/office/powerpoint/2010/main" val="3632422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D5165-47DD-447C-8B70-6B2946F76BC5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FLOATING POINT NUMBERS (3/4)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0"/>
            <a:ext cx="9082342" cy="4648200"/>
          </a:xfrm>
        </p:spPr>
        <p:txBody>
          <a:bodyPr/>
          <a:lstStyle/>
          <a:p>
            <a:pPr eaLnBrk="1" hangingPunct="1"/>
            <a:r>
              <a:rPr lang="en-US" sz="2400" dirty="0"/>
              <a:t>Exponent is usually expressed in complement or excess format.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Example: Express -6.5</a:t>
            </a:r>
            <a:r>
              <a:rPr lang="en-US" sz="2400" baseline="-25000" dirty="0"/>
              <a:t>10</a:t>
            </a:r>
            <a:r>
              <a:rPr lang="en-US" sz="2400" dirty="0"/>
              <a:t> in base-2 normalized form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rgbClr val="800000"/>
                </a:solidFill>
              </a:rPr>
              <a:t>-6.5</a:t>
            </a:r>
            <a:r>
              <a:rPr lang="en-US" sz="2400" baseline="-25000" dirty="0">
                <a:solidFill>
                  <a:srgbClr val="800000"/>
                </a:solidFill>
              </a:rPr>
              <a:t>10</a:t>
            </a:r>
            <a:r>
              <a:rPr lang="en-US" sz="2400" dirty="0">
                <a:solidFill>
                  <a:srgbClr val="800000"/>
                </a:solidFill>
              </a:rPr>
              <a:t> = -110.1</a:t>
            </a:r>
            <a:r>
              <a:rPr lang="en-US" sz="2400" baseline="-25000" dirty="0">
                <a:solidFill>
                  <a:srgbClr val="800000"/>
                </a:solidFill>
              </a:rPr>
              <a:t>2</a:t>
            </a:r>
            <a:r>
              <a:rPr lang="en-US" sz="2400" dirty="0">
                <a:solidFill>
                  <a:srgbClr val="800000"/>
                </a:solidFill>
              </a:rPr>
              <a:t> = -0.1101</a:t>
            </a:r>
            <a:r>
              <a:rPr lang="en-US" sz="2400" baseline="-25000" dirty="0">
                <a:solidFill>
                  <a:srgbClr val="800000"/>
                </a:solidFill>
              </a:rPr>
              <a:t>2</a:t>
            </a:r>
            <a:r>
              <a:rPr lang="en-US" sz="2400" dirty="0">
                <a:solidFill>
                  <a:srgbClr val="800000"/>
                </a:solidFill>
              </a:rPr>
              <a:t> × 2</a:t>
            </a:r>
            <a:r>
              <a:rPr lang="en-US" sz="2400" baseline="30000" dirty="0">
                <a:solidFill>
                  <a:srgbClr val="800000"/>
                </a:solidFill>
              </a:rPr>
              <a:t>3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</a:p>
          <a:p>
            <a:pPr eaLnBrk="1" hangingPunct="1">
              <a:spcBef>
                <a:spcPct val="60000"/>
              </a:spcBef>
            </a:pPr>
            <a:r>
              <a:rPr lang="en-US" sz="2400" dirty="0"/>
              <a:t>Assuming that the floating-point representation contains 1-bit, 5-bit </a:t>
            </a:r>
            <a:r>
              <a:rPr lang="en-US" sz="2400" dirty="0" err="1"/>
              <a:t>normalised</a:t>
            </a:r>
            <a:r>
              <a:rPr lang="en-US" sz="2400" dirty="0"/>
              <a:t> mantissa, and 4-bit exponent. The above example will be stored as if the exponent is in 1s or 2s complement.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738942" y="4318970"/>
            <a:ext cx="2514600" cy="479425"/>
            <a:chOff x="1776" y="3312"/>
            <a:chExt cx="1584" cy="302"/>
          </a:xfrm>
        </p:grpSpPr>
        <p:sp>
          <p:nvSpPr>
            <p:cNvPr id="59400" name="Text Box 14"/>
            <p:cNvSpPr txBox="1">
              <a:spLocks noChangeArrowheads="1"/>
            </p:cNvSpPr>
            <p:nvPr/>
          </p:nvSpPr>
          <p:spPr bwMode="auto">
            <a:xfrm>
              <a:off x="1776" y="3312"/>
              <a:ext cx="288" cy="30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9401" name="Text Box 15"/>
            <p:cNvSpPr txBox="1">
              <a:spLocks noChangeArrowheads="1"/>
            </p:cNvSpPr>
            <p:nvPr/>
          </p:nvSpPr>
          <p:spPr bwMode="auto">
            <a:xfrm>
              <a:off x="2064" y="3312"/>
              <a:ext cx="720" cy="30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11010</a:t>
              </a:r>
            </a:p>
          </p:txBody>
        </p:sp>
        <p:sp>
          <p:nvSpPr>
            <p:cNvPr id="59402" name="Text Box 16"/>
            <p:cNvSpPr txBox="1">
              <a:spLocks noChangeArrowheads="1"/>
            </p:cNvSpPr>
            <p:nvPr/>
          </p:nvSpPr>
          <p:spPr bwMode="auto">
            <a:xfrm>
              <a:off x="2784" y="3312"/>
              <a:ext cx="576" cy="30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0011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54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F0E8C-5C7D-4E4B-8D02-D7A8F379FD6F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INFORMATION REPRESENTATION REVIEW (2/3)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7129" y="1295401"/>
            <a:ext cx="10542995" cy="4835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800000"/>
                </a:solidFill>
              </a:rPr>
              <a:t>Bit </a:t>
            </a:r>
            <a:r>
              <a:rPr lang="en-US" sz="2800" dirty="0"/>
              <a:t>(</a:t>
            </a:r>
            <a:r>
              <a:rPr lang="en-US" sz="2800" i="1" dirty="0">
                <a:solidFill>
                  <a:srgbClr val="800000"/>
                </a:solidFill>
              </a:rPr>
              <a:t>B</a:t>
            </a:r>
            <a:r>
              <a:rPr lang="en-US" sz="2800" dirty="0"/>
              <a:t>inary</a:t>
            </a:r>
            <a:r>
              <a:rPr lang="en-US" sz="2800" dirty="0">
                <a:solidFill>
                  <a:srgbClr val="800000"/>
                </a:solidFill>
              </a:rPr>
              <a:t> </a:t>
            </a:r>
            <a:r>
              <a:rPr lang="en-US" sz="2800" dirty="0"/>
              <a:t>dig</a:t>
            </a:r>
            <a:r>
              <a:rPr lang="en-US" sz="2800" i="1" dirty="0">
                <a:solidFill>
                  <a:srgbClr val="800000"/>
                </a:solidFill>
              </a:rPr>
              <a:t>it</a:t>
            </a:r>
            <a:r>
              <a:rPr lang="en-US" sz="28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0 and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Represent </a:t>
            </a:r>
            <a:r>
              <a:rPr lang="en-US" sz="2400" i="1" dirty="0"/>
              <a:t>false</a:t>
            </a:r>
            <a:r>
              <a:rPr lang="en-US" sz="2400" dirty="0"/>
              <a:t> and </a:t>
            </a:r>
            <a:r>
              <a:rPr lang="en-US" sz="2400" i="1" dirty="0"/>
              <a:t>true</a:t>
            </a:r>
            <a:r>
              <a:rPr lang="en-US" sz="2400" dirty="0"/>
              <a:t> in logic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Represent the </a:t>
            </a:r>
            <a:r>
              <a:rPr lang="en-US" sz="2400" i="1" dirty="0"/>
              <a:t>on</a:t>
            </a:r>
            <a:r>
              <a:rPr lang="en-US" sz="2400" dirty="0"/>
              <a:t> and </a:t>
            </a:r>
            <a:r>
              <a:rPr lang="en-US" sz="2400" i="1" dirty="0"/>
              <a:t>off</a:t>
            </a:r>
            <a:r>
              <a:rPr lang="en-US" sz="2400" dirty="0"/>
              <a:t> states in electronic devices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800000"/>
                </a:solidFill>
              </a:rPr>
              <a:t>Other units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u="sng" dirty="0"/>
              <a:t>Byte</a:t>
            </a:r>
            <a:r>
              <a:rPr lang="en-US" sz="2400" dirty="0"/>
              <a:t>: 8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u="sng" dirty="0"/>
              <a:t>Nibble</a:t>
            </a:r>
            <a:r>
              <a:rPr lang="en-US" sz="2400" dirty="0"/>
              <a:t>: 4 bits (seldom used)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u="sng" dirty="0"/>
              <a:t>Word</a:t>
            </a:r>
            <a:r>
              <a:rPr lang="en-US" sz="2400" dirty="0"/>
              <a:t>: Multiples of byte (e.g.: 1 byte, 2 bytes, 4 bytes, 8 bytes, etc.), depending on the architecture of the computer system</a:t>
            </a:r>
          </a:p>
        </p:txBody>
      </p:sp>
      <p:pic>
        <p:nvPicPr>
          <p:cNvPr id="4098" name="Picture 2" descr="http://www.mathcs.emory.edu/~cheung/Courses/170/Syllabus/01/FIGS/0/switch.gif">
            <a:extLst>
              <a:ext uri="{FF2B5EF4-FFF2-40B4-BE49-F238E27FC236}">
                <a16:creationId xmlns:a16="http://schemas.microsoft.com/office/drawing/2014/main" id="{6770B5CD-E177-464C-9F96-E17FC2198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968" y="1142059"/>
            <a:ext cx="26193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3892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FC0EC-4823-4A17-A077-7B2FF9B86EA7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FLOATING POINT NUMBERS (4/4)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0"/>
            <a:ext cx="8229600" cy="4022313"/>
          </a:xfrm>
        </p:spPr>
        <p:txBody>
          <a:bodyPr/>
          <a:lstStyle/>
          <a:p>
            <a:pPr eaLnBrk="1" hangingPunct="1"/>
            <a:r>
              <a:rPr lang="en-US" sz="2400" dirty="0"/>
              <a:t>Example: Express 0.1875</a:t>
            </a:r>
            <a:r>
              <a:rPr lang="en-US" sz="2400" baseline="-25000" dirty="0"/>
              <a:t>10</a:t>
            </a:r>
            <a:r>
              <a:rPr lang="en-US" sz="2400" dirty="0"/>
              <a:t> in base-2 </a:t>
            </a:r>
            <a:r>
              <a:rPr lang="en-US" sz="2400" dirty="0" err="1"/>
              <a:t>normalised</a:t>
            </a:r>
            <a:r>
              <a:rPr lang="en-US" sz="2400" dirty="0"/>
              <a:t> form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400" dirty="0">
                <a:solidFill>
                  <a:srgbClr val="800000"/>
                </a:solidFill>
              </a:rPr>
              <a:t>0.1875</a:t>
            </a:r>
            <a:r>
              <a:rPr lang="en-US" sz="2400" baseline="-25000" dirty="0">
                <a:solidFill>
                  <a:srgbClr val="800000"/>
                </a:solidFill>
              </a:rPr>
              <a:t>10</a:t>
            </a:r>
            <a:r>
              <a:rPr lang="en-US" sz="2400" dirty="0">
                <a:solidFill>
                  <a:srgbClr val="800000"/>
                </a:solidFill>
              </a:rPr>
              <a:t> = 0.0011</a:t>
            </a:r>
            <a:r>
              <a:rPr lang="en-US" sz="2400" baseline="-25000" dirty="0">
                <a:solidFill>
                  <a:srgbClr val="800000"/>
                </a:solidFill>
              </a:rPr>
              <a:t>2</a:t>
            </a:r>
            <a:r>
              <a:rPr lang="en-US" sz="2400" dirty="0">
                <a:solidFill>
                  <a:srgbClr val="800000"/>
                </a:solidFill>
              </a:rPr>
              <a:t> = 0.11 × 2</a:t>
            </a:r>
            <a:r>
              <a:rPr lang="en-US" sz="2400" baseline="30000" dirty="0">
                <a:solidFill>
                  <a:srgbClr val="800000"/>
                </a:solidFill>
              </a:rPr>
              <a:t>-2</a:t>
            </a:r>
            <a:r>
              <a:rPr lang="en-US" sz="2000" dirty="0">
                <a:solidFill>
                  <a:srgbClr val="800000"/>
                </a:solidFill>
              </a:rPr>
              <a:t> </a:t>
            </a:r>
            <a:r>
              <a:rPr lang="en-US" sz="2000" dirty="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Assume this floating-point representation:1-bit sign, 5-bit </a:t>
            </a:r>
            <a:r>
              <a:rPr lang="en-US" sz="2400" dirty="0" err="1"/>
              <a:t>normalised</a:t>
            </a:r>
            <a:r>
              <a:rPr lang="en-US" sz="2400" dirty="0"/>
              <a:t> mantissa, and 4-bit exponent. </a:t>
            </a:r>
            <a:endParaRPr lang="en-US" sz="2400" dirty="0">
              <a:solidFill>
                <a:srgbClr val="800000"/>
              </a:solidFill>
            </a:endParaRPr>
          </a:p>
          <a:p>
            <a:pPr eaLnBrk="1" hangingPunct="1">
              <a:spcBef>
                <a:spcPct val="60000"/>
              </a:spcBef>
            </a:pPr>
            <a:r>
              <a:rPr lang="en-US" sz="2400" dirty="0"/>
              <a:t>The above example will be represented as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971800" y="3886201"/>
            <a:ext cx="6400800" cy="479425"/>
            <a:chOff x="912" y="2448"/>
            <a:chExt cx="4032" cy="302"/>
          </a:xfrm>
        </p:grpSpPr>
        <p:grpSp>
          <p:nvGrpSpPr>
            <p:cNvPr id="60436" name="Group 9"/>
            <p:cNvGrpSpPr>
              <a:grpSpLocks/>
            </p:cNvGrpSpPr>
            <p:nvPr/>
          </p:nvGrpSpPr>
          <p:grpSpPr bwMode="auto">
            <a:xfrm>
              <a:off x="912" y="2448"/>
              <a:ext cx="1584" cy="302"/>
              <a:chOff x="1776" y="3312"/>
              <a:chExt cx="1584" cy="302"/>
            </a:xfrm>
          </p:grpSpPr>
          <p:sp>
            <p:nvSpPr>
              <p:cNvPr id="60438" name="Text Box 10"/>
              <p:cNvSpPr txBox="1">
                <a:spLocks noChangeArrowheads="1"/>
              </p:cNvSpPr>
              <p:nvPr/>
            </p:nvSpPr>
            <p:spPr bwMode="auto">
              <a:xfrm>
                <a:off x="1776" y="3312"/>
                <a:ext cx="288" cy="30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0439" name="Text Box 11"/>
              <p:cNvSpPr txBox="1">
                <a:spLocks noChangeArrowheads="1"/>
              </p:cNvSpPr>
              <p:nvPr/>
            </p:nvSpPr>
            <p:spPr bwMode="auto">
              <a:xfrm>
                <a:off x="2064" y="3312"/>
                <a:ext cx="720" cy="30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>
                    <a:latin typeface="Times New Roman" pitchFamily="18" charset="0"/>
                  </a:rPr>
                  <a:t>11000</a:t>
                </a:r>
              </a:p>
            </p:txBody>
          </p:sp>
          <p:sp>
            <p:nvSpPr>
              <p:cNvPr id="60440" name="Text Box 12"/>
              <p:cNvSpPr txBox="1">
                <a:spLocks noChangeArrowheads="1"/>
              </p:cNvSpPr>
              <p:nvPr/>
            </p:nvSpPr>
            <p:spPr bwMode="auto">
              <a:xfrm>
                <a:off x="2784" y="3312"/>
                <a:ext cx="576" cy="30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itchFamily="18" charset="0"/>
                  </a:rPr>
                  <a:t>1101</a:t>
                </a:r>
              </a:p>
            </p:txBody>
          </p:sp>
        </p:grpSp>
        <p:sp>
          <p:nvSpPr>
            <p:cNvPr id="60437" name="Text Box 21"/>
            <p:cNvSpPr txBox="1">
              <a:spLocks noChangeArrowheads="1"/>
            </p:cNvSpPr>
            <p:nvPr/>
          </p:nvSpPr>
          <p:spPr bwMode="auto">
            <a:xfrm>
              <a:off x="2592" y="2484"/>
              <a:ext cx="235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dirty="0"/>
                <a:t>If exponent is in 1’s complement.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971800" y="4495801"/>
            <a:ext cx="6400800" cy="479425"/>
            <a:chOff x="912" y="2832"/>
            <a:chExt cx="4032" cy="302"/>
          </a:xfrm>
        </p:grpSpPr>
        <p:grpSp>
          <p:nvGrpSpPr>
            <p:cNvPr id="60431" name="Group 13"/>
            <p:cNvGrpSpPr>
              <a:grpSpLocks/>
            </p:cNvGrpSpPr>
            <p:nvPr/>
          </p:nvGrpSpPr>
          <p:grpSpPr bwMode="auto">
            <a:xfrm>
              <a:off x="912" y="2832"/>
              <a:ext cx="1584" cy="302"/>
              <a:chOff x="1776" y="3312"/>
              <a:chExt cx="1584" cy="302"/>
            </a:xfrm>
          </p:grpSpPr>
          <p:sp>
            <p:nvSpPr>
              <p:cNvPr id="60433" name="Text Box 14"/>
              <p:cNvSpPr txBox="1">
                <a:spLocks noChangeArrowheads="1"/>
              </p:cNvSpPr>
              <p:nvPr/>
            </p:nvSpPr>
            <p:spPr bwMode="auto">
              <a:xfrm>
                <a:off x="1776" y="3312"/>
                <a:ext cx="288" cy="30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0434" name="Text Box 15"/>
              <p:cNvSpPr txBox="1">
                <a:spLocks noChangeArrowheads="1"/>
              </p:cNvSpPr>
              <p:nvPr/>
            </p:nvSpPr>
            <p:spPr bwMode="auto">
              <a:xfrm>
                <a:off x="2064" y="3312"/>
                <a:ext cx="720" cy="30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>
                    <a:latin typeface="Times New Roman" pitchFamily="18" charset="0"/>
                  </a:rPr>
                  <a:t>11000</a:t>
                </a:r>
              </a:p>
            </p:txBody>
          </p:sp>
          <p:sp>
            <p:nvSpPr>
              <p:cNvPr id="60435" name="Text Box 16"/>
              <p:cNvSpPr txBox="1">
                <a:spLocks noChangeArrowheads="1"/>
              </p:cNvSpPr>
              <p:nvPr/>
            </p:nvSpPr>
            <p:spPr bwMode="auto">
              <a:xfrm>
                <a:off x="2784" y="3312"/>
                <a:ext cx="576" cy="30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itchFamily="18" charset="0"/>
                  </a:rPr>
                  <a:t>1110</a:t>
                </a:r>
              </a:p>
            </p:txBody>
          </p:sp>
        </p:grpSp>
        <p:sp>
          <p:nvSpPr>
            <p:cNvPr id="60432" name="Text Box 22"/>
            <p:cNvSpPr txBox="1">
              <a:spLocks noChangeArrowheads="1"/>
            </p:cNvSpPr>
            <p:nvPr/>
          </p:nvSpPr>
          <p:spPr bwMode="auto">
            <a:xfrm>
              <a:off x="2592" y="2868"/>
              <a:ext cx="235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/>
                <a:t>If exponent is in 2’s complement.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1390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3E7DDC-D491-4291-AFE6-A759BFE99539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DECIMAL CODES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4379463"/>
          </a:xfrm>
        </p:spPr>
        <p:txBody>
          <a:bodyPr/>
          <a:lstStyle/>
          <a:p>
            <a:pPr eaLnBrk="1" hangingPunct="1"/>
            <a:r>
              <a:rPr lang="en-US" sz="2400" dirty="0"/>
              <a:t>Decimal numbers are </a:t>
            </a:r>
            <a:r>
              <a:rPr lang="en-US" sz="2400" dirty="0" err="1"/>
              <a:t>favoured</a:t>
            </a:r>
            <a:r>
              <a:rPr lang="en-US" sz="2400" dirty="0"/>
              <a:t> by humans. Binary numbers are natural to computers. Hence, conversion is required.</a:t>
            </a:r>
          </a:p>
          <a:p>
            <a:pPr eaLnBrk="1" hangingPunct="1"/>
            <a:r>
              <a:rPr lang="en-US" sz="2400" dirty="0"/>
              <a:t>If little calculation is required, we can use some </a:t>
            </a:r>
            <a:r>
              <a:rPr lang="en-US" sz="2400" b="1" dirty="0">
                <a:solidFill>
                  <a:srgbClr val="800000"/>
                </a:solidFill>
              </a:rPr>
              <a:t>coding schemes</a:t>
            </a:r>
            <a:r>
              <a:rPr lang="en-US" sz="2400" dirty="0"/>
              <a:t> to store </a:t>
            </a:r>
            <a:r>
              <a:rPr lang="en-US" sz="2400" dirty="0">
                <a:solidFill>
                  <a:srgbClr val="800000"/>
                </a:solidFill>
              </a:rPr>
              <a:t>decimal numbers</a:t>
            </a:r>
            <a:r>
              <a:rPr lang="en-US" sz="2400" dirty="0"/>
              <a:t>, for data transmission purposes.</a:t>
            </a:r>
          </a:p>
          <a:p>
            <a:pPr eaLnBrk="1" hangingPunct="1"/>
            <a:r>
              <a:rPr lang="en-US" sz="2400" dirty="0"/>
              <a:t>Examples: BCD</a:t>
            </a:r>
          </a:p>
          <a:p>
            <a:pPr eaLnBrk="1" hangingPunct="1"/>
            <a:r>
              <a:rPr lang="en-US" sz="2400" dirty="0"/>
              <a:t>Each decimal digit is represented as a 4-bit code.</a:t>
            </a:r>
          </a:p>
          <a:p>
            <a:pPr eaLnBrk="1" hangingPunct="1"/>
            <a:r>
              <a:rPr lang="en-US" sz="2400" dirty="0"/>
              <a:t>The number of digits in a code is also called the </a:t>
            </a:r>
            <a:r>
              <a:rPr lang="en-US" sz="2400" dirty="0">
                <a:solidFill>
                  <a:srgbClr val="800000"/>
                </a:solidFill>
              </a:rPr>
              <a:t>length</a:t>
            </a:r>
            <a:r>
              <a:rPr lang="en-US" sz="2400" dirty="0"/>
              <a:t> of the code.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0553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3E7DDC-D491-4291-AFE6-A759BFE99539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CODE DECIMAL (BCD) (1/2)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96008C0-0CD4-41F4-9637-1F9991EDF640}"/>
              </a:ext>
            </a:extLst>
          </p:cNvPr>
          <p:cNvSpPr txBox="1">
            <a:spLocks noChangeArrowheads="1"/>
          </p:cNvSpPr>
          <p:nvPr/>
        </p:nvSpPr>
        <p:spPr>
          <a:xfrm>
            <a:off x="473487" y="1107339"/>
            <a:ext cx="6792852" cy="49117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44500" indent="-4445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08038" indent="-3635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2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097280" indent="-10972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Some codes are unused, like 1010</a:t>
            </a:r>
            <a:r>
              <a:rPr lang="en-US" baseline="-25000" dirty="0"/>
              <a:t>BCD</a:t>
            </a:r>
            <a:r>
              <a:rPr lang="en-US" dirty="0"/>
              <a:t>, 1011</a:t>
            </a:r>
            <a:r>
              <a:rPr lang="en-US" baseline="-25000" dirty="0"/>
              <a:t>BCD</a:t>
            </a:r>
            <a:r>
              <a:rPr lang="en-US" dirty="0"/>
              <a:t>, … 1111</a:t>
            </a:r>
            <a:r>
              <a:rPr lang="en-US" baseline="-25000" dirty="0"/>
              <a:t>BCD</a:t>
            </a:r>
            <a:r>
              <a:rPr lang="en-US" dirty="0"/>
              <a:t>. These codes are considered as </a:t>
            </a:r>
            <a:r>
              <a:rPr lang="en-US" dirty="0">
                <a:solidFill>
                  <a:srgbClr val="0000CC"/>
                </a:solidFill>
              </a:rPr>
              <a:t>errors</a:t>
            </a:r>
            <a:r>
              <a:rPr lang="en-US" dirty="0"/>
              <a:t>.</a:t>
            </a:r>
          </a:p>
          <a:p>
            <a:pPr>
              <a:spcBef>
                <a:spcPct val="50000"/>
              </a:spcBef>
            </a:pPr>
            <a:r>
              <a:rPr lang="en-US" dirty="0"/>
              <a:t>Easy to convert, but arithmetic operations are more complicated.</a:t>
            </a:r>
          </a:p>
          <a:p>
            <a:pPr>
              <a:spcBef>
                <a:spcPct val="50000"/>
              </a:spcBef>
            </a:pPr>
            <a:r>
              <a:rPr lang="en-US" dirty="0"/>
              <a:t>Suitable for interfaces such as keypad inputs.</a:t>
            </a:r>
          </a:p>
        </p:txBody>
      </p:sp>
      <p:graphicFrame>
        <p:nvGraphicFramePr>
          <p:cNvPr id="9" name="Group 280">
            <a:extLst>
              <a:ext uri="{FF2B5EF4-FFF2-40B4-BE49-F238E27FC236}">
                <a16:creationId xmlns:a16="http://schemas.microsoft.com/office/drawing/2014/main" id="{B8B7766C-BF9A-4138-BBDA-F40CC9C57D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1169518"/>
              </p:ext>
            </p:extLst>
          </p:nvPr>
        </p:nvGraphicFramePr>
        <p:xfrm>
          <a:off x="8350007" y="1413132"/>
          <a:ext cx="2667000" cy="466344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Decimal digit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BCD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810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3E7DDC-D491-4291-AFE6-A759BFE99539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CODE DECIMAL (BCD) (2/2)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A7F00B7-0141-4D68-AFD2-AA4A6A97ADAB}"/>
              </a:ext>
            </a:extLst>
          </p:cNvPr>
          <p:cNvSpPr txBox="1">
            <a:spLocks noChangeArrowheads="1"/>
          </p:cNvSpPr>
          <p:nvPr/>
        </p:nvSpPr>
        <p:spPr>
          <a:xfrm>
            <a:off x="793339" y="1295401"/>
            <a:ext cx="10772774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4500" indent="-4445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08038" indent="-3635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2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097280" indent="-10972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Examples of conversion between BCD values and decimal values:</a:t>
            </a:r>
          </a:p>
          <a:p>
            <a:pPr lvl="1"/>
            <a:r>
              <a:rPr lang="en-US" sz="2400"/>
              <a:t>(234)</a:t>
            </a:r>
            <a:r>
              <a:rPr lang="en-US" sz="2400" baseline="-25000"/>
              <a:t>10</a:t>
            </a:r>
            <a:r>
              <a:rPr lang="en-US" sz="2400"/>
              <a:t> = (0010 0011 0100)</a:t>
            </a:r>
            <a:r>
              <a:rPr lang="en-US" sz="2400" baseline="-25000"/>
              <a:t>BCD</a:t>
            </a:r>
          </a:p>
          <a:p>
            <a:pPr lvl="1"/>
            <a:r>
              <a:rPr lang="en-US" sz="2400"/>
              <a:t>(7093)</a:t>
            </a:r>
            <a:r>
              <a:rPr lang="en-US" sz="2400" baseline="-25000"/>
              <a:t>10</a:t>
            </a:r>
            <a:r>
              <a:rPr lang="en-US" sz="2400"/>
              <a:t> = (0111 0000 1001 0011)</a:t>
            </a:r>
            <a:r>
              <a:rPr lang="en-US" sz="2400" baseline="-25000"/>
              <a:t>BCD</a:t>
            </a:r>
          </a:p>
          <a:p>
            <a:pPr lvl="1"/>
            <a:r>
              <a:rPr lang="en-US" sz="2400"/>
              <a:t>(1000 0110)</a:t>
            </a:r>
            <a:r>
              <a:rPr lang="en-US" sz="2400" baseline="-25000"/>
              <a:t>BCD</a:t>
            </a:r>
            <a:r>
              <a:rPr lang="en-US" sz="2400"/>
              <a:t> = (86)</a:t>
            </a:r>
            <a:r>
              <a:rPr lang="en-US" sz="2400" baseline="-25000"/>
              <a:t>10</a:t>
            </a:r>
          </a:p>
          <a:p>
            <a:pPr lvl="1"/>
            <a:r>
              <a:rPr lang="en-US" sz="2400"/>
              <a:t>(1001 0100 0111 0010)</a:t>
            </a:r>
            <a:r>
              <a:rPr lang="en-US" sz="2400" baseline="-25000"/>
              <a:t>BCD</a:t>
            </a:r>
            <a:r>
              <a:rPr lang="en-US" sz="2400"/>
              <a:t> = (9472)</a:t>
            </a:r>
            <a:r>
              <a:rPr lang="en-US" sz="2400" baseline="-25000"/>
              <a:t>10</a:t>
            </a:r>
          </a:p>
          <a:p>
            <a:pPr>
              <a:spcBef>
                <a:spcPct val="60000"/>
              </a:spcBef>
            </a:pPr>
            <a:r>
              <a:rPr lang="en-US" sz="2800"/>
              <a:t>Note that </a:t>
            </a:r>
            <a:r>
              <a:rPr lang="en-US" sz="2800">
                <a:solidFill>
                  <a:srgbClr val="C00000"/>
                </a:solidFill>
              </a:rPr>
              <a:t>BCD</a:t>
            </a:r>
            <a:r>
              <a:rPr lang="en-US" sz="2800"/>
              <a:t> is </a:t>
            </a:r>
            <a:r>
              <a:rPr lang="en-US" sz="2800" u="sng">
                <a:solidFill>
                  <a:srgbClr val="0000CC"/>
                </a:solidFill>
              </a:rPr>
              <a:t>not equivalent</a:t>
            </a:r>
            <a:r>
              <a:rPr lang="en-US" sz="2800"/>
              <a:t> to </a:t>
            </a:r>
            <a:r>
              <a:rPr lang="en-US" sz="2800">
                <a:solidFill>
                  <a:srgbClr val="C00000"/>
                </a:solidFill>
              </a:rPr>
              <a:t>binary</a:t>
            </a:r>
          </a:p>
          <a:p>
            <a:pPr lvl="1"/>
            <a:r>
              <a:rPr lang="en-US" sz="2400"/>
              <a:t>Example: (234)</a:t>
            </a:r>
            <a:r>
              <a:rPr lang="en-US" sz="2400" baseline="-25000"/>
              <a:t>10</a:t>
            </a:r>
            <a:r>
              <a:rPr lang="en-US" sz="2400"/>
              <a:t> = (11101010)</a:t>
            </a:r>
            <a:r>
              <a:rPr lang="en-US" sz="2400" baseline="-25000"/>
              <a:t>2</a:t>
            </a:r>
            <a:r>
              <a:rPr lang="en-US" sz="240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11351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Number Systems and Codes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25586-ACEF-4B19-B030-BF5C0538038B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ALPHA-NUMERIC CODES (1/3)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4835525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Computers also handle </a:t>
            </a:r>
            <a:r>
              <a:rPr lang="en-US" sz="2800" dirty="0">
                <a:solidFill>
                  <a:srgbClr val="0000CC"/>
                </a:solidFill>
              </a:rPr>
              <a:t>textual</a:t>
            </a:r>
            <a:r>
              <a:rPr lang="en-US" sz="2800" dirty="0">
                <a:solidFill>
                  <a:srgbClr val="800000"/>
                </a:solidFill>
              </a:rPr>
              <a:t> data.</a:t>
            </a:r>
          </a:p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Character set frequently used: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>
                <a:solidFill>
                  <a:srgbClr val="800000"/>
                </a:solidFill>
              </a:rPr>
              <a:t>	</a:t>
            </a:r>
            <a:r>
              <a:rPr lang="en-US" sz="2400" dirty="0"/>
              <a:t>alphabets: 	‘A’ … ‘Z’, ‘a’ … ‘z’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/>
              <a:t>	digits:		‘0’ … ‘9’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/>
              <a:t>	special symbols: ‘$’, ‘.’, ‘@’, ‘*’, etc.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/>
              <a:t>	non-printable:	NULL, BELL, CR, etc.</a:t>
            </a:r>
          </a:p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Examples</a:t>
            </a:r>
          </a:p>
          <a:p>
            <a:pPr lvl="1" eaLnBrk="1" hangingPunct="1"/>
            <a:r>
              <a:rPr lang="en-US" sz="2400" dirty="0"/>
              <a:t>ASCII (8 bits), Unicode</a:t>
            </a:r>
          </a:p>
        </p:txBody>
      </p:sp>
    </p:spTree>
    <p:extLst>
      <p:ext uri="{BB962C8B-B14F-4D97-AF65-F5344CB8AC3E}">
        <p14:creationId xmlns:p14="http://schemas.microsoft.com/office/powerpoint/2010/main" val="1760839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25586-ACEF-4B19-B030-BF5C0538038B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ALPHA-NUMERIC CODES (2/3)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45E64FB-A4A6-4799-8218-88609742B3BE}"/>
              </a:ext>
            </a:extLst>
          </p:cNvPr>
          <p:cNvSpPr txBox="1">
            <a:spLocks noChangeArrowheads="1"/>
          </p:cNvSpPr>
          <p:nvPr/>
        </p:nvSpPr>
        <p:spPr>
          <a:xfrm>
            <a:off x="1150561" y="1250141"/>
            <a:ext cx="4733707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4500" indent="-4445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08038" indent="-3635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2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097280" indent="-10972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solidFill>
                  <a:srgbClr val="800000"/>
                </a:solidFill>
              </a:rPr>
              <a:t>ASCII</a:t>
            </a:r>
          </a:p>
          <a:p>
            <a:pPr lvl="1"/>
            <a:r>
              <a:rPr lang="en-US"/>
              <a:t>American Standard Code for Information Interchange</a:t>
            </a:r>
          </a:p>
          <a:p>
            <a:pPr lvl="1"/>
            <a:r>
              <a:rPr lang="en-US"/>
              <a:t>7 bits, plus </a:t>
            </a:r>
            <a:r>
              <a:rPr lang="en-US">
                <a:solidFill>
                  <a:srgbClr val="7030A0"/>
                </a:solidFill>
              </a:rPr>
              <a:t>a parity bit </a:t>
            </a:r>
            <a:r>
              <a:rPr lang="en-US"/>
              <a:t>for error detection</a:t>
            </a:r>
          </a:p>
          <a:p>
            <a:pPr lvl="1"/>
            <a:r>
              <a:rPr lang="en-US"/>
              <a:t>Odd or </a:t>
            </a:r>
            <a:r>
              <a:rPr lang="en-US">
                <a:solidFill>
                  <a:srgbClr val="0000CC"/>
                </a:solidFill>
              </a:rPr>
              <a:t>even</a:t>
            </a:r>
            <a:r>
              <a:rPr lang="en-US"/>
              <a:t> parity</a:t>
            </a:r>
            <a:endParaRPr lang="en-US" dirty="0"/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324A779E-84C6-4EB0-A145-59A43292A6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198182"/>
              </p:ext>
            </p:extLst>
          </p:nvPr>
        </p:nvGraphicFramePr>
        <p:xfrm>
          <a:off x="6604388" y="1250140"/>
          <a:ext cx="4422648" cy="4892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Document" r:id="rId4" imgW="2989080" imgH="3307320" progId="Word.Document.8">
                  <p:embed/>
                </p:oleObj>
              </mc:Choice>
              <mc:Fallback>
                <p:oleObj name="Document" r:id="rId4" imgW="2989080" imgH="3307320" progId="Word.Document.8">
                  <p:embed/>
                  <p:pic>
                    <p:nvPicPr>
                      <p:cNvPr id="1986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388" y="1250140"/>
                        <a:ext cx="4422648" cy="48923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2355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E32356-174B-41D6-8AD4-7565B394D3BF}" type="slidenum">
              <a:rPr lang="en-US" altLang="en-US"/>
              <a:pPr>
                <a:defRPr/>
              </a:pPr>
              <a:t>46</a:t>
            </a:fld>
            <a:endParaRPr lang="en-US" alt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ALPHA-NUMERIC CODES (3/3)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4835525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ASCII table</a:t>
            </a:r>
            <a:endParaRPr lang="en-US" sz="28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81401" y="1905000"/>
            <a:ext cx="5343525" cy="4457700"/>
            <a:chOff x="1634" y="1344"/>
            <a:chExt cx="3366" cy="2808"/>
          </a:xfrm>
        </p:grpSpPr>
        <p:graphicFrame>
          <p:nvGraphicFramePr>
            <p:cNvPr id="7170" name="Object 5"/>
            <p:cNvGraphicFramePr>
              <a:graphicFrameLocks noChangeAspect="1"/>
            </p:cNvGraphicFramePr>
            <p:nvPr/>
          </p:nvGraphicFramePr>
          <p:xfrm>
            <a:off x="1634" y="1345"/>
            <a:ext cx="3366" cy="28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3" name="Document" r:id="rId4" imgW="5343480" imgH="4459680" progId="Word.Document.8">
                    <p:embed/>
                  </p:oleObj>
                </mc:Choice>
                <mc:Fallback>
                  <p:oleObj name="Document" r:id="rId4" imgW="5343480" imgH="4459680" progId="Word.Document.8">
                    <p:embed/>
                    <p:pic>
                      <p:nvPicPr>
                        <p:cNvPr id="717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4" y="1345"/>
                          <a:ext cx="3366" cy="28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0" name="Line 6"/>
            <p:cNvSpPr>
              <a:spLocks noChangeShapeType="1"/>
            </p:cNvSpPr>
            <p:nvPr/>
          </p:nvSpPr>
          <p:spPr bwMode="auto">
            <a:xfrm>
              <a:off x="2112" y="1344"/>
              <a:ext cx="0" cy="2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Line 7"/>
            <p:cNvSpPr>
              <a:spLocks noChangeShapeType="1"/>
            </p:cNvSpPr>
            <p:nvPr/>
          </p:nvSpPr>
          <p:spPr bwMode="auto">
            <a:xfrm>
              <a:off x="1680" y="1632"/>
              <a:ext cx="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858000" y="1295400"/>
            <a:ext cx="1905000" cy="1371600"/>
            <a:chOff x="3360" y="816"/>
            <a:chExt cx="1200" cy="864"/>
          </a:xfrm>
        </p:grpSpPr>
        <p:sp>
          <p:nvSpPr>
            <p:cNvPr id="7178" name="Line 8"/>
            <p:cNvSpPr>
              <a:spLocks noChangeShapeType="1"/>
            </p:cNvSpPr>
            <p:nvPr/>
          </p:nvSpPr>
          <p:spPr bwMode="auto">
            <a:xfrm flipH="1">
              <a:off x="3360" y="1056"/>
              <a:ext cx="384" cy="624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Text Box 9"/>
            <p:cNvSpPr txBox="1">
              <a:spLocks noChangeArrowheads="1"/>
            </p:cNvSpPr>
            <p:nvPr/>
          </p:nvSpPr>
          <p:spPr bwMode="auto">
            <a:xfrm>
              <a:off x="3648" y="816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</a:rPr>
                <a:t>A: </a:t>
              </a:r>
              <a:r>
                <a:rPr lang="en-US" dirty="0">
                  <a:solidFill>
                    <a:srgbClr val="C00000"/>
                  </a:solidFill>
                </a:rPr>
                <a:t>100</a:t>
              </a:r>
              <a:r>
                <a:rPr lang="en-US" dirty="0">
                  <a:solidFill>
                    <a:srgbClr val="0000CC"/>
                  </a:solidFill>
                </a:rPr>
                <a:t>0001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167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C8F3A-A490-4743-BBAF-7E80FB338C3F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INFORMATION REPRESENTATION REVIEW (3/3)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6159D83-58B3-4CBC-A9DB-1C8472B465AB}"/>
              </a:ext>
            </a:extLst>
          </p:cNvPr>
          <p:cNvSpPr txBox="1">
            <a:spLocks noChangeArrowheads="1"/>
          </p:cNvSpPr>
          <p:nvPr/>
        </p:nvSpPr>
        <p:spPr>
          <a:xfrm>
            <a:off x="667129" y="1002816"/>
            <a:ext cx="10270770" cy="4665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44500" indent="-4445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08038" indent="-3635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2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74738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097280" indent="-10972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800000"/>
                </a:solidFill>
              </a:rPr>
              <a:t>N</a:t>
            </a:r>
            <a:r>
              <a:rPr lang="en-US" dirty="0">
                <a:solidFill>
                  <a:srgbClr val="800000"/>
                </a:solidFill>
              </a:rPr>
              <a:t> bits can represent up to 2</a:t>
            </a:r>
            <a:r>
              <a:rPr lang="en-US" i="1" baseline="30000" dirty="0">
                <a:solidFill>
                  <a:srgbClr val="800000"/>
                </a:solidFill>
              </a:rPr>
              <a:t>N</a:t>
            </a:r>
            <a:r>
              <a:rPr lang="en-US" dirty="0">
                <a:solidFill>
                  <a:srgbClr val="800000"/>
                </a:solidFill>
              </a:rPr>
              <a:t> values. </a:t>
            </a:r>
          </a:p>
          <a:p>
            <a:pPr lvl="1"/>
            <a:r>
              <a:rPr lang="en-US" sz="2100" dirty="0"/>
              <a:t>Examples:</a:t>
            </a:r>
          </a:p>
          <a:p>
            <a:pPr lvl="2"/>
            <a:r>
              <a:rPr lang="en-US" sz="1900" dirty="0"/>
              <a:t>2 bits </a:t>
            </a:r>
            <a:r>
              <a:rPr lang="en-US" sz="1800" dirty="0">
                <a:sym typeface="Wingdings" pitchFamily="2" charset="2"/>
              </a:rPr>
              <a:t> represent up to 4 values (00, 01, 10, 11)</a:t>
            </a:r>
            <a:endParaRPr lang="en-US" sz="1800" dirty="0"/>
          </a:p>
          <a:p>
            <a:pPr lvl="2"/>
            <a:r>
              <a:rPr lang="en-US" sz="1800" dirty="0"/>
              <a:t>3 bits </a:t>
            </a:r>
            <a:r>
              <a:rPr lang="en-US" sz="1800" dirty="0">
                <a:sym typeface="Wingdings" pitchFamily="2" charset="2"/>
              </a:rPr>
              <a:t> represent up to 8 values (000, 001, 010, …, 110, 111)</a:t>
            </a:r>
          </a:p>
          <a:p>
            <a:pPr lvl="2"/>
            <a:r>
              <a:rPr lang="en-US" sz="1800" dirty="0">
                <a:sym typeface="Wingdings" pitchFamily="2" charset="2"/>
              </a:rPr>
              <a:t>4 bits  represent up to 16 values (0000, 0001, 0010, …., 1111)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800000"/>
                </a:solidFill>
              </a:rPr>
              <a:t>To represent </a:t>
            </a:r>
            <a:r>
              <a:rPr lang="en-US" i="1" dirty="0">
                <a:solidFill>
                  <a:srgbClr val="800000"/>
                </a:solidFill>
              </a:rPr>
              <a:t>M</a:t>
            </a:r>
            <a:r>
              <a:rPr lang="en-US" dirty="0">
                <a:solidFill>
                  <a:srgbClr val="800000"/>
                </a:solidFill>
              </a:rPr>
              <a:t> values,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</a:t>
            </a:r>
            <a:r>
              <a:rPr lang="en-US" dirty="0">
                <a:solidFill>
                  <a:srgbClr val="800000"/>
                </a:solidFill>
              </a:rPr>
              <a:t>log</a:t>
            </a:r>
            <a:r>
              <a:rPr lang="en-US" baseline="-25000" dirty="0">
                <a:solidFill>
                  <a:srgbClr val="800000"/>
                </a:solidFill>
              </a:rPr>
              <a:t>2</a:t>
            </a:r>
            <a:r>
              <a:rPr lang="en-US" i="1" dirty="0">
                <a:solidFill>
                  <a:srgbClr val="800000"/>
                </a:solidFill>
              </a:rPr>
              <a:t>M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</a:t>
            </a:r>
            <a:r>
              <a:rPr lang="en-US" i="1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</a:rPr>
              <a:t>bits are required.</a:t>
            </a:r>
          </a:p>
          <a:p>
            <a:pPr lvl="1"/>
            <a:r>
              <a:rPr lang="en-US" sz="2000" dirty="0"/>
              <a:t>Examples:</a:t>
            </a:r>
          </a:p>
          <a:p>
            <a:pPr lvl="2"/>
            <a:r>
              <a:rPr lang="en-US" sz="1800" dirty="0"/>
              <a:t>32 values </a:t>
            </a:r>
            <a:r>
              <a:rPr lang="en-US" sz="1800" dirty="0">
                <a:sym typeface="Wingdings" pitchFamily="2" charset="2"/>
              </a:rPr>
              <a:t> requires 5 bits</a:t>
            </a:r>
          </a:p>
          <a:p>
            <a:pPr lvl="2"/>
            <a:r>
              <a:rPr lang="en-US" sz="1800" dirty="0">
                <a:sym typeface="Wingdings" pitchFamily="2" charset="2"/>
              </a:rPr>
              <a:t>64 values  requires 6 bits</a:t>
            </a:r>
          </a:p>
          <a:p>
            <a:pPr lvl="2"/>
            <a:r>
              <a:rPr lang="en-US" sz="1800" dirty="0">
                <a:sym typeface="Wingdings" pitchFamily="2" charset="2"/>
              </a:rPr>
              <a:t>1024 values  requires 10 bits</a:t>
            </a:r>
          </a:p>
        </p:txBody>
      </p:sp>
      <p:pic>
        <p:nvPicPr>
          <p:cNvPr id="5122" name="Picture 2" descr="http://www.mathcs.emory.edu/~cheung/Courses/170/Syllabus/01/FIGS/0/row-switch.jpg">
            <a:extLst>
              <a:ext uri="{FF2B5EF4-FFF2-40B4-BE49-F238E27FC236}">
                <a16:creationId xmlns:a16="http://schemas.microsoft.com/office/drawing/2014/main" id="{675CE896-BC7A-40F5-9C94-CF7FEBA95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455" y="4211476"/>
            <a:ext cx="4734027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80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47BCF-D630-43B7-B7C9-55925933EB4C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dirty="0"/>
              <a:t>DECIMAL (BASE 10) SYSTEM (1/2)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4745" y="1088903"/>
            <a:ext cx="9513948" cy="3971707"/>
          </a:xfrm>
        </p:spPr>
        <p:txBody>
          <a:bodyPr>
            <a:noAutofit/>
          </a:bodyPr>
          <a:lstStyle/>
          <a:p>
            <a:pPr eaLnBrk="1" hangingPunct="1"/>
            <a:r>
              <a:rPr lang="en-US" sz="1800" dirty="0"/>
              <a:t>A </a:t>
            </a:r>
            <a:r>
              <a:rPr lang="en-US" sz="1800" dirty="0">
                <a:solidFill>
                  <a:srgbClr val="FF0000"/>
                </a:solidFill>
              </a:rPr>
              <a:t>weight</a:t>
            </a:r>
            <a:r>
              <a:rPr lang="en-US" sz="1800" dirty="0"/>
              <a:t>ed-positional number system</a:t>
            </a:r>
          </a:p>
          <a:p>
            <a:pPr lvl="1" eaLnBrk="1" hangingPunct="1"/>
            <a:r>
              <a:rPr lang="en-US" sz="1800" b="1" dirty="0">
                <a:solidFill>
                  <a:srgbClr val="800000"/>
                </a:solidFill>
              </a:rPr>
              <a:t>Base</a:t>
            </a:r>
            <a:r>
              <a:rPr lang="en-US" sz="1800" dirty="0">
                <a:solidFill>
                  <a:srgbClr val="800000"/>
                </a:solidFill>
              </a:rPr>
              <a:t> </a:t>
            </a:r>
            <a:r>
              <a:rPr lang="en-US" sz="1800" dirty="0"/>
              <a:t>or </a:t>
            </a:r>
            <a:r>
              <a:rPr lang="en-US" sz="1800" b="1" dirty="0">
                <a:solidFill>
                  <a:srgbClr val="800000"/>
                </a:solidFill>
              </a:rPr>
              <a:t>radix</a:t>
            </a:r>
            <a:r>
              <a:rPr lang="en-US" sz="1800" dirty="0">
                <a:solidFill>
                  <a:srgbClr val="800000"/>
                </a:solidFill>
              </a:rPr>
              <a:t> </a:t>
            </a:r>
            <a:r>
              <a:rPr lang="en-US" sz="1800" dirty="0"/>
              <a:t>is 10 (the </a:t>
            </a:r>
            <a:r>
              <a:rPr lang="en-US" sz="1800" i="1" dirty="0"/>
              <a:t>base</a:t>
            </a:r>
            <a:r>
              <a:rPr lang="en-US" sz="1800" dirty="0"/>
              <a:t> or </a:t>
            </a:r>
            <a:r>
              <a:rPr lang="en-US" sz="1800" i="1" dirty="0"/>
              <a:t>radix</a:t>
            </a:r>
            <a:r>
              <a:rPr lang="en-US" sz="1800" dirty="0"/>
              <a:t> of a number system is the total number of </a:t>
            </a:r>
            <a:r>
              <a:rPr lang="en-US" sz="1800" dirty="0">
                <a:solidFill>
                  <a:schemeClr val="accent6"/>
                </a:solidFill>
              </a:rPr>
              <a:t>symbols</a:t>
            </a:r>
            <a:r>
              <a:rPr lang="en-US" sz="1800" dirty="0">
                <a:solidFill>
                  <a:srgbClr val="0000CC"/>
                </a:solidFill>
              </a:rPr>
              <a:t> / digits</a:t>
            </a:r>
            <a:r>
              <a:rPr lang="en-US" sz="1800" dirty="0"/>
              <a:t> allowed in the system)</a:t>
            </a:r>
          </a:p>
          <a:p>
            <a:pPr lvl="1" eaLnBrk="1" hangingPunct="1"/>
            <a:r>
              <a:rPr lang="en-US" sz="1800" dirty="0">
                <a:solidFill>
                  <a:schemeClr val="accent6"/>
                </a:solidFill>
              </a:rPr>
              <a:t>Symbols</a:t>
            </a:r>
            <a:r>
              <a:rPr lang="en-US" sz="1800" dirty="0"/>
              <a:t> / </a:t>
            </a:r>
            <a:r>
              <a:rPr lang="en-US" sz="1800" dirty="0">
                <a:solidFill>
                  <a:srgbClr val="0000CC"/>
                </a:solidFill>
              </a:rPr>
              <a:t>digit</a:t>
            </a:r>
            <a:r>
              <a:rPr lang="en-US" sz="1800" dirty="0"/>
              <a:t> = { </a:t>
            </a:r>
            <a:r>
              <a:rPr lang="en-US" sz="1800" dirty="0">
                <a:solidFill>
                  <a:schemeClr val="accent6"/>
                </a:solidFill>
              </a:rPr>
              <a:t>0, 1, 2, 3, 4, 5, 6, 7, 8, 9 </a:t>
            </a:r>
            <a:r>
              <a:rPr lang="en-US" sz="1800" dirty="0"/>
              <a:t>}</a:t>
            </a:r>
          </a:p>
          <a:p>
            <a:pPr lvl="1" eaLnBrk="1" hangingPunct="1"/>
            <a:r>
              <a:rPr lang="en-US" sz="1800" dirty="0"/>
              <a:t>Position is important, as the value of each symbol / digit is dependent on its </a:t>
            </a:r>
            <a:r>
              <a:rPr lang="en-US" sz="1800" b="1" dirty="0"/>
              <a:t>type</a:t>
            </a:r>
            <a:r>
              <a:rPr lang="en-US" sz="1800" dirty="0"/>
              <a:t> </a:t>
            </a:r>
            <a:r>
              <a:rPr lang="en-US" sz="1800" u="sng" dirty="0"/>
              <a:t>and</a:t>
            </a:r>
            <a:r>
              <a:rPr lang="en-US" sz="1800" dirty="0"/>
              <a:t> its </a:t>
            </a:r>
            <a:r>
              <a:rPr lang="en-US" sz="1800" b="1" dirty="0">
                <a:solidFill>
                  <a:srgbClr val="0000CC"/>
                </a:solidFill>
              </a:rPr>
              <a:t>position</a:t>
            </a:r>
            <a:r>
              <a:rPr lang="en-US" sz="1800" dirty="0">
                <a:solidFill>
                  <a:srgbClr val="0000CC"/>
                </a:solidFill>
              </a:rPr>
              <a:t> </a:t>
            </a:r>
            <a:r>
              <a:rPr lang="en-US" sz="1800" dirty="0"/>
              <a:t>in the number</a:t>
            </a:r>
          </a:p>
          <a:p>
            <a:pPr lvl="1" eaLnBrk="1" hangingPunct="1"/>
            <a:r>
              <a:rPr lang="en-US" sz="1800" dirty="0"/>
              <a:t>Example: The 9 in the two numbers below has different values:</a:t>
            </a:r>
          </a:p>
          <a:p>
            <a:pPr lvl="2" eaLnBrk="1" hangingPunct="1"/>
            <a:r>
              <a:rPr lang="en-US" sz="1800" dirty="0"/>
              <a:t>(75</a:t>
            </a:r>
            <a:r>
              <a:rPr lang="en-US" sz="1800" u="sng" dirty="0">
                <a:solidFill>
                  <a:srgbClr val="0000CC"/>
                </a:solidFill>
              </a:rPr>
              <a:t>9</a:t>
            </a:r>
            <a:r>
              <a:rPr lang="en-US" sz="1800" dirty="0"/>
              <a:t>4)</a:t>
            </a:r>
            <a:r>
              <a:rPr lang="en-US" sz="1800" baseline="-25000" dirty="0"/>
              <a:t>10</a:t>
            </a:r>
            <a:r>
              <a:rPr lang="en-US" sz="1800" dirty="0"/>
              <a:t> = (</a:t>
            </a:r>
            <a:r>
              <a:rPr lang="en-US" sz="1800" dirty="0">
                <a:solidFill>
                  <a:schemeClr val="accent6"/>
                </a:solidFill>
              </a:rPr>
              <a:t>7</a:t>
            </a:r>
            <a:r>
              <a:rPr lang="en-US" sz="1800" dirty="0"/>
              <a:t> × </a:t>
            </a:r>
            <a:r>
              <a:rPr lang="en-US" sz="1800" dirty="0">
                <a:solidFill>
                  <a:srgbClr val="800000"/>
                </a:solidFill>
              </a:rPr>
              <a:t>10</a:t>
            </a:r>
            <a:r>
              <a:rPr lang="en-US" sz="1800" baseline="30000" dirty="0">
                <a:solidFill>
                  <a:srgbClr val="FF0000"/>
                </a:solidFill>
              </a:rPr>
              <a:t>3</a:t>
            </a:r>
            <a:r>
              <a:rPr lang="en-US" sz="1800" dirty="0"/>
              <a:t>) + (</a:t>
            </a:r>
            <a:r>
              <a:rPr lang="en-US" sz="1800" dirty="0">
                <a:solidFill>
                  <a:schemeClr val="accent6"/>
                </a:solidFill>
              </a:rPr>
              <a:t>5</a:t>
            </a:r>
            <a:r>
              <a:rPr lang="en-US" sz="1800" dirty="0"/>
              <a:t> × </a:t>
            </a:r>
            <a:r>
              <a:rPr lang="en-US" sz="1800" dirty="0">
                <a:solidFill>
                  <a:srgbClr val="800000"/>
                </a:solidFill>
              </a:rPr>
              <a:t>10</a:t>
            </a:r>
            <a:r>
              <a:rPr lang="en-US" sz="1800" baseline="30000" dirty="0">
                <a:solidFill>
                  <a:srgbClr val="FF0000"/>
                </a:solidFill>
              </a:rPr>
              <a:t>2</a:t>
            </a:r>
            <a:r>
              <a:rPr lang="en-US" sz="1800" dirty="0"/>
              <a:t>) + (</a:t>
            </a:r>
            <a:r>
              <a:rPr lang="en-US" sz="1800" dirty="0">
                <a:solidFill>
                  <a:srgbClr val="0000CC"/>
                </a:solidFill>
              </a:rPr>
              <a:t>9</a:t>
            </a:r>
            <a:r>
              <a:rPr lang="en-US" sz="1800" dirty="0"/>
              <a:t> × </a:t>
            </a:r>
            <a:r>
              <a:rPr lang="en-US" sz="1800" dirty="0">
                <a:solidFill>
                  <a:srgbClr val="800000"/>
                </a:solidFill>
              </a:rPr>
              <a:t>10</a:t>
            </a:r>
            <a:r>
              <a:rPr lang="en-US" sz="1800" baseline="30000" dirty="0">
                <a:solidFill>
                  <a:srgbClr val="FF0000"/>
                </a:solidFill>
              </a:rPr>
              <a:t>1</a:t>
            </a:r>
            <a:r>
              <a:rPr lang="en-US" sz="1800" dirty="0"/>
              <a:t>) + (</a:t>
            </a:r>
            <a:r>
              <a:rPr lang="en-US" sz="1800" dirty="0">
                <a:solidFill>
                  <a:schemeClr val="accent6"/>
                </a:solidFill>
              </a:rPr>
              <a:t>4</a:t>
            </a:r>
            <a:r>
              <a:rPr lang="en-US" sz="1800" dirty="0"/>
              <a:t> × </a:t>
            </a:r>
            <a:r>
              <a:rPr lang="en-US" sz="1800" dirty="0">
                <a:solidFill>
                  <a:srgbClr val="800000"/>
                </a:solidFill>
              </a:rPr>
              <a:t>10</a:t>
            </a:r>
            <a:r>
              <a:rPr lang="en-US" sz="1800" baseline="30000" dirty="0">
                <a:solidFill>
                  <a:srgbClr val="FF0000"/>
                </a:solidFill>
              </a:rPr>
              <a:t>0</a:t>
            </a:r>
            <a:r>
              <a:rPr lang="en-US" sz="1800" dirty="0"/>
              <a:t>)</a:t>
            </a:r>
          </a:p>
          <a:p>
            <a:pPr lvl="2" eaLnBrk="1" hangingPunct="1"/>
            <a:r>
              <a:rPr lang="en-US" sz="1800" dirty="0"/>
              <a:t>(</a:t>
            </a:r>
            <a:r>
              <a:rPr lang="en-US" sz="1800" u="sng" dirty="0">
                <a:solidFill>
                  <a:srgbClr val="0000CC"/>
                </a:solidFill>
              </a:rPr>
              <a:t>9</a:t>
            </a:r>
            <a:r>
              <a:rPr lang="en-US" sz="1800" dirty="0"/>
              <a:t>12)</a:t>
            </a:r>
            <a:r>
              <a:rPr lang="en-US" sz="1800" baseline="-25000" dirty="0"/>
              <a:t>10</a:t>
            </a:r>
            <a:r>
              <a:rPr lang="en-US" sz="1800" dirty="0"/>
              <a:t> = (</a:t>
            </a:r>
            <a:r>
              <a:rPr lang="en-US" sz="1800" dirty="0">
                <a:solidFill>
                  <a:srgbClr val="0000CC"/>
                </a:solidFill>
              </a:rPr>
              <a:t>9</a:t>
            </a:r>
            <a:r>
              <a:rPr lang="en-US" sz="1800" dirty="0"/>
              <a:t> × </a:t>
            </a:r>
            <a:r>
              <a:rPr lang="en-US" sz="1800" dirty="0">
                <a:solidFill>
                  <a:srgbClr val="800000"/>
                </a:solidFill>
              </a:rPr>
              <a:t>10</a:t>
            </a:r>
            <a:r>
              <a:rPr lang="en-US" sz="1800" baseline="30000" dirty="0">
                <a:solidFill>
                  <a:srgbClr val="FF0000"/>
                </a:solidFill>
              </a:rPr>
              <a:t>2</a:t>
            </a:r>
            <a:r>
              <a:rPr lang="en-US" sz="1800" dirty="0"/>
              <a:t>) + (1 × </a:t>
            </a:r>
            <a:r>
              <a:rPr lang="en-US" sz="1800" dirty="0">
                <a:solidFill>
                  <a:srgbClr val="800000"/>
                </a:solidFill>
              </a:rPr>
              <a:t>10</a:t>
            </a:r>
            <a:r>
              <a:rPr lang="en-US" sz="1800" baseline="30000" dirty="0">
                <a:solidFill>
                  <a:srgbClr val="FF0000"/>
                </a:solidFill>
              </a:rPr>
              <a:t>1</a:t>
            </a:r>
            <a:r>
              <a:rPr lang="en-US" sz="1800" dirty="0"/>
              <a:t>) + (2 × </a:t>
            </a:r>
            <a:r>
              <a:rPr lang="en-US" sz="1800" dirty="0">
                <a:solidFill>
                  <a:srgbClr val="800000"/>
                </a:solidFill>
              </a:rPr>
              <a:t>10</a:t>
            </a:r>
            <a:r>
              <a:rPr lang="en-US" sz="1800" baseline="30000" dirty="0">
                <a:solidFill>
                  <a:srgbClr val="FF0000"/>
                </a:solidFill>
              </a:rPr>
              <a:t>0</a:t>
            </a:r>
            <a:r>
              <a:rPr lang="en-US" sz="1800" dirty="0"/>
              <a:t>)</a:t>
            </a:r>
          </a:p>
          <a:p>
            <a:pPr lvl="2" eaLnBrk="1" hangingPunct="1"/>
            <a:endParaRPr lang="en-US" sz="1800" dirty="0"/>
          </a:p>
          <a:p>
            <a:pPr lvl="1" eaLnBrk="1" hangingPunct="1"/>
            <a:r>
              <a:rPr lang="en-US" sz="1800" dirty="0"/>
              <a:t>In general, 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90853" y="5060610"/>
            <a:ext cx="5943600" cy="1066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GB" sz="2000" dirty="0"/>
              <a:t>(a</a:t>
            </a:r>
            <a:r>
              <a:rPr lang="en-GB" sz="2000" baseline="-25000" dirty="0"/>
              <a:t>n</a:t>
            </a:r>
            <a:r>
              <a:rPr lang="en-GB" sz="2000" dirty="0"/>
              <a:t>a</a:t>
            </a:r>
            <a:r>
              <a:rPr lang="en-GB" sz="2000" baseline="-25000" dirty="0"/>
              <a:t>n-1</a:t>
            </a:r>
            <a:r>
              <a:rPr lang="en-GB" sz="2000" dirty="0"/>
              <a:t>… a</a:t>
            </a:r>
            <a:r>
              <a:rPr lang="en-GB" sz="2000" baseline="-25000" dirty="0"/>
              <a:t>0</a:t>
            </a:r>
            <a:r>
              <a:rPr lang="en-GB" sz="2000" dirty="0"/>
              <a:t> </a:t>
            </a:r>
            <a:r>
              <a:rPr lang="en-GB" sz="2000" b="1" dirty="0"/>
              <a:t>.</a:t>
            </a:r>
            <a:r>
              <a:rPr lang="en-GB" sz="2000" dirty="0"/>
              <a:t> f</a:t>
            </a:r>
            <a:r>
              <a:rPr lang="en-GB" sz="2000" baseline="-25000" dirty="0"/>
              <a:t>1</a:t>
            </a:r>
            <a:r>
              <a:rPr lang="en-GB" sz="2000" dirty="0"/>
              <a:t>f</a:t>
            </a:r>
            <a:r>
              <a:rPr lang="en-GB" sz="2000" baseline="-25000" dirty="0"/>
              <a:t>2</a:t>
            </a:r>
            <a:r>
              <a:rPr lang="en-GB" sz="2000" dirty="0"/>
              <a:t> … </a:t>
            </a:r>
            <a:r>
              <a:rPr lang="en-GB" sz="2000" dirty="0" err="1"/>
              <a:t>f</a:t>
            </a:r>
            <a:r>
              <a:rPr lang="en-GB" sz="2000" baseline="-25000" dirty="0" err="1"/>
              <a:t>m</a:t>
            </a:r>
            <a:r>
              <a:rPr lang="en-GB" sz="2000" dirty="0"/>
              <a:t>)</a:t>
            </a:r>
            <a:r>
              <a:rPr lang="en-GB" sz="2000" baseline="-25000" dirty="0"/>
              <a:t>10</a:t>
            </a:r>
            <a:r>
              <a:rPr lang="en-GB" sz="2000" dirty="0"/>
              <a:t> = </a:t>
            </a:r>
            <a:br>
              <a:rPr lang="en-GB" sz="2000" dirty="0"/>
            </a:br>
            <a:r>
              <a:rPr lang="en-GB" sz="2000" dirty="0"/>
              <a:t>          (a</a:t>
            </a:r>
            <a:r>
              <a:rPr lang="en-GB" sz="2000" baseline="-25000" dirty="0"/>
              <a:t>n </a:t>
            </a:r>
            <a:r>
              <a:rPr lang="en-GB" sz="2000" dirty="0"/>
              <a:t>x 10</a:t>
            </a:r>
            <a:r>
              <a:rPr lang="en-GB" sz="2000" baseline="30000" dirty="0"/>
              <a:t>n</a:t>
            </a:r>
            <a:r>
              <a:rPr lang="en-GB" sz="2000" dirty="0"/>
              <a:t>) + (a</a:t>
            </a:r>
            <a:r>
              <a:rPr lang="en-GB" sz="2000" baseline="-25000" dirty="0"/>
              <a:t>n-1</a:t>
            </a:r>
            <a:r>
              <a:rPr lang="en-GB" sz="2000" dirty="0"/>
              <a:t>x10</a:t>
            </a:r>
            <a:r>
              <a:rPr lang="en-GB" sz="2000" baseline="30000" dirty="0"/>
              <a:t>n-1</a:t>
            </a:r>
            <a:r>
              <a:rPr lang="en-GB" sz="2000" dirty="0"/>
              <a:t>) + … + (a</a:t>
            </a:r>
            <a:r>
              <a:rPr lang="en-GB" sz="2000" baseline="-25000" dirty="0"/>
              <a:t>0 </a:t>
            </a:r>
            <a:r>
              <a:rPr lang="en-GB" sz="2000" dirty="0"/>
              <a:t>x 10</a:t>
            </a:r>
            <a:r>
              <a:rPr lang="en-GB" sz="2000" baseline="30000" dirty="0"/>
              <a:t>0</a:t>
            </a:r>
            <a:r>
              <a:rPr lang="en-GB" sz="2000" dirty="0"/>
              <a:t>) + </a:t>
            </a:r>
            <a:br>
              <a:rPr lang="en-GB" sz="2000" dirty="0"/>
            </a:br>
            <a:r>
              <a:rPr lang="en-GB" sz="2000" dirty="0"/>
              <a:t>          (f</a:t>
            </a:r>
            <a:r>
              <a:rPr lang="en-GB" sz="2000" baseline="-25000" dirty="0"/>
              <a:t>1 </a:t>
            </a:r>
            <a:r>
              <a:rPr lang="en-GB" sz="2000" dirty="0"/>
              <a:t>x 10</a:t>
            </a:r>
            <a:r>
              <a:rPr lang="en-GB" sz="2000" baseline="30000" dirty="0"/>
              <a:t>-1</a:t>
            </a:r>
            <a:r>
              <a:rPr lang="en-GB" sz="2000" dirty="0"/>
              <a:t>) + (f</a:t>
            </a:r>
            <a:r>
              <a:rPr lang="en-GB" sz="2000" baseline="-25000" dirty="0"/>
              <a:t>2</a:t>
            </a:r>
            <a:r>
              <a:rPr lang="en-GB" sz="2000" dirty="0"/>
              <a:t> x 10</a:t>
            </a:r>
            <a:r>
              <a:rPr lang="en-GB" sz="2000" baseline="30000" dirty="0"/>
              <a:t>-2</a:t>
            </a:r>
            <a:r>
              <a:rPr lang="en-GB" sz="2000" dirty="0"/>
              <a:t>) + … + (</a:t>
            </a:r>
            <a:r>
              <a:rPr lang="en-GB" sz="2000" dirty="0" err="1"/>
              <a:t>f</a:t>
            </a:r>
            <a:r>
              <a:rPr lang="en-GB" sz="2000" baseline="-25000" dirty="0" err="1"/>
              <a:t>m</a:t>
            </a:r>
            <a:r>
              <a:rPr lang="en-GB" sz="2000" baseline="-25000" dirty="0"/>
              <a:t> </a:t>
            </a:r>
            <a:r>
              <a:rPr lang="en-GB" sz="2000" dirty="0"/>
              <a:t>x 10</a:t>
            </a:r>
            <a:r>
              <a:rPr lang="en-GB" sz="2000" baseline="30000" dirty="0"/>
              <a:t>-m</a:t>
            </a:r>
            <a:r>
              <a:rPr lang="en-GB" sz="2000" dirty="0"/>
              <a:t>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91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66D11E-CC08-46B4-9EB1-BC2070DBD4BE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dirty="0"/>
              <a:t>DECIMAL (</a:t>
            </a:r>
            <a:r>
              <a:rPr lang="en-US" sz="3800" dirty="0">
                <a:solidFill>
                  <a:srgbClr val="00B0F0"/>
                </a:solidFill>
              </a:rPr>
              <a:t>BASE</a:t>
            </a:r>
            <a:r>
              <a:rPr lang="en-US" sz="3800" dirty="0"/>
              <a:t> 10) SYSTEM (2/2)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3554" y="1081924"/>
            <a:ext cx="9583750" cy="432827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>
                <a:solidFill>
                  <a:srgbClr val="800000"/>
                </a:solidFill>
              </a:rPr>
              <a:t>Weighing factors (or </a:t>
            </a:r>
            <a:r>
              <a:rPr lang="en-US" sz="3200" b="1" dirty="0">
                <a:solidFill>
                  <a:srgbClr val="0000CC"/>
                </a:solidFill>
              </a:rPr>
              <a:t>weights</a:t>
            </a:r>
            <a:r>
              <a:rPr lang="en-US" sz="3200" dirty="0">
                <a:solidFill>
                  <a:srgbClr val="800000"/>
                </a:solidFill>
              </a:rPr>
              <a:t>) are in powers of 10: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b="1" dirty="0"/>
              <a:t>		… 10</a:t>
            </a:r>
            <a:r>
              <a:rPr lang="en-US" b="1" baseline="30000" dirty="0">
                <a:solidFill>
                  <a:srgbClr val="0000CC"/>
                </a:solidFill>
              </a:rPr>
              <a:t>3</a:t>
            </a:r>
            <a:r>
              <a:rPr lang="en-US" b="1" dirty="0"/>
              <a:t>  10</a:t>
            </a:r>
            <a:r>
              <a:rPr lang="en-US" b="1" baseline="30000" dirty="0">
                <a:solidFill>
                  <a:srgbClr val="0000CC"/>
                </a:solidFill>
              </a:rPr>
              <a:t>2</a:t>
            </a:r>
            <a:r>
              <a:rPr lang="en-US" b="1" dirty="0"/>
              <a:t>  10</a:t>
            </a:r>
            <a:r>
              <a:rPr lang="en-US" b="1" baseline="30000" dirty="0">
                <a:solidFill>
                  <a:srgbClr val="0000CC"/>
                </a:solidFill>
              </a:rPr>
              <a:t>1</a:t>
            </a:r>
            <a:r>
              <a:rPr lang="en-US" b="1" dirty="0"/>
              <a:t>  10</a:t>
            </a:r>
            <a:r>
              <a:rPr lang="en-US" b="1" baseline="30000" dirty="0">
                <a:solidFill>
                  <a:srgbClr val="0000CC"/>
                </a:solidFill>
              </a:rPr>
              <a:t>0</a:t>
            </a:r>
            <a:r>
              <a:rPr lang="en-US" b="1" dirty="0"/>
              <a:t>  </a:t>
            </a:r>
            <a:r>
              <a:rPr lang="en-US" sz="3600" b="1" dirty="0"/>
              <a:t>.</a:t>
            </a:r>
            <a:r>
              <a:rPr lang="en-US" b="1" dirty="0"/>
              <a:t>  10</a:t>
            </a:r>
            <a:r>
              <a:rPr lang="en-US" b="1" baseline="30000" dirty="0">
                <a:solidFill>
                  <a:srgbClr val="0000CC"/>
                </a:solidFill>
              </a:rPr>
              <a:t>-1</a:t>
            </a:r>
            <a:r>
              <a:rPr lang="en-US" b="1" dirty="0"/>
              <a:t>  10</a:t>
            </a:r>
            <a:r>
              <a:rPr lang="en-US" b="1" baseline="30000" dirty="0">
                <a:solidFill>
                  <a:srgbClr val="0000CC"/>
                </a:solidFill>
              </a:rPr>
              <a:t>-2</a:t>
            </a:r>
            <a:r>
              <a:rPr lang="en-US" b="1" dirty="0"/>
              <a:t>  10</a:t>
            </a:r>
            <a:r>
              <a:rPr lang="en-US" b="1" baseline="30000" dirty="0"/>
              <a:t>-3</a:t>
            </a:r>
            <a:r>
              <a:rPr lang="en-US" b="1" dirty="0"/>
              <a:t> …</a:t>
            </a:r>
            <a:endParaRPr lang="en-US" dirty="0"/>
          </a:p>
          <a:p>
            <a:pPr eaLnBrk="1" hangingPunct="1">
              <a:spcBef>
                <a:spcPct val="60000"/>
              </a:spcBef>
            </a:pPr>
            <a:r>
              <a:rPr lang="en-US" sz="3200" dirty="0">
                <a:solidFill>
                  <a:srgbClr val="800000"/>
                </a:solidFill>
              </a:rPr>
              <a:t>To evaluate the decimal number </a:t>
            </a:r>
            <a:r>
              <a:rPr lang="en-US" sz="3200" dirty="0">
                <a:solidFill>
                  <a:schemeClr val="accent6"/>
                </a:solidFill>
              </a:rPr>
              <a:t>593.68</a:t>
            </a:r>
            <a:r>
              <a:rPr lang="en-US" sz="3200" dirty="0">
                <a:solidFill>
                  <a:srgbClr val="800000"/>
                </a:solidFill>
              </a:rPr>
              <a:t>, the </a:t>
            </a:r>
            <a:r>
              <a:rPr lang="en-US" sz="3200" dirty="0">
                <a:solidFill>
                  <a:schemeClr val="accent6"/>
                </a:solidFill>
              </a:rPr>
              <a:t>digit</a:t>
            </a:r>
            <a:r>
              <a:rPr lang="en-US" sz="3200" dirty="0">
                <a:solidFill>
                  <a:srgbClr val="800000"/>
                </a:solidFill>
              </a:rPr>
              <a:t> in each position is multiplied by the corresponding </a:t>
            </a:r>
            <a:r>
              <a:rPr lang="en-US" sz="3200" dirty="0">
                <a:solidFill>
                  <a:srgbClr val="0000CC"/>
                </a:solidFill>
              </a:rPr>
              <a:t>weight</a:t>
            </a:r>
            <a:r>
              <a:rPr lang="en-US" sz="3200" dirty="0">
                <a:solidFill>
                  <a:srgbClr val="800000"/>
                </a:solidFill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3200" dirty="0"/>
              <a:t>		</a:t>
            </a:r>
            <a:r>
              <a:rPr lang="en-GB" sz="3200" b="1" dirty="0">
                <a:solidFill>
                  <a:schemeClr val="accent6"/>
                </a:solidFill>
              </a:rPr>
              <a:t>5</a:t>
            </a:r>
            <a:r>
              <a:rPr lang="en-GB" sz="3200" b="1" dirty="0">
                <a:sym typeface="Symbol" pitchFamily="18" charset="2"/>
              </a:rPr>
              <a:t></a:t>
            </a:r>
            <a:r>
              <a:rPr lang="en-GB" sz="3200" b="1" dirty="0">
                <a:solidFill>
                  <a:srgbClr val="0000CC"/>
                </a:solidFill>
              </a:rPr>
              <a:t>10</a:t>
            </a:r>
            <a:r>
              <a:rPr lang="en-GB" sz="3200" b="1" baseline="30000" dirty="0">
                <a:solidFill>
                  <a:srgbClr val="0000CC"/>
                </a:solidFill>
              </a:rPr>
              <a:t>2</a:t>
            </a:r>
            <a:r>
              <a:rPr lang="en-GB" sz="3200" b="1" baseline="30000" dirty="0"/>
              <a:t>  </a:t>
            </a:r>
            <a:r>
              <a:rPr lang="en-GB" sz="3200" b="1" dirty="0"/>
              <a:t>+  </a:t>
            </a:r>
            <a:r>
              <a:rPr lang="en-GB" sz="3200" b="1" dirty="0">
                <a:solidFill>
                  <a:schemeClr val="accent6"/>
                </a:solidFill>
              </a:rPr>
              <a:t>9</a:t>
            </a:r>
            <a:r>
              <a:rPr lang="en-GB" sz="3200" b="1" dirty="0">
                <a:sym typeface="Symbol" pitchFamily="18" charset="2"/>
              </a:rPr>
              <a:t></a:t>
            </a:r>
            <a:r>
              <a:rPr lang="en-GB" sz="3200" b="1" dirty="0">
                <a:solidFill>
                  <a:srgbClr val="0000CC"/>
                </a:solidFill>
              </a:rPr>
              <a:t>10</a:t>
            </a:r>
            <a:r>
              <a:rPr lang="en-GB" sz="3200" b="1" baseline="30000" dirty="0">
                <a:solidFill>
                  <a:srgbClr val="0000CC"/>
                </a:solidFill>
              </a:rPr>
              <a:t>1</a:t>
            </a:r>
            <a:r>
              <a:rPr lang="en-GB" sz="3200" b="1" baseline="30000" dirty="0"/>
              <a:t>  </a:t>
            </a:r>
            <a:r>
              <a:rPr lang="en-GB" sz="3200" b="1" dirty="0"/>
              <a:t>+  </a:t>
            </a:r>
            <a:r>
              <a:rPr lang="en-GB" sz="3200" b="1" dirty="0">
                <a:solidFill>
                  <a:schemeClr val="accent6"/>
                </a:solidFill>
              </a:rPr>
              <a:t>3</a:t>
            </a:r>
            <a:r>
              <a:rPr lang="en-GB" sz="3200" b="1" dirty="0">
                <a:sym typeface="Symbol" pitchFamily="18" charset="2"/>
              </a:rPr>
              <a:t></a:t>
            </a:r>
            <a:r>
              <a:rPr lang="en-GB" sz="3200" b="1" dirty="0">
                <a:solidFill>
                  <a:srgbClr val="0000CC"/>
                </a:solidFill>
              </a:rPr>
              <a:t>10</a:t>
            </a:r>
            <a:r>
              <a:rPr lang="en-GB" sz="3200" b="1" baseline="30000" dirty="0">
                <a:solidFill>
                  <a:srgbClr val="0000CC"/>
                </a:solidFill>
              </a:rPr>
              <a:t>0 </a:t>
            </a:r>
            <a:r>
              <a:rPr lang="en-GB" sz="3200" b="1" baseline="30000" dirty="0"/>
              <a:t> </a:t>
            </a:r>
            <a:r>
              <a:rPr lang="en-GB" sz="3200" b="1" dirty="0"/>
              <a:t>+ </a:t>
            </a:r>
            <a:r>
              <a:rPr lang="en-GB" sz="3200" b="1" dirty="0">
                <a:solidFill>
                  <a:schemeClr val="accent6"/>
                </a:solidFill>
              </a:rPr>
              <a:t>6</a:t>
            </a:r>
            <a:r>
              <a:rPr lang="en-GB" sz="3200" b="1" dirty="0">
                <a:sym typeface="Symbol" pitchFamily="18" charset="2"/>
              </a:rPr>
              <a:t></a:t>
            </a:r>
            <a:r>
              <a:rPr lang="en-GB" sz="3200" b="1" dirty="0">
                <a:solidFill>
                  <a:srgbClr val="0000CC"/>
                </a:solidFill>
              </a:rPr>
              <a:t>10</a:t>
            </a:r>
            <a:r>
              <a:rPr lang="en-GB" sz="3200" b="1" baseline="30000" dirty="0">
                <a:solidFill>
                  <a:srgbClr val="0000CC"/>
                </a:solidFill>
              </a:rPr>
              <a:t>-1</a:t>
            </a:r>
            <a:r>
              <a:rPr lang="en-GB" sz="3200" b="1" baseline="30000" dirty="0"/>
              <a:t>  </a:t>
            </a:r>
            <a:r>
              <a:rPr lang="en-GB" sz="3200" b="1" dirty="0"/>
              <a:t>+ </a:t>
            </a:r>
            <a:r>
              <a:rPr lang="en-GB" sz="3200" b="1" dirty="0">
                <a:solidFill>
                  <a:schemeClr val="accent6"/>
                </a:solidFill>
              </a:rPr>
              <a:t>8</a:t>
            </a:r>
            <a:r>
              <a:rPr lang="en-GB" sz="3200" b="1" dirty="0">
                <a:sym typeface="Symbol" pitchFamily="18" charset="2"/>
              </a:rPr>
              <a:t></a:t>
            </a:r>
            <a:r>
              <a:rPr lang="en-GB" sz="3200" b="1" dirty="0">
                <a:solidFill>
                  <a:srgbClr val="0000CC"/>
                </a:solidFill>
                <a:sym typeface="Symbol" pitchFamily="18" charset="2"/>
              </a:rPr>
              <a:t>10</a:t>
            </a:r>
            <a:r>
              <a:rPr lang="en-GB" sz="3200" b="1" baseline="30000" dirty="0">
                <a:solidFill>
                  <a:srgbClr val="0000CC"/>
                </a:solidFill>
                <a:sym typeface="Symbol" pitchFamily="18" charset="2"/>
              </a:rPr>
              <a:t>-2</a:t>
            </a:r>
            <a:br>
              <a:rPr lang="en-GB" sz="3200" b="1" baseline="30000" dirty="0">
                <a:sym typeface="Symbol" pitchFamily="18" charset="2"/>
              </a:rPr>
            </a:br>
            <a:r>
              <a:rPr lang="en-GB" sz="3200" b="1" baseline="30000" dirty="0">
                <a:sym typeface="Symbol" pitchFamily="18" charset="2"/>
              </a:rPr>
              <a:t>	</a:t>
            </a:r>
            <a:r>
              <a:rPr lang="en-GB" sz="3200" b="1" dirty="0">
                <a:sym typeface="Symbol" pitchFamily="18" charset="2"/>
              </a:rPr>
              <a:t>= (</a:t>
            </a:r>
            <a:r>
              <a:rPr lang="en-GB" sz="3200" b="1" dirty="0">
                <a:solidFill>
                  <a:schemeClr val="accent6"/>
                </a:solidFill>
                <a:sym typeface="Symbol" pitchFamily="18" charset="2"/>
              </a:rPr>
              <a:t>593</a:t>
            </a:r>
            <a:r>
              <a:rPr lang="en-GB" sz="3200" b="1" dirty="0">
                <a:sym typeface="Symbol" pitchFamily="18" charset="2"/>
              </a:rPr>
              <a:t>.</a:t>
            </a:r>
            <a:r>
              <a:rPr lang="en-GB" sz="3200" b="1" dirty="0">
                <a:solidFill>
                  <a:schemeClr val="accent6"/>
                </a:solidFill>
                <a:sym typeface="Symbol" pitchFamily="18" charset="2"/>
              </a:rPr>
              <a:t>68</a:t>
            </a:r>
            <a:r>
              <a:rPr lang="en-GB" sz="3200" b="1" dirty="0">
                <a:sym typeface="Symbol" pitchFamily="18" charset="2"/>
              </a:rPr>
              <a:t>)</a:t>
            </a:r>
            <a:r>
              <a:rPr lang="en-GB" sz="3200" b="1" baseline="-25000" dirty="0">
                <a:solidFill>
                  <a:srgbClr val="00B0F0"/>
                </a:solidFill>
                <a:sym typeface="Symbol" pitchFamily="18" charset="2"/>
              </a:rPr>
              <a:t>10</a:t>
            </a:r>
            <a:endParaRPr lang="en-US" sz="3200" b="1" baseline="-25000" dirty="0">
              <a:solidFill>
                <a:srgbClr val="00B0F0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228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C8F3A-A490-4743-BBAF-7E80FB338C3F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NUMBER SYSTEMS (1/2)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461" y="1038298"/>
            <a:ext cx="11133342" cy="5362502"/>
          </a:xfrm>
        </p:spPr>
        <p:txBody>
          <a:bodyPr>
            <a:noAutofit/>
          </a:bodyPr>
          <a:lstStyle/>
          <a:p>
            <a:pPr eaLnBrk="1" hangingPunct="1"/>
            <a:r>
              <a:rPr lang="en-US" sz="2000" dirty="0">
                <a:solidFill>
                  <a:srgbClr val="800000"/>
                </a:solidFill>
              </a:rPr>
              <a:t>Binary (base </a:t>
            </a:r>
            <a:r>
              <a:rPr lang="en-US" sz="2000" i="1" dirty="0">
                <a:solidFill>
                  <a:srgbClr val="800000"/>
                </a:solidFill>
              </a:rPr>
              <a:t>2</a:t>
            </a:r>
            <a:r>
              <a:rPr lang="en-US" sz="2000" dirty="0">
                <a:solidFill>
                  <a:srgbClr val="800000"/>
                </a:solidFill>
              </a:rPr>
              <a:t>)</a:t>
            </a:r>
          </a:p>
          <a:p>
            <a:pPr lvl="1" eaLnBrk="1" hangingPunct="1"/>
            <a:r>
              <a:rPr lang="en-US" sz="2000" dirty="0"/>
              <a:t>Weights in powers of 2</a:t>
            </a:r>
          </a:p>
          <a:p>
            <a:pPr lvl="1" eaLnBrk="1" hangingPunct="1"/>
            <a:r>
              <a:rPr lang="en-US" sz="2000" dirty="0"/>
              <a:t>Binary digits (bits): </a:t>
            </a:r>
            <a:r>
              <a:rPr lang="en-US" sz="2000" b="1" dirty="0">
                <a:solidFill>
                  <a:srgbClr val="0000CC"/>
                </a:solidFill>
              </a:rPr>
              <a:t>0, 1</a:t>
            </a:r>
          </a:p>
          <a:p>
            <a:pPr eaLnBrk="1" hangingPunct="1"/>
            <a:r>
              <a:rPr lang="en-US" sz="2000" dirty="0">
                <a:solidFill>
                  <a:srgbClr val="800000"/>
                </a:solidFill>
              </a:rPr>
              <a:t>Octal (base </a:t>
            </a:r>
            <a:r>
              <a:rPr lang="en-US" sz="2000" i="1" dirty="0">
                <a:solidFill>
                  <a:srgbClr val="800000"/>
                </a:solidFill>
              </a:rPr>
              <a:t>8</a:t>
            </a:r>
            <a:r>
              <a:rPr lang="en-US" sz="2000" dirty="0">
                <a:solidFill>
                  <a:srgbClr val="800000"/>
                </a:solidFill>
              </a:rPr>
              <a:t>)</a:t>
            </a:r>
          </a:p>
          <a:p>
            <a:pPr lvl="1" eaLnBrk="1" hangingPunct="1"/>
            <a:r>
              <a:rPr lang="en-US" sz="2000" dirty="0"/>
              <a:t>Weights in powers of 8</a:t>
            </a:r>
          </a:p>
          <a:p>
            <a:pPr lvl="1" eaLnBrk="1" hangingPunct="1"/>
            <a:r>
              <a:rPr lang="en-US" sz="2000" dirty="0"/>
              <a:t>Octal digits: </a:t>
            </a:r>
            <a:r>
              <a:rPr lang="en-US" sz="2000" b="1" dirty="0">
                <a:solidFill>
                  <a:srgbClr val="0000CC"/>
                </a:solidFill>
              </a:rPr>
              <a:t>0, 1, 2, 3, 4, 5, 6, 7</a:t>
            </a:r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800000"/>
                </a:solidFill>
              </a:rPr>
              <a:t>Hexadecimal (base </a:t>
            </a:r>
            <a:r>
              <a:rPr lang="en-US" sz="2000" i="1" dirty="0">
                <a:solidFill>
                  <a:srgbClr val="800000"/>
                </a:solidFill>
              </a:rPr>
              <a:t>16</a:t>
            </a:r>
            <a:r>
              <a:rPr lang="en-US" sz="2000" dirty="0">
                <a:solidFill>
                  <a:srgbClr val="800000"/>
                </a:solidFill>
              </a:rPr>
              <a:t>)</a:t>
            </a:r>
          </a:p>
          <a:p>
            <a:pPr lvl="1" eaLnBrk="1" hangingPunct="1"/>
            <a:r>
              <a:rPr lang="en-US" sz="2000" dirty="0"/>
              <a:t>Weights in powers of 16</a:t>
            </a:r>
          </a:p>
          <a:p>
            <a:pPr lvl="1" eaLnBrk="1" hangingPunct="1"/>
            <a:r>
              <a:rPr lang="en-US" sz="2000" dirty="0"/>
              <a:t>Hexadecimal digits: </a:t>
            </a:r>
            <a:r>
              <a:rPr lang="en-US" sz="2000" b="1" dirty="0">
                <a:solidFill>
                  <a:srgbClr val="0000CC"/>
                </a:solidFill>
              </a:rPr>
              <a:t>0, 1, 2, 3, 4, 5, 6, 7, 8, 9,  A, B, C, D, E, F</a:t>
            </a:r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800000"/>
                </a:solidFill>
              </a:rPr>
              <a:t>Base </a:t>
            </a:r>
            <a:r>
              <a:rPr lang="en-US" sz="2000" i="1" dirty="0">
                <a:solidFill>
                  <a:srgbClr val="800000"/>
                </a:solidFill>
              </a:rPr>
              <a:t>R</a:t>
            </a:r>
            <a:r>
              <a:rPr lang="en-US" sz="2000" dirty="0">
                <a:solidFill>
                  <a:srgbClr val="800000"/>
                </a:solidFill>
              </a:rPr>
              <a:t>:</a:t>
            </a:r>
          </a:p>
          <a:p>
            <a:pPr lvl="1" eaLnBrk="1" hangingPunct="1"/>
            <a:r>
              <a:rPr lang="en-US" sz="2000" dirty="0"/>
              <a:t>Weights in powers of </a:t>
            </a:r>
            <a:r>
              <a:rPr lang="en-US" sz="2000" i="1" dirty="0"/>
              <a:t>R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9679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2242C-8AC5-4C59-B15A-5D6CE069A65A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OTHER NUMBER SYSTEMS (2/2)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48355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>
                <a:solidFill>
                  <a:srgbClr val="800000"/>
                </a:solidFill>
              </a:rPr>
              <a:t>In some programming languages, </a:t>
            </a:r>
            <a:r>
              <a:rPr lang="en-US" sz="3200" dirty="0">
                <a:solidFill>
                  <a:srgbClr val="0000CC"/>
                </a:solidFill>
              </a:rPr>
              <a:t>special notations </a:t>
            </a:r>
            <a:r>
              <a:rPr lang="en-US" sz="3200" dirty="0">
                <a:solidFill>
                  <a:srgbClr val="800000"/>
                </a:solidFill>
              </a:rPr>
              <a:t>are used to represent numbers in certain bases</a:t>
            </a:r>
          </a:p>
          <a:p>
            <a:pPr lvl="1" eaLnBrk="1" hangingPunct="1"/>
            <a:r>
              <a:rPr lang="en-US" sz="2800" dirty="0"/>
              <a:t>In programming language </a:t>
            </a:r>
            <a:r>
              <a:rPr lang="en-US" sz="2800" dirty="0">
                <a:solidFill>
                  <a:srgbClr val="800000"/>
                </a:solidFill>
              </a:rPr>
              <a:t>C</a:t>
            </a:r>
          </a:p>
          <a:p>
            <a:pPr lvl="2" eaLnBrk="1" hangingPunct="1"/>
            <a:r>
              <a:rPr lang="en-US" dirty="0">
                <a:solidFill>
                  <a:srgbClr val="0000CC"/>
                </a:solidFill>
              </a:rPr>
              <a:t>Prefix 0x </a:t>
            </a:r>
            <a:r>
              <a:rPr lang="en-US" dirty="0"/>
              <a:t>for hexadecimal. </a:t>
            </a:r>
          </a:p>
          <a:p>
            <a:pPr lvl="2" eaLnBrk="1" hangingPunct="1"/>
            <a:r>
              <a:rPr lang="en-US" dirty="0"/>
              <a:t>0x32 represents the hexadecimal number (32)</a:t>
            </a:r>
            <a:r>
              <a:rPr lang="en-US" baseline="-250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91018969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15224</TotalTime>
  <Words>2344</Words>
  <Application>Microsoft Office PowerPoint</Application>
  <PresentationFormat>Widescreen</PresentationFormat>
  <Paragraphs>518</Paragraphs>
  <Slides>46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Malgun Gothic</vt:lpstr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Metropolitan</vt:lpstr>
      <vt:lpstr>Document</vt:lpstr>
      <vt:lpstr>Introduction to Computer Science </vt:lpstr>
      <vt:lpstr>NUMBER SYSTEMS</vt:lpstr>
      <vt:lpstr>INFORMATION REPRESENTATION REVIEW (1/3)</vt:lpstr>
      <vt:lpstr>INFORMATION REPRESENTATION REVIEW (2/3)</vt:lpstr>
      <vt:lpstr>INFORMATION REPRESENTATION REVIEW (3/3)</vt:lpstr>
      <vt:lpstr>DECIMAL (BASE 10) SYSTEM (1/2)</vt:lpstr>
      <vt:lpstr>DECIMAL (BASE 10) SYSTEM (2/2)</vt:lpstr>
      <vt:lpstr>OTHER NUMBER SYSTEMS (1/2)</vt:lpstr>
      <vt:lpstr>OTHER NUMBER SYSTEMS (2/2)</vt:lpstr>
      <vt:lpstr>CONVERSION: BASE-R TO DECIMAL </vt:lpstr>
      <vt:lpstr>CONVERSION: DECIMAL TO BINARY</vt:lpstr>
      <vt:lpstr>SUM-OF-WEIGHTS METHOD</vt:lpstr>
      <vt:lpstr>Repeated Multiplication-by-2 Method</vt:lpstr>
      <vt:lpstr>CONVERSION: DECIMAL AND OTHER BASES</vt:lpstr>
      <vt:lpstr>CONVERSION BETWEEN BASES</vt:lpstr>
      <vt:lpstr>CONVERSION: BINARY TO OCTAL / HEXADECIMAL</vt:lpstr>
      <vt:lpstr>NEGATIVE NUMBERS</vt:lpstr>
      <vt:lpstr>SIGN-AND-MAGNITUDE (1/3)</vt:lpstr>
      <vt:lpstr>SIGN-AND-MAGNITUDE (2/3)</vt:lpstr>
      <vt:lpstr>SIGN-AND-MAGNITUDE (3/3)</vt:lpstr>
      <vt:lpstr>One’s COMPLEMENT (1/3)</vt:lpstr>
      <vt:lpstr>1s COMPLEMENT (2/3)</vt:lpstr>
      <vt:lpstr>1s COMPLEMENT (3/3)</vt:lpstr>
      <vt:lpstr>2s COMPLEMENT (1/3)</vt:lpstr>
      <vt:lpstr>2s COMPLEMENT (2/3)</vt:lpstr>
      <vt:lpstr>2s COMPLEMENT (3/3)</vt:lpstr>
      <vt:lpstr>COMPARISON</vt:lpstr>
      <vt:lpstr>COMPLEMENT ON FRACTIONS</vt:lpstr>
      <vt:lpstr>1s COMPLEMENT: ADDITION/SUBTRACTION (1/2)</vt:lpstr>
      <vt:lpstr>1s COMPLEMENT: ADDITION/SUBTRACTION (2/2)</vt:lpstr>
      <vt:lpstr>2s COMPLEMENT: ADDITION/SUBTRACTION (1/3)</vt:lpstr>
      <vt:lpstr>OVERFLOW</vt:lpstr>
      <vt:lpstr>2s COMPLEMENT: ADDITION/SUBTRACTION (2/3)</vt:lpstr>
      <vt:lpstr>2s COMPLEMENT: ADDITION/SUBTRACTION (3/3)</vt:lpstr>
      <vt:lpstr>FIXED POINT NUMBERS (1/2)</vt:lpstr>
      <vt:lpstr>FIXED POINT NUMBERS (2/2)</vt:lpstr>
      <vt:lpstr>FLOATING POINT NUMBERS (1/4)</vt:lpstr>
      <vt:lpstr>FLOATING POINT NUMBERS (2/4)</vt:lpstr>
      <vt:lpstr>FLOATING POINT NUMBERS (3/4)</vt:lpstr>
      <vt:lpstr>FLOATING POINT NUMBERS (4/4)</vt:lpstr>
      <vt:lpstr>DECIMAL CODES</vt:lpstr>
      <vt:lpstr>BINARY CODE DECIMAL (BCD) (1/2)</vt:lpstr>
      <vt:lpstr>BINARY CODE DECIMAL (BCD) (2/2)</vt:lpstr>
      <vt:lpstr>ALPHA-NUMERIC CODES (1/3)</vt:lpstr>
      <vt:lpstr>ALPHA-NUMERIC CODES (2/3)</vt:lpstr>
      <vt:lpstr>ALPHA-NUMERIC CODES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Hieu Huynh</dc:creator>
  <cp:lastModifiedBy>Hieu Huynh</cp:lastModifiedBy>
  <cp:revision>199</cp:revision>
  <cp:lastPrinted>2018-05-05T00:23:53Z</cp:lastPrinted>
  <dcterms:created xsi:type="dcterms:W3CDTF">2018-02-01T01:09:19Z</dcterms:created>
  <dcterms:modified xsi:type="dcterms:W3CDTF">2018-10-25T15:33:11Z</dcterms:modified>
</cp:coreProperties>
</file>