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8" r:id="rId3"/>
    <p:sldId id="265" r:id="rId4"/>
    <p:sldId id="346" r:id="rId5"/>
    <p:sldId id="347" r:id="rId6"/>
    <p:sldId id="371" r:id="rId7"/>
    <p:sldId id="348" r:id="rId8"/>
    <p:sldId id="350" r:id="rId9"/>
    <p:sldId id="372" r:id="rId10"/>
    <p:sldId id="375" r:id="rId11"/>
    <p:sldId id="267" r:id="rId12"/>
    <p:sldId id="354" r:id="rId13"/>
    <p:sldId id="355" r:id="rId14"/>
    <p:sldId id="353" r:id="rId15"/>
    <p:sldId id="376" r:id="rId16"/>
    <p:sldId id="374" r:id="rId17"/>
    <p:sldId id="358" r:id="rId18"/>
    <p:sldId id="360" r:id="rId19"/>
    <p:sldId id="377" r:id="rId20"/>
    <p:sldId id="359" r:id="rId21"/>
    <p:sldId id="380" r:id="rId22"/>
    <p:sldId id="362" r:id="rId23"/>
    <p:sldId id="381" r:id="rId24"/>
    <p:sldId id="382" r:id="rId25"/>
    <p:sldId id="383" r:id="rId26"/>
    <p:sldId id="384" r:id="rId27"/>
    <p:sldId id="385" r:id="rId28"/>
    <p:sldId id="386" r:id="rId29"/>
    <p:sldId id="437" r:id="rId30"/>
    <p:sldId id="438" r:id="rId31"/>
    <p:sldId id="439" r:id="rId32"/>
    <p:sldId id="442" r:id="rId33"/>
    <p:sldId id="443" r:id="rId34"/>
    <p:sldId id="444" r:id="rId35"/>
    <p:sldId id="446" r:id="rId36"/>
    <p:sldId id="447" r:id="rId37"/>
    <p:sldId id="448" r:id="rId38"/>
    <p:sldId id="449" r:id="rId39"/>
    <p:sldId id="450" r:id="rId40"/>
    <p:sldId id="407" r:id="rId41"/>
    <p:sldId id="408" r:id="rId42"/>
    <p:sldId id="409" r:id="rId43"/>
    <p:sldId id="411" r:id="rId44"/>
    <p:sldId id="410" r:id="rId45"/>
    <p:sldId id="412" r:id="rId46"/>
    <p:sldId id="413" r:id="rId47"/>
    <p:sldId id="414" r:id="rId48"/>
    <p:sldId id="415" r:id="rId49"/>
    <p:sldId id="264" r:id="rId50"/>
  </p:sldIdLst>
  <p:sldSz cx="12192000" cy="6858000"/>
  <p:notesSz cx="68580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7775" autoAdjust="0"/>
  </p:normalViewPr>
  <p:slideViewPr>
    <p:cSldViewPr snapToGrid="0">
      <p:cViewPr varScale="1">
        <p:scale>
          <a:sx n="90" d="100"/>
          <a:sy n="90" d="100"/>
        </p:scale>
        <p:origin x="60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8DF305-E2BB-4AA3-970B-72AEFC21BD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571A3C-9FE4-4256-A420-20198B30DE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78262-3FE6-4C73-A027-DC559DA2919C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2ECB5-54B2-4901-840B-B3F7D0080F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9E21C-BF47-4137-BE86-A628FC4776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71F62-E2A9-4F68-A163-6942991E3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68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63F43-82C1-4E7C-8293-93DF8220CE7D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B01D5-FA06-4F29-854D-B54D666E4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62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F03784-12AB-426A-A0DE-2F47FE0F9F5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58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2015A2-A0A5-405C-BDEA-35D283F8DBF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33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C2FF61-7A63-4555-9522-824738AE285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38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255D47-B34C-415E-B8D7-9DD8BF0E33F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ko-KR" sz="1200" dirty="0">
                <a:sym typeface="Symbol" pitchFamily="18" charset="2"/>
              </a:rPr>
              <a:t>X + X'Y = X + Y is not intuitive.</a:t>
            </a:r>
            <a:r>
              <a:rPr lang="en-US" altLang="ko-KR" sz="1200" baseline="0" dirty="0">
                <a:sym typeface="Symbol" pitchFamily="18" charset="2"/>
              </a:rPr>
              <a:t> But it is useful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844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D72035-E1D8-4E3A-B886-1C5673D3005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Consensus not intuitive</a:t>
            </a:r>
          </a:p>
        </p:txBody>
      </p:sp>
    </p:spTree>
    <p:extLst>
      <p:ext uri="{BB962C8B-B14F-4D97-AF65-F5344CB8AC3E}">
        <p14:creationId xmlns:p14="http://schemas.microsoft.com/office/powerpoint/2010/main" val="1471898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B107C7-8250-40B6-BB42-7FBA9C37637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4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B107C7-8250-40B6-BB42-7FBA9C37637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6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1856E1-7833-41B1-8738-CD7C0609DF7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53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6E21B1-88C5-4475-AD4C-FD801A06CC4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Why learn this?</a:t>
            </a:r>
          </a:p>
        </p:txBody>
      </p:sp>
    </p:spTree>
    <p:extLst>
      <p:ext uri="{BB962C8B-B14F-4D97-AF65-F5344CB8AC3E}">
        <p14:creationId xmlns:p14="http://schemas.microsoft.com/office/powerpoint/2010/main" val="3521103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66C44B-6390-4C84-BD62-5E31A193505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824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66C44B-6390-4C84-BD62-5E31A193505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22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1856E1-7833-41B1-8738-CD7C0609DF7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543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435FAB-30EE-4ABD-8B5E-03F0D30470B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413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435FAB-30EE-4ABD-8B5E-03F0D30470B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168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45F8FA-33D0-4DD4-943A-52A47BB1DB9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241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45F8FA-33D0-4DD4-943A-52A47BB1DB9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720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45F8FA-33D0-4DD4-943A-52A47BB1DB9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097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45F8FA-33D0-4DD4-943A-52A47BB1DB9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373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1D7C17-EF16-46A7-9959-0BAABBD43ED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211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32606-9E0F-459B-AF59-9C2EC4F7DCC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973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5CB47E-13B8-4F70-A7AE-725B1ECE591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690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445F1C-43A2-4612-80AC-3D8584AABC8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33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04F531-9D7E-4A6D-970F-ADC29AB7922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560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F1A4EC-9B09-4587-9BF0-A3A8BB906662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SOP:</a:t>
            </a:r>
            <a:r>
              <a:rPr lang="en-US" baseline="0" dirty="0"/>
              <a:t> x’</a:t>
            </a:r>
            <a:r>
              <a:rPr lang="en-US" altLang="ko-KR" sz="1200" b="1" dirty="0">
                <a:sym typeface="Symbol" pitchFamily="18" charset="2"/>
              </a:rPr>
              <a:t>  y  z + x’ </a:t>
            </a:r>
            <a:r>
              <a:rPr lang="en-US" altLang="ko-KR" sz="1200" b="1" baseline="0" dirty="0">
                <a:sym typeface="Symbol" pitchFamily="18" charset="2"/>
              </a:rPr>
              <a:t> y </a:t>
            </a:r>
            <a:r>
              <a:rPr lang="en-US" altLang="ko-KR" sz="1200" b="1" dirty="0">
                <a:sym typeface="Symbol" pitchFamily="18" charset="2"/>
              </a:rPr>
              <a:t> y’  x + y’  z = x’  y</a:t>
            </a:r>
            <a:r>
              <a:rPr lang="en-US" altLang="ko-KR" sz="1200" b="1" baseline="0" dirty="0">
                <a:sym typeface="Symbol" pitchFamily="18" charset="2"/>
              </a:rPr>
              <a:t> </a:t>
            </a:r>
            <a:r>
              <a:rPr lang="en-US" altLang="ko-KR" sz="1200" b="1" dirty="0">
                <a:sym typeface="Symbol" pitchFamily="18" charset="2"/>
              </a:rPr>
              <a:t> z</a:t>
            </a:r>
            <a:r>
              <a:rPr lang="en-US" altLang="ko-KR" sz="1200" b="1" baseline="0" dirty="0">
                <a:sym typeface="Symbol" pitchFamily="18" charset="2"/>
              </a:rPr>
              <a:t> + y’ </a:t>
            </a:r>
            <a:r>
              <a:rPr lang="en-US" altLang="ko-KR" sz="1200" b="1" dirty="0">
                <a:sym typeface="Symbol" pitchFamily="18" charset="2"/>
              </a:rPr>
              <a:t> z (Check)</a:t>
            </a:r>
            <a:endParaRPr lang="en-US" dirty="0"/>
          </a:p>
          <a:p>
            <a:pPr eaLnBrk="1" hangingPunct="1"/>
            <a:r>
              <a:rPr lang="en-US" dirty="0"/>
              <a:t>POS: Z </a:t>
            </a:r>
            <a:r>
              <a:rPr lang="en-US" altLang="ko-KR" sz="1200" b="1" dirty="0">
                <a:sym typeface="Symbol" pitchFamily="18" charset="2"/>
              </a:rPr>
              <a:t> </a:t>
            </a:r>
            <a:r>
              <a:rPr lang="en-US" dirty="0"/>
              <a:t>(X’</a:t>
            </a:r>
            <a:r>
              <a:rPr lang="en-US" baseline="0" dirty="0"/>
              <a:t> </a:t>
            </a:r>
            <a:r>
              <a:rPr lang="en-US" altLang="ko-KR" sz="1200" b="1" dirty="0">
                <a:sym typeface="Symbol" pitchFamily="18" charset="2"/>
              </a:rPr>
              <a:t></a:t>
            </a:r>
            <a:r>
              <a:rPr lang="en-US" baseline="0" dirty="0"/>
              <a:t> Y + Y’) = Z </a:t>
            </a:r>
            <a:r>
              <a:rPr lang="en-US" altLang="ko-KR" sz="1200" b="1" dirty="0">
                <a:sym typeface="Symbol" pitchFamily="18" charset="2"/>
              </a:rPr>
              <a:t></a:t>
            </a:r>
            <a:r>
              <a:rPr lang="en-US" baseline="0" dirty="0"/>
              <a:t> (X’ + Y’)  [Absorption]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834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865590-A01F-4EBA-B5A9-D2FEB0EF6D6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a*b*d + b *</a:t>
            </a:r>
            <a:r>
              <a:rPr lang="en-US" baseline="0" dirty="0"/>
              <a:t> d’ = b*(</a:t>
            </a:r>
            <a:r>
              <a:rPr lang="en-US" baseline="0" dirty="0" err="1"/>
              <a:t>ad+d</a:t>
            </a:r>
            <a:r>
              <a:rPr lang="en-US" baseline="0" dirty="0"/>
              <a:t>’) = b*(a + d’) =  ab + </a:t>
            </a:r>
            <a:r>
              <a:rPr lang="en-US" baseline="0" dirty="0" err="1"/>
              <a:t>bd</a:t>
            </a:r>
            <a:r>
              <a:rPr lang="en-US" baseline="0" dirty="0"/>
              <a:t>’ (absorption)</a:t>
            </a:r>
          </a:p>
          <a:p>
            <a:pPr eaLnBrk="1" hangingPunct="1"/>
            <a:r>
              <a:rPr lang="en-US" baseline="0" dirty="0"/>
              <a:t>a + a’ c’ = a + c’ (</a:t>
            </a:r>
            <a:r>
              <a:rPr lang="en-US" baseline="0" dirty="0" err="1"/>
              <a:t>absoption</a:t>
            </a:r>
            <a:r>
              <a:rPr lang="en-US" baseline="0" dirty="0"/>
              <a:t>)</a:t>
            </a:r>
          </a:p>
          <a:p>
            <a:pPr eaLnBrk="1" hangingPunct="1"/>
            <a:r>
              <a:rPr lang="en-US" baseline="0" dirty="0"/>
              <a:t>a*b + a’ * b * c’ + c * d + b * d’ = b (a + a’ c’ ) + c * d + b * d’ = b (a + c’) + c * d + b * d’ = a * b + b * c’ + c * d + b * d’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814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A83307-D004-4D8F-8F11-A7CBA38E7A8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299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EDE82A-6940-482B-8715-23BF5C7CAD01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258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9849F3-C6FC-47C0-AFC5-9DEC6DB8C1C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32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F85AC0-A03E-48D6-8EE9-62D0B9BB5AF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939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DD5078-44D7-44E6-A111-9DC1DDE1FCA1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966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8ACE28-2D6C-4E2A-AC40-2C1C1E85289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140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1369B7-AB31-45E4-8ED0-CB12AC66F61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725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66C16B-580C-4A43-BB41-C50761D7CEAF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15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6E7473-31E4-4BE5-A15E-EC1EF9BD48A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Logical</a:t>
            </a:r>
            <a:r>
              <a:rPr lang="en-US" baseline="0" dirty="0"/>
              <a:t> vs. physical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668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7B01EF-8B88-4980-ABDD-E084AD688CDE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432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234BBC-F0E5-4E05-B6D9-0B321C9F72EF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378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77FF09-7996-4A22-B78C-B426D3BEC81E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166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B32512-D807-447A-BA10-AE3FBED82191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398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6FBC9E-A3E4-4E8D-9C76-0441192E2364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914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D43D6-D853-4210-9975-404B5FCFE747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870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0FD99F-946F-4979-AEB4-C3793F6B45AE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952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02023D-8081-47FD-B2DF-33F8255ACEF1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0807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6E16A6-9301-4EFF-B302-6EA510FE094C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3926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19C6BA-E902-467F-BBC1-0E006122AF7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15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29F8E6-566B-40CA-87DD-5120EBAF904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95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29F8E6-566B-40CA-87DD-5120EBAF904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99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C1240F-0E97-4682-B435-A39658B276C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A + (B </a:t>
            </a:r>
            <a:r>
              <a:rPr lang="en-US" altLang="ko-KR" sz="1200" dirty="0">
                <a:sym typeface="Symbol" pitchFamily="18" charset="2"/>
              </a:rPr>
              <a:t> </a:t>
            </a:r>
            <a:r>
              <a:rPr lang="en-US" dirty="0"/>
              <a:t>C) = (A+B) </a:t>
            </a:r>
            <a:r>
              <a:rPr lang="en-US" altLang="ko-KR" sz="1200" dirty="0">
                <a:sym typeface="Symbol" pitchFamily="18" charset="2"/>
              </a:rPr>
              <a:t> </a:t>
            </a:r>
            <a:r>
              <a:rPr lang="en-US" dirty="0"/>
              <a:t>(A+C) less straightforward</a:t>
            </a:r>
          </a:p>
        </p:txBody>
      </p:sp>
    </p:spTree>
    <p:extLst>
      <p:ext uri="{BB962C8B-B14F-4D97-AF65-F5344CB8AC3E}">
        <p14:creationId xmlns:p14="http://schemas.microsoft.com/office/powerpoint/2010/main" val="3686050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2015A2-A0A5-405C-BDEA-35D283F8DBF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86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2015A2-A0A5-405C-BDEA-35D283F8DBF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36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2335701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4293" y="3508861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DD6895E-F891-4855-B1E6-5EB949576BA4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895E-F891-4855-B1E6-5EB949576BA4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6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895E-F891-4855-B1E6-5EB949576BA4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5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30" y="74703"/>
            <a:ext cx="10772775" cy="860304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151725"/>
            <a:ext cx="10753725" cy="5186254"/>
          </a:xfrm>
        </p:spPr>
        <p:txBody>
          <a:bodyPr>
            <a:normAutofit/>
          </a:bodyPr>
          <a:lstStyle>
            <a:lvl1pPr marL="444500" indent="-444500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808038" indent="-363538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2000"/>
              <a:buFont typeface="Arial" panose="020B0604020202020204" pitchFamily="34" charset="0"/>
              <a:buChar char="•"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074738" indent="-2667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074738" indent="-266700">
              <a:lnSpc>
                <a:spcPct val="100000"/>
              </a:lnSpc>
              <a:spcBef>
                <a:spcPts val="1000"/>
              </a:spcBef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526" y="6554697"/>
            <a:ext cx="996418" cy="228600"/>
          </a:xfrm>
        </p:spPr>
        <p:txBody>
          <a:bodyPr/>
          <a:lstStyle/>
          <a:p>
            <a:fld id="{5DD6895E-F891-4855-B1E6-5EB949576BA4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09311" y="6554697"/>
            <a:ext cx="6873706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2852" y="6400800"/>
            <a:ext cx="1191856" cy="383706"/>
          </a:xfrm>
        </p:spPr>
        <p:txBody>
          <a:bodyPr/>
          <a:lstStyle>
            <a:lvl1pPr>
              <a:defRPr sz="2400"/>
            </a:lvl1pPr>
          </a:lstStyle>
          <a:p>
            <a:fld id="{3023A59E-6244-40D7-82DF-9B62307A61D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1D2DEB-84C9-46ED-ACE5-08FC4C4F0FF0}"/>
              </a:ext>
            </a:extLst>
          </p:cNvPr>
          <p:cNvCxnSpPr>
            <a:cxnSpLocks/>
          </p:cNvCxnSpPr>
          <p:nvPr userDrawn="1"/>
        </p:nvCxnSpPr>
        <p:spPr>
          <a:xfrm flipV="1">
            <a:off x="667130" y="935007"/>
            <a:ext cx="11161265" cy="13961"/>
          </a:xfrm>
          <a:prstGeom prst="line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9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895E-F891-4855-B1E6-5EB949576BA4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9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895E-F891-4855-B1E6-5EB949576BA4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0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895E-F891-4855-B1E6-5EB949576BA4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0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895E-F891-4855-B1E6-5EB949576BA4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5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895E-F891-4855-B1E6-5EB949576BA4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6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895E-F891-4855-B1E6-5EB949576BA4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DD6895E-F891-4855-B1E6-5EB949576BA4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24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DD6895E-F891-4855-B1E6-5EB949576BA4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3504" y="1126454"/>
            <a:ext cx="10782300" cy="1442241"/>
          </a:xfrm>
        </p:spPr>
        <p:txBody>
          <a:bodyPr/>
          <a:lstStyle/>
          <a:p>
            <a:pPr algn="ctr" eaLnBrk="1" hangingPunct="1"/>
            <a:r>
              <a:rPr lang="en-US" sz="4600" b="1" dirty="0"/>
              <a:t>Introduction to Computer Science</a:t>
            </a:r>
            <a:br>
              <a:rPr lang="en-US" sz="4600" b="1" dirty="0"/>
            </a:br>
            <a:endParaRPr lang="en-US" sz="2800" b="1" dirty="0">
              <a:solidFill>
                <a:srgbClr val="8000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35" y="3038777"/>
            <a:ext cx="9228201" cy="780445"/>
          </a:xfrm>
        </p:spPr>
        <p:txBody>
          <a:bodyPr/>
          <a:lstStyle/>
          <a:p>
            <a:pPr algn="ctr" eaLnBrk="1" hangingPunct="1"/>
            <a:r>
              <a:rPr lang="en-US" b="1" dirty="0"/>
              <a:t>Boolean Algebra</a:t>
            </a:r>
          </a:p>
        </p:txBody>
      </p:sp>
    </p:spTree>
    <p:extLst>
      <p:ext uri="{BB962C8B-B14F-4D97-AF65-F5344CB8AC3E}">
        <p14:creationId xmlns:p14="http://schemas.microsoft.com/office/powerpoint/2010/main" val="286670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ED46E4-4BA7-4C7A-83D4-92D51EC89A09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USING TRUTH TABLE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6104155-79F2-4FDA-A38D-9ADB06043D77}"/>
              </a:ext>
            </a:extLst>
          </p:cNvPr>
          <p:cNvSpPr txBox="1">
            <a:spLocks noChangeArrowheads="1"/>
          </p:cNvSpPr>
          <p:nvPr/>
        </p:nvSpPr>
        <p:spPr>
          <a:xfrm>
            <a:off x="1031899" y="1104901"/>
            <a:ext cx="7848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44500" indent="-4445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808038" indent="-36353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2000"/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074738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074738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097280" indent="-109728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800000"/>
                </a:solidFill>
              </a:rPr>
              <a:t>Prove: </a:t>
            </a:r>
            <a:r>
              <a:rPr lang="en-US" b="1"/>
              <a:t>x </a:t>
            </a:r>
            <a:r>
              <a:rPr lang="en-US" b="1">
                <a:sym typeface="Symbol" pitchFamily="18" charset="2"/>
              </a:rPr>
              <a:t> (y + z) = (x  y) + (x  z)</a:t>
            </a:r>
            <a:endParaRPr lang="en-US" b="1"/>
          </a:p>
          <a:p>
            <a:pPr lvl="1"/>
            <a:r>
              <a:rPr lang="en-US" sz="2000"/>
              <a:t>Construct truth table for LHS and RHS</a:t>
            </a:r>
            <a:endParaRPr lang="en-US" sz="200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8843017-22B1-4811-A2DC-046573BAE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899" y="5563764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000" dirty="0"/>
              <a:t>Check that column for LHS = column for RHS</a:t>
            </a:r>
          </a:p>
        </p:txBody>
      </p:sp>
      <p:graphicFrame>
        <p:nvGraphicFramePr>
          <p:cNvPr id="11" name="Group 150">
            <a:extLst>
              <a:ext uri="{FF2B5EF4-FFF2-40B4-BE49-F238E27FC236}">
                <a16:creationId xmlns:a16="http://schemas.microsoft.com/office/drawing/2014/main" id="{2EE14E2D-BA9A-4DD0-A032-48ED22225A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486650"/>
              </p:ext>
            </p:extLst>
          </p:nvPr>
        </p:nvGraphicFramePr>
        <p:xfrm>
          <a:off x="2970637" y="2363031"/>
          <a:ext cx="6019800" cy="27432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 +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 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(y + z)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(x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y) + (x  z)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579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063F96-A214-4925-AEA3-0F45BD674236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DUALITY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4348" y="1143001"/>
            <a:ext cx="8926452" cy="48355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dirty="0">
                <a:solidFill>
                  <a:srgbClr val="800000"/>
                </a:solidFill>
              </a:rPr>
              <a:t>If the </a:t>
            </a:r>
            <a:r>
              <a:rPr lang="en-US" sz="2400" dirty="0">
                <a:solidFill>
                  <a:srgbClr val="7030A0"/>
                </a:solidFill>
              </a:rPr>
              <a:t>AND/OR operators </a:t>
            </a:r>
            <a:r>
              <a:rPr lang="en-US" sz="2400" dirty="0">
                <a:solidFill>
                  <a:srgbClr val="800000"/>
                </a:solidFill>
              </a:rPr>
              <a:t>and identity elements </a:t>
            </a:r>
            <a:r>
              <a:rPr lang="en-US" sz="2400" dirty="0">
                <a:solidFill>
                  <a:srgbClr val="7030A0"/>
                </a:solidFill>
              </a:rPr>
              <a:t>0/1 </a:t>
            </a:r>
            <a:r>
              <a:rPr lang="en-US" sz="2400" dirty="0">
                <a:solidFill>
                  <a:srgbClr val="800000"/>
                </a:solidFill>
              </a:rPr>
              <a:t>in a Boolean equation are interchanged, it remains valid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800000"/>
                </a:solidFill>
              </a:rPr>
              <a:t>Example:</a:t>
            </a:r>
          </a:p>
          <a:p>
            <a:pPr lvl="1" eaLnBrk="1" hangingPunct="1"/>
            <a:r>
              <a:rPr lang="en-US" sz="2000" dirty="0"/>
              <a:t>The dual equation of </a:t>
            </a:r>
            <a:r>
              <a:rPr lang="en-US" sz="2000" dirty="0">
                <a:solidFill>
                  <a:srgbClr val="0000CC"/>
                </a:solidFill>
              </a:rPr>
              <a:t>a</a:t>
            </a:r>
            <a:r>
              <a:rPr lang="en-US" sz="2000" b="1" dirty="0">
                <a:solidFill>
                  <a:srgbClr val="0000CC"/>
                </a:solidFill>
              </a:rPr>
              <a:t>+</a:t>
            </a:r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b</a:t>
            </a:r>
            <a:r>
              <a:rPr lang="en-US" sz="2000" b="1" dirty="0" err="1">
                <a:solidFill>
                  <a:srgbClr val="0000CC"/>
                </a:solidFill>
                <a:sym typeface="Symbol" pitchFamily="18" charset="2"/>
              </a:rPr>
              <a:t></a:t>
            </a:r>
            <a:r>
              <a:rPr lang="en-US" sz="2000" dirty="0" err="1">
                <a:solidFill>
                  <a:srgbClr val="0000CC"/>
                </a:solidFill>
                <a:sym typeface="Symbol" pitchFamily="18" charset="2"/>
              </a:rPr>
              <a:t>c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)=(</a:t>
            </a:r>
            <a:r>
              <a:rPr lang="en-US" sz="2000" dirty="0" err="1">
                <a:solidFill>
                  <a:srgbClr val="0000CC"/>
                </a:solidFill>
                <a:sym typeface="Symbol" pitchFamily="18" charset="2"/>
              </a:rPr>
              <a:t>a</a:t>
            </a:r>
            <a:r>
              <a:rPr lang="en-US" sz="2000" b="1" dirty="0" err="1">
                <a:solidFill>
                  <a:srgbClr val="0000CC"/>
                </a:solidFill>
                <a:sym typeface="Symbol" pitchFamily="18" charset="2"/>
              </a:rPr>
              <a:t>+</a:t>
            </a:r>
            <a:r>
              <a:rPr lang="en-US" sz="2000" dirty="0" err="1">
                <a:solidFill>
                  <a:srgbClr val="0000CC"/>
                </a:solidFill>
                <a:sym typeface="Symbol" pitchFamily="18" charset="2"/>
              </a:rPr>
              <a:t>b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)</a:t>
            </a:r>
            <a:r>
              <a:rPr lang="en-US" sz="2000" b="1" dirty="0">
                <a:solidFill>
                  <a:srgbClr val="0000CC"/>
                </a:solidFill>
                <a:sym typeface="Symbol" pitchFamily="18" charset="2"/>
              </a:rPr>
              <a:t>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(</a:t>
            </a:r>
            <a:r>
              <a:rPr lang="en-US" sz="2000" dirty="0" err="1">
                <a:solidFill>
                  <a:srgbClr val="0000CC"/>
                </a:solidFill>
                <a:sym typeface="Symbol" pitchFamily="18" charset="2"/>
              </a:rPr>
              <a:t>a</a:t>
            </a:r>
            <a:r>
              <a:rPr lang="en-US" sz="2000" b="1" dirty="0" err="1">
                <a:solidFill>
                  <a:srgbClr val="0000CC"/>
                </a:solidFill>
                <a:sym typeface="Symbol" pitchFamily="18" charset="2"/>
              </a:rPr>
              <a:t>+</a:t>
            </a:r>
            <a:r>
              <a:rPr lang="en-US" sz="2000" dirty="0" err="1">
                <a:solidFill>
                  <a:srgbClr val="0000CC"/>
                </a:solidFill>
                <a:sym typeface="Symbol" pitchFamily="18" charset="2"/>
              </a:rPr>
              <a:t>c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)</a:t>
            </a:r>
            <a:r>
              <a:rPr lang="en-US" sz="2000" dirty="0">
                <a:sym typeface="Symbol" pitchFamily="18" charset="2"/>
              </a:rPr>
              <a:t> is 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a</a:t>
            </a:r>
            <a:r>
              <a:rPr lang="en-US" sz="2000" b="1" dirty="0">
                <a:solidFill>
                  <a:srgbClr val="0000CC"/>
                </a:solidFill>
                <a:sym typeface="Symbol" pitchFamily="18" charset="2"/>
              </a:rPr>
              <a:t>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(</a:t>
            </a:r>
            <a:r>
              <a:rPr lang="en-US" sz="2000" dirty="0" err="1">
                <a:solidFill>
                  <a:srgbClr val="0000CC"/>
                </a:solidFill>
                <a:sym typeface="Symbol" pitchFamily="18" charset="2"/>
              </a:rPr>
              <a:t>b</a:t>
            </a:r>
            <a:r>
              <a:rPr lang="en-US" sz="2000" b="1" dirty="0" err="1">
                <a:solidFill>
                  <a:srgbClr val="0000CC"/>
                </a:solidFill>
                <a:sym typeface="Symbol" pitchFamily="18" charset="2"/>
              </a:rPr>
              <a:t>+</a:t>
            </a:r>
            <a:r>
              <a:rPr lang="en-US" sz="2000" dirty="0" err="1">
                <a:solidFill>
                  <a:srgbClr val="0000CC"/>
                </a:solidFill>
                <a:sym typeface="Symbol" pitchFamily="18" charset="2"/>
              </a:rPr>
              <a:t>c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)=(</a:t>
            </a:r>
            <a:r>
              <a:rPr lang="en-US" sz="2000" dirty="0" err="1">
                <a:solidFill>
                  <a:srgbClr val="0000CC"/>
                </a:solidFill>
                <a:sym typeface="Symbol" pitchFamily="18" charset="2"/>
              </a:rPr>
              <a:t>a</a:t>
            </a:r>
            <a:r>
              <a:rPr lang="en-US" sz="2000" b="1" dirty="0" err="1">
                <a:solidFill>
                  <a:srgbClr val="0000CC"/>
                </a:solidFill>
                <a:sym typeface="Symbol" pitchFamily="18" charset="2"/>
              </a:rPr>
              <a:t></a:t>
            </a:r>
            <a:r>
              <a:rPr lang="en-US" sz="2000" dirty="0" err="1">
                <a:solidFill>
                  <a:srgbClr val="0000CC"/>
                </a:solidFill>
                <a:sym typeface="Symbol" pitchFamily="18" charset="2"/>
              </a:rPr>
              <a:t>b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)</a:t>
            </a:r>
            <a:r>
              <a:rPr lang="en-US" sz="2000" b="1" dirty="0">
                <a:solidFill>
                  <a:srgbClr val="0000CC"/>
                </a:solidFill>
                <a:sym typeface="Symbol" pitchFamily="18" charset="2"/>
              </a:rPr>
              <a:t>+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(</a:t>
            </a:r>
            <a:r>
              <a:rPr lang="en-US" sz="2000" dirty="0" err="1">
                <a:solidFill>
                  <a:srgbClr val="0000CC"/>
                </a:solidFill>
                <a:sym typeface="Symbol" pitchFamily="18" charset="2"/>
              </a:rPr>
              <a:t>a</a:t>
            </a:r>
            <a:r>
              <a:rPr lang="en-US" sz="2000" b="1" dirty="0" err="1">
                <a:solidFill>
                  <a:srgbClr val="0000CC"/>
                </a:solidFill>
                <a:sym typeface="Symbol" pitchFamily="18" charset="2"/>
              </a:rPr>
              <a:t></a:t>
            </a:r>
            <a:r>
              <a:rPr lang="en-US" sz="2000" dirty="0" err="1">
                <a:solidFill>
                  <a:srgbClr val="0000CC"/>
                </a:solidFill>
                <a:sym typeface="Symbol" pitchFamily="18" charset="2"/>
              </a:rPr>
              <a:t>c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800000"/>
                </a:solidFill>
              </a:rPr>
              <a:t>Duality gives free theorems – “two for the price of one”. You prove one theorem and the other comes </a:t>
            </a:r>
            <a:r>
              <a:rPr lang="en-US" sz="2400" dirty="0">
                <a:solidFill>
                  <a:srgbClr val="7030A0"/>
                </a:solidFill>
              </a:rPr>
              <a:t>for free</a:t>
            </a:r>
            <a:r>
              <a:rPr lang="en-US" sz="2400" dirty="0">
                <a:solidFill>
                  <a:srgbClr val="800000"/>
                </a:solidFill>
              </a:rPr>
              <a:t>!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800000"/>
                </a:solidFill>
              </a:rPr>
              <a:t>Examples:</a:t>
            </a:r>
          </a:p>
          <a:p>
            <a:pPr lvl="1" eaLnBrk="1" hangingPunct="1"/>
            <a:r>
              <a:rPr lang="en-US" sz="2000" dirty="0"/>
              <a:t>If </a:t>
            </a:r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x+y+z</a:t>
            </a:r>
            <a:r>
              <a:rPr lang="en-US" sz="2000" dirty="0">
                <a:solidFill>
                  <a:srgbClr val="0000CC"/>
                </a:solidFill>
              </a:rPr>
              <a:t>)' = </a:t>
            </a:r>
            <a:r>
              <a:rPr lang="en-US" sz="2000" dirty="0" err="1">
                <a:solidFill>
                  <a:srgbClr val="0000CC"/>
                </a:solidFill>
              </a:rPr>
              <a:t>x'</a:t>
            </a:r>
            <a:r>
              <a:rPr lang="en-US" sz="2000" dirty="0" err="1">
                <a:solidFill>
                  <a:srgbClr val="0000CC"/>
                </a:solidFill>
                <a:sym typeface="Symbol" pitchFamily="18" charset="2"/>
              </a:rPr>
              <a:t></a:t>
            </a:r>
            <a:r>
              <a:rPr lang="en-US" sz="2000" dirty="0" err="1">
                <a:solidFill>
                  <a:srgbClr val="0000CC"/>
                </a:solidFill>
              </a:rPr>
              <a:t>y'</a:t>
            </a:r>
            <a:r>
              <a:rPr lang="en-US" sz="2000" dirty="0" err="1">
                <a:solidFill>
                  <a:srgbClr val="0000CC"/>
                </a:solidFill>
                <a:sym typeface="Symbol" pitchFamily="18" charset="2"/>
              </a:rPr>
              <a:t></a:t>
            </a:r>
            <a:r>
              <a:rPr lang="en-US" sz="2000" dirty="0" err="1">
                <a:solidFill>
                  <a:srgbClr val="0000CC"/>
                </a:solidFill>
              </a:rPr>
              <a:t>z</a:t>
            </a:r>
            <a:r>
              <a:rPr lang="en-US" sz="2000" dirty="0">
                <a:solidFill>
                  <a:srgbClr val="0000CC"/>
                </a:solidFill>
              </a:rPr>
              <a:t>' </a:t>
            </a:r>
            <a:r>
              <a:rPr lang="en-US" sz="2000" dirty="0"/>
              <a:t>is valid, then its </a:t>
            </a:r>
            <a:r>
              <a:rPr lang="en-US" sz="2000" dirty="0">
                <a:solidFill>
                  <a:srgbClr val="800000"/>
                </a:solidFill>
              </a:rPr>
              <a:t>dual</a:t>
            </a:r>
            <a:r>
              <a:rPr lang="en-US" sz="2000" dirty="0"/>
              <a:t> is also valid: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x</a:t>
            </a:r>
            <a:r>
              <a:rPr lang="en-US" sz="2000" dirty="0" err="1">
                <a:solidFill>
                  <a:srgbClr val="0000CC"/>
                </a:solidFill>
                <a:sym typeface="Symbol" pitchFamily="18" charset="2"/>
              </a:rPr>
              <a:t>yz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)'   = </a:t>
            </a:r>
            <a:r>
              <a:rPr lang="en-US" sz="2000" dirty="0" err="1">
                <a:solidFill>
                  <a:srgbClr val="0000CC"/>
                </a:solidFill>
                <a:sym typeface="Symbol" pitchFamily="18" charset="2"/>
              </a:rPr>
              <a:t>x'+y'+z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'</a:t>
            </a:r>
          </a:p>
          <a:p>
            <a:pPr lvl="1" eaLnBrk="1" hangingPunct="1"/>
            <a:r>
              <a:rPr lang="en-US" sz="2000" dirty="0">
                <a:sym typeface="Symbol" pitchFamily="18" charset="2"/>
              </a:rPr>
              <a:t>If 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x+1 = 1 </a:t>
            </a:r>
            <a:r>
              <a:rPr lang="en-US" sz="2000" dirty="0">
                <a:sym typeface="Symbol" pitchFamily="18" charset="2"/>
              </a:rPr>
              <a:t>is valid, then its dual is also valid:</a:t>
            </a:r>
            <a:br>
              <a:rPr lang="en-US" sz="2000" dirty="0">
                <a:sym typeface="Symbol" pitchFamily="18" charset="2"/>
              </a:rPr>
            </a:br>
            <a:r>
              <a:rPr lang="en-US" sz="2000" dirty="0">
                <a:sym typeface="Symbol" pitchFamily="18" charset="2"/>
              </a:rPr>
              <a:t>   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x0  = 0</a:t>
            </a:r>
          </a:p>
          <a:p>
            <a:pPr eaLnBrk="1" hangingPunct="1"/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Note</a:t>
            </a:r>
            <a:r>
              <a:rPr lang="en-US" sz="2400" dirty="0">
                <a:solidFill>
                  <a:srgbClr val="0000CC"/>
                </a:solidFill>
                <a:sym typeface="Symbol" pitchFamily="18" charset="2"/>
              </a:rPr>
              <a:t>: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It does not mean </a:t>
            </a:r>
            <a:r>
              <a:rPr lang="en-US" altLang="ko-KR" sz="2400" dirty="0">
                <a:solidFill>
                  <a:srgbClr val="0000CC"/>
                </a:solidFill>
              </a:rPr>
              <a:t>(</a:t>
            </a:r>
            <a:r>
              <a:rPr lang="en-US" altLang="ko-KR" sz="2400" dirty="0" err="1">
                <a:solidFill>
                  <a:srgbClr val="0000CC"/>
                </a:solidFill>
              </a:rPr>
              <a:t>x+y+z</a:t>
            </a:r>
            <a:r>
              <a:rPr lang="en-US" altLang="ko-KR" sz="2400" dirty="0">
                <a:solidFill>
                  <a:srgbClr val="0000CC"/>
                </a:solidFill>
              </a:rPr>
              <a:t>)' </a:t>
            </a:r>
            <a:r>
              <a:rPr lang="en-US" altLang="ko-KR" sz="2400" dirty="0">
                <a:solidFill>
                  <a:srgbClr val="C00000"/>
                </a:solidFill>
              </a:rPr>
              <a:t>and </a:t>
            </a:r>
            <a:r>
              <a:rPr lang="en-US" altLang="ko-KR" sz="2400" dirty="0">
                <a:solidFill>
                  <a:srgbClr val="0000CC"/>
                </a:solidFill>
              </a:rPr>
              <a:t>(</a:t>
            </a:r>
            <a:r>
              <a:rPr lang="en-US" altLang="ko-KR" sz="2400" dirty="0" err="1">
                <a:solidFill>
                  <a:srgbClr val="0000CC"/>
                </a:solidFill>
              </a:rPr>
              <a:t>x</a:t>
            </a:r>
            <a:r>
              <a:rPr lang="en-US" altLang="ko-KR" sz="2400" dirty="0" err="1">
                <a:solidFill>
                  <a:srgbClr val="0000CC"/>
                </a:solidFill>
                <a:sym typeface="Symbol" pitchFamily="18" charset="2"/>
              </a:rPr>
              <a:t>yz</a:t>
            </a:r>
            <a:r>
              <a:rPr lang="en-US" altLang="ko-KR" sz="2400" dirty="0">
                <a:solidFill>
                  <a:srgbClr val="0000CC"/>
                </a:solidFill>
                <a:sym typeface="Symbol" pitchFamily="18" charset="2"/>
              </a:rPr>
              <a:t>)' </a:t>
            </a:r>
            <a:r>
              <a:rPr lang="en-US" altLang="ko-KR" sz="2400" dirty="0">
                <a:solidFill>
                  <a:srgbClr val="C00000"/>
                </a:solidFill>
                <a:sym typeface="Symbol" pitchFamily="18" charset="2"/>
              </a:rPr>
              <a:t>are the same</a:t>
            </a:r>
            <a:endParaRPr lang="en-US" sz="2400" dirty="0">
              <a:solidFill>
                <a:srgbClr val="C00000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99668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74232A-D1C8-41E3-86D5-B4B3C6547BD3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BASIC THEOREMS (1/2)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5014" y="1065055"/>
            <a:ext cx="8229600" cy="4876800"/>
          </a:xfrm>
        </p:spPr>
        <p:txBody>
          <a:bodyPr/>
          <a:lstStyle/>
          <a:p>
            <a:pPr marL="571500" indent="-571500"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2400" dirty="0" err="1">
                <a:solidFill>
                  <a:srgbClr val="800000"/>
                </a:solidFill>
              </a:rPr>
              <a:t>Idempotency</a:t>
            </a:r>
            <a:endParaRPr lang="en-US" sz="2400" dirty="0"/>
          </a:p>
          <a:p>
            <a:pPr marL="839788" lvl="1" indent="-495300">
              <a:buSzTx/>
              <a:buNone/>
            </a:pPr>
            <a:r>
              <a:rPr lang="en-US" sz="2000" dirty="0"/>
              <a:t>	X + X = X ;		X </a:t>
            </a:r>
            <a:r>
              <a:rPr lang="en-US" sz="2000" dirty="0">
                <a:sym typeface="Symbol" pitchFamily="18" charset="2"/>
              </a:rPr>
              <a:t> X = X </a:t>
            </a:r>
          </a:p>
          <a:p>
            <a:pPr marL="571500" indent="-571500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2400" dirty="0">
                <a:solidFill>
                  <a:srgbClr val="800000"/>
                </a:solidFill>
              </a:rPr>
              <a:t>Zero and One elements</a:t>
            </a:r>
          </a:p>
          <a:p>
            <a:pPr marL="839788" lvl="1" indent="-495300">
              <a:buSzTx/>
              <a:buNone/>
            </a:pPr>
            <a:r>
              <a:rPr lang="en-US" sz="2000" dirty="0"/>
              <a:t>	X + 1 = 1 ;		X </a:t>
            </a:r>
            <a:r>
              <a:rPr lang="en-US" sz="2000" dirty="0">
                <a:sym typeface="Symbol" pitchFamily="18" charset="2"/>
              </a:rPr>
              <a:t> 0 = 0</a:t>
            </a:r>
          </a:p>
          <a:p>
            <a:pPr marL="571500" indent="-571500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Involution</a:t>
            </a:r>
          </a:p>
          <a:p>
            <a:pPr marL="839788" lvl="1" indent="-495300">
              <a:buSzTx/>
              <a:buNone/>
            </a:pPr>
            <a:r>
              <a:rPr lang="en-US" sz="2000" dirty="0">
                <a:sym typeface="Symbol" pitchFamily="18" charset="2"/>
              </a:rPr>
              <a:t>	( X' )' = X</a:t>
            </a:r>
          </a:p>
          <a:p>
            <a:pPr marL="571500" indent="-571500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Absorption</a:t>
            </a:r>
          </a:p>
          <a:p>
            <a:pPr marL="839788" lvl="1" indent="-495300">
              <a:buSzTx/>
              <a:buNone/>
            </a:pPr>
            <a:r>
              <a:rPr lang="en-US" sz="2000" dirty="0">
                <a:sym typeface="Symbol" pitchFamily="18" charset="2"/>
              </a:rPr>
              <a:t>	X + XY = X ;		X(X + Y) = X</a:t>
            </a:r>
          </a:p>
          <a:p>
            <a:pPr marL="571500" indent="-571500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2400" b="1" dirty="0">
                <a:solidFill>
                  <a:srgbClr val="FF0000"/>
                </a:solidFill>
                <a:sym typeface="Symbol" pitchFamily="18" charset="2"/>
              </a:rPr>
              <a:t>Absorption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 (variant)</a:t>
            </a:r>
          </a:p>
          <a:p>
            <a:pPr marL="839788" lvl="1" indent="-495300">
              <a:buSzTx/>
              <a:buNone/>
            </a:pPr>
            <a:r>
              <a:rPr lang="en-US" sz="2000" dirty="0">
                <a:sym typeface="Symbol" pitchFamily="18" charset="2"/>
              </a:rPr>
              <a:t>	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X + X'Y </a:t>
            </a:r>
            <a:r>
              <a:rPr lang="en-US" sz="2000" dirty="0">
                <a:sym typeface="Symbol" pitchFamily="18" charset="2"/>
              </a:rPr>
              <a:t>=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 X + Y </a:t>
            </a:r>
            <a:r>
              <a:rPr lang="en-US" sz="2000" dirty="0">
                <a:sym typeface="Symbol" pitchFamily="18" charset="2"/>
              </a:rPr>
              <a:t>;	X(X' + Y) = XY</a:t>
            </a:r>
          </a:p>
        </p:txBody>
      </p:sp>
    </p:spTree>
    <p:extLst>
      <p:ext uri="{BB962C8B-B14F-4D97-AF65-F5344CB8AC3E}">
        <p14:creationId xmlns:p14="http://schemas.microsoft.com/office/powerpoint/2010/main" val="2664395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7D2AFD-B7C2-4087-8952-68F84A5B5038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BASIC THEOREMS (2/2)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295400"/>
            <a:ext cx="8763000" cy="3234719"/>
          </a:xfrm>
        </p:spPr>
        <p:txBody>
          <a:bodyPr/>
          <a:lstStyle/>
          <a:p>
            <a:pPr marL="571500" indent="-571500">
              <a:buClr>
                <a:schemeClr val="tx1"/>
              </a:buClr>
              <a:buFont typeface="Wingdings" pitchFamily="2" charset="2"/>
              <a:buAutoNum type="arabicPeriod" startAt="6"/>
            </a:pPr>
            <a:r>
              <a:rPr lang="en-US" sz="2400" dirty="0" err="1">
                <a:solidFill>
                  <a:srgbClr val="800000"/>
                </a:solidFill>
              </a:rPr>
              <a:t>DeMorgan’s</a:t>
            </a:r>
            <a:endParaRPr lang="en-US" sz="2400" dirty="0"/>
          </a:p>
          <a:p>
            <a:pPr marL="839788" lvl="1" indent="-495300">
              <a:buSzTx/>
              <a:buNone/>
            </a:pPr>
            <a:r>
              <a:rPr lang="en-US" sz="2400" dirty="0"/>
              <a:t>	</a:t>
            </a:r>
            <a:r>
              <a:rPr lang="en-US" sz="2000" dirty="0"/>
              <a:t>(X + Y)' = X' </a:t>
            </a:r>
            <a:r>
              <a:rPr lang="en-US" sz="2000" b="1" dirty="0">
                <a:sym typeface="Symbol" pitchFamily="18" charset="2"/>
              </a:rPr>
              <a:t></a:t>
            </a:r>
            <a:r>
              <a:rPr lang="en-US" sz="2000" dirty="0"/>
              <a:t> Y' ;		(X </a:t>
            </a:r>
            <a:r>
              <a:rPr lang="en-US" sz="2000" b="1" dirty="0">
                <a:sym typeface="Symbol" pitchFamily="18" charset="2"/>
              </a:rPr>
              <a:t></a:t>
            </a:r>
            <a:r>
              <a:rPr lang="en-US" sz="2000" dirty="0">
                <a:sym typeface="Symbol" pitchFamily="18" charset="2"/>
              </a:rPr>
              <a:t> Y)' = X' + Y' </a:t>
            </a:r>
          </a:p>
          <a:p>
            <a:pPr marL="571500" indent="-571500">
              <a:spcBef>
                <a:spcPct val="50000"/>
              </a:spcBef>
              <a:buNone/>
            </a:pPr>
            <a:r>
              <a:rPr lang="en-US" sz="2000" dirty="0">
                <a:solidFill>
                  <a:srgbClr val="800000"/>
                </a:solidFill>
              </a:rPr>
              <a:t>	</a:t>
            </a:r>
            <a:r>
              <a:rPr lang="en-US" sz="2000" dirty="0" err="1"/>
              <a:t>DeMorgan’s</a:t>
            </a:r>
            <a:r>
              <a:rPr lang="en-US" sz="2000" dirty="0"/>
              <a:t> Theorem can be generalized to more than two variables, example: (A + B + … + Z)' = A' </a:t>
            </a:r>
            <a:r>
              <a:rPr lang="en-US" sz="2000" dirty="0">
                <a:sym typeface="Symbol" pitchFamily="18" charset="2"/>
              </a:rPr>
              <a:t> B'  …  Z' </a:t>
            </a:r>
          </a:p>
          <a:p>
            <a:pPr marL="571500" indent="-571500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 startAt="7"/>
            </a:pP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Consensus</a:t>
            </a:r>
          </a:p>
          <a:p>
            <a:pPr marL="839788" lvl="1" indent="-495300">
              <a:buSzTx/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sym typeface="Symbol" pitchFamily="18" charset="2"/>
              </a:rPr>
              <a:t>	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XY + X'Z + YZ = XY + X'Z	(X+Y)(X'+Z)(Y+Z) = (X+Y)(X'+Z)</a:t>
            </a:r>
          </a:p>
        </p:txBody>
      </p:sp>
    </p:spTree>
    <p:extLst>
      <p:ext uri="{BB962C8B-B14F-4D97-AF65-F5344CB8AC3E}">
        <p14:creationId xmlns:p14="http://schemas.microsoft.com/office/powerpoint/2010/main" val="3511312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A5C7B-EB6C-4C61-AF62-C2DC14041FCF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PROVING A THEOREM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9249" y="1295401"/>
            <a:ext cx="8891551" cy="4835525"/>
          </a:xfrm>
        </p:spPr>
        <p:txBody>
          <a:bodyPr/>
          <a:lstStyle/>
          <a:p>
            <a:pPr eaLnBrk="1" hangingPunct="1"/>
            <a:r>
              <a:rPr lang="en-US" sz="2400" dirty="0"/>
              <a:t>Theorems can be proved using </a:t>
            </a:r>
            <a:r>
              <a:rPr lang="en-US" sz="2400" dirty="0">
                <a:solidFill>
                  <a:srgbClr val="0000CC"/>
                </a:solidFill>
              </a:rPr>
              <a:t>truth table</a:t>
            </a:r>
            <a:r>
              <a:rPr lang="en-US" sz="2400" dirty="0"/>
              <a:t>, or by </a:t>
            </a:r>
            <a:r>
              <a:rPr lang="en-US" sz="2400" dirty="0">
                <a:solidFill>
                  <a:srgbClr val="0000CC"/>
                </a:solidFill>
              </a:rPr>
              <a:t>algebraic manipulation </a:t>
            </a:r>
            <a:r>
              <a:rPr lang="en-US" sz="2400" dirty="0"/>
              <a:t>using other theorems/laws.</a:t>
            </a:r>
          </a:p>
          <a:p>
            <a:pPr eaLnBrk="1" hangingPunct="1"/>
            <a:endParaRPr lang="en-US" sz="2400" dirty="0"/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Example: Prove </a:t>
            </a:r>
            <a:r>
              <a:rPr lang="en-US" sz="2400" dirty="0">
                <a:solidFill>
                  <a:srgbClr val="7030A0"/>
                </a:solidFill>
              </a:rPr>
              <a:t>absorption</a:t>
            </a:r>
            <a:r>
              <a:rPr lang="en-US" sz="2400" dirty="0"/>
              <a:t> theorem </a:t>
            </a:r>
            <a:r>
              <a:rPr lang="en-US" sz="2400" dirty="0">
                <a:solidFill>
                  <a:srgbClr val="800000"/>
                </a:solidFill>
              </a:rPr>
              <a:t>X </a:t>
            </a:r>
            <a:r>
              <a:rPr lang="en-US" sz="2400" b="1" dirty="0">
                <a:solidFill>
                  <a:srgbClr val="800000"/>
                </a:solidFill>
              </a:rPr>
              <a:t>+</a:t>
            </a:r>
            <a:r>
              <a:rPr lang="en-US" sz="2400" dirty="0">
                <a:solidFill>
                  <a:srgbClr val="800000"/>
                </a:solidFill>
              </a:rPr>
              <a:t> X</a:t>
            </a:r>
            <a:r>
              <a:rPr lang="en-US" sz="2400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Y = X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dirty="0">
                <a:sym typeface="Symbol" pitchFamily="18" charset="2"/>
              </a:rPr>
              <a:t>	X + XY 	= X1 + XY 	(identity)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dirty="0">
                <a:sym typeface="Symbol" pitchFamily="18" charset="2"/>
              </a:rPr>
              <a:t>			= X(1+Y) 	(</a:t>
            </a:r>
            <a:r>
              <a:rPr lang="en-US" sz="2000" dirty="0" err="1">
                <a:sym typeface="Symbol" pitchFamily="18" charset="2"/>
              </a:rPr>
              <a:t>distributivity</a:t>
            </a:r>
            <a:r>
              <a:rPr lang="en-US" sz="2000" dirty="0">
                <a:sym typeface="Symbol" pitchFamily="18" charset="2"/>
              </a:rPr>
              <a:t>)</a:t>
            </a:r>
            <a:br>
              <a:rPr lang="en-US" sz="2000" dirty="0">
                <a:sym typeface="Symbol" pitchFamily="18" charset="2"/>
              </a:rPr>
            </a:br>
            <a:r>
              <a:rPr lang="en-US" sz="2000" dirty="0">
                <a:sym typeface="Symbol" pitchFamily="18" charset="2"/>
              </a:rPr>
              <a:t>             	= X(Y+1) 	(commutativity)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dirty="0">
                <a:sym typeface="Symbol" pitchFamily="18" charset="2"/>
              </a:rPr>
              <a:t>			= X1 		(one element)</a:t>
            </a:r>
            <a:br>
              <a:rPr lang="en-US" sz="2000" dirty="0">
                <a:sym typeface="Symbol" pitchFamily="18" charset="2"/>
              </a:rPr>
            </a:br>
            <a:r>
              <a:rPr lang="en-US" sz="2000" dirty="0">
                <a:sym typeface="Symbol" pitchFamily="18" charset="2"/>
              </a:rPr>
              <a:t>             	= X 		(identity)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000" dirty="0">
              <a:sym typeface="Symbol" pitchFamily="18" charset="2"/>
            </a:endParaRPr>
          </a:p>
          <a:p>
            <a:pPr lvl="1" eaLnBrk="1" hangingPunct="1">
              <a:spcBef>
                <a:spcPct val="50000"/>
              </a:spcBef>
            </a:pPr>
            <a:r>
              <a:rPr lang="en-US" sz="2000" dirty="0">
                <a:sym typeface="Symbol" pitchFamily="18" charset="2"/>
              </a:rPr>
              <a:t>By </a:t>
            </a:r>
            <a:r>
              <a:rPr lang="en-US" sz="2000" dirty="0">
                <a:solidFill>
                  <a:srgbClr val="7030A0"/>
                </a:solidFill>
                <a:sym typeface="Symbol" pitchFamily="18" charset="2"/>
              </a:rPr>
              <a:t>duality</a:t>
            </a:r>
            <a:r>
              <a:rPr lang="en-US" sz="2000" dirty="0">
                <a:sym typeface="Symbol" pitchFamily="18" charset="2"/>
              </a:rPr>
              <a:t>, we have also proved </a:t>
            </a:r>
            <a:r>
              <a:rPr lang="en-US" sz="2000" dirty="0">
                <a:solidFill>
                  <a:srgbClr val="800000"/>
                </a:solidFill>
                <a:sym typeface="Symbol" pitchFamily="18" charset="2"/>
              </a:rPr>
              <a:t>X</a:t>
            </a:r>
            <a:r>
              <a:rPr lang="en-US" sz="2000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sz="2000" dirty="0">
                <a:solidFill>
                  <a:srgbClr val="800000"/>
                </a:solidFill>
                <a:sym typeface="Symbol" pitchFamily="18" charset="2"/>
              </a:rPr>
              <a:t>(X</a:t>
            </a:r>
            <a:r>
              <a:rPr lang="en-US" sz="2000" b="1" dirty="0">
                <a:solidFill>
                  <a:srgbClr val="800000"/>
                </a:solidFill>
                <a:sym typeface="Symbol" pitchFamily="18" charset="2"/>
              </a:rPr>
              <a:t>+</a:t>
            </a:r>
            <a:r>
              <a:rPr lang="en-US" sz="2000" dirty="0">
                <a:solidFill>
                  <a:srgbClr val="800000"/>
                </a:solidFill>
                <a:sym typeface="Symbol" pitchFamily="18" charset="2"/>
              </a:rPr>
              <a:t>Y) = X</a:t>
            </a:r>
          </a:p>
        </p:txBody>
      </p:sp>
    </p:spTree>
    <p:extLst>
      <p:ext uri="{BB962C8B-B14F-4D97-AF65-F5344CB8AC3E}">
        <p14:creationId xmlns:p14="http://schemas.microsoft.com/office/powerpoint/2010/main" val="3355860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A5C7B-EB6C-4C61-AF62-C2DC14041FCF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7C3E406-3A85-4692-9720-81147740AEA4}"/>
              </a:ext>
            </a:extLst>
          </p:cNvPr>
          <p:cNvSpPr txBox="1">
            <a:spLocks noChangeArrowheads="1"/>
          </p:cNvSpPr>
          <p:nvPr/>
        </p:nvSpPr>
        <p:spPr>
          <a:xfrm>
            <a:off x="667130" y="1113335"/>
            <a:ext cx="7415887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4500" indent="-4445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808038" indent="-36353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2000"/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074738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074738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097280" indent="-109728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Given a Boolean </a:t>
            </a:r>
            <a:r>
              <a:rPr lang="en-US" dirty="0">
                <a:solidFill>
                  <a:srgbClr val="800000"/>
                </a:solidFill>
              </a:rPr>
              <a:t>function F</a:t>
            </a:r>
            <a:r>
              <a:rPr lang="en-US" dirty="0"/>
              <a:t>, the </a:t>
            </a:r>
            <a:r>
              <a:rPr lang="en-US" dirty="0">
                <a:solidFill>
                  <a:srgbClr val="0000CC"/>
                </a:solidFill>
              </a:rPr>
              <a:t>complement</a:t>
            </a:r>
            <a:r>
              <a:rPr lang="en-US" dirty="0"/>
              <a:t> of F, denoted as </a:t>
            </a:r>
            <a:r>
              <a:rPr lang="en-US" dirty="0">
                <a:solidFill>
                  <a:srgbClr val="0000CC"/>
                </a:solidFill>
              </a:rPr>
              <a:t>F'</a:t>
            </a:r>
            <a:r>
              <a:rPr lang="en-US" dirty="0"/>
              <a:t>, is obtained by interchanging 1 with 0 in the function’s output values.</a:t>
            </a:r>
          </a:p>
          <a:p>
            <a:endParaRPr lang="en-US" dirty="0"/>
          </a:p>
          <a:p>
            <a:r>
              <a:rPr lang="en-US" dirty="0"/>
              <a:t>Example: </a:t>
            </a:r>
            <a:r>
              <a:rPr lang="en-US" dirty="0">
                <a:solidFill>
                  <a:srgbClr val="800000"/>
                </a:solidFill>
              </a:rPr>
              <a:t>F1 = </a:t>
            </a:r>
            <a:r>
              <a:rPr lang="en-US" dirty="0" err="1">
                <a:solidFill>
                  <a:srgbClr val="800000"/>
                </a:solidFill>
              </a:rPr>
              <a:t>x</a:t>
            </a: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yz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'</a:t>
            </a:r>
            <a:r>
              <a:rPr lang="en-US" dirty="0">
                <a:sym typeface="Symbol" pitchFamily="18" charset="2"/>
              </a:rPr>
              <a:t> </a:t>
            </a:r>
          </a:p>
          <a:p>
            <a:r>
              <a:rPr lang="en-US" dirty="0"/>
              <a:t>What is </a:t>
            </a:r>
            <a:r>
              <a:rPr lang="en-US" dirty="0">
                <a:solidFill>
                  <a:srgbClr val="0000CC"/>
                </a:solidFill>
              </a:rPr>
              <a:t>F1' </a:t>
            </a:r>
            <a:r>
              <a:rPr lang="en-US" dirty="0"/>
              <a:t>?</a:t>
            </a:r>
          </a:p>
        </p:txBody>
      </p:sp>
      <p:graphicFrame>
        <p:nvGraphicFramePr>
          <p:cNvPr id="9" name="Group 91">
            <a:extLst>
              <a:ext uri="{FF2B5EF4-FFF2-40B4-BE49-F238E27FC236}">
                <a16:creationId xmlns:a16="http://schemas.microsoft.com/office/drawing/2014/main" id="{A798F401-7873-476A-8E3B-E7D45BAD13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1218328"/>
              </p:ext>
            </p:extLst>
          </p:nvPr>
        </p:nvGraphicFramePr>
        <p:xfrm>
          <a:off x="8083017" y="1418134"/>
          <a:ext cx="3175970" cy="3593619"/>
        </p:xfrm>
        <a:graphic>
          <a:graphicData uri="http://schemas.openxmlformats.org/drawingml/2006/table">
            <a:tbl>
              <a:tblPr/>
              <a:tblGrid>
                <a:gridCol w="603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55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79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92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F1'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2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2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2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2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2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2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92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92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089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752919-D3C1-47F6-A0FD-888AE03DB581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BOOLEAN ALGEBRA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90601"/>
            <a:ext cx="8229600" cy="475932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800" dirty="0">
                <a:solidFill>
                  <a:srgbClr val="800000"/>
                </a:solidFill>
              </a:rPr>
              <a:t>Boolean Algebra</a:t>
            </a:r>
          </a:p>
          <a:p>
            <a:pPr eaLnBrk="1" hangingPunct="1"/>
            <a:r>
              <a:rPr lang="en-US" sz="2800" dirty="0"/>
              <a:t>Precedence of Operators</a:t>
            </a:r>
          </a:p>
          <a:p>
            <a:pPr eaLnBrk="1" hangingPunct="1"/>
            <a:r>
              <a:rPr lang="en-US" sz="2800" dirty="0">
                <a:solidFill>
                  <a:srgbClr val="800000"/>
                </a:solidFill>
              </a:rPr>
              <a:t>Truth Table</a:t>
            </a:r>
          </a:p>
          <a:p>
            <a:pPr eaLnBrk="1" hangingPunct="1"/>
            <a:r>
              <a:rPr lang="en-US" sz="2800" dirty="0"/>
              <a:t>Duality</a:t>
            </a:r>
          </a:p>
          <a:p>
            <a:pPr eaLnBrk="1" hangingPunct="1"/>
            <a:r>
              <a:rPr lang="en-US" sz="2800" dirty="0">
                <a:solidFill>
                  <a:srgbClr val="800000"/>
                </a:solidFill>
              </a:rPr>
              <a:t>Basic Theorems</a:t>
            </a:r>
          </a:p>
          <a:p>
            <a:pPr eaLnBrk="1" hangingPunct="1"/>
            <a:r>
              <a:rPr lang="en-US" sz="2800" dirty="0"/>
              <a:t>Complement of Functions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>
                <a:solidFill>
                  <a:srgbClr val="800000"/>
                </a:solidFill>
              </a:rPr>
              <a:t>Standard Forms</a:t>
            </a:r>
          </a:p>
          <a:p>
            <a:pPr eaLnBrk="1" hangingPunct="1"/>
            <a:r>
              <a:rPr lang="en-US" sz="2800" dirty="0" err="1"/>
              <a:t>Minterms</a:t>
            </a:r>
            <a:r>
              <a:rPr lang="en-US" sz="2800" dirty="0"/>
              <a:t> and </a:t>
            </a:r>
            <a:r>
              <a:rPr lang="en-US" sz="2800" dirty="0" err="1"/>
              <a:t>Maxterms</a:t>
            </a:r>
            <a:endParaRPr lang="en-US" sz="2800" dirty="0"/>
          </a:p>
          <a:p>
            <a:pPr eaLnBrk="1" hangingPunct="1"/>
            <a:r>
              <a:rPr lang="en-US" sz="2800" dirty="0">
                <a:solidFill>
                  <a:srgbClr val="800000"/>
                </a:solidFill>
              </a:rPr>
              <a:t>Canonical Forms</a:t>
            </a:r>
            <a:endParaRPr lang="en-US" sz="2400" dirty="0"/>
          </a:p>
        </p:txBody>
      </p:sp>
      <p:sp>
        <p:nvSpPr>
          <p:cNvPr id="8" name="AutoShape 13"/>
          <p:cNvSpPr>
            <a:spLocks noChangeArrowheads="1"/>
          </p:cNvSpPr>
          <p:nvPr/>
        </p:nvSpPr>
        <p:spPr bwMode="auto">
          <a:xfrm>
            <a:off x="5867400" y="4193908"/>
            <a:ext cx="914400" cy="228600"/>
          </a:xfrm>
          <a:prstGeom prst="leftArrow">
            <a:avLst>
              <a:gd name="adj1" fmla="val 50000"/>
              <a:gd name="adj2" fmla="val 100000"/>
            </a:avLst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4872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B151E-E20F-4396-86BA-2E78FCAB1910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STANDARD FORMS (1/2)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6376" y="1200586"/>
            <a:ext cx="8584424" cy="5047814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dirty="0"/>
              <a:t>Certain types of Boolean expressions lead to </a:t>
            </a:r>
            <a:r>
              <a:rPr lang="en-US" sz="2400" dirty="0">
                <a:solidFill>
                  <a:srgbClr val="00B050"/>
                </a:solidFill>
              </a:rPr>
              <a:t>circuits</a:t>
            </a:r>
            <a:r>
              <a:rPr lang="en-US" sz="2400" dirty="0"/>
              <a:t> that are desirable (from implementation viewpoint).</a:t>
            </a:r>
            <a:endParaRPr lang="en-US" sz="2400" b="1" dirty="0"/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Two standard forms:</a:t>
            </a:r>
          </a:p>
          <a:p>
            <a:pPr lvl="1" eaLnBrk="1" hangingPunct="1"/>
            <a:r>
              <a:rPr lang="en-US" sz="2000" dirty="0">
                <a:solidFill>
                  <a:srgbClr val="FF0000"/>
                </a:solidFill>
              </a:rPr>
              <a:t>Sum-of-Products</a:t>
            </a:r>
          </a:p>
          <a:p>
            <a:pPr lvl="1" eaLnBrk="1" hangingPunct="1"/>
            <a:r>
              <a:rPr lang="en-US" sz="2000" dirty="0">
                <a:solidFill>
                  <a:srgbClr val="FF0000"/>
                </a:solidFill>
              </a:rPr>
              <a:t>Product-of-Sums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800000"/>
                </a:solidFill>
              </a:rPr>
              <a:t>Literals</a:t>
            </a:r>
          </a:p>
          <a:p>
            <a:pPr lvl="1" eaLnBrk="1" hangingPunct="1"/>
            <a:r>
              <a:rPr lang="en-US" sz="2000" dirty="0">
                <a:solidFill>
                  <a:srgbClr val="660066"/>
                </a:solidFill>
              </a:rPr>
              <a:t>A</a:t>
            </a:r>
            <a:r>
              <a:rPr lang="en-US" sz="2000" dirty="0"/>
              <a:t> Boolean </a:t>
            </a:r>
            <a:r>
              <a:rPr lang="en-US" sz="2000" dirty="0">
                <a:solidFill>
                  <a:srgbClr val="7030A0"/>
                </a:solidFill>
              </a:rPr>
              <a:t>variable</a:t>
            </a:r>
            <a:r>
              <a:rPr lang="en-US" sz="2000" dirty="0"/>
              <a:t> on its own or in its complemented form</a:t>
            </a:r>
          </a:p>
          <a:p>
            <a:pPr lvl="1" eaLnBrk="1" hangingPunct="1"/>
            <a:r>
              <a:rPr lang="en-US" sz="2000" dirty="0"/>
              <a:t>Examples: </a:t>
            </a:r>
            <a:r>
              <a:rPr lang="en-US" sz="2000" dirty="0">
                <a:solidFill>
                  <a:srgbClr val="0000CC"/>
                </a:solidFill>
              </a:rPr>
              <a:t>x</a:t>
            </a:r>
            <a:r>
              <a:rPr lang="en-US" sz="2000" dirty="0"/>
              <a:t>,   </a:t>
            </a:r>
            <a:r>
              <a:rPr lang="en-US" sz="2000" dirty="0">
                <a:solidFill>
                  <a:srgbClr val="0000CC"/>
                </a:solidFill>
              </a:rPr>
              <a:t>x'</a:t>
            </a:r>
            <a:r>
              <a:rPr lang="en-US" sz="2000" dirty="0"/>
              <a:t>,   </a:t>
            </a:r>
            <a:r>
              <a:rPr lang="en-US" sz="2000" dirty="0">
                <a:solidFill>
                  <a:srgbClr val="0000CC"/>
                </a:solidFill>
              </a:rPr>
              <a:t>y</a:t>
            </a:r>
            <a:r>
              <a:rPr lang="en-US" sz="2000" dirty="0"/>
              <a:t>,   </a:t>
            </a:r>
            <a:r>
              <a:rPr lang="en-US" sz="2000" dirty="0">
                <a:solidFill>
                  <a:srgbClr val="0000CC"/>
                </a:solidFill>
              </a:rPr>
              <a:t>y'</a:t>
            </a:r>
            <a:r>
              <a:rPr lang="en-US" sz="2000" dirty="0"/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</a:rPr>
              <a:t>Product term</a:t>
            </a:r>
          </a:p>
          <a:p>
            <a:pPr lvl="1" eaLnBrk="1" hangingPunct="1"/>
            <a:r>
              <a:rPr lang="en-US" sz="2000" dirty="0"/>
              <a:t>A single literal or a logical product (AND) of several literals</a:t>
            </a:r>
          </a:p>
          <a:p>
            <a:pPr lvl="1" eaLnBrk="1" hangingPunct="1"/>
            <a:r>
              <a:rPr lang="en-US" sz="2000" dirty="0"/>
              <a:t>Examples: </a:t>
            </a:r>
            <a:r>
              <a:rPr lang="en-US" sz="2000" dirty="0">
                <a:solidFill>
                  <a:srgbClr val="0000CC"/>
                </a:solidFill>
              </a:rPr>
              <a:t>x</a:t>
            </a:r>
            <a:r>
              <a:rPr lang="en-US" sz="2000" dirty="0"/>
              <a:t>,   </a:t>
            </a:r>
            <a:r>
              <a:rPr lang="en-US" sz="2000" dirty="0" err="1">
                <a:solidFill>
                  <a:srgbClr val="0000CC"/>
                </a:solidFill>
              </a:rPr>
              <a:t>x</a:t>
            </a:r>
            <a:r>
              <a:rPr lang="en-US" sz="2000" b="1" dirty="0" err="1">
                <a:solidFill>
                  <a:srgbClr val="0000CC"/>
                </a:solidFill>
                <a:sym typeface="Symbol" pitchFamily="18" charset="2"/>
              </a:rPr>
              <a:t></a:t>
            </a:r>
            <a:r>
              <a:rPr lang="en-US" sz="2000" dirty="0" err="1">
                <a:solidFill>
                  <a:srgbClr val="0000CC"/>
                </a:solidFill>
                <a:sym typeface="Symbol" pitchFamily="18" charset="2"/>
              </a:rPr>
              <a:t>y</a:t>
            </a:r>
            <a:r>
              <a:rPr lang="en-US" sz="2000" b="1" dirty="0" err="1">
                <a:solidFill>
                  <a:srgbClr val="0000CC"/>
                </a:solidFill>
                <a:sym typeface="Symbol" pitchFamily="18" charset="2"/>
              </a:rPr>
              <a:t></a:t>
            </a:r>
            <a:r>
              <a:rPr lang="en-US" sz="2000" dirty="0" err="1">
                <a:solidFill>
                  <a:srgbClr val="0000CC"/>
                </a:solidFill>
                <a:sym typeface="Symbol" pitchFamily="18" charset="2"/>
              </a:rPr>
              <a:t>z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 sz="2000" dirty="0">
                <a:sym typeface="Symbol" pitchFamily="18" charset="2"/>
              </a:rPr>
              <a:t>,   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A'</a:t>
            </a:r>
            <a:r>
              <a:rPr lang="en-US" sz="2000" b="1" dirty="0">
                <a:solidFill>
                  <a:srgbClr val="0000CC"/>
                </a:solidFill>
                <a:sym typeface="Symbol" pitchFamily="18" charset="2"/>
              </a:rPr>
              <a:t>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B</a:t>
            </a:r>
            <a:r>
              <a:rPr lang="en-US" sz="2000" dirty="0">
                <a:sym typeface="Symbol" pitchFamily="18" charset="2"/>
              </a:rPr>
              <a:t>,   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A</a:t>
            </a:r>
            <a:r>
              <a:rPr lang="en-US" sz="2000" b="1" dirty="0">
                <a:solidFill>
                  <a:srgbClr val="0000CC"/>
                </a:solidFill>
                <a:sym typeface="Symbol" pitchFamily="18" charset="2"/>
              </a:rPr>
              <a:t>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B</a:t>
            </a:r>
            <a:r>
              <a:rPr lang="en-US" sz="2000" dirty="0">
                <a:sym typeface="Symbol" pitchFamily="18" charset="2"/>
              </a:rPr>
              <a:t>,   </a:t>
            </a:r>
            <a:r>
              <a:rPr lang="en-US" sz="2000" dirty="0" err="1">
                <a:solidFill>
                  <a:srgbClr val="0000CC"/>
                </a:solidFill>
                <a:sym typeface="Symbol" pitchFamily="18" charset="2"/>
              </a:rPr>
              <a:t>d</a:t>
            </a:r>
            <a:r>
              <a:rPr lang="en-US" sz="2000" b="1" dirty="0" err="1">
                <a:solidFill>
                  <a:srgbClr val="0000CC"/>
                </a:solidFill>
                <a:sym typeface="Symbol" pitchFamily="18" charset="2"/>
              </a:rPr>
              <a:t></a:t>
            </a:r>
            <a:r>
              <a:rPr lang="en-US" sz="2000" dirty="0" err="1">
                <a:solidFill>
                  <a:srgbClr val="0000CC"/>
                </a:solidFill>
                <a:sym typeface="Symbol" pitchFamily="18" charset="2"/>
              </a:rPr>
              <a:t>g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 sz="2000" b="1" dirty="0">
                <a:solidFill>
                  <a:srgbClr val="0000CC"/>
                </a:solidFill>
                <a:sym typeface="Symbol" pitchFamily="18" charset="2"/>
              </a:rPr>
              <a:t></a:t>
            </a:r>
            <a:r>
              <a:rPr lang="en-US" sz="2000" dirty="0" err="1">
                <a:solidFill>
                  <a:srgbClr val="0000CC"/>
                </a:solidFill>
                <a:sym typeface="Symbol" pitchFamily="18" charset="2"/>
              </a:rPr>
              <a:t>v</a:t>
            </a:r>
            <a:r>
              <a:rPr lang="en-US" sz="2000" b="1" dirty="0" err="1">
                <a:solidFill>
                  <a:srgbClr val="0000CC"/>
                </a:solidFill>
                <a:sym typeface="Symbol" pitchFamily="18" charset="2"/>
              </a:rPr>
              <a:t></a:t>
            </a:r>
            <a:r>
              <a:rPr lang="en-US" sz="2000" dirty="0" err="1">
                <a:solidFill>
                  <a:srgbClr val="0000CC"/>
                </a:solidFill>
                <a:sym typeface="Symbol" pitchFamily="18" charset="2"/>
              </a:rPr>
              <a:t>w</a:t>
            </a:r>
            <a:endParaRPr lang="en-US" sz="2000" dirty="0">
              <a:solidFill>
                <a:srgbClr val="0000CC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95655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7FD9EC-28F0-4C16-A87A-9331FCB75037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STANDARD FORMS (2/2)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9792" y="1143000"/>
            <a:ext cx="9112008" cy="5029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Sum term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 single literal or a logical sum (OR) of several literals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Examples: </a:t>
            </a:r>
            <a:r>
              <a:rPr lang="en-US" sz="2000" dirty="0">
                <a:solidFill>
                  <a:srgbClr val="0000CC"/>
                </a:solidFill>
              </a:rPr>
              <a:t>x</a:t>
            </a:r>
            <a:r>
              <a:rPr lang="en-US" sz="2000" dirty="0"/>
              <a:t>,   </a:t>
            </a:r>
            <a:r>
              <a:rPr lang="en-US" sz="2000" dirty="0" err="1">
                <a:solidFill>
                  <a:srgbClr val="0000CC"/>
                </a:solidFill>
              </a:rPr>
              <a:t>x+</a:t>
            </a:r>
            <a:r>
              <a:rPr lang="en-US" sz="2000" dirty="0" err="1">
                <a:solidFill>
                  <a:srgbClr val="0000CC"/>
                </a:solidFill>
                <a:sym typeface="Symbol" pitchFamily="18" charset="2"/>
              </a:rPr>
              <a:t>y+z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 sz="2000" dirty="0">
                <a:sym typeface="Symbol" pitchFamily="18" charset="2"/>
              </a:rPr>
              <a:t>,   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A'+B</a:t>
            </a:r>
            <a:r>
              <a:rPr lang="en-US" sz="2000" dirty="0">
                <a:sym typeface="Symbol" pitchFamily="18" charset="2"/>
              </a:rPr>
              <a:t>,   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A+B</a:t>
            </a:r>
            <a:r>
              <a:rPr lang="en-US" sz="2000" dirty="0">
                <a:sym typeface="Symbol" pitchFamily="18" charset="2"/>
              </a:rPr>
              <a:t>,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   </a:t>
            </a:r>
            <a:r>
              <a:rPr lang="en-US" sz="2000" dirty="0" err="1">
                <a:solidFill>
                  <a:srgbClr val="0000CC"/>
                </a:solidFill>
                <a:sym typeface="Symbol" pitchFamily="18" charset="2"/>
              </a:rPr>
              <a:t>c+d+h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'+j</a:t>
            </a:r>
            <a:endParaRPr lang="en-US" sz="2000" b="1" dirty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solidFill>
                  <a:srgbClr val="800000"/>
                </a:solidFill>
              </a:rPr>
              <a:t>Sum-of-Products (</a:t>
            </a:r>
            <a:r>
              <a:rPr lang="en-US" sz="2400" dirty="0">
                <a:solidFill>
                  <a:srgbClr val="FF0000"/>
                </a:solidFill>
              </a:rPr>
              <a:t>SOP</a:t>
            </a:r>
            <a:r>
              <a:rPr lang="en-US" sz="2400" dirty="0">
                <a:solidFill>
                  <a:srgbClr val="800000"/>
                </a:solidFill>
              </a:rPr>
              <a:t>) 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 product term or </a:t>
            </a:r>
            <a:r>
              <a:rPr lang="en-US" sz="2000" u="sng" dirty="0"/>
              <a:t>a logical sum (OR) of several product terms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Examples: </a:t>
            </a:r>
            <a:r>
              <a:rPr lang="en-US" sz="2000" dirty="0">
                <a:solidFill>
                  <a:srgbClr val="0000CC"/>
                </a:solidFill>
              </a:rPr>
              <a:t>x</a:t>
            </a:r>
            <a:r>
              <a:rPr lang="en-US" sz="2000" dirty="0"/>
              <a:t>,    </a:t>
            </a:r>
            <a:r>
              <a:rPr lang="en-US" sz="2000" dirty="0">
                <a:solidFill>
                  <a:srgbClr val="0000CC"/>
                </a:solidFill>
              </a:rPr>
              <a:t>x + </a:t>
            </a:r>
            <a:r>
              <a:rPr lang="en-US" sz="2000" dirty="0" err="1">
                <a:solidFill>
                  <a:srgbClr val="0000CC"/>
                </a:solidFill>
              </a:rPr>
              <a:t>y</a:t>
            </a:r>
            <a:r>
              <a:rPr lang="en-US" sz="2000" dirty="0" err="1">
                <a:solidFill>
                  <a:srgbClr val="0000CC"/>
                </a:solidFill>
                <a:sym typeface="Symbol" pitchFamily="18" charset="2"/>
              </a:rPr>
              <a:t></a:t>
            </a:r>
            <a:r>
              <a:rPr lang="en-US" sz="2000" dirty="0" err="1">
                <a:solidFill>
                  <a:srgbClr val="0000CC"/>
                </a:solidFill>
              </a:rPr>
              <a:t>z</a:t>
            </a:r>
            <a:r>
              <a:rPr lang="en-US" sz="2000" dirty="0">
                <a:solidFill>
                  <a:srgbClr val="0000CC"/>
                </a:solidFill>
              </a:rPr>
              <a:t>'</a:t>
            </a:r>
            <a:r>
              <a:rPr lang="en-US" sz="2000" dirty="0"/>
              <a:t>,     </a:t>
            </a:r>
            <a:r>
              <a:rPr lang="en-US" sz="2000" dirty="0" err="1">
                <a:solidFill>
                  <a:srgbClr val="0000CC"/>
                </a:solidFill>
              </a:rPr>
              <a:t>x</a:t>
            </a:r>
            <a:r>
              <a:rPr lang="en-US" sz="2000" dirty="0" err="1">
                <a:solidFill>
                  <a:srgbClr val="0000CC"/>
                </a:solidFill>
                <a:sym typeface="Symbol" pitchFamily="18" charset="2"/>
              </a:rPr>
              <a:t>y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' + x'</a:t>
            </a:r>
            <a:r>
              <a:rPr lang="en-US" sz="2000" dirty="0" err="1">
                <a:solidFill>
                  <a:srgbClr val="0000CC"/>
                </a:solidFill>
                <a:sym typeface="Symbol" pitchFamily="18" charset="2"/>
              </a:rPr>
              <a:t>yz</a:t>
            </a:r>
            <a:r>
              <a:rPr lang="en-US" sz="2000" dirty="0"/>
              <a:t>,   </a:t>
            </a:r>
            <a:r>
              <a:rPr lang="en-US" sz="2000" dirty="0">
                <a:solidFill>
                  <a:srgbClr val="0000CC"/>
                </a:solidFill>
              </a:rPr>
              <a:t>A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B + A'B'</a:t>
            </a:r>
            <a:r>
              <a:rPr lang="en-US" sz="2000" dirty="0"/>
              <a:t>, </a:t>
            </a:r>
            <a:br>
              <a:rPr lang="en-US" sz="2000" dirty="0"/>
            </a:br>
            <a:r>
              <a:rPr lang="en-US" sz="2000" dirty="0"/>
              <a:t>                  </a:t>
            </a:r>
            <a:r>
              <a:rPr lang="en-US" sz="2000" dirty="0">
                <a:solidFill>
                  <a:srgbClr val="0000CC"/>
                </a:solidFill>
              </a:rPr>
              <a:t>A + B'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C + AC' + CD</a:t>
            </a:r>
            <a:r>
              <a:rPr lang="en-US" sz="2400" dirty="0"/>
              <a:t>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solidFill>
                  <a:srgbClr val="800000"/>
                </a:solidFill>
              </a:rPr>
              <a:t>Product-of-Sums (</a:t>
            </a:r>
            <a:r>
              <a:rPr lang="en-US" sz="2400" dirty="0">
                <a:solidFill>
                  <a:srgbClr val="FF0000"/>
                </a:solidFill>
              </a:rPr>
              <a:t>POS</a:t>
            </a:r>
            <a:r>
              <a:rPr lang="en-US" sz="2400" dirty="0">
                <a:solidFill>
                  <a:srgbClr val="800000"/>
                </a:solidFill>
              </a:rPr>
              <a:t>) 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 sum term or </a:t>
            </a:r>
            <a:r>
              <a:rPr lang="en-US" sz="2000" u="sng" dirty="0"/>
              <a:t>a logical product (AND) of several sum terms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Examples: </a:t>
            </a:r>
            <a:r>
              <a:rPr lang="en-US" sz="2000" dirty="0">
                <a:solidFill>
                  <a:srgbClr val="0000CC"/>
                </a:solidFill>
              </a:rPr>
              <a:t>x</a:t>
            </a:r>
            <a:r>
              <a:rPr lang="en-US" sz="2000" dirty="0"/>
              <a:t>,      </a:t>
            </a:r>
            <a:r>
              <a:rPr lang="en-US" sz="2000" dirty="0">
                <a:solidFill>
                  <a:srgbClr val="0000CC"/>
                </a:solidFill>
              </a:rPr>
              <a:t>x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(</a:t>
            </a:r>
            <a:r>
              <a:rPr lang="en-US" sz="2000" dirty="0" err="1">
                <a:solidFill>
                  <a:srgbClr val="0000CC"/>
                </a:solidFill>
                <a:sym typeface="Symbol" pitchFamily="18" charset="2"/>
              </a:rPr>
              <a:t>y+z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')</a:t>
            </a:r>
            <a:r>
              <a:rPr lang="en-US" sz="2000" dirty="0">
                <a:sym typeface="Symbol" pitchFamily="18" charset="2"/>
              </a:rPr>
              <a:t>,      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(</a:t>
            </a:r>
            <a:r>
              <a:rPr lang="en-US" sz="2000" dirty="0" err="1">
                <a:solidFill>
                  <a:srgbClr val="0000CC"/>
                </a:solidFill>
                <a:sym typeface="Symbol" pitchFamily="18" charset="2"/>
              </a:rPr>
              <a:t>x+y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')(x'+</a:t>
            </a:r>
            <a:r>
              <a:rPr lang="en-US" sz="2000" dirty="0" err="1">
                <a:solidFill>
                  <a:srgbClr val="0000CC"/>
                </a:solidFill>
                <a:sym typeface="Symbol" pitchFamily="18" charset="2"/>
              </a:rPr>
              <a:t>y+z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)</a:t>
            </a:r>
            <a:r>
              <a:rPr lang="en-US" sz="2000" dirty="0">
                <a:sym typeface="Symbol" pitchFamily="18" charset="2"/>
              </a:rPr>
              <a:t>, </a:t>
            </a:r>
            <a:br>
              <a:rPr lang="en-US" sz="2000" dirty="0">
                <a:sym typeface="Symbol" pitchFamily="18" charset="2"/>
              </a:rPr>
            </a:br>
            <a:r>
              <a:rPr lang="en-US" sz="2000" dirty="0">
                <a:sym typeface="Symbol" pitchFamily="18" charset="2"/>
              </a:rPr>
              <a:t>                  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(A+B)(A'+B')</a:t>
            </a:r>
            <a:r>
              <a:rPr lang="en-US" sz="2000" dirty="0">
                <a:sym typeface="Symbol" pitchFamily="18" charset="2"/>
              </a:rPr>
              <a:t>,      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(A+B+C)D'(B'+D+E') 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solidFill>
                <a:srgbClr val="0000CC"/>
              </a:solidFill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200" b="1" i="1" dirty="0">
                <a:solidFill>
                  <a:srgbClr val="FF0000"/>
                </a:solidFill>
              </a:rPr>
              <a:t>Every Boolean expression can be expressed in SOP or POS.</a:t>
            </a:r>
            <a:endParaRPr lang="en-US" sz="2200" b="1" i="1" dirty="0">
              <a:solidFill>
                <a:srgbClr val="FF0000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08352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7FD9EC-28F0-4C16-A87A-9331FCB75037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IT YOURSELF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B3D26A-5A5E-41F3-973B-06E0F01769B3}"/>
              </a:ext>
            </a:extLst>
          </p:cNvPr>
          <p:cNvSpPr txBox="1"/>
          <p:nvPr/>
        </p:nvSpPr>
        <p:spPr>
          <a:xfrm>
            <a:off x="2070197" y="1193026"/>
            <a:ext cx="7772400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SOP </a:t>
            </a:r>
            <a:r>
              <a:rPr lang="en-US" dirty="0"/>
              <a:t>: A product term </a:t>
            </a:r>
            <a:r>
              <a:rPr lang="en-US" dirty="0">
                <a:solidFill>
                  <a:srgbClr val="7030A0"/>
                </a:solidFill>
              </a:rPr>
              <a:t>or</a:t>
            </a:r>
            <a:r>
              <a:rPr lang="en-US" dirty="0"/>
              <a:t> a logical sum (OR) of several product terms.</a:t>
            </a:r>
          </a:p>
          <a:p>
            <a:r>
              <a:rPr lang="en-US" b="1" dirty="0"/>
              <a:t>POS</a:t>
            </a:r>
            <a:r>
              <a:rPr lang="en-US" dirty="0"/>
              <a:t> : A sum term </a:t>
            </a:r>
            <a:r>
              <a:rPr lang="en-US" dirty="0">
                <a:solidFill>
                  <a:srgbClr val="7030A0"/>
                </a:solidFill>
              </a:rPr>
              <a:t>or</a:t>
            </a:r>
            <a:r>
              <a:rPr lang="en-US" dirty="0"/>
              <a:t> a logical product (AND) of several sum terms.</a:t>
            </a:r>
            <a:endParaRPr lang="en-SG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40EB77F-D1F0-481C-AB56-DF9CD152201A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2036762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44500" indent="-4445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808038" indent="-36353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2000"/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074738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074738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097280" indent="-109728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800000"/>
                </a:solidFill>
              </a:rPr>
              <a:t>Put the right ticks in the following table.</a:t>
            </a:r>
            <a:endParaRPr lang="en-US" b="1" dirty="0"/>
          </a:p>
        </p:txBody>
      </p:sp>
      <p:graphicFrame>
        <p:nvGraphicFramePr>
          <p:cNvPr id="10" name="Group 48">
            <a:extLst>
              <a:ext uri="{FF2B5EF4-FFF2-40B4-BE49-F238E27FC236}">
                <a16:creationId xmlns:a16="http://schemas.microsoft.com/office/drawing/2014/main" id="{F66973A9-92F6-4DF1-B2F0-D5A175AF51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6821781"/>
              </p:ext>
            </p:extLst>
          </p:nvPr>
        </p:nvGraphicFramePr>
        <p:xfrm>
          <a:off x="2846739" y="2843767"/>
          <a:ext cx="6019800" cy="3068638"/>
        </p:xfrm>
        <a:graphic>
          <a:graphicData uri="http://schemas.openxmlformats.org/drawingml/2006/table">
            <a:tbl>
              <a:tblPr/>
              <a:tblGrid>
                <a:gridCol w="332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Expression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SOP?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POS?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X'∙Y + X∙Y' + X∙Y∙Z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Wingdings 2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(X+Y')∙(X'+Y)∙(X'+Z')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 + Y + Z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Wingdings 2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X∙Y∙Z'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Wingdings 2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Wingdings 2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W∙X'∙Y + V∙(X∙Z + W')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38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752919-D3C1-47F6-A0FD-888AE03DB581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BOOLEAN ALGEBRA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88241"/>
            <a:ext cx="8229600" cy="475932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800" dirty="0">
                <a:solidFill>
                  <a:srgbClr val="800000"/>
                </a:solidFill>
              </a:rPr>
              <a:t>Boolean Algebra</a:t>
            </a:r>
          </a:p>
          <a:p>
            <a:pPr eaLnBrk="1" hangingPunct="1"/>
            <a:r>
              <a:rPr lang="en-US" sz="2800" dirty="0"/>
              <a:t>Precedence of Operators</a:t>
            </a:r>
          </a:p>
          <a:p>
            <a:pPr eaLnBrk="1" hangingPunct="1"/>
            <a:r>
              <a:rPr lang="en-US" sz="2800" dirty="0">
                <a:solidFill>
                  <a:srgbClr val="800000"/>
                </a:solidFill>
              </a:rPr>
              <a:t>Truth Table</a:t>
            </a:r>
          </a:p>
          <a:p>
            <a:pPr eaLnBrk="1" hangingPunct="1"/>
            <a:r>
              <a:rPr lang="en-US" sz="2800" dirty="0"/>
              <a:t>Duality</a:t>
            </a:r>
          </a:p>
          <a:p>
            <a:pPr eaLnBrk="1" hangingPunct="1"/>
            <a:r>
              <a:rPr lang="en-US" sz="2800" dirty="0">
                <a:solidFill>
                  <a:srgbClr val="800000"/>
                </a:solidFill>
              </a:rPr>
              <a:t>Basic Theorems</a:t>
            </a:r>
          </a:p>
          <a:p>
            <a:pPr eaLnBrk="1" hangingPunct="1"/>
            <a:r>
              <a:rPr lang="en-US" sz="2800" dirty="0"/>
              <a:t>Complement of Functions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>
                <a:solidFill>
                  <a:srgbClr val="800000"/>
                </a:solidFill>
              </a:rPr>
              <a:t>Standard Forms</a:t>
            </a:r>
          </a:p>
          <a:p>
            <a:pPr eaLnBrk="1" hangingPunct="1"/>
            <a:r>
              <a:rPr lang="en-US" sz="2800" dirty="0" err="1"/>
              <a:t>Minterms</a:t>
            </a:r>
            <a:r>
              <a:rPr lang="en-US" sz="2800" dirty="0"/>
              <a:t> and </a:t>
            </a:r>
            <a:r>
              <a:rPr lang="en-US" sz="2800" dirty="0" err="1"/>
              <a:t>Maxterms</a:t>
            </a:r>
            <a:endParaRPr lang="en-US" sz="2800" dirty="0"/>
          </a:p>
          <a:p>
            <a:pPr eaLnBrk="1" hangingPunct="1"/>
            <a:r>
              <a:rPr lang="en-US" sz="2800" dirty="0">
                <a:solidFill>
                  <a:srgbClr val="800000"/>
                </a:solidFill>
              </a:rPr>
              <a:t>Canonical Forms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3463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CDA1FC-14F4-4112-AF7D-206CBE3B8979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MINTERMS &amp; MAXTERMS (1/2)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066801"/>
            <a:ext cx="8534400" cy="483552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/>
              <a:t>A </a:t>
            </a:r>
            <a:r>
              <a:rPr lang="en-US" sz="2800" dirty="0" err="1">
                <a:solidFill>
                  <a:srgbClr val="800000"/>
                </a:solidFill>
              </a:rPr>
              <a:t>minterm</a:t>
            </a:r>
            <a:r>
              <a:rPr lang="en-US" sz="2800" dirty="0"/>
              <a:t> of </a:t>
            </a:r>
            <a:r>
              <a:rPr lang="en-US" sz="2800" i="1" dirty="0"/>
              <a:t>n</a:t>
            </a:r>
            <a:r>
              <a:rPr lang="en-US" sz="2800" dirty="0"/>
              <a:t> variables is a </a:t>
            </a:r>
            <a:r>
              <a:rPr lang="en-US" sz="2800" u="sng" dirty="0">
                <a:solidFill>
                  <a:srgbClr val="7030A0"/>
                </a:solidFill>
              </a:rPr>
              <a:t>product</a:t>
            </a:r>
            <a:r>
              <a:rPr lang="en-US" sz="2800" u="sng" dirty="0"/>
              <a:t> term</a:t>
            </a:r>
            <a:r>
              <a:rPr lang="en-US" sz="2800" dirty="0"/>
              <a:t> that contains </a:t>
            </a:r>
            <a:r>
              <a:rPr lang="en-US" sz="2800" i="1" dirty="0"/>
              <a:t>n</a:t>
            </a:r>
            <a:r>
              <a:rPr lang="en-US" sz="2800" dirty="0"/>
              <a:t> literals from </a:t>
            </a:r>
            <a:r>
              <a:rPr lang="en-US" sz="2800" dirty="0">
                <a:solidFill>
                  <a:srgbClr val="FF0000"/>
                </a:solidFill>
              </a:rPr>
              <a:t>all </a:t>
            </a:r>
            <a:r>
              <a:rPr lang="en-US" sz="2800" dirty="0"/>
              <a:t>variables.</a:t>
            </a:r>
          </a:p>
          <a:p>
            <a:pPr lvl="1" eaLnBrk="1" hangingPunct="1"/>
            <a:r>
              <a:rPr lang="en-US" sz="2400" dirty="0"/>
              <a:t>Example: Given 2 variables </a:t>
            </a:r>
            <a:r>
              <a:rPr lang="en-US" sz="2400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CC"/>
                </a:solidFill>
              </a:rPr>
              <a:t>y</a:t>
            </a:r>
            <a:r>
              <a:rPr lang="en-US" sz="2400" dirty="0"/>
              <a:t>, the </a:t>
            </a:r>
            <a:r>
              <a:rPr lang="en-US" sz="2400" dirty="0" err="1"/>
              <a:t>minterms</a:t>
            </a:r>
            <a:r>
              <a:rPr lang="en-US" sz="2400" dirty="0"/>
              <a:t> are: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 err="1">
                <a:solidFill>
                  <a:srgbClr val="0000CC"/>
                </a:solidFill>
              </a:rPr>
              <a:t>x'∙y</a:t>
            </a:r>
            <a:r>
              <a:rPr lang="en-US" sz="2400" dirty="0">
                <a:solidFill>
                  <a:srgbClr val="0000CC"/>
                </a:solidFill>
              </a:rPr>
              <a:t>'</a:t>
            </a:r>
            <a:r>
              <a:rPr lang="en-US" sz="2400" dirty="0"/>
              <a:t>,  </a:t>
            </a:r>
            <a:r>
              <a:rPr lang="en-US" sz="2400" dirty="0" err="1">
                <a:solidFill>
                  <a:srgbClr val="0000CC"/>
                </a:solidFill>
              </a:rPr>
              <a:t>x'∙y</a:t>
            </a:r>
            <a:r>
              <a:rPr lang="en-US" sz="2400" dirty="0"/>
              <a:t>,  </a:t>
            </a:r>
            <a:r>
              <a:rPr lang="en-US" sz="2400" dirty="0" err="1">
                <a:solidFill>
                  <a:srgbClr val="0000CC"/>
                </a:solidFill>
              </a:rPr>
              <a:t>x∙y</a:t>
            </a:r>
            <a:r>
              <a:rPr lang="en-US" sz="2400" dirty="0">
                <a:solidFill>
                  <a:srgbClr val="0000CC"/>
                </a:solidFill>
              </a:rPr>
              <a:t>'</a:t>
            </a:r>
            <a:r>
              <a:rPr lang="en-US" sz="2400" dirty="0"/>
              <a:t>  and  </a:t>
            </a:r>
            <a:r>
              <a:rPr lang="en-US" sz="2400" dirty="0" err="1">
                <a:solidFill>
                  <a:srgbClr val="0000CC"/>
                </a:solidFill>
              </a:rPr>
              <a:t>x∙y</a:t>
            </a:r>
            <a:endParaRPr lang="en-US" sz="2400" dirty="0">
              <a:solidFill>
                <a:srgbClr val="0000CC"/>
              </a:solidFill>
            </a:endParaRPr>
          </a:p>
          <a:p>
            <a:pPr eaLnBrk="1" hangingPunct="1"/>
            <a:r>
              <a:rPr lang="en-US" sz="2800" dirty="0"/>
              <a:t>A </a:t>
            </a:r>
            <a:r>
              <a:rPr lang="en-US" sz="2800" dirty="0" err="1">
                <a:solidFill>
                  <a:srgbClr val="800000"/>
                </a:solidFill>
              </a:rPr>
              <a:t>maxterm</a:t>
            </a:r>
            <a:r>
              <a:rPr lang="en-US" sz="2800" dirty="0"/>
              <a:t> of </a:t>
            </a:r>
            <a:r>
              <a:rPr lang="en-US" sz="2800" i="1" dirty="0"/>
              <a:t>n</a:t>
            </a:r>
            <a:r>
              <a:rPr lang="en-US" sz="2800" dirty="0"/>
              <a:t> variables is a </a:t>
            </a:r>
            <a:r>
              <a:rPr lang="en-US" sz="2800" u="sng" dirty="0">
                <a:solidFill>
                  <a:srgbClr val="7030A0"/>
                </a:solidFill>
              </a:rPr>
              <a:t>sum</a:t>
            </a:r>
            <a:r>
              <a:rPr lang="en-US" sz="2800" u="sng" dirty="0"/>
              <a:t> term</a:t>
            </a:r>
            <a:r>
              <a:rPr lang="en-US" sz="2800" dirty="0"/>
              <a:t> that contains </a:t>
            </a:r>
            <a:r>
              <a:rPr lang="en-US" sz="2800" i="1" dirty="0"/>
              <a:t>n</a:t>
            </a:r>
            <a:r>
              <a:rPr lang="en-US" sz="2800" dirty="0"/>
              <a:t> literals from </a:t>
            </a:r>
            <a:r>
              <a:rPr lang="en-US" sz="2800" dirty="0">
                <a:solidFill>
                  <a:srgbClr val="FF0000"/>
                </a:solidFill>
              </a:rPr>
              <a:t>all </a:t>
            </a:r>
            <a:r>
              <a:rPr lang="en-US" sz="2800" dirty="0"/>
              <a:t>variables.</a:t>
            </a:r>
          </a:p>
          <a:p>
            <a:pPr lvl="1" eaLnBrk="1" hangingPunct="1"/>
            <a:r>
              <a:rPr lang="en-US" sz="2400" dirty="0"/>
              <a:t>Example: Given 2 variables </a:t>
            </a:r>
            <a:r>
              <a:rPr lang="en-US" sz="2400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CC"/>
                </a:solidFill>
              </a:rPr>
              <a:t>y</a:t>
            </a:r>
            <a:r>
              <a:rPr lang="en-US" sz="2400" dirty="0"/>
              <a:t>, the </a:t>
            </a:r>
            <a:r>
              <a:rPr lang="en-US" sz="2400" dirty="0" err="1"/>
              <a:t>maxterms</a:t>
            </a:r>
            <a:r>
              <a:rPr lang="en-US" sz="2400" dirty="0"/>
              <a:t> are: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 err="1">
                <a:solidFill>
                  <a:srgbClr val="0000CC"/>
                </a:solidFill>
              </a:rPr>
              <a:t>x'+y</a:t>
            </a:r>
            <a:r>
              <a:rPr lang="en-US" sz="2400" dirty="0">
                <a:solidFill>
                  <a:srgbClr val="0000CC"/>
                </a:solidFill>
              </a:rPr>
              <a:t>'</a:t>
            </a:r>
            <a:r>
              <a:rPr lang="en-US" sz="2400" dirty="0"/>
              <a:t>,   </a:t>
            </a:r>
            <a:r>
              <a:rPr lang="en-US" sz="2400" dirty="0" err="1">
                <a:solidFill>
                  <a:srgbClr val="0000CC"/>
                </a:solidFill>
              </a:rPr>
              <a:t>x'+y</a:t>
            </a:r>
            <a:r>
              <a:rPr lang="en-US" sz="2400" dirty="0"/>
              <a:t>,   </a:t>
            </a:r>
            <a:r>
              <a:rPr lang="en-US" sz="2400" dirty="0" err="1">
                <a:solidFill>
                  <a:srgbClr val="0000CC"/>
                </a:solidFill>
              </a:rPr>
              <a:t>x+y</a:t>
            </a:r>
            <a:r>
              <a:rPr lang="en-US" sz="2400" dirty="0">
                <a:solidFill>
                  <a:srgbClr val="0000CC"/>
                </a:solidFill>
              </a:rPr>
              <a:t>'</a:t>
            </a:r>
            <a:r>
              <a:rPr lang="en-US" sz="2400" dirty="0"/>
              <a:t> and   </a:t>
            </a:r>
            <a:r>
              <a:rPr lang="en-US" sz="2400" dirty="0" err="1">
                <a:solidFill>
                  <a:srgbClr val="0000CC"/>
                </a:solidFill>
              </a:rPr>
              <a:t>x+y</a:t>
            </a:r>
            <a:endParaRPr lang="en-US" sz="2400" dirty="0">
              <a:solidFill>
                <a:srgbClr val="0000CC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2400" dirty="0">
              <a:solidFill>
                <a:srgbClr val="0000CC"/>
              </a:solidFill>
            </a:endParaRPr>
          </a:p>
          <a:p>
            <a:pPr eaLnBrk="1" hangingPunct="1"/>
            <a:r>
              <a:rPr lang="en-US" sz="2800" dirty="0"/>
              <a:t>In general, given </a:t>
            </a:r>
            <a:r>
              <a:rPr lang="en-US" sz="2800" i="1" dirty="0"/>
              <a:t>n</a:t>
            </a:r>
            <a:r>
              <a:rPr lang="en-US" sz="2800" dirty="0"/>
              <a:t> variables, we have 2</a:t>
            </a:r>
            <a:r>
              <a:rPr lang="en-US" sz="2800" i="1" baseline="30000" dirty="0"/>
              <a:t>n</a:t>
            </a:r>
            <a:r>
              <a:rPr lang="en-US" sz="2800" dirty="0"/>
              <a:t> </a:t>
            </a:r>
            <a:r>
              <a:rPr lang="en-US" sz="2800" dirty="0" err="1"/>
              <a:t>minterms</a:t>
            </a:r>
            <a:r>
              <a:rPr lang="en-US" sz="2800" dirty="0"/>
              <a:t> and 2</a:t>
            </a:r>
            <a:r>
              <a:rPr lang="en-US" sz="2800" i="1" baseline="30000" dirty="0"/>
              <a:t>n</a:t>
            </a:r>
            <a:r>
              <a:rPr lang="en-US" sz="2800" dirty="0"/>
              <a:t> </a:t>
            </a:r>
            <a:r>
              <a:rPr lang="en-US" sz="2800" dirty="0" err="1"/>
              <a:t>maxterms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8637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CDA1FC-14F4-4112-AF7D-206CBE3B8979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MINTERMS &amp; MAXTERMS (2/2)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E814620-58BA-4960-B42B-F7EB4785B6F1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19200"/>
            <a:ext cx="8077200" cy="91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444500" indent="-4445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808038" indent="-36353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2000"/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074738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074738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097280" indent="-109728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minterms </a:t>
            </a:r>
            <a:r>
              <a:rPr lang="en-US"/>
              <a:t>and </a:t>
            </a:r>
            <a:r>
              <a:rPr lang="en-US">
                <a:solidFill>
                  <a:srgbClr val="0000CC"/>
                </a:solidFill>
              </a:rPr>
              <a:t>maxterms </a:t>
            </a:r>
            <a:r>
              <a:rPr lang="en-US"/>
              <a:t>on 2 variables are denoted by </a:t>
            </a:r>
            <a:r>
              <a:rPr lang="en-US">
                <a:solidFill>
                  <a:srgbClr val="FF0000"/>
                </a:solidFill>
              </a:rPr>
              <a:t>m0</a:t>
            </a:r>
            <a:r>
              <a:rPr lang="en-US">
                <a:solidFill>
                  <a:srgbClr val="800000"/>
                </a:solidFill>
              </a:rPr>
              <a:t> </a:t>
            </a:r>
            <a:r>
              <a:rPr lang="en-US"/>
              <a:t>to</a:t>
            </a:r>
            <a:r>
              <a:rPr lang="en-US">
                <a:solidFill>
                  <a:srgbClr val="80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m3</a:t>
            </a:r>
            <a:r>
              <a:rPr lang="en-US"/>
              <a:t> and </a:t>
            </a:r>
            <a:r>
              <a:rPr lang="en-US">
                <a:solidFill>
                  <a:srgbClr val="0000CC"/>
                </a:solidFill>
              </a:rPr>
              <a:t>M0</a:t>
            </a:r>
            <a:r>
              <a:rPr lang="en-US">
                <a:solidFill>
                  <a:srgbClr val="800000"/>
                </a:solidFill>
              </a:rPr>
              <a:t> </a:t>
            </a:r>
            <a:r>
              <a:rPr lang="en-US"/>
              <a:t>to</a:t>
            </a:r>
            <a:r>
              <a:rPr lang="en-US">
                <a:solidFill>
                  <a:srgbClr val="800000"/>
                </a:solidFill>
              </a:rPr>
              <a:t> </a:t>
            </a:r>
            <a:r>
              <a:rPr lang="en-US">
                <a:solidFill>
                  <a:srgbClr val="0000CC"/>
                </a:solidFill>
              </a:rPr>
              <a:t>M3</a:t>
            </a:r>
            <a:r>
              <a:rPr lang="en-US">
                <a:solidFill>
                  <a:srgbClr val="800000"/>
                </a:solidFill>
              </a:rPr>
              <a:t>,</a:t>
            </a:r>
            <a:r>
              <a:rPr lang="en-US"/>
              <a:t> respectively.</a:t>
            </a:r>
            <a:endParaRPr lang="en-US" dirty="0"/>
          </a:p>
        </p:txBody>
      </p:sp>
      <p:graphicFrame>
        <p:nvGraphicFramePr>
          <p:cNvPr id="9" name="Group 163">
            <a:extLst>
              <a:ext uri="{FF2B5EF4-FFF2-40B4-BE49-F238E27FC236}">
                <a16:creationId xmlns:a16="http://schemas.microsoft.com/office/drawing/2014/main" id="{66AD5479-D2DB-4CA8-9606-BF55A1F8DA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639216"/>
              </p:ext>
            </p:extLst>
          </p:nvPr>
        </p:nvGraphicFramePr>
        <p:xfrm>
          <a:off x="3276600" y="2133600"/>
          <a:ext cx="5257800" cy="219456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8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Minterms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Maxterms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263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Term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Term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x'∙y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'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x+y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x'∙y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x+y'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x∙y'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x'+y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x∙y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x'+y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'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4">
            <a:extLst>
              <a:ext uri="{FF2B5EF4-FFF2-40B4-BE49-F238E27FC236}">
                <a16:creationId xmlns:a16="http://schemas.microsoft.com/office/drawing/2014/main" id="{233F8DD8-E0B9-4AA0-A15F-A7028D64B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648200"/>
            <a:ext cx="8614064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/>
              <a:t>A </a:t>
            </a:r>
            <a:r>
              <a:rPr lang="en-US" sz="2400" dirty="0" err="1">
                <a:solidFill>
                  <a:srgbClr val="FF0000"/>
                </a:solidFill>
              </a:rPr>
              <a:t>minterm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is the </a:t>
            </a:r>
            <a:r>
              <a:rPr lang="en-US" sz="2400" dirty="0">
                <a:solidFill>
                  <a:srgbClr val="00B050"/>
                </a:solidFill>
              </a:rPr>
              <a:t>complement </a:t>
            </a:r>
            <a:r>
              <a:rPr lang="en-US" sz="2400" dirty="0"/>
              <a:t>of the corresponding </a:t>
            </a:r>
            <a:r>
              <a:rPr lang="en-US" sz="2400" dirty="0" err="1">
                <a:solidFill>
                  <a:srgbClr val="0000CC"/>
                </a:solidFill>
              </a:rPr>
              <a:t>maxterm</a:t>
            </a:r>
            <a:endParaRPr lang="en-US" sz="2400" dirty="0">
              <a:solidFill>
                <a:srgbClr val="0000CC"/>
              </a:solidFill>
            </a:endParaRP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000" dirty="0"/>
              <a:t>Example: m2 =  </a:t>
            </a:r>
            <a:r>
              <a:rPr lang="en-US" sz="2000" dirty="0" err="1"/>
              <a:t>x∙y</a:t>
            </a:r>
            <a:r>
              <a:rPr lang="en-US" sz="2000" dirty="0"/>
              <a:t>' </a:t>
            </a:r>
            <a:br>
              <a:rPr lang="en-US" sz="2000" dirty="0"/>
            </a:br>
            <a:r>
              <a:rPr lang="en-US" sz="2000" dirty="0"/>
              <a:t>                m2' = ( </a:t>
            </a:r>
            <a:r>
              <a:rPr lang="en-US" sz="2000" dirty="0" err="1"/>
              <a:t>x∙y</a:t>
            </a:r>
            <a:r>
              <a:rPr lang="en-US" sz="2000" dirty="0"/>
              <a:t>' )' = x' + ( y' )' = x' + y = M2</a:t>
            </a:r>
          </a:p>
        </p:txBody>
      </p:sp>
    </p:spTree>
    <p:extLst>
      <p:ext uri="{BB962C8B-B14F-4D97-AF65-F5344CB8AC3E}">
        <p14:creationId xmlns:p14="http://schemas.microsoft.com/office/powerpoint/2010/main" val="2537315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1A4366-1833-483C-ACB2-92B2EB49D3CD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CANONICAL FORMS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1"/>
            <a:ext cx="8229600" cy="4835525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800000"/>
                </a:solidFill>
              </a:rPr>
              <a:t>Canonical (or normal) form: </a:t>
            </a:r>
            <a:r>
              <a:rPr lang="en-US" sz="2800" dirty="0"/>
              <a:t>a </a:t>
            </a:r>
            <a:r>
              <a:rPr lang="en-US" sz="2800" dirty="0">
                <a:solidFill>
                  <a:srgbClr val="00B050"/>
                </a:solidFill>
              </a:rPr>
              <a:t>unique</a:t>
            </a:r>
            <a:r>
              <a:rPr lang="en-US" sz="2800" dirty="0"/>
              <a:t> form of representation.</a:t>
            </a:r>
          </a:p>
          <a:p>
            <a:pPr lvl="1" eaLnBrk="1" hangingPunct="1"/>
            <a:r>
              <a:rPr lang="en-US" sz="2400" b="1" dirty="0">
                <a:solidFill>
                  <a:srgbClr val="FF0000"/>
                </a:solidFill>
              </a:rPr>
              <a:t>Sum-of-</a:t>
            </a:r>
            <a:r>
              <a:rPr lang="en-US" sz="2400" b="1" dirty="0" err="1">
                <a:solidFill>
                  <a:srgbClr val="FF0000"/>
                </a:solidFill>
              </a:rPr>
              <a:t>minterms</a:t>
            </a:r>
            <a:r>
              <a:rPr lang="en-US" sz="2400" b="1" dirty="0">
                <a:solidFill>
                  <a:srgbClr val="FF0000"/>
                </a:solidFill>
              </a:rPr>
              <a:t>     </a:t>
            </a:r>
            <a:r>
              <a:rPr lang="en-US" sz="2400" b="1" dirty="0"/>
              <a:t>= Canonical sum-of-products</a:t>
            </a:r>
          </a:p>
          <a:p>
            <a:pPr lvl="1" eaLnBrk="1" hangingPunct="1"/>
            <a:r>
              <a:rPr lang="en-US" sz="2400" dirty="0">
                <a:solidFill>
                  <a:srgbClr val="800000"/>
                </a:solidFill>
              </a:rPr>
              <a:t>Product-of-</a:t>
            </a:r>
            <a:r>
              <a:rPr lang="en-US" sz="2400" dirty="0" err="1">
                <a:solidFill>
                  <a:srgbClr val="800000"/>
                </a:solidFill>
              </a:rPr>
              <a:t>maxterms</a:t>
            </a:r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US" sz="2400" dirty="0"/>
              <a:t>= Canonical product-of-sums</a:t>
            </a:r>
          </a:p>
        </p:txBody>
      </p:sp>
    </p:spTree>
    <p:extLst>
      <p:ext uri="{BB962C8B-B14F-4D97-AF65-F5344CB8AC3E}">
        <p14:creationId xmlns:p14="http://schemas.microsoft.com/office/powerpoint/2010/main" val="2161965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1A4366-1833-483C-ACB2-92B2EB49D3CD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SUM-OF-MINTERMS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471A7C1-CE2A-4418-9D44-DE61FFAA57CF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148817"/>
            <a:ext cx="4724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44500" indent="-4445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808038" indent="-36353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2000"/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074738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074738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097280" indent="-109728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Given a truth table:</a:t>
            </a:r>
            <a:endParaRPr lang="en-US" dirty="0"/>
          </a:p>
        </p:txBody>
      </p:sp>
      <p:graphicFrame>
        <p:nvGraphicFramePr>
          <p:cNvPr id="9" name="Group 157">
            <a:extLst>
              <a:ext uri="{FF2B5EF4-FFF2-40B4-BE49-F238E27FC236}">
                <a16:creationId xmlns:a16="http://schemas.microsoft.com/office/drawing/2014/main" id="{C93263CA-8B26-46E5-9284-3B92005D5F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317884"/>
              </p:ext>
            </p:extLst>
          </p:nvPr>
        </p:nvGraphicFramePr>
        <p:xfrm>
          <a:off x="6405455" y="1884874"/>
          <a:ext cx="3048000" cy="329184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F3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Rectangle 158">
            <a:extLst>
              <a:ext uri="{FF2B5EF4-FFF2-40B4-BE49-F238E27FC236}">
                <a16:creationId xmlns:a16="http://schemas.microsoft.com/office/drawing/2014/main" id="{2E87C605-C33F-485F-B4E0-3F306179E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217" y="2692594"/>
            <a:ext cx="486633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/>
              <a:t>Obtain </a:t>
            </a:r>
            <a:r>
              <a:rPr lang="en-US" sz="2400" dirty="0">
                <a:solidFill>
                  <a:srgbClr val="800000"/>
                </a:solidFill>
              </a:rPr>
              <a:t>sum-of-</a:t>
            </a:r>
            <a:r>
              <a:rPr lang="en-US" sz="2400" dirty="0" err="1">
                <a:solidFill>
                  <a:srgbClr val="800000"/>
                </a:solidFill>
              </a:rPr>
              <a:t>minterms</a:t>
            </a:r>
            <a:r>
              <a:rPr lang="en-US" sz="2400" dirty="0"/>
              <a:t> expression by gathering the </a:t>
            </a:r>
            <a:r>
              <a:rPr lang="en-US" sz="2400" dirty="0" err="1"/>
              <a:t>minterms</a:t>
            </a:r>
            <a:r>
              <a:rPr lang="en-US" sz="2400" dirty="0"/>
              <a:t> of the function (where output is </a:t>
            </a:r>
            <a:r>
              <a:rPr lang="en-US" sz="2400" dirty="0">
                <a:solidFill>
                  <a:srgbClr val="C00000"/>
                </a:solidFill>
              </a:rPr>
              <a:t>1</a:t>
            </a:r>
            <a:r>
              <a:rPr lang="en-US" sz="2400" dirty="0"/>
              <a:t>).</a:t>
            </a:r>
          </a:p>
        </p:txBody>
      </p:sp>
      <p:sp>
        <p:nvSpPr>
          <p:cNvPr id="11" name="Text Box 160">
            <a:extLst>
              <a:ext uri="{FF2B5EF4-FFF2-40B4-BE49-F238E27FC236}">
                <a16:creationId xmlns:a16="http://schemas.microsoft.com/office/drawing/2014/main" id="{5A30F9B3-ED17-4845-8C3C-0E89C54A5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2649" y="4368994"/>
            <a:ext cx="216904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800000"/>
                </a:solidFill>
              </a:rPr>
              <a:t>F1 = </a:t>
            </a:r>
            <a:r>
              <a:rPr lang="en-US" sz="2000" dirty="0" err="1">
                <a:solidFill>
                  <a:srgbClr val="800000"/>
                </a:solidFill>
              </a:rPr>
              <a:t>x∙y∙z</a:t>
            </a:r>
            <a:r>
              <a:rPr lang="en-US" sz="2000" dirty="0">
                <a:solidFill>
                  <a:srgbClr val="800000"/>
                </a:solidFill>
              </a:rPr>
              <a:t>' = m6</a:t>
            </a:r>
          </a:p>
        </p:txBody>
      </p:sp>
      <p:sp>
        <p:nvSpPr>
          <p:cNvPr id="12" name="Text Box 161">
            <a:extLst>
              <a:ext uri="{FF2B5EF4-FFF2-40B4-BE49-F238E27FC236}">
                <a16:creationId xmlns:a16="http://schemas.microsoft.com/office/drawing/2014/main" id="{44A13705-8B76-4C3A-82D8-66B407E55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2649" y="4946602"/>
            <a:ext cx="1811931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00CC"/>
                </a:solidFill>
              </a:rPr>
              <a:t>F2 =</a:t>
            </a:r>
          </a:p>
        </p:txBody>
      </p:sp>
      <p:sp>
        <p:nvSpPr>
          <p:cNvPr id="13" name="Text Box 163">
            <a:extLst>
              <a:ext uri="{FF2B5EF4-FFF2-40B4-BE49-F238E27FC236}">
                <a16:creationId xmlns:a16="http://schemas.microsoft.com/office/drawing/2014/main" id="{A51C7AE6-48CB-436A-9F06-586B24FB4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2649" y="5580214"/>
            <a:ext cx="346622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F3 =</a:t>
            </a:r>
          </a:p>
        </p:txBody>
      </p:sp>
    </p:spTree>
    <p:extLst>
      <p:ext uri="{BB962C8B-B14F-4D97-AF65-F5344CB8AC3E}">
        <p14:creationId xmlns:p14="http://schemas.microsoft.com/office/powerpoint/2010/main" val="1920874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1A4366-1833-483C-ACB2-92B2EB49D3CD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PRODUCT-OF-MAXTERMS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471A7C1-CE2A-4418-9D44-DE61FFAA57CF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148817"/>
            <a:ext cx="4724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44500" indent="-4445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808038" indent="-36353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2000"/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074738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074738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097280" indent="-109728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Given a truth table:</a:t>
            </a:r>
            <a:endParaRPr lang="en-US" dirty="0"/>
          </a:p>
        </p:txBody>
      </p:sp>
      <p:graphicFrame>
        <p:nvGraphicFramePr>
          <p:cNvPr id="14" name="Group 4">
            <a:extLst>
              <a:ext uri="{FF2B5EF4-FFF2-40B4-BE49-F238E27FC236}">
                <a16:creationId xmlns:a16="http://schemas.microsoft.com/office/drawing/2014/main" id="{2184F152-5ABA-4542-B6DF-CF650C17F3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9768506"/>
              </p:ext>
            </p:extLst>
          </p:nvPr>
        </p:nvGraphicFramePr>
        <p:xfrm>
          <a:off x="6934200" y="1295400"/>
          <a:ext cx="3048000" cy="329184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F3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Rectangle 76">
            <a:extLst>
              <a:ext uri="{FF2B5EF4-FFF2-40B4-BE49-F238E27FC236}">
                <a16:creationId xmlns:a16="http://schemas.microsoft.com/office/drawing/2014/main" id="{1B8A8B52-EBD0-4142-B666-84375C2CD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380" y="2285422"/>
            <a:ext cx="4724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/>
              <a:t>Obtain </a:t>
            </a:r>
            <a:r>
              <a:rPr lang="en-US" sz="2400" dirty="0">
                <a:solidFill>
                  <a:srgbClr val="800000"/>
                </a:solidFill>
              </a:rPr>
              <a:t>product-of-</a:t>
            </a:r>
            <a:r>
              <a:rPr lang="en-US" sz="2400" dirty="0" err="1">
                <a:solidFill>
                  <a:srgbClr val="800000"/>
                </a:solidFill>
              </a:rPr>
              <a:t>maxterms</a:t>
            </a:r>
            <a:r>
              <a:rPr lang="en-US" sz="2400" dirty="0"/>
              <a:t> expression by gathering the </a:t>
            </a:r>
            <a:r>
              <a:rPr lang="en-US" sz="2400" dirty="0" err="1"/>
              <a:t>maxterms</a:t>
            </a:r>
            <a:r>
              <a:rPr lang="en-US" sz="2400" dirty="0"/>
              <a:t> of the function (where output is 0).</a:t>
            </a:r>
          </a:p>
        </p:txBody>
      </p:sp>
      <p:sp>
        <p:nvSpPr>
          <p:cNvPr id="16" name="Text Box 83">
            <a:extLst>
              <a:ext uri="{FF2B5EF4-FFF2-40B4-BE49-F238E27FC236}">
                <a16:creationId xmlns:a16="http://schemas.microsoft.com/office/drawing/2014/main" id="{218F6830-71A4-42A9-A990-51AF09625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1760" y="4245958"/>
            <a:ext cx="6781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00CC"/>
                </a:solidFill>
              </a:rPr>
              <a:t>F2 = (</a:t>
            </a:r>
            <a:r>
              <a:rPr lang="en-US" sz="2000" dirty="0" err="1">
                <a:solidFill>
                  <a:srgbClr val="0000CC"/>
                </a:solidFill>
              </a:rPr>
              <a:t>x+y+z</a:t>
            </a:r>
            <a:r>
              <a:rPr lang="en-US" sz="2000" dirty="0">
                <a:solidFill>
                  <a:srgbClr val="0000CC"/>
                </a:solidFill>
              </a:rPr>
              <a:t>) ∙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x+y</a:t>
            </a:r>
            <a:r>
              <a:rPr lang="en-US" sz="2000" dirty="0">
                <a:solidFill>
                  <a:srgbClr val="0000CC"/>
                </a:solidFill>
              </a:rPr>
              <a:t>'+z) ∙ (</a:t>
            </a:r>
            <a:r>
              <a:rPr lang="en-US" sz="2000" dirty="0" err="1">
                <a:solidFill>
                  <a:srgbClr val="0000CC"/>
                </a:solidFill>
              </a:rPr>
              <a:t>x+y</a:t>
            </a:r>
            <a:r>
              <a:rPr lang="en-US" sz="2000" dirty="0">
                <a:solidFill>
                  <a:srgbClr val="0000CC"/>
                </a:solidFill>
              </a:rPr>
              <a:t>'+z') </a:t>
            </a:r>
            <a:br>
              <a:rPr lang="en-US" sz="2000" dirty="0">
                <a:solidFill>
                  <a:srgbClr val="0000CC"/>
                </a:solidFill>
              </a:rPr>
            </a:br>
            <a:r>
              <a:rPr lang="en-US" sz="2000" dirty="0">
                <a:solidFill>
                  <a:srgbClr val="0000CC"/>
                </a:solidFill>
              </a:rPr>
              <a:t>     = M0 ∙ M2 ∙ M3 = </a:t>
            </a:r>
            <a:r>
              <a:rPr lang="en-US" sz="2000" dirty="0">
                <a:solidFill>
                  <a:srgbClr val="0000CC"/>
                </a:solidFill>
                <a:latin typeface="Symbol" pitchFamily="18" charset="2"/>
              </a:rPr>
              <a:t>P</a:t>
            </a:r>
            <a:r>
              <a:rPr lang="en-US" sz="2000" dirty="0">
                <a:solidFill>
                  <a:srgbClr val="0000CC"/>
                </a:solidFill>
              </a:rPr>
              <a:t>M(0,2,3)</a:t>
            </a:r>
          </a:p>
        </p:txBody>
      </p:sp>
      <p:sp>
        <p:nvSpPr>
          <p:cNvPr id="17" name="Text Box 78">
            <a:extLst>
              <a:ext uri="{FF2B5EF4-FFF2-40B4-BE49-F238E27FC236}">
                <a16:creationId xmlns:a16="http://schemas.microsoft.com/office/drawing/2014/main" id="{7F959367-2351-45F2-AFED-D2E2E02D9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1760" y="5370448"/>
            <a:ext cx="150480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F3 =</a:t>
            </a:r>
          </a:p>
        </p:txBody>
      </p:sp>
      <p:grpSp>
        <p:nvGrpSpPr>
          <p:cNvPr id="18" name="Group 89">
            <a:extLst>
              <a:ext uri="{FF2B5EF4-FFF2-40B4-BE49-F238E27FC236}">
                <a16:creationId xmlns:a16="http://schemas.microsoft.com/office/drawing/2014/main" id="{0AB16942-3A8E-4A2F-872D-3600E8B62BE9}"/>
              </a:ext>
            </a:extLst>
          </p:cNvPr>
          <p:cNvGrpSpPr>
            <a:grpSpLocks/>
          </p:cNvGrpSpPr>
          <p:nvPr/>
        </p:nvGrpSpPr>
        <p:grpSpPr bwMode="auto">
          <a:xfrm>
            <a:off x="9067800" y="1676401"/>
            <a:ext cx="304800" cy="1447800"/>
            <a:chOff x="4752" y="1056"/>
            <a:chExt cx="192" cy="912"/>
          </a:xfrm>
        </p:grpSpPr>
        <p:sp>
          <p:nvSpPr>
            <p:cNvPr id="19" name="Oval 84">
              <a:extLst>
                <a:ext uri="{FF2B5EF4-FFF2-40B4-BE49-F238E27FC236}">
                  <a16:creationId xmlns:a16="http://schemas.microsoft.com/office/drawing/2014/main" id="{8B52D4AA-E764-4F9A-9FC7-27C9764DE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056"/>
              <a:ext cx="192" cy="192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0" name="Oval 85">
              <a:extLst>
                <a:ext uri="{FF2B5EF4-FFF2-40B4-BE49-F238E27FC236}">
                  <a16:creationId xmlns:a16="http://schemas.microsoft.com/office/drawing/2014/main" id="{F0B392BB-A923-492A-AEF4-3AD940F2C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536"/>
              <a:ext cx="192" cy="192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1" name="Oval 86">
              <a:extLst>
                <a:ext uri="{FF2B5EF4-FFF2-40B4-BE49-F238E27FC236}">
                  <a16:creationId xmlns:a16="http://schemas.microsoft.com/office/drawing/2014/main" id="{603B03E0-975D-462C-A690-A9BABB68D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776"/>
              <a:ext cx="192" cy="192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988953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1A4366-1833-483C-ACB2-92B2EB49D3CD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17948CFF-9DE3-4DCD-89B8-B1FF5CCEF0E2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143000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444500" indent="-4445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808038" indent="-36353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2000"/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074738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074738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097280" indent="-109728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/>
              <a:t>We can convert between sum-of-minterms and product-of-maxterms </a:t>
            </a:r>
          </a:p>
          <a:p>
            <a:pPr>
              <a:lnSpc>
                <a:spcPct val="90000"/>
              </a:lnSpc>
            </a:pPr>
            <a:r>
              <a:rPr lang="en-US"/>
              <a:t>Example: </a:t>
            </a:r>
            <a:r>
              <a:rPr lang="en-US">
                <a:solidFill>
                  <a:srgbClr val="FF0000"/>
                </a:solidFill>
              </a:rPr>
              <a:t>F2 = </a:t>
            </a:r>
            <a:r>
              <a:rPr lang="en-US">
                <a:solidFill>
                  <a:srgbClr val="FF0000"/>
                </a:solidFill>
                <a:latin typeface="Symbol" pitchFamily="18" charset="2"/>
              </a:rPr>
              <a:t>S </a:t>
            </a:r>
            <a:r>
              <a:rPr lang="en-US">
                <a:solidFill>
                  <a:srgbClr val="FF0000"/>
                </a:solidFill>
              </a:rPr>
              <a:t>m(1,4,5,6,7) = </a:t>
            </a:r>
            <a:r>
              <a:rPr lang="en-US">
                <a:solidFill>
                  <a:srgbClr val="FF0000"/>
                </a:solidFill>
                <a:latin typeface="Symbol" pitchFamily="18" charset="2"/>
              </a:rPr>
              <a:t>P </a:t>
            </a:r>
            <a:r>
              <a:rPr lang="en-US">
                <a:solidFill>
                  <a:srgbClr val="FF0000"/>
                </a:solidFill>
              </a:rPr>
              <a:t>M(0,2,3)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Why? See F2' in truth table.</a:t>
            </a:r>
            <a:endParaRPr lang="en-US" dirty="0"/>
          </a:p>
        </p:txBody>
      </p:sp>
      <p:sp>
        <p:nvSpPr>
          <p:cNvPr id="23" name="Rectangle 91">
            <a:extLst>
              <a:ext uri="{FF2B5EF4-FFF2-40B4-BE49-F238E27FC236}">
                <a16:creationId xmlns:a16="http://schemas.microsoft.com/office/drawing/2014/main" id="{CAF65458-3547-411A-81BE-1E6924DCA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25" y="2874993"/>
            <a:ext cx="5715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2400" dirty="0"/>
              <a:t>F2' = m0 + m2 + m3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sz="2400" dirty="0"/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2400" dirty="0"/>
              <a:t>Therefore,</a:t>
            </a:r>
            <a:br>
              <a:rPr lang="en-US" sz="2400" dirty="0"/>
            </a:br>
            <a:r>
              <a:rPr lang="en-US" sz="2400" dirty="0"/>
              <a:t>F2 = (m0 + m2 + m3)' </a:t>
            </a:r>
            <a:br>
              <a:rPr lang="en-US" sz="2400" dirty="0"/>
            </a:br>
            <a:r>
              <a:rPr lang="en-US" sz="2400" dirty="0"/>
              <a:t>     = m0' ∙ m2' ∙ m3' (by </a:t>
            </a:r>
            <a:r>
              <a:rPr lang="en-US" sz="2400" dirty="0" err="1"/>
              <a:t>DeMorgan’s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     = M0 ∙ M2 ∙ M3   (m</a:t>
            </a:r>
            <a:r>
              <a:rPr lang="en-US" sz="2400" i="1" dirty="0"/>
              <a:t>x</a:t>
            </a:r>
            <a:r>
              <a:rPr lang="en-US" sz="2400" dirty="0"/>
              <a:t>' = </a:t>
            </a:r>
            <a:r>
              <a:rPr lang="en-US" sz="2400" dirty="0" err="1"/>
              <a:t>M</a:t>
            </a:r>
            <a:r>
              <a:rPr lang="en-US" sz="2400" i="1" dirty="0" err="1"/>
              <a:t>x</a:t>
            </a:r>
            <a:r>
              <a:rPr lang="en-US" sz="2400" dirty="0"/>
              <a:t>)</a:t>
            </a:r>
          </a:p>
        </p:txBody>
      </p:sp>
      <p:graphicFrame>
        <p:nvGraphicFramePr>
          <p:cNvPr id="24" name="Group 90">
            <a:extLst>
              <a:ext uri="{FF2B5EF4-FFF2-40B4-BE49-F238E27FC236}">
                <a16:creationId xmlns:a16="http://schemas.microsoft.com/office/drawing/2014/main" id="{3AC41A45-1013-42AE-92AD-4C8BD19CE5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971257"/>
              </p:ext>
            </p:extLst>
          </p:nvPr>
        </p:nvGraphicFramePr>
        <p:xfrm>
          <a:off x="8212150" y="1783080"/>
          <a:ext cx="2514600" cy="329184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F2'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044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5F5573-F982-4DFC-BF85-108D690A38C9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KARNAUGH MAPS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8717" y="1165104"/>
            <a:ext cx="8229600" cy="47593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Function Simplification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800000"/>
                </a:solidFill>
              </a:rPr>
              <a:t>Algebraic Simplification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800000"/>
                </a:solidFill>
              </a:rPr>
              <a:t>Introduction to K-maps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How to use K-maps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800000"/>
                </a:solidFill>
              </a:rPr>
              <a:t>Converting to </a:t>
            </a:r>
            <a:r>
              <a:rPr lang="en-US" sz="2800" dirty="0" err="1">
                <a:solidFill>
                  <a:srgbClr val="800000"/>
                </a:solidFill>
              </a:rPr>
              <a:t>Minterms</a:t>
            </a:r>
            <a:r>
              <a:rPr lang="en-US" sz="2800" dirty="0">
                <a:solidFill>
                  <a:srgbClr val="800000"/>
                </a:solidFill>
              </a:rPr>
              <a:t> Form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800000"/>
                </a:solidFill>
              </a:rPr>
              <a:t>Example on Finding Minimal SOP Expression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Finding POS Expression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800000"/>
                </a:solidFill>
              </a:rPr>
              <a:t>Don’t-care Conditions</a:t>
            </a:r>
          </a:p>
        </p:txBody>
      </p:sp>
    </p:spTree>
    <p:extLst>
      <p:ext uri="{BB962C8B-B14F-4D97-AF65-F5344CB8AC3E}">
        <p14:creationId xmlns:p14="http://schemas.microsoft.com/office/powerpoint/2010/main" val="2871797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57900-CE1A-4948-AE66-BE1E0433E9A2}" type="slidenum">
              <a:rPr lang="en-US" altLang="en-US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FUNCTION SIMPLIFICATION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08076"/>
            <a:ext cx="8229600" cy="483552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400" dirty="0"/>
              <a:t>Why simplify?</a:t>
            </a:r>
          </a:p>
          <a:p>
            <a:pPr lvl="1" eaLnBrk="1" hangingPunct="1"/>
            <a:r>
              <a:rPr lang="en-US" sz="2000" dirty="0"/>
              <a:t>Simpler expression uses fewer logic gates.</a:t>
            </a:r>
          </a:p>
          <a:p>
            <a:pPr lvl="1" eaLnBrk="1" hangingPunct="1"/>
            <a:r>
              <a:rPr lang="en-US" sz="2000" dirty="0"/>
              <a:t>Thus cheaper, uses less power, (sometimes) faster.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Techniques</a:t>
            </a:r>
          </a:p>
          <a:p>
            <a:pPr lvl="1" eaLnBrk="1" hangingPunct="1"/>
            <a:r>
              <a:rPr lang="en-US" sz="2000" dirty="0">
                <a:solidFill>
                  <a:srgbClr val="800000"/>
                </a:solidFill>
                <a:sym typeface="Symbol" pitchFamily="18" charset="2"/>
              </a:rPr>
              <a:t>Algebraic</a:t>
            </a:r>
          </a:p>
          <a:p>
            <a:pPr lvl="2" eaLnBrk="1" hangingPunct="1"/>
            <a:r>
              <a:rPr lang="en-US" sz="1800" dirty="0">
                <a:sym typeface="Symbol" pitchFamily="18" charset="2"/>
              </a:rPr>
              <a:t>Using theorems</a:t>
            </a:r>
          </a:p>
          <a:p>
            <a:pPr lvl="2" eaLnBrk="1" hangingPunct="1"/>
            <a:r>
              <a:rPr lang="en-US" sz="1800" dirty="0">
                <a:sym typeface="Symbol" pitchFamily="18" charset="2"/>
              </a:rPr>
              <a:t>Open-ended; requires skills</a:t>
            </a:r>
          </a:p>
          <a:p>
            <a:pPr lvl="1" eaLnBrk="1" hangingPunct="1"/>
            <a:r>
              <a:rPr lang="en-US" sz="2000" dirty="0" err="1">
                <a:solidFill>
                  <a:srgbClr val="800000"/>
                </a:solidFill>
                <a:sym typeface="Symbol" pitchFamily="18" charset="2"/>
              </a:rPr>
              <a:t>Karnaugh</a:t>
            </a:r>
            <a:r>
              <a:rPr lang="en-US" sz="2000" dirty="0">
                <a:solidFill>
                  <a:srgbClr val="800000"/>
                </a:solidFill>
                <a:sym typeface="Symbol" pitchFamily="18" charset="2"/>
              </a:rPr>
              <a:t> Maps</a:t>
            </a:r>
          </a:p>
          <a:p>
            <a:pPr lvl="2" eaLnBrk="1" hangingPunct="1"/>
            <a:r>
              <a:rPr lang="en-US" sz="1800" dirty="0">
                <a:sym typeface="Symbol" pitchFamily="18" charset="2"/>
              </a:rPr>
              <a:t>Easy to use</a:t>
            </a:r>
          </a:p>
          <a:p>
            <a:pPr lvl="2" eaLnBrk="1" hangingPunct="1"/>
            <a:r>
              <a:rPr lang="en-US" sz="1800" dirty="0">
                <a:sym typeface="Symbol" pitchFamily="18" charset="2"/>
              </a:rPr>
              <a:t>Limited to no more than 6 variables</a:t>
            </a:r>
          </a:p>
          <a:p>
            <a:pPr lvl="1" eaLnBrk="1" hangingPunct="1"/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sym typeface="Symbol" pitchFamily="18" charset="2"/>
              </a:rPr>
              <a:t>Quine-McCluskey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sym typeface="Symbol" pitchFamily="18" charset="2"/>
              </a:rPr>
              <a:t> (not going to cover)</a:t>
            </a:r>
          </a:p>
          <a:p>
            <a:pPr lvl="2" eaLnBrk="1" hangingPunct="1"/>
            <a:r>
              <a:rPr lang="en-US" sz="1800" dirty="0">
                <a:solidFill>
                  <a:schemeClr val="bg1">
                    <a:lumMod val="75000"/>
                  </a:schemeClr>
                </a:solidFill>
                <a:sym typeface="Symbol" pitchFamily="18" charset="2"/>
              </a:rPr>
              <a:t>Suitable for automation</a:t>
            </a:r>
          </a:p>
          <a:p>
            <a:pPr lvl="2" eaLnBrk="1" hangingPunct="1"/>
            <a:r>
              <a:rPr lang="en-US" sz="1800" dirty="0">
                <a:solidFill>
                  <a:schemeClr val="bg1">
                    <a:lumMod val="75000"/>
                  </a:schemeClr>
                </a:solidFill>
                <a:sym typeface="Symbol" pitchFamily="18" charset="2"/>
              </a:rPr>
              <a:t>Can handle many variables (but computationally intensive)</a:t>
            </a:r>
          </a:p>
        </p:txBody>
      </p:sp>
    </p:spTree>
    <p:extLst>
      <p:ext uri="{BB962C8B-B14F-4D97-AF65-F5344CB8AC3E}">
        <p14:creationId xmlns:p14="http://schemas.microsoft.com/office/powerpoint/2010/main" val="1807198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AEC206-6357-4B4F-B66C-B30695B5DA54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/>
              <a:t>ALGEBRAIC SIMPLIFICATION (1/4)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1"/>
            <a:ext cx="8229600" cy="4835525"/>
          </a:xfrm>
        </p:spPr>
        <p:txBody>
          <a:bodyPr/>
          <a:lstStyle/>
          <a:p>
            <a:pPr eaLnBrk="1" hangingPunct="1"/>
            <a:r>
              <a:rPr lang="en-US" sz="2400" dirty="0"/>
              <a:t>Aims to minimize</a:t>
            </a:r>
          </a:p>
          <a:p>
            <a:pPr lvl="1" eaLnBrk="1" hangingPunct="1"/>
            <a:r>
              <a:rPr lang="en-US" sz="2000" dirty="0"/>
              <a:t>Number of literals, and</a:t>
            </a:r>
          </a:p>
          <a:p>
            <a:pPr lvl="1" eaLnBrk="1" hangingPunct="1"/>
            <a:r>
              <a:rPr lang="en-US" sz="2000" dirty="0"/>
              <a:t>Number of terms</a:t>
            </a:r>
          </a:p>
          <a:p>
            <a:pPr lvl="1" eaLnBrk="1" hangingPunct="1"/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400" dirty="0"/>
              <a:t>But sometimes conflicting, so let’s aim at reducing the number of literals for the examples in the next few slides.</a:t>
            </a:r>
          </a:p>
          <a:p>
            <a:pPr>
              <a:spcBef>
                <a:spcPts val="1200"/>
              </a:spcBef>
            </a:pPr>
            <a:endParaRPr lang="en-US" sz="2400" dirty="0"/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rgbClr val="800000"/>
                </a:solidFill>
              </a:rPr>
              <a:t>Difficult</a:t>
            </a:r>
            <a:r>
              <a:rPr lang="en-US" sz="2400" dirty="0"/>
              <a:t> – needs good algebraic manipulation skills.</a:t>
            </a:r>
          </a:p>
          <a:p>
            <a:pPr eaLnBrk="1" hangingPunct="1">
              <a:spcBef>
                <a:spcPct val="50000"/>
              </a:spcBef>
            </a:pPr>
            <a:endParaRPr lang="en-US" sz="24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36664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4B6104-C7CE-4B73-B44F-32980DEA733C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/>
              <a:t>ALGEBRAIC SIMPLIFICATION (2/4)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0"/>
            <a:ext cx="8229600" cy="4648200"/>
          </a:xfrm>
        </p:spPr>
        <p:txBody>
          <a:bodyPr/>
          <a:lstStyle/>
          <a:p>
            <a:pPr eaLnBrk="1" hangingPunct="1"/>
            <a:r>
              <a:rPr lang="en-US" sz="2400" dirty="0"/>
              <a:t>Example 1: Simplify </a:t>
            </a:r>
            <a:r>
              <a:rPr lang="en-US" sz="2400" dirty="0">
                <a:solidFill>
                  <a:srgbClr val="800000"/>
                </a:solidFill>
              </a:rPr>
              <a:t>(</a:t>
            </a:r>
            <a:r>
              <a:rPr lang="en-US" sz="2400" dirty="0" err="1">
                <a:solidFill>
                  <a:srgbClr val="800000"/>
                </a:solidFill>
              </a:rPr>
              <a:t>x+y</a:t>
            </a:r>
            <a:r>
              <a:rPr lang="en-US" sz="2400" dirty="0">
                <a:solidFill>
                  <a:srgbClr val="800000"/>
                </a:solidFill>
              </a:rPr>
              <a:t>)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(</a:t>
            </a:r>
            <a:r>
              <a:rPr lang="en-US" sz="2400" dirty="0" err="1">
                <a:solidFill>
                  <a:srgbClr val="800000"/>
                </a:solidFill>
                <a:sym typeface="Symbol" pitchFamily="18" charset="2"/>
              </a:rPr>
              <a:t>x+y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')(</a:t>
            </a:r>
            <a:r>
              <a:rPr lang="en-US" sz="2400" dirty="0" err="1">
                <a:solidFill>
                  <a:srgbClr val="800000"/>
                </a:solidFill>
                <a:sym typeface="Symbol" pitchFamily="18" charset="2"/>
              </a:rPr>
              <a:t>x'+z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)</a:t>
            </a:r>
            <a:r>
              <a:rPr lang="en-US" sz="2400" dirty="0">
                <a:sym typeface="Symbol" pitchFamily="18" charset="2"/>
              </a:rPr>
              <a:t> </a:t>
            </a:r>
          </a:p>
          <a:p>
            <a:pPr lvl="1" eaLnBrk="1" hangingPunct="1"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rgbClr val="0000CC"/>
                </a:solidFill>
              </a:rPr>
              <a:t>(</a:t>
            </a:r>
            <a:r>
              <a:rPr lang="en-US" sz="2000" b="1" dirty="0" err="1">
                <a:solidFill>
                  <a:srgbClr val="0000CC"/>
                </a:solidFill>
              </a:rPr>
              <a:t>x+y</a:t>
            </a:r>
            <a:r>
              <a:rPr lang="en-US" sz="2000" b="1" dirty="0">
                <a:solidFill>
                  <a:srgbClr val="0000CC"/>
                </a:solidFill>
              </a:rPr>
              <a:t>)</a:t>
            </a:r>
            <a:r>
              <a:rPr lang="en-US" sz="2000" b="1" dirty="0">
                <a:solidFill>
                  <a:srgbClr val="0000CC"/>
                </a:solidFill>
                <a:sym typeface="Symbol" pitchFamily="18" charset="2"/>
              </a:rPr>
              <a:t>(</a:t>
            </a:r>
            <a:r>
              <a:rPr lang="en-US" sz="2000" b="1" dirty="0" err="1">
                <a:solidFill>
                  <a:srgbClr val="0000CC"/>
                </a:solidFill>
                <a:sym typeface="Symbol" pitchFamily="18" charset="2"/>
              </a:rPr>
              <a:t>x+y</a:t>
            </a:r>
            <a:r>
              <a:rPr lang="en-US" sz="2000" b="1" dirty="0">
                <a:solidFill>
                  <a:srgbClr val="0000CC"/>
                </a:solidFill>
                <a:sym typeface="Symbol" pitchFamily="18" charset="2"/>
              </a:rPr>
              <a:t>')</a:t>
            </a:r>
            <a:r>
              <a:rPr lang="en-US" sz="2000" dirty="0">
                <a:sym typeface="Symbol" pitchFamily="18" charset="2"/>
              </a:rPr>
              <a:t>(</a:t>
            </a:r>
            <a:r>
              <a:rPr lang="en-US" sz="2000" dirty="0" err="1">
                <a:sym typeface="Symbol" pitchFamily="18" charset="2"/>
              </a:rPr>
              <a:t>x'+z</a:t>
            </a:r>
            <a:r>
              <a:rPr lang="en-US" sz="2000" dirty="0">
                <a:sym typeface="Symbol" pitchFamily="18" charset="2"/>
              </a:rPr>
              <a:t>) 	</a:t>
            </a:r>
            <a:br>
              <a:rPr lang="en-US" sz="2000" dirty="0">
                <a:sym typeface="Symbol" pitchFamily="18" charset="2"/>
              </a:rPr>
            </a:br>
            <a:r>
              <a:rPr lang="en-US" sz="2000" dirty="0">
                <a:sym typeface="Symbol" pitchFamily="18" charset="2"/>
              </a:rPr>
              <a:t>= (</a:t>
            </a:r>
            <a:r>
              <a:rPr lang="en-US" sz="2000" b="1" dirty="0" err="1">
                <a:solidFill>
                  <a:srgbClr val="0000CC"/>
                </a:solidFill>
                <a:sym typeface="Symbol" pitchFamily="18" charset="2"/>
              </a:rPr>
              <a:t>xx</a:t>
            </a:r>
            <a:r>
              <a:rPr lang="en-US" sz="2000" dirty="0">
                <a:sym typeface="Symbol" pitchFamily="18" charset="2"/>
              </a:rPr>
              <a:t> + </a:t>
            </a:r>
            <a:r>
              <a:rPr lang="en-US" sz="2000" b="1" dirty="0" err="1">
                <a:solidFill>
                  <a:srgbClr val="800000"/>
                </a:solidFill>
                <a:sym typeface="Symbol" pitchFamily="18" charset="2"/>
              </a:rPr>
              <a:t>xy</a:t>
            </a:r>
            <a:r>
              <a:rPr lang="en-US" sz="2000" b="1" dirty="0">
                <a:solidFill>
                  <a:srgbClr val="800000"/>
                </a:solidFill>
                <a:sym typeface="Symbol" pitchFamily="18" charset="2"/>
              </a:rPr>
              <a:t>' + </a:t>
            </a:r>
            <a:r>
              <a:rPr lang="en-US" sz="2000" b="1" dirty="0" err="1">
                <a:solidFill>
                  <a:srgbClr val="800000"/>
                </a:solidFill>
                <a:sym typeface="Symbol" pitchFamily="18" charset="2"/>
              </a:rPr>
              <a:t>xy</a:t>
            </a:r>
            <a:r>
              <a:rPr lang="en-US" sz="2000" dirty="0">
                <a:sym typeface="Symbol" pitchFamily="18" charset="2"/>
              </a:rPr>
              <a:t> + </a:t>
            </a:r>
            <a:r>
              <a:rPr lang="en-US" sz="2000" b="1" dirty="0" err="1">
                <a:solidFill>
                  <a:schemeClr val="accent2"/>
                </a:solidFill>
                <a:sym typeface="Symbol" pitchFamily="18" charset="2"/>
              </a:rPr>
              <a:t>yy</a:t>
            </a:r>
            <a:r>
              <a:rPr lang="en-US" sz="2000" b="1" dirty="0">
                <a:solidFill>
                  <a:schemeClr val="accent2"/>
                </a:solidFill>
                <a:sym typeface="Symbol" pitchFamily="18" charset="2"/>
              </a:rPr>
              <a:t>'</a:t>
            </a:r>
            <a:r>
              <a:rPr lang="en-US" sz="2000" dirty="0">
                <a:sym typeface="Symbol" pitchFamily="18" charset="2"/>
              </a:rPr>
              <a:t>)  (</a:t>
            </a:r>
            <a:r>
              <a:rPr lang="en-US" sz="2000" dirty="0" err="1">
                <a:sym typeface="Symbol" pitchFamily="18" charset="2"/>
              </a:rPr>
              <a:t>x'+z</a:t>
            </a:r>
            <a:r>
              <a:rPr lang="en-US" sz="2000" dirty="0">
                <a:sym typeface="Symbol" pitchFamily="18" charset="2"/>
              </a:rPr>
              <a:t>) 	(</a:t>
            </a:r>
            <a:r>
              <a:rPr lang="en-US" sz="2000" dirty="0" err="1">
                <a:sym typeface="Symbol" pitchFamily="18" charset="2"/>
              </a:rPr>
              <a:t>distributivity</a:t>
            </a:r>
            <a:r>
              <a:rPr lang="en-US" sz="2000" dirty="0">
                <a:sym typeface="Symbol" pitchFamily="18" charset="2"/>
              </a:rPr>
              <a:t>)</a:t>
            </a:r>
            <a:br>
              <a:rPr lang="en-US" sz="2000" dirty="0">
                <a:sym typeface="Symbol" pitchFamily="18" charset="2"/>
              </a:rPr>
            </a:br>
            <a:r>
              <a:rPr lang="en-US" sz="2000" dirty="0">
                <a:sym typeface="Symbol" pitchFamily="18" charset="2"/>
              </a:rPr>
              <a:t>= (x + x(</a:t>
            </a:r>
            <a:r>
              <a:rPr lang="en-US" sz="2000" b="1" dirty="0" err="1">
                <a:solidFill>
                  <a:srgbClr val="0000CC"/>
                </a:solidFill>
                <a:sym typeface="Symbol" pitchFamily="18" charset="2"/>
              </a:rPr>
              <a:t>y'+y</a:t>
            </a:r>
            <a:r>
              <a:rPr lang="en-US" sz="2000" dirty="0">
                <a:sym typeface="Symbol" pitchFamily="18" charset="2"/>
              </a:rPr>
              <a:t>) + </a:t>
            </a:r>
            <a:r>
              <a:rPr lang="en-US" sz="2000" b="1" dirty="0">
                <a:solidFill>
                  <a:srgbClr val="0000CC"/>
                </a:solidFill>
                <a:sym typeface="Symbol" pitchFamily="18" charset="2"/>
              </a:rPr>
              <a:t>0</a:t>
            </a:r>
            <a:r>
              <a:rPr lang="en-US" sz="2000" dirty="0">
                <a:sym typeface="Symbol" pitchFamily="18" charset="2"/>
              </a:rPr>
              <a:t>)  (</a:t>
            </a:r>
            <a:r>
              <a:rPr lang="en-US" sz="2000" dirty="0" err="1">
                <a:sym typeface="Symbol" pitchFamily="18" charset="2"/>
              </a:rPr>
              <a:t>x'+z</a:t>
            </a:r>
            <a:r>
              <a:rPr lang="en-US" sz="2000" dirty="0">
                <a:sym typeface="Symbol" pitchFamily="18" charset="2"/>
              </a:rPr>
              <a:t>) 		(</a:t>
            </a:r>
            <a:r>
              <a:rPr lang="en-US" sz="2000" dirty="0" err="1">
                <a:sym typeface="Symbol" pitchFamily="18" charset="2"/>
              </a:rPr>
              <a:t>idemp</a:t>
            </a:r>
            <a:r>
              <a:rPr lang="en-US" sz="2000" dirty="0">
                <a:sym typeface="Symbol" pitchFamily="18" charset="2"/>
              </a:rPr>
              <a:t>, assoc., complement)</a:t>
            </a:r>
            <a:br>
              <a:rPr lang="en-US" sz="2000" dirty="0">
                <a:sym typeface="Symbol" pitchFamily="18" charset="2"/>
              </a:rPr>
            </a:br>
            <a:r>
              <a:rPr lang="en-US" sz="2000" dirty="0">
                <a:sym typeface="Symbol" pitchFamily="18" charset="2"/>
              </a:rPr>
              <a:t>= (x + </a:t>
            </a:r>
            <a:r>
              <a:rPr lang="en-US" sz="2000" b="1" dirty="0">
                <a:solidFill>
                  <a:srgbClr val="0000CC"/>
                </a:solidFill>
                <a:sym typeface="Symbol" pitchFamily="18" charset="2"/>
              </a:rPr>
              <a:t>x1</a:t>
            </a:r>
            <a:r>
              <a:rPr lang="en-US" sz="2000" dirty="0">
                <a:sym typeface="Symbol" pitchFamily="18" charset="2"/>
              </a:rPr>
              <a:t>)  (</a:t>
            </a:r>
            <a:r>
              <a:rPr lang="en-US" sz="2000" dirty="0" err="1">
                <a:sym typeface="Symbol" pitchFamily="18" charset="2"/>
              </a:rPr>
              <a:t>x'+z</a:t>
            </a:r>
            <a:r>
              <a:rPr lang="en-US" sz="2000" dirty="0">
                <a:sym typeface="Symbol" pitchFamily="18" charset="2"/>
              </a:rPr>
              <a:t>) 			(complement, identity)</a:t>
            </a:r>
            <a:br>
              <a:rPr lang="en-US" sz="2000" dirty="0">
                <a:sym typeface="Symbol" pitchFamily="18" charset="2"/>
              </a:rPr>
            </a:br>
            <a:r>
              <a:rPr lang="en-US" sz="2000" dirty="0">
                <a:sym typeface="Symbol" pitchFamily="18" charset="2"/>
              </a:rPr>
              <a:t>= (</a:t>
            </a:r>
            <a:r>
              <a:rPr lang="en-US" sz="2000" b="1" dirty="0">
                <a:solidFill>
                  <a:srgbClr val="0000CC"/>
                </a:solidFill>
                <a:sym typeface="Symbol" pitchFamily="18" charset="2"/>
              </a:rPr>
              <a:t>x + x</a:t>
            </a:r>
            <a:r>
              <a:rPr lang="en-US" sz="2000" dirty="0">
                <a:sym typeface="Symbol" pitchFamily="18" charset="2"/>
              </a:rPr>
              <a:t>)  (</a:t>
            </a:r>
            <a:r>
              <a:rPr lang="en-US" sz="2000" dirty="0" err="1">
                <a:sym typeface="Symbol" pitchFamily="18" charset="2"/>
              </a:rPr>
              <a:t>x'+z</a:t>
            </a:r>
            <a:r>
              <a:rPr lang="en-US" sz="2000" dirty="0">
                <a:sym typeface="Symbol" pitchFamily="18" charset="2"/>
              </a:rPr>
              <a:t>) 			(identity)</a:t>
            </a:r>
            <a:br>
              <a:rPr lang="en-US" sz="2000" dirty="0">
                <a:sym typeface="Symbol" pitchFamily="18" charset="2"/>
              </a:rPr>
            </a:br>
            <a:r>
              <a:rPr lang="en-US" sz="2000" dirty="0">
                <a:sym typeface="Symbol" pitchFamily="18" charset="2"/>
              </a:rPr>
              <a:t>= </a:t>
            </a:r>
            <a:r>
              <a:rPr lang="en-US" sz="2000" b="1" dirty="0">
                <a:solidFill>
                  <a:srgbClr val="0000CC"/>
                </a:solidFill>
                <a:sym typeface="Symbol" pitchFamily="18" charset="2"/>
              </a:rPr>
              <a:t>x  (</a:t>
            </a:r>
            <a:r>
              <a:rPr lang="en-US" sz="2000" b="1" dirty="0" err="1">
                <a:solidFill>
                  <a:srgbClr val="0000CC"/>
                </a:solidFill>
                <a:sym typeface="Symbol" pitchFamily="18" charset="2"/>
              </a:rPr>
              <a:t>x'+z</a:t>
            </a:r>
            <a:r>
              <a:rPr lang="en-US" sz="2000" b="1" dirty="0">
                <a:solidFill>
                  <a:srgbClr val="0000CC"/>
                </a:solidFill>
                <a:sym typeface="Symbol" pitchFamily="18" charset="2"/>
              </a:rPr>
              <a:t>)</a:t>
            </a:r>
            <a:r>
              <a:rPr lang="en-US" sz="2000" dirty="0">
                <a:sym typeface="Symbol" pitchFamily="18" charset="2"/>
              </a:rPr>
              <a:t> 			(</a:t>
            </a:r>
            <a:r>
              <a:rPr lang="en-US" sz="2000" dirty="0" err="1">
                <a:sym typeface="Symbol" pitchFamily="18" charset="2"/>
              </a:rPr>
              <a:t>idempotency</a:t>
            </a:r>
            <a:r>
              <a:rPr lang="en-US" sz="2000" dirty="0">
                <a:sym typeface="Symbol" pitchFamily="18" charset="2"/>
              </a:rPr>
              <a:t>)</a:t>
            </a:r>
            <a:br>
              <a:rPr lang="en-US" sz="2000" dirty="0">
                <a:sym typeface="Symbol" pitchFamily="18" charset="2"/>
              </a:rPr>
            </a:br>
            <a:r>
              <a:rPr lang="en-US" sz="2000" dirty="0">
                <a:sym typeface="Symbol" pitchFamily="18" charset="2"/>
              </a:rPr>
              <a:t>= </a:t>
            </a:r>
            <a:r>
              <a:rPr lang="en-US" sz="2000" b="1" dirty="0" err="1">
                <a:solidFill>
                  <a:srgbClr val="0000CC"/>
                </a:solidFill>
                <a:sym typeface="Symbol" pitchFamily="18" charset="2"/>
              </a:rPr>
              <a:t>xx</a:t>
            </a:r>
            <a:r>
              <a:rPr lang="en-US" sz="2000" b="1" dirty="0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 sz="2000" dirty="0">
                <a:sym typeface="Symbol" pitchFamily="18" charset="2"/>
              </a:rPr>
              <a:t> + </a:t>
            </a:r>
            <a:r>
              <a:rPr lang="en-US" sz="2000" dirty="0" err="1">
                <a:sym typeface="Symbol" pitchFamily="18" charset="2"/>
              </a:rPr>
              <a:t>xz</a:t>
            </a:r>
            <a:r>
              <a:rPr lang="en-US" sz="2000" dirty="0">
                <a:sym typeface="Symbol" pitchFamily="18" charset="2"/>
              </a:rPr>
              <a:t> 			(</a:t>
            </a:r>
            <a:r>
              <a:rPr lang="en-US" sz="2000" dirty="0" err="1">
                <a:sym typeface="Symbol" pitchFamily="18" charset="2"/>
              </a:rPr>
              <a:t>distributivity</a:t>
            </a:r>
            <a:r>
              <a:rPr lang="en-US" sz="2000" dirty="0">
                <a:sym typeface="Symbol" pitchFamily="18" charset="2"/>
              </a:rPr>
              <a:t>)</a:t>
            </a:r>
            <a:br>
              <a:rPr lang="en-US" sz="2000" dirty="0">
                <a:sym typeface="Symbol" pitchFamily="18" charset="2"/>
              </a:rPr>
            </a:br>
            <a:r>
              <a:rPr lang="en-US" sz="2000" dirty="0">
                <a:sym typeface="Symbol" pitchFamily="18" charset="2"/>
              </a:rPr>
              <a:t>= </a:t>
            </a:r>
            <a:r>
              <a:rPr lang="en-US" sz="2000" b="1" dirty="0">
                <a:solidFill>
                  <a:srgbClr val="0000CC"/>
                </a:solidFill>
                <a:sym typeface="Symbol" pitchFamily="18" charset="2"/>
              </a:rPr>
              <a:t>0</a:t>
            </a:r>
            <a:r>
              <a:rPr lang="en-US" sz="2000" b="1" dirty="0">
                <a:sym typeface="Symbol" pitchFamily="18" charset="2"/>
              </a:rPr>
              <a:t> </a:t>
            </a:r>
            <a:r>
              <a:rPr lang="en-US" sz="2000" b="1" dirty="0">
                <a:solidFill>
                  <a:srgbClr val="0000CC"/>
                </a:solidFill>
                <a:sym typeface="Symbol" pitchFamily="18" charset="2"/>
              </a:rPr>
              <a:t>+ </a:t>
            </a:r>
            <a:r>
              <a:rPr lang="en-US" sz="2000" b="1" dirty="0" err="1">
                <a:solidFill>
                  <a:srgbClr val="0000CC"/>
                </a:solidFill>
                <a:sym typeface="Symbol" pitchFamily="18" charset="2"/>
              </a:rPr>
              <a:t>xz</a:t>
            </a:r>
            <a:r>
              <a:rPr lang="en-US" sz="2000" dirty="0">
                <a:sym typeface="Symbol" pitchFamily="18" charset="2"/>
              </a:rPr>
              <a:t> 				(complement)</a:t>
            </a:r>
            <a:br>
              <a:rPr lang="en-US" sz="2000" dirty="0">
                <a:sym typeface="Symbol" pitchFamily="18" charset="2"/>
              </a:rPr>
            </a:br>
            <a:r>
              <a:rPr lang="en-US" sz="2000" dirty="0">
                <a:sym typeface="Symbol" pitchFamily="18" charset="2"/>
              </a:rPr>
              <a:t>= </a:t>
            </a:r>
            <a:r>
              <a:rPr lang="en-US" sz="2000" dirty="0" err="1">
                <a:sym typeface="Symbol" pitchFamily="18" charset="2"/>
              </a:rPr>
              <a:t>xz</a:t>
            </a:r>
            <a:r>
              <a:rPr lang="en-US" sz="2000" dirty="0">
                <a:sym typeface="Symbol" pitchFamily="18" charset="2"/>
              </a:rPr>
              <a:t> 				(identity)</a:t>
            </a:r>
          </a:p>
          <a:p>
            <a:pPr lvl="1" eaLnBrk="1" hangingPunct="1">
              <a:buNone/>
            </a:pPr>
            <a:endParaRPr lang="en-US" sz="2000" dirty="0"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Number of literals reduced from 6 to 2.</a:t>
            </a:r>
            <a:endParaRPr lang="en-US" sz="24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4422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43349-BDA5-45A3-AE56-9AE9C399806E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DIGITAL CIRCUITS (1/2)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60476"/>
            <a:ext cx="8229600" cy="14065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dirty="0">
                <a:solidFill>
                  <a:srgbClr val="800000"/>
                </a:solidFill>
              </a:rPr>
              <a:t>Two voltage levels</a:t>
            </a:r>
          </a:p>
          <a:p>
            <a:pPr lvl="1" eaLnBrk="1" hangingPunct="1"/>
            <a:r>
              <a:rPr lang="en-US" sz="2400" dirty="0"/>
              <a:t>High, true, 1, asserted</a:t>
            </a:r>
          </a:p>
          <a:p>
            <a:pPr lvl="1" eaLnBrk="1" hangingPunct="1"/>
            <a:r>
              <a:rPr lang="en-US" sz="2400" dirty="0"/>
              <a:t>Low, false, 0, de-asserted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308104" y="3593275"/>
            <a:ext cx="5715000" cy="1327150"/>
            <a:chOff x="384" y="1920"/>
            <a:chExt cx="3600" cy="836"/>
          </a:xfrm>
        </p:grpSpPr>
        <p:sp>
          <p:nvSpPr>
            <p:cNvPr id="8203" name="Text Box 22"/>
            <p:cNvSpPr txBox="1">
              <a:spLocks noChangeArrowheads="1"/>
            </p:cNvSpPr>
            <p:nvPr/>
          </p:nvSpPr>
          <p:spPr bwMode="auto">
            <a:xfrm>
              <a:off x="528" y="2544"/>
              <a:ext cx="15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/>
                <a:t>Signals in digital circuit</a:t>
              </a:r>
            </a:p>
          </p:txBody>
        </p:sp>
        <p:sp>
          <p:nvSpPr>
            <p:cNvPr id="8204" name="Freeform 19"/>
            <p:cNvSpPr>
              <a:spLocks/>
            </p:cNvSpPr>
            <p:nvPr/>
          </p:nvSpPr>
          <p:spPr bwMode="auto">
            <a:xfrm>
              <a:off x="2544" y="1968"/>
              <a:ext cx="1241" cy="436"/>
            </a:xfrm>
            <a:custGeom>
              <a:avLst/>
              <a:gdLst>
                <a:gd name="T0" fmla="*/ 0 w 1241"/>
                <a:gd name="T1" fmla="*/ 436 h 436"/>
                <a:gd name="T2" fmla="*/ 110 w 1241"/>
                <a:gd name="T3" fmla="*/ 407 h 436"/>
                <a:gd name="T4" fmla="*/ 227 w 1241"/>
                <a:gd name="T5" fmla="*/ 269 h 436"/>
                <a:gd name="T6" fmla="*/ 296 w 1241"/>
                <a:gd name="T7" fmla="*/ 117 h 436"/>
                <a:gd name="T8" fmla="*/ 365 w 1241"/>
                <a:gd name="T9" fmla="*/ 62 h 436"/>
                <a:gd name="T10" fmla="*/ 469 w 1241"/>
                <a:gd name="T11" fmla="*/ 83 h 436"/>
                <a:gd name="T12" fmla="*/ 503 w 1241"/>
                <a:gd name="T13" fmla="*/ 214 h 436"/>
                <a:gd name="T14" fmla="*/ 621 w 1241"/>
                <a:gd name="T15" fmla="*/ 283 h 436"/>
                <a:gd name="T16" fmla="*/ 710 w 1241"/>
                <a:gd name="T17" fmla="*/ 235 h 436"/>
                <a:gd name="T18" fmla="*/ 745 w 1241"/>
                <a:gd name="T19" fmla="*/ 97 h 436"/>
                <a:gd name="T20" fmla="*/ 814 w 1241"/>
                <a:gd name="T21" fmla="*/ 14 h 436"/>
                <a:gd name="T22" fmla="*/ 917 w 1241"/>
                <a:gd name="T23" fmla="*/ 14 h 436"/>
                <a:gd name="T24" fmla="*/ 965 w 1241"/>
                <a:gd name="T25" fmla="*/ 76 h 436"/>
                <a:gd name="T26" fmla="*/ 986 w 1241"/>
                <a:gd name="T27" fmla="*/ 179 h 436"/>
                <a:gd name="T28" fmla="*/ 1055 w 1241"/>
                <a:gd name="T29" fmla="*/ 283 h 436"/>
                <a:gd name="T30" fmla="*/ 1138 w 1241"/>
                <a:gd name="T31" fmla="*/ 317 h 436"/>
                <a:gd name="T32" fmla="*/ 1241 w 1241"/>
                <a:gd name="T33" fmla="*/ 269 h 4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41"/>
                <a:gd name="T52" fmla="*/ 0 h 436"/>
                <a:gd name="T53" fmla="*/ 1241 w 1241"/>
                <a:gd name="T54" fmla="*/ 436 h 4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41" h="436">
                  <a:moveTo>
                    <a:pt x="0" y="436"/>
                  </a:moveTo>
                  <a:cubicBezTo>
                    <a:pt x="36" y="435"/>
                    <a:pt x="72" y="435"/>
                    <a:pt x="110" y="407"/>
                  </a:cubicBezTo>
                  <a:cubicBezTo>
                    <a:pt x="148" y="379"/>
                    <a:pt x="196" y="317"/>
                    <a:pt x="227" y="269"/>
                  </a:cubicBezTo>
                  <a:cubicBezTo>
                    <a:pt x="258" y="221"/>
                    <a:pt x="273" y="152"/>
                    <a:pt x="296" y="117"/>
                  </a:cubicBezTo>
                  <a:cubicBezTo>
                    <a:pt x="319" y="82"/>
                    <a:pt x="336" y="68"/>
                    <a:pt x="365" y="62"/>
                  </a:cubicBezTo>
                  <a:cubicBezTo>
                    <a:pt x="394" y="56"/>
                    <a:pt x="446" y="58"/>
                    <a:pt x="469" y="83"/>
                  </a:cubicBezTo>
                  <a:cubicBezTo>
                    <a:pt x="492" y="108"/>
                    <a:pt x="478" y="181"/>
                    <a:pt x="503" y="214"/>
                  </a:cubicBezTo>
                  <a:cubicBezTo>
                    <a:pt x="528" y="247"/>
                    <a:pt x="587" y="280"/>
                    <a:pt x="621" y="283"/>
                  </a:cubicBezTo>
                  <a:cubicBezTo>
                    <a:pt x="655" y="286"/>
                    <a:pt x="689" y="266"/>
                    <a:pt x="710" y="235"/>
                  </a:cubicBezTo>
                  <a:cubicBezTo>
                    <a:pt x="731" y="204"/>
                    <a:pt x="728" y="134"/>
                    <a:pt x="745" y="97"/>
                  </a:cubicBezTo>
                  <a:cubicBezTo>
                    <a:pt x="762" y="60"/>
                    <a:pt x="785" y="28"/>
                    <a:pt x="814" y="14"/>
                  </a:cubicBezTo>
                  <a:cubicBezTo>
                    <a:pt x="843" y="0"/>
                    <a:pt x="892" y="4"/>
                    <a:pt x="917" y="14"/>
                  </a:cubicBezTo>
                  <a:cubicBezTo>
                    <a:pt x="942" y="24"/>
                    <a:pt x="954" y="48"/>
                    <a:pt x="965" y="76"/>
                  </a:cubicBezTo>
                  <a:cubicBezTo>
                    <a:pt x="976" y="104"/>
                    <a:pt x="971" y="145"/>
                    <a:pt x="986" y="179"/>
                  </a:cubicBezTo>
                  <a:cubicBezTo>
                    <a:pt x="1001" y="213"/>
                    <a:pt x="1030" y="260"/>
                    <a:pt x="1055" y="283"/>
                  </a:cubicBezTo>
                  <a:cubicBezTo>
                    <a:pt x="1080" y="306"/>
                    <a:pt x="1107" y="319"/>
                    <a:pt x="1138" y="317"/>
                  </a:cubicBezTo>
                  <a:cubicBezTo>
                    <a:pt x="1169" y="315"/>
                    <a:pt x="1205" y="292"/>
                    <a:pt x="1241" y="269"/>
                  </a:cubicBezTo>
                </a:path>
              </a:pathLst>
            </a:cu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05" name="Group 28"/>
            <p:cNvGrpSpPr>
              <a:grpSpLocks/>
            </p:cNvGrpSpPr>
            <p:nvPr/>
          </p:nvGrpSpPr>
          <p:grpSpPr bwMode="auto">
            <a:xfrm>
              <a:off x="384" y="1920"/>
              <a:ext cx="1680" cy="548"/>
              <a:chOff x="384" y="1920"/>
              <a:chExt cx="1680" cy="548"/>
            </a:xfrm>
          </p:grpSpPr>
          <p:grpSp>
            <p:nvGrpSpPr>
              <p:cNvPr id="8207" name="Group 5"/>
              <p:cNvGrpSpPr>
                <a:grpSpLocks/>
              </p:cNvGrpSpPr>
              <p:nvPr/>
            </p:nvGrpSpPr>
            <p:grpSpPr bwMode="auto">
              <a:xfrm>
                <a:off x="768" y="2016"/>
                <a:ext cx="1296" cy="384"/>
                <a:chOff x="1440" y="2976"/>
                <a:chExt cx="1296" cy="384"/>
              </a:xfrm>
            </p:grpSpPr>
            <p:sp>
              <p:nvSpPr>
                <p:cNvPr id="8210" name="Line 6"/>
                <p:cNvSpPr>
                  <a:spLocks noChangeShapeType="1"/>
                </p:cNvSpPr>
                <p:nvPr/>
              </p:nvSpPr>
              <p:spPr bwMode="auto">
                <a:xfrm>
                  <a:off x="1440" y="3360"/>
                  <a:ext cx="192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11" name="Line 7"/>
                <p:cNvSpPr>
                  <a:spLocks noChangeShapeType="1"/>
                </p:cNvSpPr>
                <p:nvPr/>
              </p:nvSpPr>
              <p:spPr bwMode="auto">
                <a:xfrm>
                  <a:off x="1632" y="2976"/>
                  <a:ext cx="0" cy="384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12" name="Line 8"/>
                <p:cNvSpPr>
                  <a:spLocks noChangeShapeType="1"/>
                </p:cNvSpPr>
                <p:nvPr/>
              </p:nvSpPr>
              <p:spPr bwMode="auto">
                <a:xfrm>
                  <a:off x="1632" y="2976"/>
                  <a:ext cx="288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13" name="Line 9"/>
                <p:cNvSpPr>
                  <a:spLocks noChangeShapeType="1"/>
                </p:cNvSpPr>
                <p:nvPr/>
              </p:nvSpPr>
              <p:spPr bwMode="auto">
                <a:xfrm>
                  <a:off x="1920" y="2976"/>
                  <a:ext cx="0" cy="384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14" name="Line 10"/>
                <p:cNvSpPr>
                  <a:spLocks noChangeShapeType="1"/>
                </p:cNvSpPr>
                <p:nvPr/>
              </p:nvSpPr>
              <p:spPr bwMode="auto">
                <a:xfrm>
                  <a:off x="1920" y="3360"/>
                  <a:ext cx="144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15" name="Line 11"/>
                <p:cNvSpPr>
                  <a:spLocks noChangeShapeType="1"/>
                </p:cNvSpPr>
                <p:nvPr/>
              </p:nvSpPr>
              <p:spPr bwMode="auto">
                <a:xfrm>
                  <a:off x="2064" y="2976"/>
                  <a:ext cx="0" cy="384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16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064" y="2976"/>
                  <a:ext cx="144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17" name="Line 13"/>
                <p:cNvSpPr>
                  <a:spLocks noChangeShapeType="1"/>
                </p:cNvSpPr>
                <p:nvPr/>
              </p:nvSpPr>
              <p:spPr bwMode="auto">
                <a:xfrm>
                  <a:off x="2208" y="2976"/>
                  <a:ext cx="0" cy="384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18" name="Line 14"/>
                <p:cNvSpPr>
                  <a:spLocks noChangeShapeType="1"/>
                </p:cNvSpPr>
                <p:nvPr/>
              </p:nvSpPr>
              <p:spPr bwMode="auto">
                <a:xfrm>
                  <a:off x="2208" y="3360"/>
                  <a:ext cx="192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19" name="Line 15"/>
                <p:cNvSpPr>
                  <a:spLocks noChangeShapeType="1"/>
                </p:cNvSpPr>
                <p:nvPr/>
              </p:nvSpPr>
              <p:spPr bwMode="auto">
                <a:xfrm>
                  <a:off x="2400" y="2976"/>
                  <a:ext cx="0" cy="384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20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400" y="2976"/>
                  <a:ext cx="192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21" name="Line 17"/>
                <p:cNvSpPr>
                  <a:spLocks noChangeShapeType="1"/>
                </p:cNvSpPr>
                <p:nvPr/>
              </p:nvSpPr>
              <p:spPr bwMode="auto">
                <a:xfrm>
                  <a:off x="2592" y="2976"/>
                  <a:ext cx="0" cy="384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22" name="Line 18"/>
                <p:cNvSpPr>
                  <a:spLocks noChangeShapeType="1"/>
                </p:cNvSpPr>
                <p:nvPr/>
              </p:nvSpPr>
              <p:spPr bwMode="auto">
                <a:xfrm>
                  <a:off x="2592" y="3360"/>
                  <a:ext cx="144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208" name="Text Box 20"/>
              <p:cNvSpPr txBox="1">
                <a:spLocks noChangeArrowheads="1"/>
              </p:cNvSpPr>
              <p:nvPr/>
            </p:nvSpPr>
            <p:spPr bwMode="auto">
              <a:xfrm>
                <a:off x="384" y="1920"/>
                <a:ext cx="432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High</a:t>
                </a:r>
              </a:p>
            </p:txBody>
          </p:sp>
          <p:sp>
            <p:nvSpPr>
              <p:cNvPr id="8209" name="Text Box 21"/>
              <p:cNvSpPr txBox="1">
                <a:spLocks noChangeArrowheads="1"/>
              </p:cNvSpPr>
              <p:nvPr/>
            </p:nvSpPr>
            <p:spPr bwMode="auto">
              <a:xfrm>
                <a:off x="384" y="2256"/>
                <a:ext cx="432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Low</a:t>
                </a:r>
              </a:p>
            </p:txBody>
          </p:sp>
        </p:grpSp>
        <p:sp>
          <p:nvSpPr>
            <p:cNvPr id="8206" name="Text Box 23"/>
            <p:cNvSpPr txBox="1">
              <a:spLocks noChangeArrowheads="1"/>
            </p:cNvSpPr>
            <p:nvPr/>
          </p:nvSpPr>
          <p:spPr bwMode="auto">
            <a:xfrm>
              <a:off x="2448" y="2544"/>
              <a:ext cx="15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/>
                <a:t>Signals in analog circuit</a:t>
              </a: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8457618" y="2472137"/>
            <a:ext cx="1828800" cy="3232150"/>
            <a:chOff x="4272" y="1632"/>
            <a:chExt cx="1152" cy="2036"/>
          </a:xfrm>
        </p:grpSpPr>
        <p:pic>
          <p:nvPicPr>
            <p:cNvPr id="8201" name="Picture 25" descr="watch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3201" t="-800" r="21600"/>
            <a:stretch>
              <a:fillRect/>
            </a:stretch>
          </p:blipFill>
          <p:spPr bwMode="auto">
            <a:xfrm>
              <a:off x="4416" y="1632"/>
              <a:ext cx="973" cy="1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02" name="Text Box 26"/>
            <p:cNvSpPr txBox="1">
              <a:spLocks noChangeArrowheads="1"/>
            </p:cNvSpPr>
            <p:nvPr/>
          </p:nvSpPr>
          <p:spPr bwMode="auto">
            <a:xfrm>
              <a:off x="4272" y="3456"/>
              <a:ext cx="11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i="1"/>
                <a:t>A digital watch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80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284EBD-5F20-4D9B-B186-250C8ACB6024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/>
              <a:t>ALGEBRAIC SIMPLIFICATION (3/4)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0"/>
            <a:ext cx="8229600" cy="4953000"/>
          </a:xfrm>
        </p:spPr>
        <p:txBody>
          <a:bodyPr/>
          <a:lstStyle/>
          <a:p>
            <a:pPr eaLnBrk="1" hangingPunct="1"/>
            <a:r>
              <a:rPr lang="en-US" sz="2400" dirty="0"/>
              <a:t>Example 2: Find simplified SOP and POS expressions of 	</a:t>
            </a:r>
            <a:r>
              <a:rPr lang="en-US" sz="2400" dirty="0">
                <a:solidFill>
                  <a:srgbClr val="800000"/>
                </a:solidFill>
              </a:rPr>
              <a:t>F(</a:t>
            </a:r>
            <a:r>
              <a:rPr lang="en-US" sz="2400" dirty="0" err="1">
                <a:solidFill>
                  <a:srgbClr val="800000"/>
                </a:solidFill>
              </a:rPr>
              <a:t>x,y,z</a:t>
            </a:r>
            <a:r>
              <a:rPr lang="en-US" sz="2400" dirty="0">
                <a:solidFill>
                  <a:srgbClr val="800000"/>
                </a:solidFill>
              </a:rPr>
              <a:t>) = </a:t>
            </a:r>
            <a:r>
              <a:rPr lang="en-US" sz="2400" dirty="0" err="1">
                <a:solidFill>
                  <a:srgbClr val="800000"/>
                </a:solidFill>
              </a:rPr>
              <a:t>x'</a:t>
            </a:r>
            <a:r>
              <a:rPr lang="en-US" sz="2400" dirty="0" err="1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sz="2400" dirty="0" err="1">
                <a:solidFill>
                  <a:srgbClr val="800000"/>
                </a:solidFill>
              </a:rPr>
              <a:t>y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(</a:t>
            </a:r>
            <a:r>
              <a:rPr lang="en-US" sz="2400" dirty="0" err="1">
                <a:solidFill>
                  <a:srgbClr val="800000"/>
                </a:solidFill>
                <a:sym typeface="Symbol" pitchFamily="18" charset="2"/>
              </a:rPr>
              <a:t>z+y'x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) + </a:t>
            </a:r>
            <a:r>
              <a:rPr lang="en-US" sz="2400" dirty="0" err="1">
                <a:solidFill>
                  <a:srgbClr val="800000"/>
                </a:solidFill>
                <a:sym typeface="Symbol" pitchFamily="18" charset="2"/>
              </a:rPr>
              <a:t>y'z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 </a:t>
            </a:r>
          </a:p>
          <a:p>
            <a:pPr lvl="1"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sz="2000" dirty="0"/>
              <a:t>	                    </a:t>
            </a:r>
            <a:r>
              <a:rPr lang="en-US" sz="2000" dirty="0">
                <a:sym typeface="Symbol" pitchFamily="18" charset="2"/>
              </a:rPr>
              <a:t>= </a:t>
            </a:r>
          </a:p>
          <a:p>
            <a:pPr lvl="1" eaLnBrk="1" hangingPunct="1">
              <a:spcBef>
                <a:spcPct val="30000"/>
              </a:spcBef>
              <a:buFont typeface="Wingdings" pitchFamily="2" charset="2"/>
              <a:buNone/>
            </a:pPr>
            <a:endParaRPr lang="en-US" sz="2000" dirty="0">
              <a:sym typeface="Symbol" pitchFamily="18" charset="2"/>
            </a:endParaRPr>
          </a:p>
          <a:p>
            <a:pPr lvl="1" eaLnBrk="1" hangingPunct="1">
              <a:spcBef>
                <a:spcPct val="30000"/>
              </a:spcBef>
              <a:buFont typeface="Wingdings" pitchFamily="2" charset="2"/>
              <a:buNone/>
            </a:pPr>
            <a:endParaRPr lang="en-US" sz="2000" dirty="0"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Simplified SOP: </a:t>
            </a:r>
            <a:r>
              <a:rPr lang="en-US" sz="2400" dirty="0">
                <a:sym typeface="Symbol" pitchFamily="18" charset="2"/>
              </a:rPr>
              <a:t> </a:t>
            </a:r>
          </a:p>
          <a:p>
            <a:pPr lvl="1" eaLnBrk="1" hangingPunct="1"/>
            <a:endParaRPr lang="en-US" sz="2000" dirty="0"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ym typeface="Symbol" pitchFamily="18" charset="2"/>
              </a:rPr>
              <a:t>Simplified POS: 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 </a:t>
            </a:r>
          </a:p>
          <a:p>
            <a:pPr lvl="1" eaLnBrk="1" hangingPunct="1"/>
            <a:endParaRPr lang="en-US" sz="20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7452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3C5374-9D7D-4D43-AFA8-878AB51AA103}" type="slidenum">
              <a:rPr lang="en-US" altLang="en-US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/>
              <a:t>ALGEBRAIC SIMPLIFICATION (4/4)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0"/>
            <a:ext cx="8229600" cy="1851837"/>
          </a:xfrm>
        </p:spPr>
        <p:txBody>
          <a:bodyPr/>
          <a:lstStyle/>
          <a:p>
            <a:pPr eaLnBrk="1" hangingPunct="1"/>
            <a:r>
              <a:rPr lang="en-US" sz="2400" dirty="0"/>
              <a:t>Example 3: Find minimal SOP expression of 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>
                <a:solidFill>
                  <a:srgbClr val="800000"/>
                </a:solidFill>
              </a:rPr>
              <a:t>F(</a:t>
            </a:r>
            <a:r>
              <a:rPr lang="en-US" sz="2400" dirty="0" err="1">
                <a:solidFill>
                  <a:srgbClr val="800000"/>
                </a:solidFill>
              </a:rPr>
              <a:t>a,b,c,d</a:t>
            </a:r>
            <a:r>
              <a:rPr lang="en-US" sz="2400" dirty="0">
                <a:solidFill>
                  <a:srgbClr val="800000"/>
                </a:solidFill>
              </a:rPr>
              <a:t>) = </a:t>
            </a:r>
            <a:r>
              <a:rPr lang="en-US" sz="2400" dirty="0" err="1">
                <a:solidFill>
                  <a:srgbClr val="800000"/>
                </a:solidFill>
              </a:rPr>
              <a:t>a</a:t>
            </a:r>
            <a:r>
              <a:rPr lang="en-US" sz="2400" dirty="0" err="1">
                <a:solidFill>
                  <a:srgbClr val="800000"/>
                </a:solidFill>
                <a:sym typeface="Symbol" pitchFamily="18" charset="2"/>
              </a:rPr>
              <a:t>bc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 + </a:t>
            </a:r>
            <a:r>
              <a:rPr lang="en-US" sz="2400" dirty="0" err="1">
                <a:solidFill>
                  <a:srgbClr val="800000"/>
                </a:solidFill>
                <a:sym typeface="Symbol" pitchFamily="18" charset="2"/>
              </a:rPr>
              <a:t>abd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 + </a:t>
            </a:r>
            <a:r>
              <a:rPr lang="en-US" sz="2400" dirty="0" err="1">
                <a:solidFill>
                  <a:srgbClr val="800000"/>
                </a:solidFill>
                <a:sym typeface="Symbol" pitchFamily="18" charset="2"/>
              </a:rPr>
              <a:t>a'bc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' + </a:t>
            </a:r>
            <a:r>
              <a:rPr lang="en-US" sz="2400" dirty="0" err="1">
                <a:solidFill>
                  <a:srgbClr val="800000"/>
                </a:solidFill>
                <a:sym typeface="Symbol" pitchFamily="18" charset="2"/>
              </a:rPr>
              <a:t>cd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 + </a:t>
            </a:r>
            <a:r>
              <a:rPr lang="en-US" sz="2400" dirty="0" err="1">
                <a:solidFill>
                  <a:srgbClr val="800000"/>
                </a:solidFill>
                <a:sym typeface="Symbol" pitchFamily="18" charset="2"/>
              </a:rPr>
              <a:t>bd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'  </a:t>
            </a:r>
          </a:p>
          <a:p>
            <a:pPr lvl="1"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sz="2000" dirty="0"/>
              <a:t>	= </a:t>
            </a:r>
            <a:r>
              <a:rPr lang="en-US" sz="2000" dirty="0" err="1"/>
              <a:t>a</a:t>
            </a:r>
            <a:r>
              <a:rPr lang="en-US" sz="2000" dirty="0" err="1">
                <a:sym typeface="Symbol" pitchFamily="18" charset="2"/>
              </a:rPr>
              <a:t>bc</a:t>
            </a:r>
            <a:r>
              <a:rPr lang="en-US" sz="2000" dirty="0">
                <a:sym typeface="Symbol" pitchFamily="18" charset="2"/>
              </a:rPr>
              <a:t> + </a:t>
            </a:r>
            <a:r>
              <a:rPr lang="en-US" sz="2000" b="1" dirty="0" err="1">
                <a:sym typeface="Symbol" pitchFamily="18" charset="2"/>
              </a:rPr>
              <a:t>abd</a:t>
            </a:r>
            <a:r>
              <a:rPr lang="en-US" sz="2000" dirty="0">
                <a:sym typeface="Symbol" pitchFamily="18" charset="2"/>
              </a:rPr>
              <a:t> + a'</a:t>
            </a:r>
            <a:r>
              <a:rPr lang="en-US" sz="2000" dirty="0" err="1">
                <a:sym typeface="Symbol" pitchFamily="18" charset="2"/>
              </a:rPr>
              <a:t>bc</a:t>
            </a:r>
            <a:r>
              <a:rPr lang="en-US" sz="2000" dirty="0">
                <a:sym typeface="Symbol" pitchFamily="18" charset="2"/>
              </a:rPr>
              <a:t>' + </a:t>
            </a:r>
            <a:r>
              <a:rPr lang="en-US" sz="2000" dirty="0" err="1">
                <a:sym typeface="Symbol" pitchFamily="18" charset="2"/>
              </a:rPr>
              <a:t>cd</a:t>
            </a:r>
            <a:r>
              <a:rPr lang="en-US" sz="2000" dirty="0">
                <a:sym typeface="Symbol" pitchFamily="18" charset="2"/>
              </a:rPr>
              <a:t> + </a:t>
            </a:r>
            <a:r>
              <a:rPr lang="en-US" sz="2000" b="1" dirty="0" err="1">
                <a:sym typeface="Symbol" pitchFamily="18" charset="2"/>
              </a:rPr>
              <a:t>bd</a:t>
            </a:r>
            <a:r>
              <a:rPr lang="en-US" sz="2000" b="1" dirty="0">
                <a:sym typeface="Symbol" pitchFamily="18" charset="2"/>
              </a:rPr>
              <a:t>'</a:t>
            </a:r>
            <a:r>
              <a:rPr lang="en-US" sz="2000" dirty="0">
                <a:sym typeface="Symbol" pitchFamily="18" charset="2"/>
              </a:rPr>
              <a:t>  	</a:t>
            </a:r>
            <a:br>
              <a:rPr lang="en-US" sz="2000" dirty="0">
                <a:sym typeface="Symbol" pitchFamily="18" charset="2"/>
              </a:rPr>
            </a:br>
            <a:r>
              <a:rPr lang="en-US" sz="2000" dirty="0">
                <a:sym typeface="Symbol" pitchFamily="18" charset="2"/>
              </a:rPr>
              <a:t>=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3018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Karnaugh Maps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3B628D-993C-40D5-B64A-0FC485D919B7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INTRODUCTION TO K-MAPS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0785" y="1173193"/>
            <a:ext cx="10379487" cy="483552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Systematic method to obtain </a:t>
            </a:r>
            <a:r>
              <a:rPr lang="en-US" sz="2800" dirty="0">
                <a:solidFill>
                  <a:srgbClr val="800000"/>
                </a:solidFill>
              </a:rPr>
              <a:t>simplified (</a:t>
            </a:r>
            <a:r>
              <a:rPr lang="en-US" sz="2800" b="1" dirty="0">
                <a:solidFill>
                  <a:srgbClr val="800000"/>
                </a:solidFill>
              </a:rPr>
              <a:t>minimal</a:t>
            </a:r>
            <a:r>
              <a:rPr lang="en-US" sz="2800" dirty="0">
                <a:solidFill>
                  <a:srgbClr val="800000"/>
                </a:solidFill>
              </a:rPr>
              <a:t>) sum-of-products (</a:t>
            </a:r>
            <a:r>
              <a:rPr lang="en-US" sz="2800" b="1" dirty="0">
                <a:solidFill>
                  <a:srgbClr val="800000"/>
                </a:solidFill>
              </a:rPr>
              <a:t>SOP</a:t>
            </a:r>
            <a:r>
              <a:rPr lang="en-US" sz="2800" dirty="0">
                <a:solidFill>
                  <a:srgbClr val="800000"/>
                </a:solidFill>
              </a:rPr>
              <a:t>) expressions</a:t>
            </a:r>
            <a:r>
              <a:rPr lang="en-US" sz="2800" dirty="0"/>
              <a:t>.</a:t>
            </a:r>
          </a:p>
          <a:p>
            <a:pPr eaLnBrk="1" hangingPunct="1"/>
            <a:r>
              <a:rPr lang="en-US" sz="2800" dirty="0">
                <a:sym typeface="Symbol" pitchFamily="18" charset="2"/>
              </a:rPr>
              <a:t>Objective: </a:t>
            </a:r>
          </a:p>
          <a:p>
            <a:pPr lvl="1" eaLnBrk="1" hangingPunct="1"/>
            <a:r>
              <a:rPr lang="en-US" sz="2800" i="1" dirty="0">
                <a:sym typeface="Symbol" pitchFamily="18" charset="2"/>
              </a:rPr>
              <a:t>Fewest</a:t>
            </a:r>
            <a:r>
              <a:rPr lang="en-US" sz="2800" dirty="0">
                <a:sym typeface="Symbol" pitchFamily="18" charset="2"/>
              </a:rPr>
              <a:t> possible </a:t>
            </a:r>
            <a:r>
              <a:rPr lang="en-US" sz="2800" dirty="0">
                <a:solidFill>
                  <a:srgbClr val="0000CC"/>
                </a:solidFill>
                <a:sym typeface="Symbol" pitchFamily="18" charset="2"/>
              </a:rPr>
              <a:t>product terms </a:t>
            </a:r>
            <a:r>
              <a:rPr lang="en-US" sz="2800" dirty="0">
                <a:sym typeface="Symbol" pitchFamily="18" charset="2"/>
              </a:rPr>
              <a:t>and </a:t>
            </a:r>
            <a:r>
              <a:rPr lang="en-US" sz="2800" dirty="0">
                <a:solidFill>
                  <a:srgbClr val="0000CC"/>
                </a:solidFill>
                <a:sym typeface="Symbol" pitchFamily="18" charset="2"/>
              </a:rPr>
              <a:t>literals</a:t>
            </a:r>
            <a:r>
              <a:rPr lang="en-US" sz="2800" dirty="0">
                <a:sym typeface="Symbol" pitchFamily="18" charset="2"/>
              </a:rPr>
              <a:t>.</a:t>
            </a:r>
          </a:p>
          <a:p>
            <a:pPr eaLnBrk="1" hangingPunct="1"/>
            <a:endParaRPr lang="en-US" sz="2800" dirty="0">
              <a:sym typeface="Symbol" pitchFamily="18" charset="2"/>
            </a:endParaRPr>
          </a:p>
          <a:p>
            <a:pPr eaLnBrk="1" hangingPunct="1"/>
            <a:r>
              <a:rPr lang="en-US" sz="2800" dirty="0">
                <a:sym typeface="Symbol" pitchFamily="18" charset="2"/>
              </a:rPr>
              <a:t>Diagrammatic technique based on a special form of </a:t>
            </a:r>
            <a:r>
              <a:rPr lang="en-US" sz="2800" i="1" dirty="0">
                <a:sym typeface="Symbol" pitchFamily="18" charset="2"/>
              </a:rPr>
              <a:t>Venn diagram</a:t>
            </a:r>
            <a:r>
              <a:rPr lang="en-US" sz="2800" dirty="0">
                <a:sym typeface="Symbol" pitchFamily="18" charset="2"/>
              </a:rPr>
              <a:t>.</a:t>
            </a:r>
          </a:p>
          <a:p>
            <a:pPr lvl="1" eaLnBrk="1" hangingPunct="1"/>
            <a:r>
              <a:rPr lang="en-US" sz="2800" dirty="0">
                <a:sym typeface="Symbol" pitchFamily="18" charset="2"/>
              </a:rPr>
              <a:t>Advantage: Easy to use.</a:t>
            </a:r>
          </a:p>
          <a:p>
            <a:pPr lvl="1" eaLnBrk="1" hangingPunct="1"/>
            <a:r>
              <a:rPr lang="en-US" sz="2800" dirty="0">
                <a:sym typeface="Symbol" pitchFamily="18" charset="2"/>
              </a:rPr>
              <a:t>Disadvantage: Limited (to 5 or 6) variables.</a:t>
            </a:r>
          </a:p>
        </p:txBody>
      </p:sp>
    </p:spTree>
    <p:extLst>
      <p:ext uri="{BB962C8B-B14F-4D97-AF65-F5344CB8AC3E}">
        <p14:creationId xmlns:p14="http://schemas.microsoft.com/office/powerpoint/2010/main" val="2593466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5CFA15-EE12-40EF-A08A-976612FCD481}" type="slidenum">
              <a:rPr lang="en-US" altLang="en-US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VENN DIAGRAM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199" y="1066800"/>
            <a:ext cx="8305800" cy="1905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Example: </a:t>
            </a:r>
          </a:p>
          <a:p>
            <a:pPr lvl="1" eaLnBrk="1" hangingPunct="1"/>
            <a:r>
              <a:rPr lang="en-US" sz="2200" dirty="0"/>
              <a:t>2 variables </a:t>
            </a:r>
            <a:r>
              <a:rPr lang="en-US" sz="2200" dirty="0">
                <a:solidFill>
                  <a:srgbClr val="0000CC"/>
                </a:solidFill>
              </a:rPr>
              <a:t>a</a:t>
            </a:r>
            <a:r>
              <a:rPr lang="en-US" sz="2200" dirty="0"/>
              <a:t> and </a:t>
            </a:r>
            <a:r>
              <a:rPr lang="en-US" sz="2200" dirty="0">
                <a:solidFill>
                  <a:srgbClr val="CC3300"/>
                </a:solidFill>
              </a:rPr>
              <a:t>b</a:t>
            </a:r>
            <a:r>
              <a:rPr lang="en-US" sz="2200" dirty="0"/>
              <a:t> represented by 2 circular regions. </a:t>
            </a:r>
          </a:p>
          <a:p>
            <a:pPr lvl="1" eaLnBrk="1" hangingPunct="1"/>
            <a:r>
              <a:rPr lang="en-US" sz="2200" dirty="0"/>
              <a:t>There are 4 </a:t>
            </a:r>
            <a:r>
              <a:rPr lang="en-US" sz="2200" dirty="0" err="1"/>
              <a:t>minterms</a:t>
            </a:r>
            <a:r>
              <a:rPr lang="en-US" sz="2200" dirty="0"/>
              <a:t>, each occupying their respective space.</a:t>
            </a:r>
            <a:endParaRPr lang="en-US" sz="2200" dirty="0">
              <a:sym typeface="Symbol" pitchFamily="18" charset="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934705" y="4033947"/>
            <a:ext cx="3505200" cy="1828800"/>
            <a:chOff x="1536" y="1488"/>
            <a:chExt cx="2208" cy="1152"/>
          </a:xfrm>
        </p:grpSpPr>
        <p:sp>
          <p:nvSpPr>
            <p:cNvPr id="14345" name="Rectangle 5"/>
            <p:cNvSpPr>
              <a:spLocks noChangeArrowheads="1"/>
            </p:cNvSpPr>
            <p:nvPr/>
          </p:nvSpPr>
          <p:spPr bwMode="auto">
            <a:xfrm>
              <a:off x="1902" y="1488"/>
              <a:ext cx="1431" cy="1152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6" name="Oval 6"/>
            <p:cNvSpPr>
              <a:spLocks noChangeArrowheads="1"/>
            </p:cNvSpPr>
            <p:nvPr/>
          </p:nvSpPr>
          <p:spPr bwMode="auto">
            <a:xfrm>
              <a:off x="1999" y="1795"/>
              <a:ext cx="763" cy="692"/>
            </a:xfrm>
            <a:prstGeom prst="ellipse">
              <a:avLst/>
            </a:prstGeom>
            <a:noFill/>
            <a:ln w="254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Text Box 7"/>
            <p:cNvSpPr txBox="1">
              <a:spLocks noChangeArrowheads="1"/>
            </p:cNvSpPr>
            <p:nvPr/>
          </p:nvSpPr>
          <p:spPr bwMode="auto">
            <a:xfrm>
              <a:off x="2092" y="2012"/>
              <a:ext cx="404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/>
                <a:t>a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/>
                <a:t>b'</a:t>
              </a:r>
              <a:endParaRPr lang="en-GB" sz="2000" b="1">
                <a:latin typeface="Courier New" pitchFamily="49" charset="0"/>
              </a:endParaRPr>
            </a:p>
          </p:txBody>
        </p:sp>
        <p:sp>
          <p:nvSpPr>
            <p:cNvPr id="14348" name="Text Box 8"/>
            <p:cNvSpPr txBox="1">
              <a:spLocks noChangeArrowheads="1"/>
            </p:cNvSpPr>
            <p:nvPr/>
          </p:nvSpPr>
          <p:spPr bwMode="auto">
            <a:xfrm>
              <a:off x="2784" y="2018"/>
              <a:ext cx="432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/>
                <a:t>a'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/>
                <a:t>b</a:t>
              </a:r>
            </a:p>
          </p:txBody>
        </p:sp>
        <p:sp>
          <p:nvSpPr>
            <p:cNvPr id="14349" name="Text Box 9"/>
            <p:cNvSpPr txBox="1">
              <a:spLocks noChangeArrowheads="1"/>
            </p:cNvSpPr>
            <p:nvPr/>
          </p:nvSpPr>
          <p:spPr bwMode="auto">
            <a:xfrm>
              <a:off x="2304" y="1520"/>
              <a:ext cx="5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/>
                <a:t>a'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/>
                <a:t>b'</a:t>
              </a:r>
              <a:endParaRPr lang="en-GB" sz="2000" b="1">
                <a:latin typeface="Courier New" pitchFamily="49" charset="0"/>
              </a:endParaRPr>
            </a:p>
          </p:txBody>
        </p:sp>
        <p:sp>
          <p:nvSpPr>
            <p:cNvPr id="14350" name="Text Box 10"/>
            <p:cNvSpPr txBox="1">
              <a:spLocks noChangeArrowheads="1"/>
            </p:cNvSpPr>
            <p:nvPr/>
          </p:nvSpPr>
          <p:spPr bwMode="auto">
            <a:xfrm>
              <a:off x="2481" y="2012"/>
              <a:ext cx="321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/>
                <a:t>a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/>
                <a:t>b</a:t>
              </a:r>
              <a:endParaRPr lang="en-GB" sz="2000" b="1">
                <a:latin typeface="Courier New" pitchFamily="49" charset="0"/>
              </a:endParaRPr>
            </a:p>
          </p:txBody>
        </p:sp>
        <p:sp>
          <p:nvSpPr>
            <p:cNvPr id="14351" name="Text Box 11"/>
            <p:cNvSpPr txBox="1">
              <a:spLocks noChangeArrowheads="1"/>
            </p:cNvSpPr>
            <p:nvPr/>
          </p:nvSpPr>
          <p:spPr bwMode="auto">
            <a:xfrm>
              <a:off x="1536" y="2156"/>
              <a:ext cx="260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2000" b="1">
                  <a:solidFill>
                    <a:srgbClr val="0000FF"/>
                  </a:solidFill>
                </a:rPr>
                <a:t>a</a:t>
              </a:r>
              <a:endParaRPr lang="en-GB" sz="2000" b="1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14352" name="Text Box 12"/>
            <p:cNvSpPr txBox="1">
              <a:spLocks noChangeArrowheads="1"/>
            </p:cNvSpPr>
            <p:nvPr/>
          </p:nvSpPr>
          <p:spPr bwMode="auto">
            <a:xfrm>
              <a:off x="3463" y="2221"/>
              <a:ext cx="281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2000" b="1">
                  <a:solidFill>
                    <a:srgbClr val="FF0000"/>
                  </a:solidFill>
                </a:rPr>
                <a:t>b</a:t>
              </a:r>
              <a:endParaRPr lang="en-GB" sz="2000" b="1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14353" name="Oval 13"/>
            <p:cNvSpPr>
              <a:spLocks noChangeArrowheads="1"/>
            </p:cNvSpPr>
            <p:nvPr/>
          </p:nvSpPr>
          <p:spPr bwMode="auto">
            <a:xfrm>
              <a:off x="2489" y="1802"/>
              <a:ext cx="762" cy="6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4" name="Line 14"/>
            <p:cNvSpPr>
              <a:spLocks noChangeShapeType="1"/>
            </p:cNvSpPr>
            <p:nvPr/>
          </p:nvSpPr>
          <p:spPr bwMode="auto">
            <a:xfrm flipV="1">
              <a:off x="1743" y="2169"/>
              <a:ext cx="258" cy="76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Line 15"/>
            <p:cNvSpPr>
              <a:spLocks noChangeShapeType="1"/>
            </p:cNvSpPr>
            <p:nvPr/>
          </p:nvSpPr>
          <p:spPr bwMode="auto">
            <a:xfrm flipH="1" flipV="1">
              <a:off x="3250" y="2223"/>
              <a:ext cx="255" cy="133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5888" name="Rectangle 16"/>
          <p:cNvSpPr>
            <a:spLocks noChangeArrowheads="1"/>
          </p:cNvSpPr>
          <p:nvPr/>
        </p:nvSpPr>
        <p:spPr bwMode="auto">
          <a:xfrm>
            <a:off x="1981200" y="3048000"/>
            <a:ext cx="83058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300" dirty="0"/>
              <a:t>A set of </a:t>
            </a:r>
            <a:r>
              <a:rPr lang="en-US" sz="2300" dirty="0" err="1"/>
              <a:t>minterms</a:t>
            </a:r>
            <a:r>
              <a:rPr lang="en-US" sz="2300" dirty="0"/>
              <a:t> represents a certain Boolean function.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300" dirty="0"/>
              <a:t>Examples: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</a:pPr>
            <a:r>
              <a:rPr lang="en-US" sz="2000" dirty="0">
                <a:sym typeface="Symbol" pitchFamily="18" charset="2"/>
              </a:rPr>
              <a:t>	{ </a:t>
            </a:r>
            <a:r>
              <a:rPr lang="en-US" sz="2000" dirty="0" err="1">
                <a:sym typeface="Symbol" pitchFamily="18" charset="2"/>
              </a:rPr>
              <a:t>a∙b</a:t>
            </a:r>
            <a:r>
              <a:rPr lang="en-US" sz="2000" dirty="0">
                <a:sym typeface="Symbol" pitchFamily="18" charset="2"/>
              </a:rPr>
              <a:t>, </a:t>
            </a:r>
            <a:r>
              <a:rPr lang="en-US" sz="2000" dirty="0" err="1">
                <a:sym typeface="Symbol" pitchFamily="18" charset="2"/>
              </a:rPr>
              <a:t>a∙b</a:t>
            </a:r>
            <a:r>
              <a:rPr lang="en-US" sz="2000" dirty="0">
                <a:sym typeface="Symbol" pitchFamily="18" charset="2"/>
              </a:rPr>
              <a:t>' }	    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 err="1">
                <a:sym typeface="Wingdings" pitchFamily="2" charset="2"/>
              </a:rPr>
              <a:t>a</a:t>
            </a:r>
            <a:r>
              <a:rPr lang="en-US" sz="2000" dirty="0" err="1">
                <a:sym typeface="Symbol" pitchFamily="18" charset="2"/>
              </a:rPr>
              <a:t>∙b</a:t>
            </a:r>
            <a:r>
              <a:rPr lang="en-US" sz="2000" dirty="0">
                <a:sym typeface="Symbol" pitchFamily="18" charset="2"/>
              </a:rPr>
              <a:t> + </a:t>
            </a:r>
            <a:r>
              <a:rPr lang="en-US" sz="2000" dirty="0" err="1">
                <a:sym typeface="Symbol" pitchFamily="18" charset="2"/>
              </a:rPr>
              <a:t>a∙b</a:t>
            </a:r>
            <a:r>
              <a:rPr lang="en-US" sz="2000" dirty="0">
                <a:sym typeface="Symbol" pitchFamily="18" charset="2"/>
              </a:rPr>
              <a:t>' = a∙(</a:t>
            </a:r>
            <a:r>
              <a:rPr lang="en-US" sz="2000" dirty="0" err="1">
                <a:sym typeface="Symbol" pitchFamily="18" charset="2"/>
              </a:rPr>
              <a:t>b+b</a:t>
            </a:r>
            <a:r>
              <a:rPr lang="en-US" sz="2000" dirty="0">
                <a:sym typeface="Symbol" pitchFamily="18" charset="2"/>
              </a:rPr>
              <a:t>') = a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</a:pPr>
            <a:r>
              <a:rPr lang="en-US" sz="2000" dirty="0">
                <a:sym typeface="Symbol" pitchFamily="18" charset="2"/>
              </a:rPr>
              <a:t>	{ </a:t>
            </a:r>
            <a:r>
              <a:rPr lang="en-US" sz="2000" dirty="0" err="1">
                <a:sym typeface="Symbol" pitchFamily="18" charset="2"/>
              </a:rPr>
              <a:t>a'∙b</a:t>
            </a:r>
            <a:r>
              <a:rPr lang="en-US" sz="2000" dirty="0">
                <a:sym typeface="Symbol" pitchFamily="18" charset="2"/>
              </a:rPr>
              <a:t>, </a:t>
            </a:r>
            <a:r>
              <a:rPr lang="en-US" sz="2000" dirty="0" err="1">
                <a:sym typeface="Symbol" pitchFamily="18" charset="2"/>
              </a:rPr>
              <a:t>a∙b</a:t>
            </a:r>
            <a:r>
              <a:rPr lang="en-US" sz="2000" dirty="0">
                <a:sym typeface="Symbol" pitchFamily="18" charset="2"/>
              </a:rPr>
              <a:t> }	    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 err="1">
                <a:sym typeface="Wingdings" pitchFamily="2" charset="2"/>
              </a:rPr>
              <a:t>a'</a:t>
            </a:r>
            <a:r>
              <a:rPr lang="en-US" sz="2000" dirty="0" err="1">
                <a:sym typeface="Symbol" pitchFamily="18" charset="2"/>
              </a:rPr>
              <a:t>∙b</a:t>
            </a:r>
            <a:r>
              <a:rPr lang="en-US" sz="2000" dirty="0">
                <a:sym typeface="Symbol" pitchFamily="18" charset="2"/>
              </a:rPr>
              <a:t> + </a:t>
            </a:r>
            <a:r>
              <a:rPr lang="en-US" sz="2000" dirty="0" err="1">
                <a:sym typeface="Symbol" pitchFamily="18" charset="2"/>
              </a:rPr>
              <a:t>a∙b</a:t>
            </a:r>
            <a:r>
              <a:rPr lang="en-US" sz="2000" dirty="0">
                <a:sym typeface="Symbol" pitchFamily="18" charset="2"/>
              </a:rPr>
              <a:t> = (</a:t>
            </a:r>
            <a:r>
              <a:rPr lang="en-US" sz="2000" dirty="0" err="1">
                <a:sym typeface="Symbol" pitchFamily="18" charset="2"/>
              </a:rPr>
              <a:t>a'+a</a:t>
            </a:r>
            <a:r>
              <a:rPr lang="en-US" sz="2000" dirty="0">
                <a:sym typeface="Symbol" pitchFamily="18" charset="2"/>
              </a:rPr>
              <a:t>)∙b = b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</a:pPr>
            <a:r>
              <a:rPr lang="en-US" sz="2000" dirty="0">
                <a:sym typeface="Symbol" pitchFamily="18" charset="2"/>
              </a:rPr>
              <a:t>	{ </a:t>
            </a:r>
            <a:r>
              <a:rPr lang="en-US" sz="2000" dirty="0" err="1">
                <a:sym typeface="Symbol" pitchFamily="18" charset="2"/>
              </a:rPr>
              <a:t>a∙b</a:t>
            </a:r>
            <a:r>
              <a:rPr lang="en-US" sz="2000" dirty="0">
                <a:sym typeface="Symbol" pitchFamily="18" charset="2"/>
              </a:rPr>
              <a:t> }		    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 err="1">
                <a:sym typeface="Wingdings" pitchFamily="2" charset="2"/>
              </a:rPr>
              <a:t>a</a:t>
            </a:r>
            <a:r>
              <a:rPr lang="en-US" sz="2000" dirty="0" err="1">
                <a:sym typeface="Symbol" pitchFamily="18" charset="2"/>
              </a:rPr>
              <a:t>∙b</a:t>
            </a:r>
            <a:endParaRPr lang="en-US" sz="2000" dirty="0">
              <a:sym typeface="Symbol" pitchFamily="18" charset="2"/>
            </a:endParaRP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</a:pPr>
            <a:r>
              <a:rPr lang="en-US" sz="2000" dirty="0">
                <a:sym typeface="Symbol" pitchFamily="18" charset="2"/>
              </a:rPr>
              <a:t>	{ </a:t>
            </a:r>
            <a:r>
              <a:rPr lang="en-US" sz="2000" dirty="0" err="1">
                <a:sym typeface="Symbol" pitchFamily="18" charset="2"/>
              </a:rPr>
              <a:t>a∙b</a:t>
            </a:r>
            <a:r>
              <a:rPr lang="en-US" sz="2000" dirty="0">
                <a:sym typeface="Symbol" pitchFamily="18" charset="2"/>
              </a:rPr>
              <a:t>, </a:t>
            </a:r>
            <a:r>
              <a:rPr lang="en-US" sz="2000" dirty="0" err="1">
                <a:sym typeface="Symbol" pitchFamily="18" charset="2"/>
              </a:rPr>
              <a:t>a∙b</a:t>
            </a:r>
            <a:r>
              <a:rPr lang="en-US" sz="2000" dirty="0">
                <a:sym typeface="Symbol" pitchFamily="18" charset="2"/>
              </a:rPr>
              <a:t>', </a:t>
            </a:r>
            <a:r>
              <a:rPr lang="en-US" sz="2000" dirty="0" err="1">
                <a:sym typeface="Symbol" pitchFamily="18" charset="2"/>
              </a:rPr>
              <a:t>a'∙b</a:t>
            </a:r>
            <a:r>
              <a:rPr lang="en-US" sz="2000" dirty="0">
                <a:sym typeface="Symbol" pitchFamily="18" charset="2"/>
              </a:rPr>
              <a:t> } 	    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 err="1">
                <a:sym typeface="Symbol" pitchFamily="18" charset="2"/>
              </a:rPr>
              <a:t>a∙b</a:t>
            </a:r>
            <a:r>
              <a:rPr lang="en-US" sz="2000" dirty="0">
                <a:sym typeface="Symbol" pitchFamily="18" charset="2"/>
              </a:rPr>
              <a:t> + </a:t>
            </a:r>
            <a:r>
              <a:rPr lang="en-US" sz="2000" dirty="0" err="1">
                <a:sym typeface="Symbol" pitchFamily="18" charset="2"/>
              </a:rPr>
              <a:t>a∙b</a:t>
            </a:r>
            <a:r>
              <a:rPr lang="en-US" sz="2000" dirty="0">
                <a:sym typeface="Symbol" pitchFamily="18" charset="2"/>
              </a:rPr>
              <a:t>' + </a:t>
            </a:r>
            <a:r>
              <a:rPr lang="en-US" sz="2000" dirty="0" err="1">
                <a:sym typeface="Symbol" pitchFamily="18" charset="2"/>
              </a:rPr>
              <a:t>a'∙b</a:t>
            </a:r>
            <a:r>
              <a:rPr lang="en-US" sz="2000" dirty="0">
                <a:sym typeface="Symbol" pitchFamily="18" charset="2"/>
              </a:rPr>
              <a:t> = a + b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</a:pPr>
            <a:r>
              <a:rPr lang="en-US" sz="2000" dirty="0">
                <a:sym typeface="Symbol" pitchFamily="18" charset="2"/>
              </a:rPr>
              <a:t>	{ } 		     </a:t>
            </a:r>
            <a:r>
              <a:rPr lang="en-US" sz="2000" dirty="0">
                <a:sym typeface="Wingdings" pitchFamily="2" charset="2"/>
              </a:rPr>
              <a:t> 0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</a:pPr>
            <a:r>
              <a:rPr lang="en-US" sz="2000" dirty="0">
                <a:sym typeface="Wingdings" pitchFamily="2" charset="2"/>
              </a:rPr>
              <a:t>	{ </a:t>
            </a:r>
            <a:r>
              <a:rPr lang="en-US" sz="2000" dirty="0" err="1">
                <a:sym typeface="Wingdings" pitchFamily="2" charset="2"/>
              </a:rPr>
              <a:t>a'</a:t>
            </a:r>
            <a:r>
              <a:rPr lang="en-US" sz="2000" dirty="0" err="1">
                <a:sym typeface="Symbol" pitchFamily="18" charset="2"/>
              </a:rPr>
              <a:t>∙b</a:t>
            </a:r>
            <a:r>
              <a:rPr lang="en-US" sz="2000" dirty="0">
                <a:sym typeface="Symbol" pitchFamily="18" charset="2"/>
              </a:rPr>
              <a:t>',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a∙b</a:t>
            </a:r>
            <a:r>
              <a:rPr lang="en-US" sz="2000" dirty="0">
                <a:sym typeface="Symbol" pitchFamily="18" charset="2"/>
              </a:rPr>
              <a:t>, </a:t>
            </a:r>
            <a:r>
              <a:rPr lang="en-US" sz="2000" dirty="0" err="1">
                <a:sym typeface="Symbol" pitchFamily="18" charset="2"/>
              </a:rPr>
              <a:t>a∙b</a:t>
            </a:r>
            <a:r>
              <a:rPr lang="en-US" sz="2000" dirty="0">
                <a:sym typeface="Symbol" pitchFamily="18" charset="2"/>
              </a:rPr>
              <a:t>', </a:t>
            </a:r>
            <a:r>
              <a:rPr lang="en-US" sz="2000" dirty="0" err="1">
                <a:sym typeface="Symbol" pitchFamily="18" charset="2"/>
              </a:rPr>
              <a:t>a'∙b</a:t>
            </a:r>
            <a:r>
              <a:rPr lang="en-US" sz="2000" dirty="0">
                <a:sym typeface="Symbol" pitchFamily="18" charset="2"/>
              </a:rPr>
              <a:t> } </a:t>
            </a:r>
            <a:r>
              <a:rPr lang="en-US" sz="2000" dirty="0">
                <a:sym typeface="Wingdings" pitchFamily="2" charset="2"/>
              </a:rPr>
              <a:t> 1</a:t>
            </a:r>
            <a:r>
              <a:rPr lang="en-US" sz="2000" dirty="0">
                <a:sym typeface="Symbol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81071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117FC-AED6-478C-97B6-5B06F88BBDC6}" type="slidenum">
              <a:rPr lang="en-US" altLang="en-US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2-VARIABLE K-MAPS (1/2)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95333" y="1094288"/>
            <a:ext cx="9140142" cy="2909491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err="1"/>
              <a:t>Karnaugh</a:t>
            </a:r>
            <a:r>
              <a:rPr lang="en-US" sz="2400" dirty="0"/>
              <a:t>-map (K-map) is an abstract form of Venn diagram, </a:t>
            </a:r>
            <a:r>
              <a:rPr lang="en-US" sz="2400" dirty="0" err="1"/>
              <a:t>organised</a:t>
            </a:r>
            <a:r>
              <a:rPr lang="en-US" sz="2400" dirty="0"/>
              <a:t> as </a:t>
            </a:r>
            <a:r>
              <a:rPr lang="en-US" sz="2400" dirty="0">
                <a:solidFill>
                  <a:srgbClr val="800000"/>
                </a:solidFill>
              </a:rPr>
              <a:t>a matrix of squares</a:t>
            </a:r>
            <a:r>
              <a:rPr lang="en-US" sz="2400" dirty="0"/>
              <a:t>, where</a:t>
            </a:r>
          </a:p>
          <a:p>
            <a:pPr lvl="1" eaLnBrk="1" hangingPunct="1"/>
            <a:r>
              <a:rPr lang="en-US" sz="2000" dirty="0"/>
              <a:t>Each square represents a </a:t>
            </a:r>
            <a:r>
              <a:rPr lang="en-US" sz="2000" dirty="0" err="1">
                <a:solidFill>
                  <a:srgbClr val="800000"/>
                </a:solidFill>
              </a:rPr>
              <a:t>minterm</a:t>
            </a:r>
            <a:endParaRPr lang="en-US" sz="2000" dirty="0">
              <a:solidFill>
                <a:srgbClr val="800000"/>
              </a:solidFill>
            </a:endParaRPr>
          </a:p>
          <a:p>
            <a:pPr lvl="1" eaLnBrk="1" hangingPunct="1"/>
            <a:r>
              <a:rPr lang="en-US" sz="2000" dirty="0"/>
              <a:t>Two adjacent squares represent </a:t>
            </a:r>
            <a:r>
              <a:rPr lang="en-US" sz="2000" dirty="0" err="1"/>
              <a:t>minterms</a:t>
            </a:r>
            <a:r>
              <a:rPr lang="en-US" sz="2000" dirty="0"/>
              <a:t> that </a:t>
            </a:r>
            <a:r>
              <a:rPr lang="en-US" sz="2000" dirty="0">
                <a:solidFill>
                  <a:srgbClr val="0000CC"/>
                </a:solidFill>
              </a:rPr>
              <a:t>differ</a:t>
            </a:r>
            <a:r>
              <a:rPr lang="en-US" sz="2000" dirty="0">
                <a:solidFill>
                  <a:srgbClr val="800000"/>
                </a:solidFill>
              </a:rPr>
              <a:t> by exactly </a:t>
            </a:r>
            <a:r>
              <a:rPr lang="en-US" sz="2000" dirty="0">
                <a:solidFill>
                  <a:srgbClr val="0000CC"/>
                </a:solidFill>
              </a:rPr>
              <a:t>one literal </a:t>
            </a:r>
          </a:p>
          <a:p>
            <a:pPr lvl="1" eaLnBrk="1" hangingPunct="1"/>
            <a:endParaRPr lang="en-US" sz="2000" dirty="0">
              <a:solidFill>
                <a:srgbClr val="0000CC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Given 2 variables </a:t>
            </a:r>
            <a:r>
              <a:rPr lang="en-US" sz="2400" dirty="0">
                <a:solidFill>
                  <a:srgbClr val="CC3300"/>
                </a:solidFill>
              </a:rPr>
              <a:t>a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C3300"/>
                </a:solidFill>
              </a:rPr>
              <a:t>b</a:t>
            </a:r>
            <a:r>
              <a:rPr lang="en-US" sz="2400" dirty="0"/>
              <a:t>, K-map can be drawn as…</a:t>
            </a:r>
            <a:endParaRPr lang="en-US" sz="2400" dirty="0">
              <a:sym typeface="Symbol" pitchFamily="18" charset="2"/>
            </a:endParaRPr>
          </a:p>
        </p:txBody>
      </p: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5253038" y="4433702"/>
            <a:ext cx="1376363" cy="1377950"/>
            <a:chOff x="2156" y="7508"/>
            <a:chExt cx="2168" cy="2169"/>
          </a:xfrm>
        </p:grpSpPr>
        <p:sp>
          <p:nvSpPr>
            <p:cNvPr id="23" name="Rectangle 33"/>
            <p:cNvSpPr>
              <a:spLocks noChangeArrowheads="1"/>
            </p:cNvSpPr>
            <p:nvPr/>
          </p:nvSpPr>
          <p:spPr bwMode="auto">
            <a:xfrm>
              <a:off x="2877" y="8213"/>
              <a:ext cx="1440" cy="14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34"/>
            <p:cNvSpPr>
              <a:spLocks noChangeShapeType="1"/>
            </p:cNvSpPr>
            <p:nvPr/>
          </p:nvSpPr>
          <p:spPr bwMode="auto">
            <a:xfrm>
              <a:off x="2877" y="8933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35"/>
            <p:cNvSpPr>
              <a:spLocks noChangeShapeType="1"/>
            </p:cNvSpPr>
            <p:nvPr/>
          </p:nvSpPr>
          <p:spPr bwMode="auto">
            <a:xfrm>
              <a:off x="3597" y="8213"/>
              <a:ext cx="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 Box 36"/>
            <p:cNvSpPr txBox="1">
              <a:spLocks noChangeArrowheads="1"/>
            </p:cNvSpPr>
            <p:nvPr/>
          </p:nvSpPr>
          <p:spPr bwMode="auto">
            <a:xfrm>
              <a:off x="2877" y="8357"/>
              <a:ext cx="720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 err="1">
                  <a:latin typeface="Tahoma" pitchFamily="34" charset="0"/>
                </a:rPr>
                <a:t>a'b</a:t>
              </a:r>
              <a:r>
                <a:rPr lang="en-GB" sz="1200" b="1" dirty="0">
                  <a:latin typeface="Tahoma" pitchFamily="34" charset="0"/>
                </a:rPr>
                <a:t>'</a:t>
              </a:r>
            </a:p>
          </p:txBody>
        </p:sp>
        <p:sp>
          <p:nvSpPr>
            <p:cNvPr id="27" name="Text Box 37"/>
            <p:cNvSpPr txBox="1">
              <a:spLocks noChangeArrowheads="1"/>
            </p:cNvSpPr>
            <p:nvPr/>
          </p:nvSpPr>
          <p:spPr bwMode="auto">
            <a:xfrm>
              <a:off x="3593" y="8357"/>
              <a:ext cx="720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a'b</a:t>
              </a:r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2876" y="9092"/>
              <a:ext cx="720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ab'</a:t>
              </a:r>
            </a:p>
          </p:txBody>
        </p:sp>
        <p:sp>
          <p:nvSpPr>
            <p:cNvPr id="29" name="Text Box 39"/>
            <p:cNvSpPr txBox="1">
              <a:spLocks noChangeArrowheads="1"/>
            </p:cNvSpPr>
            <p:nvPr/>
          </p:nvSpPr>
          <p:spPr bwMode="auto">
            <a:xfrm>
              <a:off x="3600" y="9072"/>
              <a:ext cx="720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ab</a:t>
              </a:r>
            </a:p>
          </p:txBody>
        </p:sp>
        <p:sp>
          <p:nvSpPr>
            <p:cNvPr id="30" name="Text Box 40"/>
            <p:cNvSpPr txBox="1">
              <a:spLocks noChangeArrowheads="1"/>
            </p:cNvSpPr>
            <p:nvPr/>
          </p:nvSpPr>
          <p:spPr bwMode="auto">
            <a:xfrm>
              <a:off x="2156" y="9012"/>
              <a:ext cx="636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31" name="AutoShape 41"/>
            <p:cNvSpPr>
              <a:spLocks/>
            </p:cNvSpPr>
            <p:nvPr/>
          </p:nvSpPr>
          <p:spPr bwMode="auto">
            <a:xfrm>
              <a:off x="2597" y="8969"/>
              <a:ext cx="204" cy="708"/>
            </a:xfrm>
            <a:prstGeom prst="leftBrace">
              <a:avLst>
                <a:gd name="adj1" fmla="val 2892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AutoShape 42"/>
            <p:cNvSpPr>
              <a:spLocks/>
            </p:cNvSpPr>
            <p:nvPr/>
          </p:nvSpPr>
          <p:spPr bwMode="auto">
            <a:xfrm rot="5400000" flipV="1">
              <a:off x="3868" y="7688"/>
              <a:ext cx="204" cy="708"/>
            </a:xfrm>
            <a:prstGeom prst="leftBrace">
              <a:avLst>
                <a:gd name="adj1" fmla="val 2892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43"/>
            <p:cNvSpPr txBox="1">
              <a:spLocks noChangeArrowheads="1"/>
            </p:cNvSpPr>
            <p:nvPr/>
          </p:nvSpPr>
          <p:spPr bwMode="auto">
            <a:xfrm>
              <a:off x="3644" y="7508"/>
              <a:ext cx="636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b</a:t>
              </a:r>
            </a:p>
          </p:txBody>
        </p:sp>
      </p:grpSp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7767638" y="4433702"/>
            <a:ext cx="1376363" cy="1373188"/>
            <a:chOff x="3032" y="2848"/>
            <a:chExt cx="867" cy="865"/>
          </a:xfrm>
        </p:grpSpPr>
        <p:sp>
          <p:nvSpPr>
            <p:cNvPr id="12" name="Rectangle 45"/>
            <p:cNvSpPr>
              <a:spLocks noChangeArrowheads="1"/>
            </p:cNvSpPr>
            <p:nvPr/>
          </p:nvSpPr>
          <p:spPr bwMode="auto">
            <a:xfrm>
              <a:off x="3320" y="3128"/>
              <a:ext cx="576" cy="57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46"/>
            <p:cNvSpPr>
              <a:spLocks noChangeShapeType="1"/>
            </p:cNvSpPr>
            <p:nvPr/>
          </p:nvSpPr>
          <p:spPr bwMode="auto">
            <a:xfrm>
              <a:off x="3320" y="3416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47"/>
            <p:cNvSpPr>
              <a:spLocks noChangeShapeType="1"/>
            </p:cNvSpPr>
            <p:nvPr/>
          </p:nvSpPr>
          <p:spPr bwMode="auto">
            <a:xfrm>
              <a:off x="3608" y="3128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48"/>
            <p:cNvSpPr txBox="1">
              <a:spLocks noChangeArrowheads="1"/>
            </p:cNvSpPr>
            <p:nvPr/>
          </p:nvSpPr>
          <p:spPr bwMode="auto">
            <a:xfrm>
              <a:off x="3320" y="3185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m0</a:t>
              </a:r>
            </a:p>
          </p:txBody>
        </p:sp>
        <p:sp>
          <p:nvSpPr>
            <p:cNvPr id="16" name="Text Box 49"/>
            <p:cNvSpPr txBox="1">
              <a:spLocks noChangeArrowheads="1"/>
            </p:cNvSpPr>
            <p:nvPr/>
          </p:nvSpPr>
          <p:spPr bwMode="auto">
            <a:xfrm>
              <a:off x="3607" y="3185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</a:t>
              </a:r>
            </a:p>
          </p:txBody>
        </p:sp>
        <p:sp>
          <p:nvSpPr>
            <p:cNvPr id="17" name="Text Box 50"/>
            <p:cNvSpPr txBox="1">
              <a:spLocks noChangeArrowheads="1"/>
            </p:cNvSpPr>
            <p:nvPr/>
          </p:nvSpPr>
          <p:spPr bwMode="auto">
            <a:xfrm>
              <a:off x="3320" y="3479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m2</a:t>
              </a:r>
            </a:p>
          </p:txBody>
        </p:sp>
        <p:sp>
          <p:nvSpPr>
            <p:cNvPr id="18" name="Text Box 51"/>
            <p:cNvSpPr txBox="1">
              <a:spLocks noChangeArrowheads="1"/>
            </p:cNvSpPr>
            <p:nvPr/>
          </p:nvSpPr>
          <p:spPr bwMode="auto">
            <a:xfrm>
              <a:off x="3610" y="3471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m3</a:t>
              </a:r>
            </a:p>
          </p:txBody>
        </p:sp>
        <p:sp>
          <p:nvSpPr>
            <p:cNvPr id="19" name="Text Box 52"/>
            <p:cNvSpPr txBox="1">
              <a:spLocks noChangeArrowheads="1"/>
            </p:cNvSpPr>
            <p:nvPr/>
          </p:nvSpPr>
          <p:spPr bwMode="auto">
            <a:xfrm>
              <a:off x="3032" y="3447"/>
              <a:ext cx="2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20" name="AutoShape 53"/>
            <p:cNvSpPr>
              <a:spLocks/>
            </p:cNvSpPr>
            <p:nvPr/>
          </p:nvSpPr>
          <p:spPr bwMode="auto">
            <a:xfrm>
              <a:off x="3208" y="3430"/>
              <a:ext cx="82" cy="283"/>
            </a:xfrm>
            <a:prstGeom prst="leftBrace">
              <a:avLst>
                <a:gd name="adj1" fmla="val 2876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AutoShape 54"/>
            <p:cNvSpPr>
              <a:spLocks/>
            </p:cNvSpPr>
            <p:nvPr/>
          </p:nvSpPr>
          <p:spPr bwMode="auto">
            <a:xfrm rot="5400000" flipV="1">
              <a:off x="3717" y="2917"/>
              <a:ext cx="82" cy="283"/>
            </a:xfrm>
            <a:prstGeom prst="leftBrace">
              <a:avLst>
                <a:gd name="adj1" fmla="val 2876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55"/>
            <p:cNvSpPr txBox="1">
              <a:spLocks noChangeArrowheads="1"/>
            </p:cNvSpPr>
            <p:nvPr/>
          </p:nvSpPr>
          <p:spPr bwMode="auto">
            <a:xfrm>
              <a:off x="3627" y="2848"/>
              <a:ext cx="255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b</a:t>
              </a:r>
            </a:p>
          </p:txBody>
        </p:sp>
      </p:grpSp>
      <p:grpSp>
        <p:nvGrpSpPr>
          <p:cNvPr id="43" name="Group 98"/>
          <p:cNvGrpSpPr>
            <a:grpSpLocks/>
          </p:cNvGrpSpPr>
          <p:nvPr/>
        </p:nvGrpSpPr>
        <p:grpSpPr bwMode="auto">
          <a:xfrm>
            <a:off x="3097427" y="4443228"/>
            <a:ext cx="1470025" cy="1308100"/>
            <a:chOff x="7668" y="3108"/>
            <a:chExt cx="2316" cy="2061"/>
          </a:xfrm>
        </p:grpSpPr>
        <p:sp>
          <p:nvSpPr>
            <p:cNvPr id="44" name="Rectangle 99"/>
            <p:cNvSpPr>
              <a:spLocks noChangeArrowheads="1"/>
            </p:cNvSpPr>
            <p:nvPr/>
          </p:nvSpPr>
          <p:spPr bwMode="auto">
            <a:xfrm>
              <a:off x="8353" y="3729"/>
              <a:ext cx="1440" cy="14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00"/>
            <p:cNvSpPr>
              <a:spLocks noChangeShapeType="1"/>
            </p:cNvSpPr>
            <p:nvPr/>
          </p:nvSpPr>
          <p:spPr bwMode="auto">
            <a:xfrm>
              <a:off x="8353" y="4449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01"/>
            <p:cNvSpPr>
              <a:spLocks noChangeShapeType="1"/>
            </p:cNvSpPr>
            <p:nvPr/>
          </p:nvSpPr>
          <p:spPr bwMode="auto">
            <a:xfrm>
              <a:off x="9073" y="3729"/>
              <a:ext cx="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Text Box 102"/>
            <p:cNvSpPr txBox="1">
              <a:spLocks noChangeArrowheads="1"/>
            </p:cNvSpPr>
            <p:nvPr/>
          </p:nvSpPr>
          <p:spPr bwMode="auto">
            <a:xfrm>
              <a:off x="7668" y="3284"/>
              <a:ext cx="636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48" name="Text Box 103"/>
            <p:cNvSpPr txBox="1">
              <a:spLocks noChangeArrowheads="1"/>
            </p:cNvSpPr>
            <p:nvPr/>
          </p:nvSpPr>
          <p:spPr bwMode="auto">
            <a:xfrm>
              <a:off x="7992" y="3108"/>
              <a:ext cx="636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49" name="Line 104"/>
            <p:cNvSpPr>
              <a:spLocks noChangeShapeType="1"/>
            </p:cNvSpPr>
            <p:nvPr/>
          </p:nvSpPr>
          <p:spPr bwMode="auto">
            <a:xfrm flipH="1" flipV="1">
              <a:off x="7920" y="3168"/>
              <a:ext cx="432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Text Box 105"/>
            <p:cNvSpPr txBox="1">
              <a:spLocks noChangeArrowheads="1"/>
            </p:cNvSpPr>
            <p:nvPr/>
          </p:nvSpPr>
          <p:spPr bwMode="auto">
            <a:xfrm>
              <a:off x="8532" y="3240"/>
              <a:ext cx="1452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600" b="1">
                  <a:latin typeface="Times New Roman" pitchFamily="18" charset="0"/>
                </a:rPr>
                <a:t>0       1</a:t>
              </a:r>
            </a:p>
          </p:txBody>
        </p:sp>
        <p:sp>
          <p:nvSpPr>
            <p:cNvPr id="51" name="Text Box 106"/>
            <p:cNvSpPr txBox="1">
              <a:spLocks noChangeArrowheads="1"/>
            </p:cNvSpPr>
            <p:nvPr/>
          </p:nvSpPr>
          <p:spPr bwMode="auto">
            <a:xfrm>
              <a:off x="7732" y="3872"/>
              <a:ext cx="632" cy="1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0</a:t>
              </a: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  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26773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91A429-879E-4BC5-827D-B29D8F9A765F}" type="slidenum">
              <a:rPr lang="en-US" altLang="en-US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3-VARIABLE K-MAPS (1/2)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050926"/>
            <a:ext cx="8229600" cy="1463675"/>
          </a:xfrm>
        </p:spPr>
        <p:txBody>
          <a:bodyPr/>
          <a:lstStyle/>
          <a:p>
            <a:pPr eaLnBrk="1" hangingPunct="1"/>
            <a:r>
              <a:rPr lang="en-US" sz="2400" dirty="0"/>
              <a:t>There are 8 </a:t>
            </a:r>
            <a:r>
              <a:rPr lang="en-US" sz="2400" dirty="0" err="1"/>
              <a:t>minterms</a:t>
            </a:r>
            <a:r>
              <a:rPr lang="en-US" sz="2400" dirty="0"/>
              <a:t> for 3 variables.</a:t>
            </a:r>
          </a:p>
          <a:p>
            <a:pPr eaLnBrk="1" hangingPunct="1"/>
            <a:r>
              <a:rPr lang="en-US" sz="2400" dirty="0"/>
              <a:t>There are 8 squares in a K-map.</a:t>
            </a:r>
          </a:p>
          <a:p>
            <a:pPr eaLnBrk="1" hangingPunct="1"/>
            <a:r>
              <a:rPr lang="en-US" sz="2400" dirty="0"/>
              <a:t>Example: Let the variables be a, b, c.</a:t>
            </a:r>
            <a:endParaRPr lang="en-US" sz="2400" dirty="0">
              <a:sym typeface="Symbol" pitchFamily="18" charset="2"/>
            </a:endParaRPr>
          </a:p>
        </p:txBody>
      </p:sp>
      <p:grpSp>
        <p:nvGrpSpPr>
          <p:cNvPr id="2" name="Group 112"/>
          <p:cNvGrpSpPr>
            <a:grpSpLocks/>
          </p:cNvGrpSpPr>
          <p:nvPr/>
        </p:nvGrpSpPr>
        <p:grpSpPr bwMode="auto">
          <a:xfrm>
            <a:off x="2362201" y="2438400"/>
            <a:ext cx="6931025" cy="2078038"/>
            <a:chOff x="528" y="1536"/>
            <a:chExt cx="4366" cy="1309"/>
          </a:xfrm>
        </p:grpSpPr>
        <p:grpSp>
          <p:nvGrpSpPr>
            <p:cNvPr id="19474" name="Group 40"/>
            <p:cNvGrpSpPr>
              <a:grpSpLocks/>
            </p:cNvGrpSpPr>
            <p:nvPr/>
          </p:nvGrpSpPr>
          <p:grpSpPr bwMode="auto">
            <a:xfrm>
              <a:off x="528" y="1536"/>
              <a:ext cx="1968" cy="1309"/>
              <a:chOff x="1360" y="1094"/>
              <a:chExt cx="1822" cy="1309"/>
            </a:xfrm>
          </p:grpSpPr>
          <p:sp>
            <p:nvSpPr>
              <p:cNvPr id="19501" name="Rectangle 41"/>
              <p:cNvSpPr>
                <a:spLocks noChangeArrowheads="1"/>
              </p:cNvSpPr>
              <p:nvPr/>
            </p:nvSpPr>
            <p:spPr bwMode="auto">
              <a:xfrm>
                <a:off x="1800" y="1545"/>
                <a:ext cx="1382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2" name="Line 42"/>
              <p:cNvSpPr>
                <a:spLocks noChangeShapeType="1"/>
              </p:cNvSpPr>
              <p:nvPr/>
            </p:nvSpPr>
            <p:spPr bwMode="auto">
              <a:xfrm>
                <a:off x="1800" y="1833"/>
                <a:ext cx="138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3" name="Line 43"/>
              <p:cNvSpPr>
                <a:spLocks noChangeShapeType="1"/>
              </p:cNvSpPr>
              <p:nvPr/>
            </p:nvSpPr>
            <p:spPr bwMode="auto">
              <a:xfrm>
                <a:off x="2146" y="1545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4" name="Text Box 44"/>
              <p:cNvSpPr txBox="1">
                <a:spLocks noChangeArrowheads="1"/>
              </p:cNvSpPr>
              <p:nvPr/>
            </p:nvSpPr>
            <p:spPr bwMode="auto">
              <a:xfrm>
                <a:off x="1800" y="1891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ab'c'</a:t>
                </a:r>
              </a:p>
            </p:txBody>
          </p:sp>
          <p:sp>
            <p:nvSpPr>
              <p:cNvPr id="19505" name="Text Box 45"/>
              <p:cNvSpPr txBox="1">
                <a:spLocks noChangeArrowheads="1"/>
              </p:cNvSpPr>
              <p:nvPr/>
            </p:nvSpPr>
            <p:spPr bwMode="auto">
              <a:xfrm>
                <a:off x="2146" y="1891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ab'c</a:t>
                </a:r>
              </a:p>
            </p:txBody>
          </p:sp>
          <p:sp>
            <p:nvSpPr>
              <p:cNvPr id="19506" name="Text Box 46"/>
              <p:cNvSpPr txBox="1">
                <a:spLocks noChangeArrowheads="1"/>
              </p:cNvSpPr>
              <p:nvPr/>
            </p:nvSpPr>
            <p:spPr bwMode="auto">
              <a:xfrm>
                <a:off x="1360" y="1878"/>
                <a:ext cx="25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9507" name="AutoShape 47"/>
              <p:cNvSpPr>
                <a:spLocks/>
              </p:cNvSpPr>
              <p:nvPr/>
            </p:nvSpPr>
            <p:spPr bwMode="auto">
              <a:xfrm>
                <a:off x="1570" y="1833"/>
                <a:ext cx="81" cy="283"/>
              </a:xfrm>
              <a:prstGeom prst="leftBrace">
                <a:avLst>
                  <a:gd name="adj1" fmla="val 29115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8" name="AutoShape 48"/>
              <p:cNvSpPr>
                <a:spLocks/>
              </p:cNvSpPr>
              <p:nvPr/>
            </p:nvSpPr>
            <p:spPr bwMode="auto">
              <a:xfrm rot="5400000" flipV="1">
                <a:off x="2799" y="982"/>
                <a:ext cx="89" cy="675"/>
              </a:xfrm>
              <a:prstGeom prst="leftBrace">
                <a:avLst>
                  <a:gd name="adj1" fmla="val 6320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9" name="Text Box 49"/>
              <p:cNvSpPr txBox="1">
                <a:spLocks noChangeArrowheads="1"/>
              </p:cNvSpPr>
              <p:nvPr/>
            </p:nvSpPr>
            <p:spPr bwMode="auto">
              <a:xfrm>
                <a:off x="2714" y="1094"/>
                <a:ext cx="25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9510" name="Line 50"/>
              <p:cNvSpPr>
                <a:spLocks noChangeShapeType="1"/>
              </p:cNvSpPr>
              <p:nvPr/>
            </p:nvSpPr>
            <p:spPr bwMode="auto">
              <a:xfrm>
                <a:off x="2491" y="1545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11" name="Line 51"/>
              <p:cNvSpPr>
                <a:spLocks noChangeShapeType="1"/>
              </p:cNvSpPr>
              <p:nvPr/>
            </p:nvSpPr>
            <p:spPr bwMode="auto">
              <a:xfrm>
                <a:off x="2837" y="1545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12" name="Text Box 52"/>
              <p:cNvSpPr txBox="1">
                <a:spLocks noChangeArrowheads="1"/>
              </p:cNvSpPr>
              <p:nvPr/>
            </p:nvSpPr>
            <p:spPr bwMode="auto">
              <a:xfrm>
                <a:off x="2491" y="1891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abc</a:t>
                </a:r>
              </a:p>
            </p:txBody>
          </p:sp>
          <p:sp>
            <p:nvSpPr>
              <p:cNvPr id="19513" name="Text Box 53"/>
              <p:cNvSpPr txBox="1">
                <a:spLocks noChangeArrowheads="1"/>
              </p:cNvSpPr>
              <p:nvPr/>
            </p:nvSpPr>
            <p:spPr bwMode="auto">
              <a:xfrm>
                <a:off x="2837" y="1891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abc'</a:t>
                </a:r>
              </a:p>
            </p:txBody>
          </p:sp>
          <p:sp>
            <p:nvSpPr>
              <p:cNvPr id="19514" name="Text Box 54"/>
              <p:cNvSpPr txBox="1">
                <a:spLocks noChangeArrowheads="1"/>
              </p:cNvSpPr>
              <p:nvPr/>
            </p:nvSpPr>
            <p:spPr bwMode="auto">
              <a:xfrm>
                <a:off x="1800" y="1603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a'b'c'</a:t>
                </a:r>
              </a:p>
            </p:txBody>
          </p:sp>
          <p:sp>
            <p:nvSpPr>
              <p:cNvPr id="19515" name="Text Box 55"/>
              <p:cNvSpPr txBox="1">
                <a:spLocks noChangeArrowheads="1"/>
              </p:cNvSpPr>
              <p:nvPr/>
            </p:nvSpPr>
            <p:spPr bwMode="auto">
              <a:xfrm>
                <a:off x="2146" y="1603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a'b'c</a:t>
                </a:r>
              </a:p>
            </p:txBody>
          </p:sp>
          <p:sp>
            <p:nvSpPr>
              <p:cNvPr id="19516" name="Text Box 56"/>
              <p:cNvSpPr txBox="1">
                <a:spLocks noChangeArrowheads="1"/>
              </p:cNvSpPr>
              <p:nvPr/>
            </p:nvSpPr>
            <p:spPr bwMode="auto">
              <a:xfrm>
                <a:off x="2491" y="1603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a'bc</a:t>
                </a:r>
              </a:p>
            </p:txBody>
          </p:sp>
          <p:sp>
            <p:nvSpPr>
              <p:cNvPr id="19517" name="Text Box 57"/>
              <p:cNvSpPr txBox="1">
                <a:spLocks noChangeArrowheads="1"/>
              </p:cNvSpPr>
              <p:nvPr/>
            </p:nvSpPr>
            <p:spPr bwMode="auto">
              <a:xfrm>
                <a:off x="2837" y="1603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a'bc'</a:t>
                </a:r>
              </a:p>
            </p:txBody>
          </p:sp>
          <p:sp>
            <p:nvSpPr>
              <p:cNvPr id="19518" name="Text Box 58"/>
              <p:cNvSpPr txBox="1">
                <a:spLocks noChangeArrowheads="1"/>
              </p:cNvSpPr>
              <p:nvPr/>
            </p:nvSpPr>
            <p:spPr bwMode="auto">
              <a:xfrm>
                <a:off x="1627" y="1603"/>
                <a:ext cx="195" cy="4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0</a:t>
                </a: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   1</a:t>
                </a:r>
              </a:p>
            </p:txBody>
          </p:sp>
          <p:sp>
            <p:nvSpPr>
              <p:cNvPr id="19519" name="Text Box 59"/>
              <p:cNvSpPr txBox="1">
                <a:spLocks noChangeArrowheads="1"/>
              </p:cNvSpPr>
              <p:nvPr/>
            </p:nvSpPr>
            <p:spPr bwMode="auto">
              <a:xfrm>
                <a:off x="1858" y="1361"/>
                <a:ext cx="1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00       01      11       10</a:t>
                </a:r>
              </a:p>
            </p:txBody>
          </p:sp>
          <p:sp>
            <p:nvSpPr>
              <p:cNvPr id="19520" name="AutoShape 60"/>
              <p:cNvSpPr>
                <a:spLocks/>
              </p:cNvSpPr>
              <p:nvPr/>
            </p:nvSpPr>
            <p:spPr bwMode="auto">
              <a:xfrm rot="-5400000">
                <a:off x="2439" y="1875"/>
                <a:ext cx="89" cy="675"/>
              </a:xfrm>
              <a:prstGeom prst="leftBrace">
                <a:avLst>
                  <a:gd name="adj1" fmla="val 6320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21" name="Text Box 61"/>
              <p:cNvSpPr txBox="1">
                <a:spLocks noChangeArrowheads="1"/>
              </p:cNvSpPr>
              <p:nvPr/>
            </p:nvSpPr>
            <p:spPr bwMode="auto">
              <a:xfrm>
                <a:off x="2362" y="2230"/>
                <a:ext cx="25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9522" name="Line 62"/>
              <p:cNvSpPr>
                <a:spLocks noChangeShapeType="1"/>
              </p:cNvSpPr>
              <p:nvPr/>
            </p:nvSpPr>
            <p:spPr bwMode="auto">
              <a:xfrm flipH="1" flipV="1">
                <a:off x="1570" y="1303"/>
                <a:ext cx="230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23" name="Text Box 63"/>
              <p:cNvSpPr txBox="1">
                <a:spLocks noChangeArrowheads="1"/>
              </p:cNvSpPr>
              <p:nvPr/>
            </p:nvSpPr>
            <p:spPr bwMode="auto">
              <a:xfrm>
                <a:off x="1485" y="1340"/>
                <a:ext cx="25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9524" name="Text Box 64"/>
              <p:cNvSpPr txBox="1">
                <a:spLocks noChangeArrowheads="1"/>
              </p:cNvSpPr>
              <p:nvPr/>
            </p:nvSpPr>
            <p:spPr bwMode="auto">
              <a:xfrm>
                <a:off x="1594" y="1239"/>
                <a:ext cx="29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bc</a:t>
                </a:r>
              </a:p>
            </p:txBody>
          </p:sp>
        </p:grpSp>
        <p:grpSp>
          <p:nvGrpSpPr>
            <p:cNvPr id="19476" name="Group 109"/>
            <p:cNvGrpSpPr>
              <a:grpSpLocks/>
            </p:cNvGrpSpPr>
            <p:nvPr/>
          </p:nvGrpSpPr>
          <p:grpSpPr bwMode="auto">
            <a:xfrm>
              <a:off x="3072" y="1536"/>
              <a:ext cx="1822" cy="1309"/>
              <a:chOff x="2976" y="1536"/>
              <a:chExt cx="1822" cy="1309"/>
            </a:xfrm>
          </p:grpSpPr>
          <p:sp>
            <p:nvSpPr>
              <p:cNvPr id="19477" name="Rectangle 69"/>
              <p:cNvSpPr>
                <a:spLocks noChangeArrowheads="1"/>
              </p:cNvSpPr>
              <p:nvPr/>
            </p:nvSpPr>
            <p:spPr bwMode="auto">
              <a:xfrm>
                <a:off x="3416" y="1987"/>
                <a:ext cx="1382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8" name="Line 70"/>
              <p:cNvSpPr>
                <a:spLocks noChangeShapeType="1"/>
              </p:cNvSpPr>
              <p:nvPr/>
            </p:nvSpPr>
            <p:spPr bwMode="auto">
              <a:xfrm>
                <a:off x="3416" y="2275"/>
                <a:ext cx="138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9" name="Line 71"/>
              <p:cNvSpPr>
                <a:spLocks noChangeShapeType="1"/>
              </p:cNvSpPr>
              <p:nvPr/>
            </p:nvSpPr>
            <p:spPr bwMode="auto">
              <a:xfrm>
                <a:off x="3762" y="1987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0" name="Text Box 72"/>
              <p:cNvSpPr txBox="1">
                <a:spLocks noChangeArrowheads="1"/>
              </p:cNvSpPr>
              <p:nvPr/>
            </p:nvSpPr>
            <p:spPr bwMode="auto">
              <a:xfrm>
                <a:off x="3416" y="2332"/>
                <a:ext cx="34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</a:t>
                </a:r>
              </a:p>
            </p:txBody>
          </p:sp>
          <p:sp>
            <p:nvSpPr>
              <p:cNvPr id="19481" name="Text Box 73"/>
              <p:cNvSpPr txBox="1">
                <a:spLocks noChangeArrowheads="1"/>
              </p:cNvSpPr>
              <p:nvPr/>
            </p:nvSpPr>
            <p:spPr bwMode="auto">
              <a:xfrm>
                <a:off x="3762" y="2332"/>
                <a:ext cx="34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</a:t>
                </a:r>
              </a:p>
            </p:txBody>
          </p:sp>
          <p:sp>
            <p:nvSpPr>
              <p:cNvPr id="19482" name="Text Box 74"/>
              <p:cNvSpPr txBox="1">
                <a:spLocks noChangeArrowheads="1"/>
              </p:cNvSpPr>
              <p:nvPr/>
            </p:nvSpPr>
            <p:spPr bwMode="auto">
              <a:xfrm>
                <a:off x="2976" y="2319"/>
                <a:ext cx="25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9483" name="AutoShape 75"/>
              <p:cNvSpPr>
                <a:spLocks/>
              </p:cNvSpPr>
              <p:nvPr/>
            </p:nvSpPr>
            <p:spPr bwMode="auto">
              <a:xfrm>
                <a:off x="3186" y="2275"/>
                <a:ext cx="81" cy="283"/>
              </a:xfrm>
              <a:prstGeom prst="leftBrace">
                <a:avLst>
                  <a:gd name="adj1" fmla="val 29115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4" name="AutoShape 76"/>
              <p:cNvSpPr>
                <a:spLocks/>
              </p:cNvSpPr>
              <p:nvPr/>
            </p:nvSpPr>
            <p:spPr bwMode="auto">
              <a:xfrm rot="5400000" flipV="1">
                <a:off x="4415" y="1424"/>
                <a:ext cx="89" cy="675"/>
              </a:xfrm>
              <a:prstGeom prst="leftBrace">
                <a:avLst>
                  <a:gd name="adj1" fmla="val 6320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5" name="Text Box 77"/>
              <p:cNvSpPr txBox="1">
                <a:spLocks noChangeArrowheads="1"/>
              </p:cNvSpPr>
              <p:nvPr/>
            </p:nvSpPr>
            <p:spPr bwMode="auto">
              <a:xfrm>
                <a:off x="4330" y="1536"/>
                <a:ext cx="25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9486" name="Line 78"/>
              <p:cNvSpPr>
                <a:spLocks noChangeShapeType="1"/>
              </p:cNvSpPr>
              <p:nvPr/>
            </p:nvSpPr>
            <p:spPr bwMode="auto">
              <a:xfrm>
                <a:off x="4107" y="1987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7" name="Line 79"/>
              <p:cNvSpPr>
                <a:spLocks noChangeShapeType="1"/>
              </p:cNvSpPr>
              <p:nvPr/>
            </p:nvSpPr>
            <p:spPr bwMode="auto">
              <a:xfrm>
                <a:off x="4453" y="1987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8" name="Text Box 80"/>
              <p:cNvSpPr txBox="1">
                <a:spLocks noChangeArrowheads="1"/>
              </p:cNvSpPr>
              <p:nvPr/>
            </p:nvSpPr>
            <p:spPr bwMode="auto">
              <a:xfrm>
                <a:off x="4107" y="2332"/>
                <a:ext cx="34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m7</a:t>
                </a:r>
              </a:p>
            </p:txBody>
          </p:sp>
          <p:sp>
            <p:nvSpPr>
              <p:cNvPr id="19489" name="Text Box 81"/>
              <p:cNvSpPr txBox="1">
                <a:spLocks noChangeArrowheads="1"/>
              </p:cNvSpPr>
              <p:nvPr/>
            </p:nvSpPr>
            <p:spPr bwMode="auto">
              <a:xfrm>
                <a:off x="4453" y="2332"/>
                <a:ext cx="34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m6</a:t>
                </a:r>
              </a:p>
            </p:txBody>
          </p:sp>
          <p:sp>
            <p:nvSpPr>
              <p:cNvPr id="19490" name="Text Box 82"/>
              <p:cNvSpPr txBox="1">
                <a:spLocks noChangeArrowheads="1"/>
              </p:cNvSpPr>
              <p:nvPr/>
            </p:nvSpPr>
            <p:spPr bwMode="auto">
              <a:xfrm>
                <a:off x="3416" y="2045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m0</a:t>
                </a:r>
              </a:p>
            </p:txBody>
          </p:sp>
          <p:sp>
            <p:nvSpPr>
              <p:cNvPr id="19491" name="Text Box 83"/>
              <p:cNvSpPr txBox="1">
                <a:spLocks noChangeArrowheads="1"/>
              </p:cNvSpPr>
              <p:nvPr/>
            </p:nvSpPr>
            <p:spPr bwMode="auto">
              <a:xfrm>
                <a:off x="3762" y="2045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</a:t>
                </a:r>
              </a:p>
            </p:txBody>
          </p:sp>
          <p:sp>
            <p:nvSpPr>
              <p:cNvPr id="19492" name="Text Box 84"/>
              <p:cNvSpPr txBox="1">
                <a:spLocks noChangeArrowheads="1"/>
              </p:cNvSpPr>
              <p:nvPr/>
            </p:nvSpPr>
            <p:spPr bwMode="auto">
              <a:xfrm>
                <a:off x="4107" y="2045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</a:t>
                </a:r>
              </a:p>
            </p:txBody>
          </p:sp>
          <p:sp>
            <p:nvSpPr>
              <p:cNvPr id="19493" name="Text Box 85"/>
              <p:cNvSpPr txBox="1">
                <a:spLocks noChangeArrowheads="1"/>
              </p:cNvSpPr>
              <p:nvPr/>
            </p:nvSpPr>
            <p:spPr bwMode="auto">
              <a:xfrm>
                <a:off x="4453" y="2045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</a:t>
                </a:r>
              </a:p>
            </p:txBody>
          </p:sp>
          <p:sp>
            <p:nvSpPr>
              <p:cNvPr id="19494" name="AutoShape 88"/>
              <p:cNvSpPr>
                <a:spLocks/>
              </p:cNvSpPr>
              <p:nvPr/>
            </p:nvSpPr>
            <p:spPr bwMode="auto">
              <a:xfrm rot="-5400000">
                <a:off x="4055" y="2316"/>
                <a:ext cx="90" cy="675"/>
              </a:xfrm>
              <a:prstGeom prst="leftBrace">
                <a:avLst>
                  <a:gd name="adj1" fmla="val 6250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5" name="Text Box 89"/>
              <p:cNvSpPr txBox="1">
                <a:spLocks noChangeArrowheads="1"/>
              </p:cNvSpPr>
              <p:nvPr/>
            </p:nvSpPr>
            <p:spPr bwMode="auto">
              <a:xfrm>
                <a:off x="3978" y="2672"/>
                <a:ext cx="25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9496" name="Line 90"/>
              <p:cNvSpPr>
                <a:spLocks noChangeShapeType="1"/>
              </p:cNvSpPr>
              <p:nvPr/>
            </p:nvSpPr>
            <p:spPr bwMode="auto">
              <a:xfrm flipH="1" flipV="1">
                <a:off x="3176" y="1750"/>
                <a:ext cx="230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7" name="Text Box 91"/>
              <p:cNvSpPr txBox="1">
                <a:spLocks noChangeArrowheads="1"/>
              </p:cNvSpPr>
              <p:nvPr/>
            </p:nvSpPr>
            <p:spPr bwMode="auto">
              <a:xfrm>
                <a:off x="3056" y="1808"/>
                <a:ext cx="25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9498" name="Text Box 92"/>
              <p:cNvSpPr txBox="1">
                <a:spLocks noChangeArrowheads="1"/>
              </p:cNvSpPr>
              <p:nvPr/>
            </p:nvSpPr>
            <p:spPr bwMode="auto">
              <a:xfrm>
                <a:off x="3210" y="1681"/>
                <a:ext cx="29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bc</a:t>
                </a:r>
              </a:p>
            </p:txBody>
          </p:sp>
          <p:sp>
            <p:nvSpPr>
              <p:cNvPr id="19499" name="Text Box 86"/>
              <p:cNvSpPr txBox="1">
                <a:spLocks noChangeArrowheads="1"/>
              </p:cNvSpPr>
              <p:nvPr/>
            </p:nvSpPr>
            <p:spPr bwMode="auto">
              <a:xfrm>
                <a:off x="3243" y="2045"/>
                <a:ext cx="195" cy="4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0</a:t>
                </a: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   1</a:t>
                </a:r>
              </a:p>
            </p:txBody>
          </p:sp>
          <p:sp>
            <p:nvSpPr>
              <p:cNvPr id="19500" name="Text Box 87"/>
              <p:cNvSpPr txBox="1">
                <a:spLocks noChangeArrowheads="1"/>
              </p:cNvSpPr>
              <p:nvPr/>
            </p:nvSpPr>
            <p:spPr bwMode="auto">
              <a:xfrm>
                <a:off x="3474" y="1803"/>
                <a:ext cx="1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00       01      11       10</a:t>
                </a:r>
              </a:p>
            </p:txBody>
          </p:sp>
        </p:grpSp>
      </p:grpSp>
      <p:grpSp>
        <p:nvGrpSpPr>
          <p:cNvPr id="5" name="Group 111"/>
          <p:cNvGrpSpPr>
            <a:grpSpLocks/>
          </p:cNvGrpSpPr>
          <p:nvPr/>
        </p:nvGrpSpPr>
        <p:grpSpPr bwMode="auto">
          <a:xfrm>
            <a:off x="6858001" y="2819400"/>
            <a:ext cx="3389313" cy="2292350"/>
            <a:chOff x="3888" y="2856"/>
            <a:chExt cx="2135" cy="1444"/>
          </a:xfrm>
        </p:grpSpPr>
        <p:sp>
          <p:nvSpPr>
            <p:cNvPr id="19466" name="Line 95"/>
            <p:cNvSpPr>
              <a:spLocks noChangeShapeType="1"/>
            </p:cNvSpPr>
            <p:nvPr/>
          </p:nvSpPr>
          <p:spPr bwMode="auto">
            <a:xfrm flipH="1" flipV="1">
              <a:off x="3984" y="3648"/>
              <a:ext cx="32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7" name="Line 96"/>
            <p:cNvSpPr>
              <a:spLocks noChangeShapeType="1"/>
            </p:cNvSpPr>
            <p:nvPr/>
          </p:nvSpPr>
          <p:spPr bwMode="auto">
            <a:xfrm flipH="1" flipV="1">
              <a:off x="5472" y="2976"/>
              <a:ext cx="90" cy="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9" name="Oval 67"/>
            <p:cNvSpPr>
              <a:spLocks noChangeArrowheads="1"/>
            </p:cNvSpPr>
            <p:nvPr/>
          </p:nvSpPr>
          <p:spPr bwMode="auto">
            <a:xfrm>
              <a:off x="3888" y="3064"/>
              <a:ext cx="139" cy="576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0" name="Oval 68"/>
            <p:cNvSpPr>
              <a:spLocks noChangeArrowheads="1"/>
            </p:cNvSpPr>
            <p:nvPr/>
          </p:nvSpPr>
          <p:spPr bwMode="auto">
            <a:xfrm>
              <a:off x="3976" y="2856"/>
              <a:ext cx="1498" cy="192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1" name="Text Box 94"/>
            <p:cNvSpPr txBox="1">
              <a:spLocks noChangeArrowheads="1"/>
            </p:cNvSpPr>
            <p:nvPr/>
          </p:nvSpPr>
          <p:spPr bwMode="auto">
            <a:xfrm>
              <a:off x="4525" y="4070"/>
              <a:ext cx="149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600" b="1" i="1" dirty="0" err="1">
                  <a:solidFill>
                    <a:srgbClr val="800000"/>
                  </a:solidFill>
                  <a:latin typeface="Times New Roman" pitchFamily="18" charset="0"/>
                </a:rPr>
                <a:t>Gray</a:t>
              </a:r>
              <a:r>
                <a:rPr lang="en-GB" sz="1600" b="1" i="1" dirty="0">
                  <a:solidFill>
                    <a:srgbClr val="800000"/>
                  </a:solidFill>
                  <a:latin typeface="Times New Roman" pitchFamily="18" charset="0"/>
                </a:rPr>
                <a:t> code</a:t>
              </a:r>
              <a:r>
                <a:rPr lang="en-GB" sz="1600" b="1" dirty="0">
                  <a:solidFill>
                    <a:srgbClr val="800000"/>
                  </a:solidFill>
                  <a:latin typeface="Times New Roman" pitchFamily="18" charset="0"/>
                </a:rPr>
                <a:t> sequence</a:t>
              </a:r>
            </a:p>
          </p:txBody>
        </p:sp>
        <p:sp>
          <p:nvSpPr>
            <p:cNvPr id="19472" name="Freeform 97"/>
            <p:cNvSpPr>
              <a:spLocks/>
            </p:cNvSpPr>
            <p:nvPr/>
          </p:nvSpPr>
          <p:spPr bwMode="auto">
            <a:xfrm>
              <a:off x="5149" y="3034"/>
              <a:ext cx="530" cy="1057"/>
            </a:xfrm>
            <a:custGeom>
              <a:avLst/>
              <a:gdLst>
                <a:gd name="T0" fmla="*/ 165 w 1325"/>
                <a:gd name="T1" fmla="*/ 0 h 2644"/>
                <a:gd name="T2" fmla="*/ 208 w 1325"/>
                <a:gd name="T3" fmla="*/ 65 h 2644"/>
                <a:gd name="T4" fmla="*/ 189 w 1325"/>
                <a:gd name="T5" fmla="*/ 183 h 2644"/>
                <a:gd name="T6" fmla="*/ 138 w 1325"/>
                <a:gd name="T7" fmla="*/ 275 h 2644"/>
                <a:gd name="T8" fmla="*/ 77 w 1325"/>
                <a:gd name="T9" fmla="*/ 365 h 2644"/>
                <a:gd name="T10" fmla="*/ 0 w 1325"/>
                <a:gd name="T11" fmla="*/ 423 h 26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25"/>
                <a:gd name="T19" fmla="*/ 0 h 2644"/>
                <a:gd name="T20" fmla="*/ 1325 w 1325"/>
                <a:gd name="T21" fmla="*/ 2644 h 26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25" h="2644">
                  <a:moveTo>
                    <a:pt x="1032" y="0"/>
                  </a:moveTo>
                  <a:cubicBezTo>
                    <a:pt x="1153" y="106"/>
                    <a:pt x="1275" y="213"/>
                    <a:pt x="1300" y="404"/>
                  </a:cubicBezTo>
                  <a:cubicBezTo>
                    <a:pt x="1325" y="595"/>
                    <a:pt x="1253" y="924"/>
                    <a:pt x="1180" y="1144"/>
                  </a:cubicBezTo>
                  <a:cubicBezTo>
                    <a:pt x="1107" y="1364"/>
                    <a:pt x="977" y="1534"/>
                    <a:pt x="860" y="1724"/>
                  </a:cubicBezTo>
                  <a:cubicBezTo>
                    <a:pt x="743" y="1914"/>
                    <a:pt x="623" y="2131"/>
                    <a:pt x="480" y="2284"/>
                  </a:cubicBezTo>
                  <a:cubicBezTo>
                    <a:pt x="337" y="2437"/>
                    <a:pt x="80" y="2584"/>
                    <a:pt x="0" y="2644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3" name="Freeform 98"/>
            <p:cNvSpPr>
              <a:spLocks/>
            </p:cNvSpPr>
            <p:nvPr/>
          </p:nvSpPr>
          <p:spPr bwMode="auto">
            <a:xfrm>
              <a:off x="4007" y="3725"/>
              <a:ext cx="950" cy="366"/>
            </a:xfrm>
            <a:custGeom>
              <a:avLst/>
              <a:gdLst>
                <a:gd name="T0" fmla="*/ 0 w 2376"/>
                <a:gd name="T1" fmla="*/ 0 h 916"/>
                <a:gd name="T2" fmla="*/ 38 w 2376"/>
                <a:gd name="T3" fmla="*/ 57 h 916"/>
                <a:gd name="T4" fmla="*/ 134 w 2376"/>
                <a:gd name="T5" fmla="*/ 101 h 916"/>
                <a:gd name="T6" fmla="*/ 233 w 2376"/>
                <a:gd name="T7" fmla="*/ 121 h 916"/>
                <a:gd name="T8" fmla="*/ 325 w 2376"/>
                <a:gd name="T9" fmla="*/ 140 h 916"/>
                <a:gd name="T10" fmla="*/ 380 w 2376"/>
                <a:gd name="T11" fmla="*/ 146 h 9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76"/>
                <a:gd name="T19" fmla="*/ 0 h 916"/>
                <a:gd name="T20" fmla="*/ 2376 w 2376"/>
                <a:gd name="T21" fmla="*/ 916 h 9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76" h="916">
                  <a:moveTo>
                    <a:pt x="0" y="0"/>
                  </a:moveTo>
                  <a:cubicBezTo>
                    <a:pt x="48" y="125"/>
                    <a:pt x="97" y="250"/>
                    <a:pt x="236" y="356"/>
                  </a:cubicBezTo>
                  <a:cubicBezTo>
                    <a:pt x="375" y="462"/>
                    <a:pt x="633" y="569"/>
                    <a:pt x="836" y="636"/>
                  </a:cubicBezTo>
                  <a:cubicBezTo>
                    <a:pt x="1039" y="703"/>
                    <a:pt x="1256" y="716"/>
                    <a:pt x="1456" y="756"/>
                  </a:cubicBezTo>
                  <a:cubicBezTo>
                    <a:pt x="1656" y="796"/>
                    <a:pt x="1883" y="849"/>
                    <a:pt x="2036" y="876"/>
                  </a:cubicBezTo>
                  <a:cubicBezTo>
                    <a:pt x="2189" y="903"/>
                    <a:pt x="2282" y="909"/>
                    <a:pt x="2376" y="916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6211" name="Rectangle 99"/>
          <p:cNvSpPr>
            <a:spLocks noChangeArrowheads="1"/>
          </p:cNvSpPr>
          <p:nvPr/>
        </p:nvSpPr>
        <p:spPr bwMode="auto">
          <a:xfrm>
            <a:off x="1981200" y="5187950"/>
            <a:ext cx="9382489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en-US" sz="2000" dirty="0"/>
              <a:t>Above arrangement ensures that </a:t>
            </a:r>
            <a:r>
              <a:rPr lang="en-US" sz="2000" dirty="0" err="1"/>
              <a:t>minterms</a:t>
            </a:r>
            <a:r>
              <a:rPr lang="en-US" sz="2000" dirty="0"/>
              <a:t> of adjacent cells </a:t>
            </a:r>
            <a:r>
              <a:rPr lang="en-US" sz="2000" dirty="0">
                <a:solidFill>
                  <a:srgbClr val="0000FF"/>
                </a:solidFill>
              </a:rPr>
              <a:t>differ </a:t>
            </a:r>
            <a:r>
              <a:rPr lang="en-US" sz="2000" dirty="0"/>
              <a:t>by</a:t>
            </a:r>
            <a:r>
              <a:rPr lang="en-US" sz="2000" dirty="0">
                <a:solidFill>
                  <a:srgbClr val="0000FF"/>
                </a:solidFill>
              </a:rPr>
              <a:t> only </a:t>
            </a:r>
            <a:r>
              <a:rPr lang="en-US" sz="2000" i="1" dirty="0">
                <a:solidFill>
                  <a:srgbClr val="0000FF"/>
                </a:solidFill>
              </a:rPr>
              <a:t>ONE literal</a:t>
            </a:r>
            <a:r>
              <a:rPr lang="en-US" sz="2000" dirty="0"/>
              <a:t>.  </a:t>
            </a:r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en-US" sz="2000" dirty="0"/>
              <a:t>Other arrangements which satisfy this criterion may also be used.</a:t>
            </a:r>
            <a:endParaRPr lang="en-GB" sz="20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2403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F81E19-E7F1-492B-9FC3-46709FFE4A35}" type="slidenum">
              <a:rPr lang="en-US" altLang="en-US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842963"/>
          </a:xfrm>
        </p:spPr>
        <p:txBody>
          <a:bodyPr/>
          <a:lstStyle/>
          <a:p>
            <a:pPr eaLnBrk="1" hangingPunct="1"/>
            <a:r>
              <a:rPr lang="en-US" dirty="0"/>
              <a:t>3-VARIABLE K-MAPS (2/2)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066800"/>
            <a:ext cx="8229600" cy="1404938"/>
          </a:xfrm>
        </p:spPr>
        <p:txBody>
          <a:bodyPr/>
          <a:lstStyle/>
          <a:p>
            <a:pPr eaLnBrk="1" hangingPunct="1"/>
            <a:r>
              <a:rPr lang="en-US" sz="2400" dirty="0"/>
              <a:t>There is </a:t>
            </a:r>
            <a:r>
              <a:rPr lang="en-US" sz="2400" dirty="0">
                <a:solidFill>
                  <a:srgbClr val="800000"/>
                </a:solidFill>
              </a:rPr>
              <a:t>wrap-around</a:t>
            </a:r>
            <a:r>
              <a:rPr lang="en-US" sz="2400" dirty="0"/>
              <a:t> in the K-map:</a:t>
            </a:r>
          </a:p>
          <a:p>
            <a:pPr lvl="1" eaLnBrk="1" hangingPunct="1"/>
            <a:r>
              <a:rPr lang="en-US" sz="2200" dirty="0" err="1">
                <a:sym typeface="Symbol" pitchFamily="18" charset="2"/>
              </a:rPr>
              <a:t>a'∙b'∙c</a:t>
            </a:r>
            <a:r>
              <a:rPr lang="en-US" sz="2200" dirty="0">
                <a:sym typeface="Symbol" pitchFamily="18" charset="2"/>
              </a:rPr>
              <a:t>' (</a:t>
            </a:r>
            <a:r>
              <a:rPr lang="en-US" sz="2200" i="1" dirty="0">
                <a:sym typeface="Symbol" pitchFamily="18" charset="2"/>
              </a:rPr>
              <a:t>m0</a:t>
            </a:r>
            <a:r>
              <a:rPr lang="en-US" sz="2200" dirty="0">
                <a:sym typeface="Symbol" pitchFamily="18" charset="2"/>
              </a:rPr>
              <a:t>) is adjacent to a'∙</a:t>
            </a:r>
            <a:r>
              <a:rPr lang="en-US" sz="2200" dirty="0" err="1">
                <a:sym typeface="Symbol" pitchFamily="18" charset="2"/>
              </a:rPr>
              <a:t>b∙c</a:t>
            </a:r>
            <a:r>
              <a:rPr lang="en-US" sz="2200" dirty="0">
                <a:sym typeface="Symbol" pitchFamily="18" charset="2"/>
              </a:rPr>
              <a:t>' (</a:t>
            </a:r>
            <a:r>
              <a:rPr lang="en-US" sz="2200" i="1" dirty="0">
                <a:sym typeface="Symbol" pitchFamily="18" charset="2"/>
              </a:rPr>
              <a:t>m2</a:t>
            </a:r>
            <a:r>
              <a:rPr lang="en-US" sz="2200" dirty="0">
                <a:sym typeface="Symbol" pitchFamily="18" charset="2"/>
              </a:rPr>
              <a:t>)</a:t>
            </a:r>
          </a:p>
          <a:p>
            <a:pPr lvl="1" eaLnBrk="1" hangingPunct="1"/>
            <a:r>
              <a:rPr lang="en-US" sz="2200" dirty="0" err="1">
                <a:sym typeface="Symbol" pitchFamily="18" charset="2"/>
              </a:rPr>
              <a:t>a∙b</a:t>
            </a:r>
            <a:r>
              <a:rPr lang="en-US" sz="2200" dirty="0">
                <a:sym typeface="Symbol" pitchFamily="18" charset="2"/>
              </a:rPr>
              <a:t>'∙c' (</a:t>
            </a:r>
            <a:r>
              <a:rPr lang="en-US" sz="2200" i="1" dirty="0">
                <a:sym typeface="Symbol" pitchFamily="18" charset="2"/>
              </a:rPr>
              <a:t>m4</a:t>
            </a:r>
            <a:r>
              <a:rPr lang="en-US" sz="2200" dirty="0">
                <a:sym typeface="Symbol" pitchFamily="18" charset="2"/>
              </a:rPr>
              <a:t>) is adjacent to </a:t>
            </a:r>
            <a:r>
              <a:rPr lang="en-US" sz="2200" dirty="0" err="1">
                <a:sym typeface="Symbol" pitchFamily="18" charset="2"/>
              </a:rPr>
              <a:t>a∙b∙c</a:t>
            </a:r>
            <a:r>
              <a:rPr lang="en-US" sz="2200" dirty="0">
                <a:sym typeface="Symbol" pitchFamily="18" charset="2"/>
              </a:rPr>
              <a:t>' (</a:t>
            </a:r>
            <a:r>
              <a:rPr lang="en-US" sz="2200" i="1" dirty="0">
                <a:sym typeface="Symbol" pitchFamily="18" charset="2"/>
              </a:rPr>
              <a:t>m6</a:t>
            </a:r>
            <a:r>
              <a:rPr lang="en-US" sz="2200" dirty="0">
                <a:sym typeface="Symbol" pitchFamily="18" charset="2"/>
              </a:rPr>
              <a:t>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191000" y="2667000"/>
            <a:ext cx="3657600" cy="1582738"/>
            <a:chOff x="1584" y="1920"/>
            <a:chExt cx="2304" cy="997"/>
          </a:xfrm>
        </p:grpSpPr>
        <p:sp>
          <p:nvSpPr>
            <p:cNvPr id="20489" name="Rectangle 6"/>
            <p:cNvSpPr>
              <a:spLocks noChangeArrowheads="1"/>
            </p:cNvSpPr>
            <p:nvPr/>
          </p:nvSpPr>
          <p:spPr bwMode="auto">
            <a:xfrm>
              <a:off x="2103" y="2226"/>
              <a:ext cx="1382" cy="57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0" name="Line 7"/>
            <p:cNvSpPr>
              <a:spLocks noChangeShapeType="1"/>
            </p:cNvSpPr>
            <p:nvPr/>
          </p:nvSpPr>
          <p:spPr bwMode="auto">
            <a:xfrm>
              <a:off x="2103" y="2513"/>
              <a:ext cx="13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1" name="Line 8"/>
            <p:cNvSpPr>
              <a:spLocks noChangeShapeType="1"/>
            </p:cNvSpPr>
            <p:nvPr/>
          </p:nvSpPr>
          <p:spPr bwMode="auto">
            <a:xfrm>
              <a:off x="2448" y="2226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2" name="Text Box 9"/>
            <p:cNvSpPr txBox="1">
              <a:spLocks noChangeArrowheads="1"/>
            </p:cNvSpPr>
            <p:nvPr/>
          </p:nvSpPr>
          <p:spPr bwMode="auto">
            <a:xfrm>
              <a:off x="2103" y="2571"/>
              <a:ext cx="34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solidFill>
                    <a:schemeClr val="hlink"/>
                  </a:solidFill>
                  <a:latin typeface="Tahoma" pitchFamily="34" charset="0"/>
                </a:rPr>
                <a:t>m4</a:t>
              </a:r>
              <a:endParaRPr lang="en-GB" sz="1200" b="1" i="1">
                <a:latin typeface="Tahoma" pitchFamily="34" charset="0"/>
              </a:endParaRPr>
            </a:p>
          </p:txBody>
        </p:sp>
        <p:sp>
          <p:nvSpPr>
            <p:cNvPr id="20493" name="Text Box 10"/>
            <p:cNvSpPr txBox="1">
              <a:spLocks noChangeArrowheads="1"/>
            </p:cNvSpPr>
            <p:nvPr/>
          </p:nvSpPr>
          <p:spPr bwMode="auto">
            <a:xfrm>
              <a:off x="2448" y="2571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m5</a:t>
              </a:r>
            </a:p>
          </p:txBody>
        </p:sp>
        <p:sp>
          <p:nvSpPr>
            <p:cNvPr id="20494" name="Line 11"/>
            <p:cNvSpPr>
              <a:spLocks noChangeShapeType="1"/>
            </p:cNvSpPr>
            <p:nvPr/>
          </p:nvSpPr>
          <p:spPr bwMode="auto">
            <a:xfrm>
              <a:off x="2794" y="2226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5" name="Line 12"/>
            <p:cNvSpPr>
              <a:spLocks noChangeShapeType="1"/>
            </p:cNvSpPr>
            <p:nvPr/>
          </p:nvSpPr>
          <p:spPr bwMode="auto">
            <a:xfrm>
              <a:off x="3139" y="2226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6" name="Text Box 13"/>
            <p:cNvSpPr txBox="1">
              <a:spLocks noChangeArrowheads="1"/>
            </p:cNvSpPr>
            <p:nvPr/>
          </p:nvSpPr>
          <p:spPr bwMode="auto">
            <a:xfrm>
              <a:off x="2794" y="2571"/>
              <a:ext cx="34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m7</a:t>
              </a:r>
            </a:p>
          </p:txBody>
        </p:sp>
        <p:sp>
          <p:nvSpPr>
            <p:cNvPr id="20497" name="Text Box 14"/>
            <p:cNvSpPr txBox="1">
              <a:spLocks noChangeArrowheads="1"/>
            </p:cNvSpPr>
            <p:nvPr/>
          </p:nvSpPr>
          <p:spPr bwMode="auto">
            <a:xfrm>
              <a:off x="3139" y="2571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 dirty="0">
                  <a:solidFill>
                    <a:srgbClr val="FF0000"/>
                  </a:solidFill>
                  <a:latin typeface="Tahoma" pitchFamily="34" charset="0"/>
                </a:rPr>
                <a:t>m6</a:t>
              </a:r>
            </a:p>
          </p:txBody>
        </p:sp>
        <p:sp>
          <p:nvSpPr>
            <p:cNvPr id="20498" name="Text Box 15"/>
            <p:cNvSpPr txBox="1">
              <a:spLocks noChangeArrowheads="1"/>
            </p:cNvSpPr>
            <p:nvPr/>
          </p:nvSpPr>
          <p:spPr bwMode="auto">
            <a:xfrm>
              <a:off x="2103" y="2283"/>
              <a:ext cx="34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solidFill>
                    <a:srgbClr val="CC0000"/>
                  </a:solidFill>
                  <a:latin typeface="Tahoma" pitchFamily="34" charset="0"/>
                </a:rPr>
                <a:t>m0</a:t>
              </a:r>
              <a:endParaRPr lang="en-GB" sz="1200" b="1" i="1">
                <a:latin typeface="Tahoma" pitchFamily="34" charset="0"/>
              </a:endParaRPr>
            </a:p>
          </p:txBody>
        </p:sp>
        <p:sp>
          <p:nvSpPr>
            <p:cNvPr id="20499" name="Text Box 16"/>
            <p:cNvSpPr txBox="1">
              <a:spLocks noChangeArrowheads="1"/>
            </p:cNvSpPr>
            <p:nvPr/>
          </p:nvSpPr>
          <p:spPr bwMode="auto">
            <a:xfrm>
              <a:off x="2448" y="2283"/>
              <a:ext cx="3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solidFill>
                    <a:schemeClr val="hlink"/>
                  </a:solidFill>
                  <a:latin typeface="Tahoma" pitchFamily="34" charset="0"/>
                </a:rPr>
                <a:t>m1</a:t>
              </a:r>
              <a:endParaRPr lang="en-GB" sz="1200" b="1" i="1">
                <a:latin typeface="Tahoma" pitchFamily="34" charset="0"/>
              </a:endParaRPr>
            </a:p>
          </p:txBody>
        </p:sp>
        <p:sp>
          <p:nvSpPr>
            <p:cNvPr id="20500" name="Text Box 17"/>
            <p:cNvSpPr txBox="1">
              <a:spLocks noChangeArrowheads="1"/>
            </p:cNvSpPr>
            <p:nvPr/>
          </p:nvSpPr>
          <p:spPr bwMode="auto">
            <a:xfrm>
              <a:off x="2794" y="2283"/>
              <a:ext cx="34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m3</a:t>
              </a:r>
            </a:p>
          </p:txBody>
        </p:sp>
        <p:sp>
          <p:nvSpPr>
            <p:cNvPr id="20501" name="Text Box 18"/>
            <p:cNvSpPr txBox="1">
              <a:spLocks noChangeArrowheads="1"/>
            </p:cNvSpPr>
            <p:nvPr/>
          </p:nvSpPr>
          <p:spPr bwMode="auto">
            <a:xfrm>
              <a:off x="3139" y="2283"/>
              <a:ext cx="3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solidFill>
                    <a:schemeClr val="hlink"/>
                  </a:solidFill>
                  <a:latin typeface="Tahoma" pitchFamily="34" charset="0"/>
                </a:rPr>
                <a:t>m2</a:t>
              </a:r>
            </a:p>
          </p:txBody>
        </p:sp>
        <p:sp>
          <p:nvSpPr>
            <p:cNvPr id="20502" name="Text Box 19"/>
            <p:cNvSpPr txBox="1">
              <a:spLocks noChangeArrowheads="1"/>
            </p:cNvSpPr>
            <p:nvPr/>
          </p:nvSpPr>
          <p:spPr bwMode="auto">
            <a:xfrm>
              <a:off x="1930" y="2283"/>
              <a:ext cx="195" cy="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0</a:t>
              </a: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   1</a:t>
              </a:r>
            </a:p>
          </p:txBody>
        </p:sp>
        <p:sp>
          <p:nvSpPr>
            <p:cNvPr id="20503" name="Text Box 20"/>
            <p:cNvSpPr txBox="1">
              <a:spLocks noChangeArrowheads="1"/>
            </p:cNvSpPr>
            <p:nvPr/>
          </p:nvSpPr>
          <p:spPr bwMode="auto">
            <a:xfrm>
              <a:off x="2160" y="2042"/>
              <a:ext cx="1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600" b="1">
                  <a:latin typeface="Times New Roman" pitchFamily="18" charset="0"/>
                </a:rPr>
                <a:t>00       01      11       10</a:t>
              </a:r>
            </a:p>
          </p:txBody>
        </p:sp>
        <p:sp>
          <p:nvSpPr>
            <p:cNvPr id="20504" name="Line 21"/>
            <p:cNvSpPr>
              <a:spLocks noChangeShapeType="1"/>
            </p:cNvSpPr>
            <p:nvPr/>
          </p:nvSpPr>
          <p:spPr bwMode="auto">
            <a:xfrm flipH="1" flipV="1">
              <a:off x="1810" y="1944"/>
              <a:ext cx="286" cy="2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5" name="Text Box 22"/>
            <p:cNvSpPr txBox="1">
              <a:spLocks noChangeArrowheads="1"/>
            </p:cNvSpPr>
            <p:nvPr/>
          </p:nvSpPr>
          <p:spPr bwMode="auto">
            <a:xfrm>
              <a:off x="1787" y="2021"/>
              <a:ext cx="25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20506" name="Text Box 23"/>
            <p:cNvSpPr txBox="1">
              <a:spLocks noChangeArrowheads="1"/>
            </p:cNvSpPr>
            <p:nvPr/>
          </p:nvSpPr>
          <p:spPr bwMode="auto">
            <a:xfrm>
              <a:off x="1896" y="1920"/>
              <a:ext cx="298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bc</a:t>
              </a:r>
            </a:p>
          </p:txBody>
        </p:sp>
        <p:sp>
          <p:nvSpPr>
            <p:cNvPr id="20507" name="AutoShape 24"/>
            <p:cNvSpPr>
              <a:spLocks noChangeArrowheads="1"/>
            </p:cNvSpPr>
            <p:nvPr/>
          </p:nvSpPr>
          <p:spPr bwMode="auto">
            <a:xfrm>
              <a:off x="1584" y="2513"/>
              <a:ext cx="288" cy="404"/>
            </a:xfrm>
            <a:prstGeom prst="curvedRightArrow">
              <a:avLst>
                <a:gd name="adj1" fmla="val 28056"/>
                <a:gd name="adj2" fmla="val 56111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8" name="AutoShape 25"/>
            <p:cNvSpPr>
              <a:spLocks noChangeArrowheads="1"/>
            </p:cNvSpPr>
            <p:nvPr/>
          </p:nvSpPr>
          <p:spPr bwMode="auto">
            <a:xfrm flipH="1">
              <a:off x="3600" y="2513"/>
              <a:ext cx="288" cy="404"/>
            </a:xfrm>
            <a:prstGeom prst="curvedRightArrow">
              <a:avLst>
                <a:gd name="adj1" fmla="val 28056"/>
                <a:gd name="adj2" fmla="val 56111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186" name="Rectangle 26"/>
          <p:cNvSpPr>
            <a:spLocks noChangeArrowheads="1"/>
          </p:cNvSpPr>
          <p:nvPr/>
        </p:nvSpPr>
        <p:spPr bwMode="auto">
          <a:xfrm>
            <a:off x="1981200" y="4724400"/>
            <a:ext cx="8610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GB" sz="2000" dirty="0"/>
              <a:t>Each cell in a 3-variable K-map has 3 adjacent neighbours.  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GB" sz="2000" dirty="0"/>
              <a:t>In general, each cell in an </a:t>
            </a:r>
            <a:r>
              <a:rPr lang="en-GB" sz="2000" i="1" dirty="0"/>
              <a:t>n</a:t>
            </a:r>
            <a:r>
              <a:rPr lang="en-GB" sz="2000" dirty="0"/>
              <a:t>-variable K-map has </a:t>
            </a:r>
            <a:r>
              <a:rPr lang="en-GB" sz="2000" i="1" dirty="0"/>
              <a:t>n</a:t>
            </a:r>
            <a:r>
              <a:rPr lang="en-GB" sz="2000" dirty="0"/>
              <a:t> adjacent neighbours.  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GB" sz="2000" dirty="0"/>
              <a:t>For example, </a:t>
            </a:r>
            <a:r>
              <a:rPr lang="en-GB" sz="2000" i="1" dirty="0"/>
              <a:t>m0</a:t>
            </a:r>
            <a:r>
              <a:rPr lang="en-GB" sz="2000" dirty="0"/>
              <a:t> has 3 adjacent neighbours: </a:t>
            </a:r>
            <a:r>
              <a:rPr lang="en-GB" sz="2000" i="1" dirty="0"/>
              <a:t>m1</a:t>
            </a:r>
            <a:r>
              <a:rPr lang="en-GB" sz="2000" dirty="0"/>
              <a:t>, </a:t>
            </a:r>
            <a:r>
              <a:rPr lang="en-GB" sz="2000" i="1" dirty="0"/>
              <a:t>m2</a:t>
            </a:r>
            <a:r>
              <a:rPr lang="en-GB" sz="2000" dirty="0"/>
              <a:t> and </a:t>
            </a:r>
            <a:r>
              <a:rPr lang="en-GB" sz="2000" i="1" dirty="0"/>
              <a:t>m4</a:t>
            </a:r>
            <a:r>
              <a:rPr lang="en-GB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91210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35541-48FC-4483-BFFE-91CA61628E85}" type="slidenum">
              <a:rPr lang="en-US" altLang="en-US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QUICK REVIEW QUESTIONS (1)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1"/>
            <a:ext cx="8229600" cy="4724399"/>
          </a:xfrm>
        </p:spPr>
        <p:txBody>
          <a:bodyPr/>
          <a:lstStyle/>
          <a:p>
            <a:pPr eaLnBrk="1" hangingPunct="1"/>
            <a:r>
              <a:rPr lang="en-US" sz="2400" dirty="0"/>
              <a:t>5-1.</a:t>
            </a:r>
            <a:r>
              <a:rPr lang="en-GB" sz="2400" dirty="0"/>
              <a:t>The K-map of a 3-variable function </a:t>
            </a:r>
            <a:r>
              <a:rPr lang="en-GB" sz="2400" i="1" dirty="0"/>
              <a:t>F</a:t>
            </a:r>
            <a:r>
              <a:rPr lang="en-GB" sz="2400" dirty="0"/>
              <a:t> is shown below.  What is the sum-of-</a:t>
            </a:r>
            <a:r>
              <a:rPr lang="en-GB" sz="2400" dirty="0" err="1"/>
              <a:t>minterms</a:t>
            </a:r>
            <a:r>
              <a:rPr lang="en-GB" sz="2400" dirty="0"/>
              <a:t> expression of </a:t>
            </a:r>
            <a:r>
              <a:rPr lang="en-GB" sz="2400" i="1" dirty="0"/>
              <a:t>F</a:t>
            </a:r>
            <a:r>
              <a:rPr lang="en-GB" sz="2400" dirty="0"/>
              <a:t>? </a:t>
            </a:r>
          </a:p>
          <a:p>
            <a:pPr eaLnBrk="1" hangingPunct="1">
              <a:spcBef>
                <a:spcPct val="620000"/>
              </a:spcBef>
              <a:buSzPct val="120000"/>
              <a:buFont typeface="Wingdings" charset="2"/>
              <a:buChar char="§"/>
            </a:pPr>
            <a:r>
              <a:rPr lang="en-GB" sz="2400" dirty="0"/>
              <a:t>5-2. Draw the K-map for this function </a:t>
            </a:r>
            <a:r>
              <a:rPr lang="en-GB" sz="2400" i="1" dirty="0"/>
              <a:t>A</a:t>
            </a:r>
            <a:r>
              <a:rPr lang="en-GB" sz="2400" dirty="0"/>
              <a:t>:</a:t>
            </a:r>
          </a:p>
          <a:p>
            <a:pPr eaLnBrk="1" hangingPunct="1">
              <a:spcBef>
                <a:spcPct val="10000"/>
              </a:spcBef>
              <a:buSzPct val="120000"/>
              <a:buFont typeface="Wingdings" pitchFamily="2" charset="2"/>
              <a:buNone/>
            </a:pPr>
            <a:r>
              <a:rPr lang="en-GB" sz="2400" dirty="0"/>
              <a:t>		</a:t>
            </a:r>
            <a:r>
              <a:rPr lang="en-GB" sz="2400" i="1" dirty="0"/>
              <a:t>A</a:t>
            </a:r>
            <a:r>
              <a:rPr lang="en-GB" sz="2400" dirty="0"/>
              <a:t>(x, y, z) = </a:t>
            </a:r>
            <a:r>
              <a:rPr lang="en-GB" sz="2400" dirty="0" err="1"/>
              <a:t>x∙y</a:t>
            </a:r>
            <a:r>
              <a:rPr lang="en-GB" sz="2400" dirty="0"/>
              <a:t> + </a:t>
            </a:r>
            <a:r>
              <a:rPr lang="en-GB" sz="2400" dirty="0" err="1"/>
              <a:t>y∙z</a:t>
            </a:r>
            <a:r>
              <a:rPr lang="en-GB" sz="2400" dirty="0"/>
              <a:t>' + </a:t>
            </a:r>
            <a:r>
              <a:rPr lang="en-GB" sz="2400" dirty="0" err="1"/>
              <a:t>x'∙y'∙z</a:t>
            </a:r>
            <a:endParaRPr lang="en-GB" sz="2400" dirty="0"/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</p:txBody>
      </p:sp>
      <p:pic>
        <p:nvPicPr>
          <p:cNvPr id="21511" name="Picture 4" descr="MCj043485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411480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512" name="Group 5"/>
          <p:cNvGrpSpPr>
            <a:grpSpLocks/>
          </p:cNvGrpSpPr>
          <p:nvPr/>
        </p:nvGrpSpPr>
        <p:grpSpPr bwMode="auto">
          <a:xfrm>
            <a:off x="4114800" y="2133600"/>
            <a:ext cx="3124200" cy="2078038"/>
            <a:chOff x="1632" y="1536"/>
            <a:chExt cx="1968" cy="1309"/>
          </a:xfrm>
        </p:grpSpPr>
        <p:sp>
          <p:nvSpPr>
            <p:cNvPr id="21514" name="Rectangle 6"/>
            <p:cNvSpPr>
              <a:spLocks noChangeArrowheads="1"/>
            </p:cNvSpPr>
            <p:nvPr/>
          </p:nvSpPr>
          <p:spPr bwMode="auto">
            <a:xfrm>
              <a:off x="2107" y="1987"/>
              <a:ext cx="1493" cy="57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Line 7"/>
            <p:cNvSpPr>
              <a:spLocks noChangeShapeType="1"/>
            </p:cNvSpPr>
            <p:nvPr/>
          </p:nvSpPr>
          <p:spPr bwMode="auto">
            <a:xfrm>
              <a:off x="2107" y="2275"/>
              <a:ext cx="14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Line 8"/>
            <p:cNvSpPr>
              <a:spLocks noChangeShapeType="1"/>
            </p:cNvSpPr>
            <p:nvPr/>
          </p:nvSpPr>
          <p:spPr bwMode="auto">
            <a:xfrm>
              <a:off x="2481" y="1987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Text Box 9"/>
            <p:cNvSpPr txBox="1">
              <a:spLocks noChangeArrowheads="1"/>
            </p:cNvSpPr>
            <p:nvPr/>
          </p:nvSpPr>
          <p:spPr bwMode="auto">
            <a:xfrm>
              <a:off x="2107" y="2333"/>
              <a:ext cx="3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21518" name="Text Box 10"/>
            <p:cNvSpPr txBox="1">
              <a:spLocks noChangeArrowheads="1"/>
            </p:cNvSpPr>
            <p:nvPr/>
          </p:nvSpPr>
          <p:spPr bwMode="auto">
            <a:xfrm>
              <a:off x="2481" y="2333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21519" name="Text Box 11"/>
            <p:cNvSpPr txBox="1">
              <a:spLocks noChangeArrowheads="1"/>
            </p:cNvSpPr>
            <p:nvPr/>
          </p:nvSpPr>
          <p:spPr bwMode="auto">
            <a:xfrm>
              <a:off x="1632" y="2320"/>
              <a:ext cx="2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21520" name="AutoShape 12"/>
            <p:cNvSpPr>
              <a:spLocks/>
            </p:cNvSpPr>
            <p:nvPr/>
          </p:nvSpPr>
          <p:spPr bwMode="auto">
            <a:xfrm>
              <a:off x="1859" y="2275"/>
              <a:ext cx="87" cy="283"/>
            </a:xfrm>
            <a:prstGeom prst="leftBrace">
              <a:avLst>
                <a:gd name="adj1" fmla="val 2710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AutoShape 13"/>
            <p:cNvSpPr>
              <a:spLocks/>
            </p:cNvSpPr>
            <p:nvPr/>
          </p:nvSpPr>
          <p:spPr bwMode="auto">
            <a:xfrm rot="5400000" flipV="1">
              <a:off x="3190" y="1397"/>
              <a:ext cx="89" cy="729"/>
            </a:xfrm>
            <a:prstGeom prst="leftBrace">
              <a:avLst>
                <a:gd name="adj1" fmla="val 6825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Text Box 14"/>
            <p:cNvSpPr txBox="1">
              <a:spLocks noChangeArrowheads="1"/>
            </p:cNvSpPr>
            <p:nvPr/>
          </p:nvSpPr>
          <p:spPr bwMode="auto">
            <a:xfrm>
              <a:off x="3094" y="1536"/>
              <a:ext cx="27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21523" name="Line 15"/>
            <p:cNvSpPr>
              <a:spLocks noChangeShapeType="1"/>
            </p:cNvSpPr>
            <p:nvPr/>
          </p:nvSpPr>
          <p:spPr bwMode="auto">
            <a:xfrm>
              <a:off x="2854" y="1987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Line 16"/>
            <p:cNvSpPr>
              <a:spLocks noChangeShapeType="1"/>
            </p:cNvSpPr>
            <p:nvPr/>
          </p:nvSpPr>
          <p:spPr bwMode="auto">
            <a:xfrm>
              <a:off x="3227" y="1987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Text Box 17"/>
            <p:cNvSpPr txBox="1">
              <a:spLocks noChangeArrowheads="1"/>
            </p:cNvSpPr>
            <p:nvPr/>
          </p:nvSpPr>
          <p:spPr bwMode="auto">
            <a:xfrm>
              <a:off x="2854" y="2333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21526" name="Text Box 18"/>
            <p:cNvSpPr txBox="1">
              <a:spLocks noChangeArrowheads="1"/>
            </p:cNvSpPr>
            <p:nvPr/>
          </p:nvSpPr>
          <p:spPr bwMode="auto">
            <a:xfrm>
              <a:off x="3227" y="2333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21527" name="Text Box 19"/>
            <p:cNvSpPr txBox="1">
              <a:spLocks noChangeArrowheads="1"/>
            </p:cNvSpPr>
            <p:nvPr/>
          </p:nvSpPr>
          <p:spPr bwMode="auto">
            <a:xfrm>
              <a:off x="2107" y="2045"/>
              <a:ext cx="3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21528" name="Text Box 20"/>
            <p:cNvSpPr txBox="1">
              <a:spLocks noChangeArrowheads="1"/>
            </p:cNvSpPr>
            <p:nvPr/>
          </p:nvSpPr>
          <p:spPr bwMode="auto">
            <a:xfrm>
              <a:off x="2481" y="2045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21529" name="Text Box 21"/>
            <p:cNvSpPr txBox="1">
              <a:spLocks noChangeArrowheads="1"/>
            </p:cNvSpPr>
            <p:nvPr/>
          </p:nvSpPr>
          <p:spPr bwMode="auto">
            <a:xfrm>
              <a:off x="2854" y="2045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21530" name="Text Box 22"/>
            <p:cNvSpPr txBox="1">
              <a:spLocks noChangeArrowheads="1"/>
            </p:cNvSpPr>
            <p:nvPr/>
          </p:nvSpPr>
          <p:spPr bwMode="auto">
            <a:xfrm>
              <a:off x="3227" y="2045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21531" name="Text Box 23"/>
            <p:cNvSpPr txBox="1">
              <a:spLocks noChangeArrowheads="1"/>
            </p:cNvSpPr>
            <p:nvPr/>
          </p:nvSpPr>
          <p:spPr bwMode="auto">
            <a:xfrm>
              <a:off x="1920" y="2045"/>
              <a:ext cx="211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0</a:t>
              </a: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   1</a:t>
              </a:r>
            </a:p>
          </p:txBody>
        </p:sp>
        <p:sp>
          <p:nvSpPr>
            <p:cNvPr id="21532" name="Text Box 24"/>
            <p:cNvSpPr txBox="1">
              <a:spLocks noChangeArrowheads="1"/>
            </p:cNvSpPr>
            <p:nvPr/>
          </p:nvSpPr>
          <p:spPr bwMode="auto">
            <a:xfrm>
              <a:off x="2170" y="1803"/>
              <a:ext cx="139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600" b="1" dirty="0">
                  <a:latin typeface="Times New Roman" pitchFamily="18" charset="0"/>
                </a:rPr>
                <a:t>00       01      11       10</a:t>
              </a:r>
            </a:p>
          </p:txBody>
        </p:sp>
        <p:sp>
          <p:nvSpPr>
            <p:cNvPr id="21533" name="AutoShape 25"/>
            <p:cNvSpPr>
              <a:spLocks/>
            </p:cNvSpPr>
            <p:nvPr/>
          </p:nvSpPr>
          <p:spPr bwMode="auto">
            <a:xfrm rot="-5400000">
              <a:off x="2801" y="2290"/>
              <a:ext cx="89" cy="729"/>
            </a:xfrm>
            <a:prstGeom prst="leftBrace">
              <a:avLst>
                <a:gd name="adj1" fmla="val 6825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Text Box 26"/>
            <p:cNvSpPr txBox="1">
              <a:spLocks noChangeArrowheads="1"/>
            </p:cNvSpPr>
            <p:nvPr/>
          </p:nvSpPr>
          <p:spPr bwMode="auto">
            <a:xfrm>
              <a:off x="2714" y="2672"/>
              <a:ext cx="2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21535" name="Line 27"/>
            <p:cNvSpPr>
              <a:spLocks noChangeShapeType="1"/>
            </p:cNvSpPr>
            <p:nvPr/>
          </p:nvSpPr>
          <p:spPr bwMode="auto">
            <a:xfrm flipH="1" flipV="1">
              <a:off x="1859" y="1745"/>
              <a:ext cx="248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6" name="Text Box 28"/>
            <p:cNvSpPr txBox="1">
              <a:spLocks noChangeArrowheads="1"/>
            </p:cNvSpPr>
            <p:nvPr/>
          </p:nvSpPr>
          <p:spPr bwMode="auto">
            <a:xfrm>
              <a:off x="1767" y="1782"/>
              <a:ext cx="2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21537" name="Text Box 29"/>
            <p:cNvSpPr txBox="1">
              <a:spLocks noChangeArrowheads="1"/>
            </p:cNvSpPr>
            <p:nvPr/>
          </p:nvSpPr>
          <p:spPr bwMode="auto">
            <a:xfrm>
              <a:off x="1885" y="1681"/>
              <a:ext cx="321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bc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4457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Karnaugh Maps</a:t>
            </a:r>
          </a:p>
        </p:txBody>
      </p:sp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064AE0-41BD-4987-A432-8D5C5556E8CD}" type="slidenum">
              <a:rPr lang="en-US" altLang="en-US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4-VARIABLE K-MAPS (1/2)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1"/>
            <a:ext cx="8229600" cy="4835525"/>
          </a:xfrm>
        </p:spPr>
        <p:txBody>
          <a:bodyPr/>
          <a:lstStyle/>
          <a:p>
            <a:pPr eaLnBrk="1" hangingPunct="1"/>
            <a:r>
              <a:rPr lang="en-US" sz="2400" dirty="0"/>
              <a:t>There are 16 square cells in a 4-variable K-map.</a:t>
            </a:r>
          </a:p>
          <a:p>
            <a:pPr eaLnBrk="1" hangingPunct="1"/>
            <a:r>
              <a:rPr lang="en-US" sz="2400" dirty="0"/>
              <a:t>Example: Let the variables be w, x, y, z.</a:t>
            </a:r>
            <a:endParaRPr lang="en-US" sz="2400" dirty="0">
              <a:sym typeface="Symbol" pitchFamily="18" charset="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657600" y="2209801"/>
            <a:ext cx="4572000" cy="3794125"/>
            <a:chOff x="1440" y="1440"/>
            <a:chExt cx="2880" cy="2390"/>
          </a:xfrm>
        </p:grpSpPr>
        <p:sp>
          <p:nvSpPr>
            <p:cNvPr id="22536" name="Rectangle 5"/>
            <p:cNvSpPr>
              <a:spLocks noChangeArrowheads="1"/>
            </p:cNvSpPr>
            <p:nvPr/>
          </p:nvSpPr>
          <p:spPr bwMode="auto">
            <a:xfrm>
              <a:off x="2304" y="2131"/>
              <a:ext cx="1383" cy="115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37" name="Line 6"/>
            <p:cNvSpPr>
              <a:spLocks noChangeShapeType="1"/>
            </p:cNvSpPr>
            <p:nvPr/>
          </p:nvSpPr>
          <p:spPr bwMode="auto">
            <a:xfrm>
              <a:off x="2304" y="2419"/>
              <a:ext cx="13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38" name="Line 7"/>
            <p:cNvSpPr>
              <a:spLocks noChangeShapeType="1"/>
            </p:cNvSpPr>
            <p:nvPr/>
          </p:nvSpPr>
          <p:spPr bwMode="auto">
            <a:xfrm>
              <a:off x="2650" y="2131"/>
              <a:ext cx="0" cy="1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39" name="Text Box 8"/>
            <p:cNvSpPr txBox="1">
              <a:spLocks noChangeArrowheads="1"/>
            </p:cNvSpPr>
            <p:nvPr/>
          </p:nvSpPr>
          <p:spPr bwMode="auto">
            <a:xfrm>
              <a:off x="2304" y="2476"/>
              <a:ext cx="3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m4</a:t>
              </a:r>
            </a:p>
          </p:txBody>
        </p:sp>
        <p:sp>
          <p:nvSpPr>
            <p:cNvPr id="22540" name="Text Box 9"/>
            <p:cNvSpPr txBox="1">
              <a:spLocks noChangeArrowheads="1"/>
            </p:cNvSpPr>
            <p:nvPr/>
          </p:nvSpPr>
          <p:spPr bwMode="auto">
            <a:xfrm>
              <a:off x="2650" y="2476"/>
              <a:ext cx="34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m5</a:t>
              </a:r>
            </a:p>
          </p:txBody>
        </p:sp>
        <p:sp>
          <p:nvSpPr>
            <p:cNvPr id="22541" name="Text Box 10"/>
            <p:cNvSpPr txBox="1">
              <a:spLocks noChangeArrowheads="1"/>
            </p:cNvSpPr>
            <p:nvPr/>
          </p:nvSpPr>
          <p:spPr bwMode="auto">
            <a:xfrm>
              <a:off x="1794" y="2910"/>
              <a:ext cx="25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w</a:t>
              </a:r>
            </a:p>
          </p:txBody>
        </p:sp>
        <p:sp>
          <p:nvSpPr>
            <p:cNvPr id="22542" name="AutoShape 11"/>
            <p:cNvSpPr>
              <a:spLocks/>
            </p:cNvSpPr>
            <p:nvPr/>
          </p:nvSpPr>
          <p:spPr bwMode="auto">
            <a:xfrm>
              <a:off x="2011" y="2734"/>
              <a:ext cx="84" cy="544"/>
            </a:xfrm>
            <a:prstGeom prst="leftBrace">
              <a:avLst>
                <a:gd name="adj1" fmla="val 5396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3" name="AutoShape 12"/>
            <p:cNvSpPr>
              <a:spLocks/>
            </p:cNvSpPr>
            <p:nvPr/>
          </p:nvSpPr>
          <p:spPr bwMode="auto">
            <a:xfrm rot="5400000" flipV="1">
              <a:off x="3303" y="1568"/>
              <a:ext cx="89" cy="675"/>
            </a:xfrm>
            <a:prstGeom prst="leftBrace">
              <a:avLst>
                <a:gd name="adj1" fmla="val 6320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4" name="Text Box 13"/>
            <p:cNvSpPr txBox="1">
              <a:spLocks noChangeArrowheads="1"/>
            </p:cNvSpPr>
            <p:nvPr/>
          </p:nvSpPr>
          <p:spPr bwMode="auto">
            <a:xfrm>
              <a:off x="3218" y="1680"/>
              <a:ext cx="25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y</a:t>
              </a:r>
            </a:p>
          </p:txBody>
        </p:sp>
        <p:sp>
          <p:nvSpPr>
            <p:cNvPr id="22545" name="Line 14"/>
            <p:cNvSpPr>
              <a:spLocks noChangeShapeType="1"/>
            </p:cNvSpPr>
            <p:nvPr/>
          </p:nvSpPr>
          <p:spPr bwMode="auto">
            <a:xfrm>
              <a:off x="2995" y="2131"/>
              <a:ext cx="0" cy="1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6" name="Line 15"/>
            <p:cNvSpPr>
              <a:spLocks noChangeShapeType="1"/>
            </p:cNvSpPr>
            <p:nvPr/>
          </p:nvSpPr>
          <p:spPr bwMode="auto">
            <a:xfrm>
              <a:off x="3341" y="2131"/>
              <a:ext cx="0" cy="1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7" name="Text Box 16"/>
            <p:cNvSpPr txBox="1">
              <a:spLocks noChangeArrowheads="1"/>
            </p:cNvSpPr>
            <p:nvPr/>
          </p:nvSpPr>
          <p:spPr bwMode="auto">
            <a:xfrm>
              <a:off x="2995" y="2476"/>
              <a:ext cx="3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m7</a:t>
              </a:r>
            </a:p>
          </p:txBody>
        </p:sp>
        <p:sp>
          <p:nvSpPr>
            <p:cNvPr id="22548" name="Text Box 17"/>
            <p:cNvSpPr txBox="1">
              <a:spLocks noChangeArrowheads="1"/>
            </p:cNvSpPr>
            <p:nvPr/>
          </p:nvSpPr>
          <p:spPr bwMode="auto">
            <a:xfrm>
              <a:off x="3341" y="2476"/>
              <a:ext cx="3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m6</a:t>
              </a:r>
            </a:p>
          </p:txBody>
        </p:sp>
        <p:sp>
          <p:nvSpPr>
            <p:cNvPr id="22549" name="Text Box 18"/>
            <p:cNvSpPr txBox="1">
              <a:spLocks noChangeArrowheads="1"/>
            </p:cNvSpPr>
            <p:nvPr/>
          </p:nvSpPr>
          <p:spPr bwMode="auto">
            <a:xfrm>
              <a:off x="2304" y="2189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m0</a:t>
              </a:r>
            </a:p>
          </p:txBody>
        </p:sp>
        <p:sp>
          <p:nvSpPr>
            <p:cNvPr id="22550" name="Text Box 19"/>
            <p:cNvSpPr txBox="1">
              <a:spLocks noChangeArrowheads="1"/>
            </p:cNvSpPr>
            <p:nvPr/>
          </p:nvSpPr>
          <p:spPr bwMode="auto">
            <a:xfrm>
              <a:off x="2650" y="2189"/>
              <a:ext cx="34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</a:t>
              </a:r>
            </a:p>
          </p:txBody>
        </p:sp>
        <p:sp>
          <p:nvSpPr>
            <p:cNvPr id="22551" name="Text Box 20"/>
            <p:cNvSpPr txBox="1">
              <a:spLocks noChangeArrowheads="1"/>
            </p:cNvSpPr>
            <p:nvPr/>
          </p:nvSpPr>
          <p:spPr bwMode="auto">
            <a:xfrm>
              <a:off x="2995" y="2189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m3</a:t>
              </a:r>
            </a:p>
          </p:txBody>
        </p:sp>
        <p:sp>
          <p:nvSpPr>
            <p:cNvPr id="22552" name="Text Box 21"/>
            <p:cNvSpPr txBox="1">
              <a:spLocks noChangeArrowheads="1"/>
            </p:cNvSpPr>
            <p:nvPr/>
          </p:nvSpPr>
          <p:spPr bwMode="auto">
            <a:xfrm>
              <a:off x="3341" y="2189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m2</a:t>
              </a:r>
            </a:p>
          </p:txBody>
        </p:sp>
        <p:sp>
          <p:nvSpPr>
            <p:cNvPr id="22553" name="Text Box 22"/>
            <p:cNvSpPr txBox="1">
              <a:spLocks noChangeArrowheads="1"/>
            </p:cNvSpPr>
            <p:nvPr/>
          </p:nvSpPr>
          <p:spPr bwMode="auto">
            <a:xfrm>
              <a:off x="2074" y="2189"/>
              <a:ext cx="253" cy="1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00</a:t>
              </a: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   01</a:t>
              </a:r>
            </a:p>
            <a:p>
              <a:pPr algn="r" eaLnBrk="0" hangingPunct="0"/>
              <a:endParaRPr lang="en-GB" sz="1600" b="1">
                <a:latin typeface="Times New Roman" pitchFamily="18" charset="0"/>
              </a:endParaRP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11</a:t>
              </a:r>
            </a:p>
            <a:p>
              <a:pPr algn="r" eaLnBrk="0" hangingPunct="0"/>
              <a:endParaRPr lang="en-GB" sz="1600" b="1">
                <a:latin typeface="Times New Roman" pitchFamily="18" charset="0"/>
              </a:endParaRP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22554" name="Text Box 23"/>
            <p:cNvSpPr txBox="1">
              <a:spLocks noChangeArrowheads="1"/>
            </p:cNvSpPr>
            <p:nvPr/>
          </p:nvSpPr>
          <p:spPr bwMode="auto">
            <a:xfrm>
              <a:off x="2362" y="1947"/>
              <a:ext cx="1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600" b="1">
                  <a:latin typeface="Times New Roman" pitchFamily="18" charset="0"/>
                </a:rPr>
                <a:t>00       01      11       10</a:t>
              </a:r>
            </a:p>
          </p:txBody>
        </p:sp>
        <p:sp>
          <p:nvSpPr>
            <p:cNvPr id="22555" name="AutoShape 24"/>
            <p:cNvSpPr>
              <a:spLocks/>
            </p:cNvSpPr>
            <p:nvPr/>
          </p:nvSpPr>
          <p:spPr bwMode="auto">
            <a:xfrm rot="-5400000">
              <a:off x="2943" y="3019"/>
              <a:ext cx="89" cy="675"/>
            </a:xfrm>
            <a:prstGeom prst="leftBrace">
              <a:avLst>
                <a:gd name="adj1" fmla="val 6320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6" name="Text Box 25"/>
            <p:cNvSpPr txBox="1">
              <a:spLocks noChangeArrowheads="1"/>
            </p:cNvSpPr>
            <p:nvPr/>
          </p:nvSpPr>
          <p:spPr bwMode="auto">
            <a:xfrm>
              <a:off x="2866" y="3374"/>
              <a:ext cx="25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z</a:t>
              </a:r>
            </a:p>
          </p:txBody>
        </p:sp>
        <p:sp>
          <p:nvSpPr>
            <p:cNvPr id="22557" name="Line 26"/>
            <p:cNvSpPr>
              <a:spLocks noChangeShapeType="1"/>
            </p:cNvSpPr>
            <p:nvPr/>
          </p:nvSpPr>
          <p:spPr bwMode="auto">
            <a:xfrm flipH="1" flipV="1">
              <a:off x="2064" y="1894"/>
              <a:ext cx="23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8" name="Text Box 27"/>
            <p:cNvSpPr txBox="1">
              <a:spLocks noChangeArrowheads="1"/>
            </p:cNvSpPr>
            <p:nvPr/>
          </p:nvSpPr>
          <p:spPr bwMode="auto">
            <a:xfrm>
              <a:off x="1901" y="1952"/>
              <a:ext cx="298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wx</a:t>
              </a:r>
            </a:p>
          </p:txBody>
        </p:sp>
        <p:sp>
          <p:nvSpPr>
            <p:cNvPr id="22559" name="Text Box 28"/>
            <p:cNvSpPr txBox="1">
              <a:spLocks noChangeArrowheads="1"/>
            </p:cNvSpPr>
            <p:nvPr/>
          </p:nvSpPr>
          <p:spPr bwMode="auto">
            <a:xfrm>
              <a:off x="2098" y="1825"/>
              <a:ext cx="297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yz</a:t>
              </a:r>
            </a:p>
          </p:txBody>
        </p:sp>
        <p:sp>
          <p:nvSpPr>
            <p:cNvPr id="22560" name="Line 29"/>
            <p:cNvSpPr>
              <a:spLocks noChangeShapeType="1"/>
            </p:cNvSpPr>
            <p:nvPr/>
          </p:nvSpPr>
          <p:spPr bwMode="auto">
            <a:xfrm>
              <a:off x="2304" y="2707"/>
              <a:ext cx="13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1" name="Line 30"/>
            <p:cNvSpPr>
              <a:spLocks noChangeShapeType="1"/>
            </p:cNvSpPr>
            <p:nvPr/>
          </p:nvSpPr>
          <p:spPr bwMode="auto">
            <a:xfrm>
              <a:off x="2304" y="2995"/>
              <a:ext cx="13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2" name="Line 31"/>
            <p:cNvSpPr>
              <a:spLocks noChangeShapeType="1"/>
            </p:cNvSpPr>
            <p:nvPr/>
          </p:nvSpPr>
          <p:spPr bwMode="auto">
            <a:xfrm>
              <a:off x="2304" y="2995"/>
              <a:ext cx="13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3" name="Text Box 32"/>
            <p:cNvSpPr txBox="1">
              <a:spLocks noChangeArrowheads="1"/>
            </p:cNvSpPr>
            <p:nvPr/>
          </p:nvSpPr>
          <p:spPr bwMode="auto">
            <a:xfrm>
              <a:off x="2304" y="2765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m12</a:t>
              </a:r>
            </a:p>
          </p:txBody>
        </p:sp>
        <p:sp>
          <p:nvSpPr>
            <p:cNvPr id="22564" name="Text Box 33"/>
            <p:cNvSpPr txBox="1">
              <a:spLocks noChangeArrowheads="1"/>
            </p:cNvSpPr>
            <p:nvPr/>
          </p:nvSpPr>
          <p:spPr bwMode="auto">
            <a:xfrm>
              <a:off x="2650" y="2765"/>
              <a:ext cx="34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m13</a:t>
              </a:r>
            </a:p>
          </p:txBody>
        </p:sp>
        <p:sp>
          <p:nvSpPr>
            <p:cNvPr id="22565" name="Text Box 34"/>
            <p:cNvSpPr txBox="1">
              <a:spLocks noChangeArrowheads="1"/>
            </p:cNvSpPr>
            <p:nvPr/>
          </p:nvSpPr>
          <p:spPr bwMode="auto">
            <a:xfrm>
              <a:off x="2995" y="2765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m15</a:t>
              </a:r>
            </a:p>
          </p:txBody>
        </p:sp>
        <p:sp>
          <p:nvSpPr>
            <p:cNvPr id="22566" name="Text Box 35"/>
            <p:cNvSpPr txBox="1">
              <a:spLocks noChangeArrowheads="1"/>
            </p:cNvSpPr>
            <p:nvPr/>
          </p:nvSpPr>
          <p:spPr bwMode="auto">
            <a:xfrm>
              <a:off x="3341" y="2765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m14</a:t>
              </a:r>
            </a:p>
          </p:txBody>
        </p:sp>
        <p:sp>
          <p:nvSpPr>
            <p:cNvPr id="22567" name="Line 36"/>
            <p:cNvSpPr>
              <a:spLocks noChangeShapeType="1"/>
            </p:cNvSpPr>
            <p:nvPr/>
          </p:nvSpPr>
          <p:spPr bwMode="auto">
            <a:xfrm>
              <a:off x="2304" y="3283"/>
              <a:ext cx="13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8" name="Text Box 37"/>
            <p:cNvSpPr txBox="1">
              <a:spLocks noChangeArrowheads="1"/>
            </p:cNvSpPr>
            <p:nvPr/>
          </p:nvSpPr>
          <p:spPr bwMode="auto">
            <a:xfrm>
              <a:off x="2304" y="3053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m8</a:t>
              </a:r>
            </a:p>
          </p:txBody>
        </p:sp>
        <p:sp>
          <p:nvSpPr>
            <p:cNvPr id="22569" name="Text Box 38"/>
            <p:cNvSpPr txBox="1">
              <a:spLocks noChangeArrowheads="1"/>
            </p:cNvSpPr>
            <p:nvPr/>
          </p:nvSpPr>
          <p:spPr bwMode="auto">
            <a:xfrm>
              <a:off x="2650" y="3053"/>
              <a:ext cx="34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m9</a:t>
              </a:r>
            </a:p>
          </p:txBody>
        </p:sp>
        <p:sp>
          <p:nvSpPr>
            <p:cNvPr id="22570" name="Text Box 39"/>
            <p:cNvSpPr txBox="1">
              <a:spLocks noChangeArrowheads="1"/>
            </p:cNvSpPr>
            <p:nvPr/>
          </p:nvSpPr>
          <p:spPr bwMode="auto">
            <a:xfrm>
              <a:off x="2995" y="3053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m11</a:t>
              </a:r>
            </a:p>
          </p:txBody>
        </p:sp>
        <p:sp>
          <p:nvSpPr>
            <p:cNvPr id="22571" name="Text Box 40"/>
            <p:cNvSpPr txBox="1">
              <a:spLocks noChangeArrowheads="1"/>
            </p:cNvSpPr>
            <p:nvPr/>
          </p:nvSpPr>
          <p:spPr bwMode="auto">
            <a:xfrm>
              <a:off x="3341" y="3053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m10</a:t>
              </a:r>
            </a:p>
          </p:txBody>
        </p:sp>
        <p:sp>
          <p:nvSpPr>
            <p:cNvPr id="22572" name="AutoShape 41"/>
            <p:cNvSpPr>
              <a:spLocks/>
            </p:cNvSpPr>
            <p:nvPr/>
          </p:nvSpPr>
          <p:spPr bwMode="auto">
            <a:xfrm flipH="1">
              <a:off x="3733" y="2435"/>
              <a:ext cx="83" cy="544"/>
            </a:xfrm>
            <a:prstGeom prst="leftBrace">
              <a:avLst>
                <a:gd name="adj1" fmla="val 5461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3" name="Text Box 42"/>
            <p:cNvSpPr txBox="1">
              <a:spLocks noChangeArrowheads="1"/>
            </p:cNvSpPr>
            <p:nvPr/>
          </p:nvSpPr>
          <p:spPr bwMode="auto">
            <a:xfrm>
              <a:off x="3752" y="2619"/>
              <a:ext cx="25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x</a:t>
              </a:r>
            </a:p>
          </p:txBody>
        </p:sp>
        <p:sp>
          <p:nvSpPr>
            <p:cNvPr id="22574" name="AutoShape 43"/>
            <p:cNvSpPr>
              <a:spLocks noChangeArrowheads="1"/>
            </p:cNvSpPr>
            <p:nvPr/>
          </p:nvSpPr>
          <p:spPr bwMode="auto">
            <a:xfrm>
              <a:off x="1440" y="2592"/>
              <a:ext cx="288" cy="403"/>
            </a:xfrm>
            <a:prstGeom prst="curvedRightArrow">
              <a:avLst>
                <a:gd name="adj1" fmla="val 27986"/>
                <a:gd name="adj2" fmla="val 55972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5" name="AutoShape 44"/>
            <p:cNvSpPr>
              <a:spLocks noChangeArrowheads="1"/>
            </p:cNvSpPr>
            <p:nvPr/>
          </p:nvSpPr>
          <p:spPr bwMode="auto">
            <a:xfrm flipH="1">
              <a:off x="4032" y="2592"/>
              <a:ext cx="288" cy="403"/>
            </a:xfrm>
            <a:prstGeom prst="curvedRightArrow">
              <a:avLst>
                <a:gd name="adj1" fmla="val 27986"/>
                <a:gd name="adj2" fmla="val 55972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6" name="AutoShape 45"/>
            <p:cNvSpPr>
              <a:spLocks noChangeArrowheads="1"/>
            </p:cNvSpPr>
            <p:nvPr/>
          </p:nvSpPr>
          <p:spPr bwMode="auto">
            <a:xfrm>
              <a:off x="2784" y="3600"/>
              <a:ext cx="460" cy="230"/>
            </a:xfrm>
            <a:prstGeom prst="curvedUpArrow">
              <a:avLst>
                <a:gd name="adj1" fmla="val 40000"/>
                <a:gd name="adj2" fmla="val 80000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7" name="AutoShape 46"/>
            <p:cNvSpPr>
              <a:spLocks noChangeArrowheads="1"/>
            </p:cNvSpPr>
            <p:nvPr/>
          </p:nvSpPr>
          <p:spPr bwMode="auto">
            <a:xfrm flipV="1">
              <a:off x="2784" y="1440"/>
              <a:ext cx="460" cy="230"/>
            </a:xfrm>
            <a:prstGeom prst="curvedUpArrow">
              <a:avLst>
                <a:gd name="adj1" fmla="val 40000"/>
                <a:gd name="adj2" fmla="val 80000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82963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0297F-07F8-40D9-A350-C3EAF9DF8C18}" type="slidenum">
              <a:rPr lang="en-US" altLang="en-US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4-VARIABLE K-MAPS (2/2)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066801"/>
            <a:ext cx="8229600" cy="1588285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sz="2400" dirty="0"/>
              <a:t>There are 2 wrap-</a:t>
            </a:r>
            <a:r>
              <a:rPr lang="en-US" sz="2400" dirty="0" err="1"/>
              <a:t>arounds</a:t>
            </a:r>
            <a:r>
              <a:rPr lang="en-US" sz="2400" dirty="0"/>
              <a:t>.</a:t>
            </a:r>
          </a:p>
          <a:p>
            <a:pPr eaLnBrk="1" hangingPunct="1"/>
            <a:r>
              <a:rPr lang="en-US" sz="2400" dirty="0"/>
              <a:t>Every cell has 4 </a:t>
            </a:r>
            <a:r>
              <a:rPr lang="en-US" sz="2400" dirty="0" err="1"/>
              <a:t>neighbours</a:t>
            </a:r>
            <a:r>
              <a:rPr lang="en-US" sz="2400" dirty="0"/>
              <a:t>. </a:t>
            </a:r>
          </a:p>
          <a:p>
            <a:pPr lvl="1" eaLnBrk="1" hangingPunct="1"/>
            <a:r>
              <a:rPr lang="en-US" sz="2200" dirty="0">
                <a:sym typeface="Symbol" pitchFamily="18" charset="2"/>
              </a:rPr>
              <a:t>Example: </a:t>
            </a:r>
          </a:p>
          <a:p>
            <a:pPr lvl="2" eaLnBrk="1" hangingPunct="1"/>
            <a:r>
              <a:rPr lang="en-US" sz="2000" dirty="0">
                <a:sym typeface="Symbol" pitchFamily="18" charset="2"/>
              </a:rPr>
              <a:t>The cell corresponding to </a:t>
            </a:r>
            <a:r>
              <a:rPr lang="en-US" sz="2000" dirty="0" err="1">
                <a:sym typeface="Symbol" pitchFamily="18" charset="2"/>
              </a:rPr>
              <a:t>minterm</a:t>
            </a:r>
            <a:r>
              <a:rPr lang="en-US" sz="2000" dirty="0">
                <a:sym typeface="Symbol" pitchFamily="18" charset="2"/>
              </a:rPr>
              <a:t> m0 has </a:t>
            </a:r>
            <a:r>
              <a:rPr lang="en-US" sz="2000" dirty="0" err="1">
                <a:sym typeface="Symbol" pitchFamily="18" charset="2"/>
              </a:rPr>
              <a:t>neighbours</a:t>
            </a:r>
            <a:r>
              <a:rPr lang="en-US" sz="2000" dirty="0">
                <a:sym typeface="Symbol" pitchFamily="18" charset="2"/>
              </a:rPr>
              <a:t> m1, m2, m4 and m8.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4191000" y="3154362"/>
            <a:ext cx="3595688" cy="2865438"/>
            <a:chOff x="3024" y="2208"/>
            <a:chExt cx="2265" cy="1709"/>
          </a:xfrm>
        </p:grpSpPr>
        <p:sp>
          <p:nvSpPr>
            <p:cNvPr id="23560" name="Rectangle 48"/>
            <p:cNvSpPr>
              <a:spLocks noChangeArrowheads="1"/>
            </p:cNvSpPr>
            <p:nvPr/>
          </p:nvSpPr>
          <p:spPr bwMode="auto">
            <a:xfrm>
              <a:off x="3579" y="2633"/>
              <a:ext cx="1196" cy="86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1" name="Line 49"/>
            <p:cNvSpPr>
              <a:spLocks noChangeShapeType="1"/>
            </p:cNvSpPr>
            <p:nvPr/>
          </p:nvSpPr>
          <p:spPr bwMode="auto">
            <a:xfrm>
              <a:off x="3579" y="2850"/>
              <a:ext cx="11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2" name="Line 50"/>
            <p:cNvSpPr>
              <a:spLocks noChangeShapeType="1"/>
            </p:cNvSpPr>
            <p:nvPr/>
          </p:nvSpPr>
          <p:spPr bwMode="auto">
            <a:xfrm>
              <a:off x="3878" y="2633"/>
              <a:ext cx="0" cy="8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3" name="Text Box 51"/>
            <p:cNvSpPr txBox="1">
              <a:spLocks noChangeArrowheads="1"/>
            </p:cNvSpPr>
            <p:nvPr/>
          </p:nvSpPr>
          <p:spPr bwMode="auto">
            <a:xfrm>
              <a:off x="3579" y="2893"/>
              <a:ext cx="29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solidFill>
                    <a:schemeClr val="hlink"/>
                  </a:solidFill>
                  <a:latin typeface="Tahoma" pitchFamily="34" charset="0"/>
                </a:rPr>
                <a:t>m4</a:t>
              </a:r>
            </a:p>
          </p:txBody>
        </p:sp>
        <p:sp>
          <p:nvSpPr>
            <p:cNvPr id="23564" name="Text Box 52"/>
            <p:cNvSpPr txBox="1">
              <a:spLocks noChangeArrowheads="1"/>
            </p:cNvSpPr>
            <p:nvPr/>
          </p:nvSpPr>
          <p:spPr bwMode="auto">
            <a:xfrm>
              <a:off x="3878" y="2893"/>
              <a:ext cx="29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m5</a:t>
              </a:r>
            </a:p>
          </p:txBody>
        </p:sp>
        <p:sp>
          <p:nvSpPr>
            <p:cNvPr id="23565" name="Text Box 53"/>
            <p:cNvSpPr txBox="1">
              <a:spLocks noChangeArrowheads="1"/>
            </p:cNvSpPr>
            <p:nvPr/>
          </p:nvSpPr>
          <p:spPr bwMode="auto">
            <a:xfrm>
              <a:off x="3268" y="3204"/>
              <a:ext cx="22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w</a:t>
              </a:r>
            </a:p>
          </p:txBody>
        </p:sp>
        <p:sp>
          <p:nvSpPr>
            <p:cNvPr id="23566" name="AutoShape 54"/>
            <p:cNvSpPr>
              <a:spLocks/>
            </p:cNvSpPr>
            <p:nvPr/>
          </p:nvSpPr>
          <p:spPr bwMode="auto">
            <a:xfrm>
              <a:off x="3456" y="3072"/>
              <a:ext cx="72" cy="410"/>
            </a:xfrm>
            <a:prstGeom prst="leftBrace">
              <a:avLst>
                <a:gd name="adj1" fmla="val 4745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7" name="AutoShape 55"/>
            <p:cNvSpPr>
              <a:spLocks/>
            </p:cNvSpPr>
            <p:nvPr/>
          </p:nvSpPr>
          <p:spPr bwMode="auto">
            <a:xfrm rot="5400000" flipV="1">
              <a:off x="4451" y="2267"/>
              <a:ext cx="68" cy="584"/>
            </a:xfrm>
            <a:prstGeom prst="leftBrace">
              <a:avLst>
                <a:gd name="adj1" fmla="val 71569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8" name="Text Box 56"/>
            <p:cNvSpPr txBox="1">
              <a:spLocks noChangeArrowheads="1"/>
            </p:cNvSpPr>
            <p:nvPr/>
          </p:nvSpPr>
          <p:spPr bwMode="auto">
            <a:xfrm>
              <a:off x="4373" y="2389"/>
              <a:ext cx="220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y</a:t>
              </a:r>
            </a:p>
          </p:txBody>
        </p:sp>
        <p:sp>
          <p:nvSpPr>
            <p:cNvPr id="23569" name="Line 57"/>
            <p:cNvSpPr>
              <a:spLocks noChangeShapeType="1"/>
            </p:cNvSpPr>
            <p:nvPr/>
          </p:nvSpPr>
          <p:spPr bwMode="auto">
            <a:xfrm>
              <a:off x="4176" y="2633"/>
              <a:ext cx="0" cy="8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0" name="Line 58"/>
            <p:cNvSpPr>
              <a:spLocks noChangeShapeType="1"/>
            </p:cNvSpPr>
            <p:nvPr/>
          </p:nvSpPr>
          <p:spPr bwMode="auto">
            <a:xfrm>
              <a:off x="4476" y="2633"/>
              <a:ext cx="0" cy="8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1" name="Text Box 59"/>
            <p:cNvSpPr txBox="1">
              <a:spLocks noChangeArrowheads="1"/>
            </p:cNvSpPr>
            <p:nvPr/>
          </p:nvSpPr>
          <p:spPr bwMode="auto">
            <a:xfrm>
              <a:off x="4176" y="2893"/>
              <a:ext cx="30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m7</a:t>
              </a:r>
            </a:p>
          </p:txBody>
        </p:sp>
        <p:sp>
          <p:nvSpPr>
            <p:cNvPr id="23572" name="Text Box 60"/>
            <p:cNvSpPr txBox="1">
              <a:spLocks noChangeArrowheads="1"/>
            </p:cNvSpPr>
            <p:nvPr/>
          </p:nvSpPr>
          <p:spPr bwMode="auto">
            <a:xfrm>
              <a:off x="4476" y="2893"/>
              <a:ext cx="29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m6</a:t>
              </a:r>
            </a:p>
          </p:txBody>
        </p:sp>
        <p:sp>
          <p:nvSpPr>
            <p:cNvPr id="23573" name="Text Box 61"/>
            <p:cNvSpPr txBox="1">
              <a:spLocks noChangeArrowheads="1"/>
            </p:cNvSpPr>
            <p:nvPr/>
          </p:nvSpPr>
          <p:spPr bwMode="auto">
            <a:xfrm>
              <a:off x="3579" y="2677"/>
              <a:ext cx="29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solidFill>
                    <a:srgbClr val="CC0000"/>
                  </a:solidFill>
                  <a:latin typeface="Tahoma" pitchFamily="34" charset="0"/>
                </a:rPr>
                <a:t>m0</a:t>
              </a:r>
            </a:p>
          </p:txBody>
        </p:sp>
        <p:sp>
          <p:nvSpPr>
            <p:cNvPr id="23574" name="Text Box 62"/>
            <p:cNvSpPr txBox="1">
              <a:spLocks noChangeArrowheads="1"/>
            </p:cNvSpPr>
            <p:nvPr/>
          </p:nvSpPr>
          <p:spPr bwMode="auto">
            <a:xfrm>
              <a:off x="3878" y="2677"/>
              <a:ext cx="29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solidFill>
                    <a:schemeClr val="hlink"/>
                  </a:solidFill>
                  <a:latin typeface="Tahoma" pitchFamily="34" charset="0"/>
                </a:rPr>
                <a:t>m1</a:t>
              </a:r>
              <a:endParaRPr lang="en-GB" sz="1000" b="1" i="1">
                <a:latin typeface="Tahoma" pitchFamily="34" charset="0"/>
              </a:endParaRPr>
            </a:p>
          </p:txBody>
        </p:sp>
        <p:sp>
          <p:nvSpPr>
            <p:cNvPr id="23575" name="Text Box 63"/>
            <p:cNvSpPr txBox="1">
              <a:spLocks noChangeArrowheads="1"/>
            </p:cNvSpPr>
            <p:nvPr/>
          </p:nvSpPr>
          <p:spPr bwMode="auto">
            <a:xfrm>
              <a:off x="4176" y="2677"/>
              <a:ext cx="30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m3</a:t>
              </a:r>
            </a:p>
          </p:txBody>
        </p:sp>
        <p:sp>
          <p:nvSpPr>
            <p:cNvPr id="23576" name="Text Box 64"/>
            <p:cNvSpPr txBox="1">
              <a:spLocks noChangeArrowheads="1"/>
            </p:cNvSpPr>
            <p:nvPr/>
          </p:nvSpPr>
          <p:spPr bwMode="auto">
            <a:xfrm>
              <a:off x="4476" y="2677"/>
              <a:ext cx="29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solidFill>
                    <a:schemeClr val="hlink"/>
                  </a:solidFill>
                  <a:latin typeface="Tahoma" pitchFamily="34" charset="0"/>
                </a:rPr>
                <a:t>m2</a:t>
              </a:r>
            </a:p>
          </p:txBody>
        </p:sp>
        <p:sp>
          <p:nvSpPr>
            <p:cNvPr id="23577" name="AutoShape 65"/>
            <p:cNvSpPr>
              <a:spLocks/>
            </p:cNvSpPr>
            <p:nvPr/>
          </p:nvSpPr>
          <p:spPr bwMode="auto">
            <a:xfrm rot="-5400000">
              <a:off x="4136" y="3266"/>
              <a:ext cx="67" cy="584"/>
            </a:xfrm>
            <a:prstGeom prst="leftBrace">
              <a:avLst>
                <a:gd name="adj1" fmla="val 7263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8" name="Text Box 66"/>
            <p:cNvSpPr txBox="1">
              <a:spLocks noChangeArrowheads="1"/>
            </p:cNvSpPr>
            <p:nvPr/>
          </p:nvSpPr>
          <p:spPr bwMode="auto">
            <a:xfrm>
              <a:off x="4065" y="3570"/>
              <a:ext cx="21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z</a:t>
              </a:r>
            </a:p>
          </p:txBody>
        </p:sp>
        <p:sp>
          <p:nvSpPr>
            <p:cNvPr id="23579" name="Line 67"/>
            <p:cNvSpPr>
              <a:spLocks noChangeShapeType="1"/>
            </p:cNvSpPr>
            <p:nvPr/>
          </p:nvSpPr>
          <p:spPr bwMode="auto">
            <a:xfrm flipH="1" flipV="1">
              <a:off x="3371" y="2454"/>
              <a:ext cx="200" cy="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0" name="Text Box 68"/>
            <p:cNvSpPr txBox="1">
              <a:spLocks noChangeArrowheads="1"/>
            </p:cNvSpPr>
            <p:nvPr/>
          </p:nvSpPr>
          <p:spPr bwMode="auto">
            <a:xfrm>
              <a:off x="3120" y="2498"/>
              <a:ext cx="368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wx</a:t>
              </a:r>
            </a:p>
          </p:txBody>
        </p:sp>
        <p:sp>
          <p:nvSpPr>
            <p:cNvPr id="23581" name="Text Box 69"/>
            <p:cNvSpPr txBox="1">
              <a:spLocks noChangeArrowheads="1"/>
            </p:cNvSpPr>
            <p:nvPr/>
          </p:nvSpPr>
          <p:spPr bwMode="auto">
            <a:xfrm>
              <a:off x="3401" y="2402"/>
              <a:ext cx="257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yz</a:t>
              </a:r>
            </a:p>
          </p:txBody>
        </p:sp>
        <p:sp>
          <p:nvSpPr>
            <p:cNvPr id="23582" name="Line 70"/>
            <p:cNvSpPr>
              <a:spLocks noChangeShapeType="1"/>
            </p:cNvSpPr>
            <p:nvPr/>
          </p:nvSpPr>
          <p:spPr bwMode="auto">
            <a:xfrm>
              <a:off x="3579" y="3067"/>
              <a:ext cx="11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3" name="Line 71"/>
            <p:cNvSpPr>
              <a:spLocks noChangeShapeType="1"/>
            </p:cNvSpPr>
            <p:nvPr/>
          </p:nvSpPr>
          <p:spPr bwMode="auto">
            <a:xfrm>
              <a:off x="3579" y="3285"/>
              <a:ext cx="11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4" name="Line 72"/>
            <p:cNvSpPr>
              <a:spLocks noChangeShapeType="1"/>
            </p:cNvSpPr>
            <p:nvPr/>
          </p:nvSpPr>
          <p:spPr bwMode="auto">
            <a:xfrm>
              <a:off x="3579" y="3285"/>
              <a:ext cx="11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5" name="Text Box 73"/>
            <p:cNvSpPr txBox="1">
              <a:spLocks noChangeArrowheads="1"/>
            </p:cNvSpPr>
            <p:nvPr/>
          </p:nvSpPr>
          <p:spPr bwMode="auto">
            <a:xfrm>
              <a:off x="3579" y="3111"/>
              <a:ext cx="29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m12</a:t>
              </a:r>
              <a:endParaRPr lang="en-GB" sz="1200" b="1" i="1">
                <a:latin typeface="Tahoma" pitchFamily="34" charset="0"/>
              </a:endParaRPr>
            </a:p>
          </p:txBody>
        </p:sp>
        <p:sp>
          <p:nvSpPr>
            <p:cNvPr id="23586" name="Text Box 74"/>
            <p:cNvSpPr txBox="1">
              <a:spLocks noChangeArrowheads="1"/>
            </p:cNvSpPr>
            <p:nvPr/>
          </p:nvSpPr>
          <p:spPr bwMode="auto">
            <a:xfrm>
              <a:off x="3878" y="3111"/>
              <a:ext cx="29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m13</a:t>
              </a:r>
            </a:p>
          </p:txBody>
        </p:sp>
        <p:sp>
          <p:nvSpPr>
            <p:cNvPr id="23587" name="Text Box 75"/>
            <p:cNvSpPr txBox="1">
              <a:spLocks noChangeArrowheads="1"/>
            </p:cNvSpPr>
            <p:nvPr/>
          </p:nvSpPr>
          <p:spPr bwMode="auto">
            <a:xfrm>
              <a:off x="4176" y="3111"/>
              <a:ext cx="30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m15</a:t>
              </a:r>
            </a:p>
          </p:txBody>
        </p:sp>
        <p:sp>
          <p:nvSpPr>
            <p:cNvPr id="23588" name="Text Box 76"/>
            <p:cNvSpPr txBox="1">
              <a:spLocks noChangeArrowheads="1"/>
            </p:cNvSpPr>
            <p:nvPr/>
          </p:nvSpPr>
          <p:spPr bwMode="auto">
            <a:xfrm>
              <a:off x="4476" y="3111"/>
              <a:ext cx="29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m14</a:t>
              </a:r>
            </a:p>
          </p:txBody>
        </p:sp>
        <p:sp>
          <p:nvSpPr>
            <p:cNvPr id="23589" name="Line 77"/>
            <p:cNvSpPr>
              <a:spLocks noChangeShapeType="1"/>
            </p:cNvSpPr>
            <p:nvPr/>
          </p:nvSpPr>
          <p:spPr bwMode="auto">
            <a:xfrm>
              <a:off x="3579" y="3502"/>
              <a:ext cx="11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0" name="Text Box 78"/>
            <p:cNvSpPr txBox="1">
              <a:spLocks noChangeArrowheads="1"/>
            </p:cNvSpPr>
            <p:nvPr/>
          </p:nvSpPr>
          <p:spPr bwMode="auto">
            <a:xfrm>
              <a:off x="3579" y="3328"/>
              <a:ext cx="29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solidFill>
                    <a:schemeClr val="hlink"/>
                  </a:solidFill>
                  <a:latin typeface="Tahoma" pitchFamily="34" charset="0"/>
                </a:rPr>
                <a:t>m8</a:t>
              </a:r>
            </a:p>
          </p:txBody>
        </p:sp>
        <p:sp>
          <p:nvSpPr>
            <p:cNvPr id="23591" name="Text Box 79"/>
            <p:cNvSpPr txBox="1">
              <a:spLocks noChangeArrowheads="1"/>
            </p:cNvSpPr>
            <p:nvPr/>
          </p:nvSpPr>
          <p:spPr bwMode="auto">
            <a:xfrm>
              <a:off x="3878" y="3328"/>
              <a:ext cx="29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m9</a:t>
              </a:r>
            </a:p>
          </p:txBody>
        </p:sp>
        <p:sp>
          <p:nvSpPr>
            <p:cNvPr id="23592" name="Text Box 80"/>
            <p:cNvSpPr txBox="1">
              <a:spLocks noChangeArrowheads="1"/>
            </p:cNvSpPr>
            <p:nvPr/>
          </p:nvSpPr>
          <p:spPr bwMode="auto">
            <a:xfrm>
              <a:off x="4176" y="3328"/>
              <a:ext cx="30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m11</a:t>
              </a:r>
            </a:p>
          </p:txBody>
        </p:sp>
        <p:sp>
          <p:nvSpPr>
            <p:cNvPr id="23593" name="Text Box 81"/>
            <p:cNvSpPr txBox="1">
              <a:spLocks noChangeArrowheads="1"/>
            </p:cNvSpPr>
            <p:nvPr/>
          </p:nvSpPr>
          <p:spPr bwMode="auto">
            <a:xfrm>
              <a:off x="4476" y="3328"/>
              <a:ext cx="29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m10</a:t>
              </a:r>
              <a:endParaRPr lang="en-GB" sz="1200" b="1" i="1">
                <a:latin typeface="Tahoma" pitchFamily="34" charset="0"/>
              </a:endParaRPr>
            </a:p>
          </p:txBody>
        </p:sp>
        <p:sp>
          <p:nvSpPr>
            <p:cNvPr id="23594" name="AutoShape 82"/>
            <p:cNvSpPr>
              <a:spLocks/>
            </p:cNvSpPr>
            <p:nvPr/>
          </p:nvSpPr>
          <p:spPr bwMode="auto">
            <a:xfrm flipH="1">
              <a:off x="4814" y="2862"/>
              <a:ext cx="72" cy="410"/>
            </a:xfrm>
            <a:prstGeom prst="leftBrace">
              <a:avLst>
                <a:gd name="adj1" fmla="val 4745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5" name="Text Box 83"/>
            <p:cNvSpPr txBox="1">
              <a:spLocks noChangeArrowheads="1"/>
            </p:cNvSpPr>
            <p:nvPr/>
          </p:nvSpPr>
          <p:spPr bwMode="auto">
            <a:xfrm>
              <a:off x="4831" y="3001"/>
              <a:ext cx="22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x</a:t>
              </a:r>
            </a:p>
          </p:txBody>
        </p:sp>
        <p:sp>
          <p:nvSpPr>
            <p:cNvPr id="23596" name="AutoShape 84"/>
            <p:cNvSpPr>
              <a:spLocks noChangeArrowheads="1"/>
            </p:cNvSpPr>
            <p:nvPr/>
          </p:nvSpPr>
          <p:spPr bwMode="auto">
            <a:xfrm>
              <a:off x="3024" y="2976"/>
              <a:ext cx="249" cy="304"/>
            </a:xfrm>
            <a:prstGeom prst="curvedRightArrow">
              <a:avLst>
                <a:gd name="adj1" fmla="val 24418"/>
                <a:gd name="adj2" fmla="val 48835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7" name="AutoShape 85"/>
            <p:cNvSpPr>
              <a:spLocks noChangeArrowheads="1"/>
            </p:cNvSpPr>
            <p:nvPr/>
          </p:nvSpPr>
          <p:spPr bwMode="auto">
            <a:xfrm flipH="1">
              <a:off x="5040" y="2976"/>
              <a:ext cx="249" cy="304"/>
            </a:xfrm>
            <a:prstGeom prst="curvedRightArrow">
              <a:avLst>
                <a:gd name="adj1" fmla="val 24418"/>
                <a:gd name="adj2" fmla="val 48835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8" name="AutoShape 86"/>
            <p:cNvSpPr>
              <a:spLocks noChangeArrowheads="1"/>
            </p:cNvSpPr>
            <p:nvPr/>
          </p:nvSpPr>
          <p:spPr bwMode="auto">
            <a:xfrm>
              <a:off x="4032" y="3744"/>
              <a:ext cx="397" cy="173"/>
            </a:xfrm>
            <a:prstGeom prst="curvedUpArrow">
              <a:avLst>
                <a:gd name="adj1" fmla="val 45896"/>
                <a:gd name="adj2" fmla="val 91792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9" name="AutoShape 87"/>
            <p:cNvSpPr>
              <a:spLocks noChangeArrowheads="1"/>
            </p:cNvSpPr>
            <p:nvPr/>
          </p:nvSpPr>
          <p:spPr bwMode="auto">
            <a:xfrm flipV="1">
              <a:off x="4032" y="2208"/>
              <a:ext cx="397" cy="173"/>
            </a:xfrm>
            <a:prstGeom prst="curvedUpArrow">
              <a:avLst>
                <a:gd name="adj1" fmla="val 45896"/>
                <a:gd name="adj2" fmla="val 91792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137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D299C6-432F-454F-BD03-676DA6F294B8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DIGITAL CIRCUITS (2/2)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360" y="1260477"/>
            <a:ext cx="10937899" cy="3241721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800000"/>
                </a:solidFill>
              </a:rPr>
              <a:t>Advantages of digital circuits over analog circuits</a:t>
            </a:r>
          </a:p>
          <a:p>
            <a:pPr lvl="1" eaLnBrk="1" hangingPunct="1"/>
            <a:r>
              <a:rPr lang="en-US" sz="2400" dirty="0"/>
              <a:t>More reliable (simpler circuits, less noise-prone)</a:t>
            </a:r>
          </a:p>
          <a:p>
            <a:pPr lvl="1" eaLnBrk="1" hangingPunct="1"/>
            <a:r>
              <a:rPr lang="en-US" sz="2400" dirty="0"/>
              <a:t>Specified accuracy (determinable)</a:t>
            </a:r>
          </a:p>
          <a:p>
            <a:pPr lvl="1" eaLnBrk="1" hangingPunct="1"/>
            <a:endParaRPr lang="en-US" sz="2400" dirty="0"/>
          </a:p>
          <a:p>
            <a:pPr lvl="1" eaLnBrk="1" hangingPunct="1"/>
            <a:r>
              <a:rPr lang="en-US" sz="2400" dirty="0">
                <a:solidFill>
                  <a:srgbClr val="0000CC"/>
                </a:solidFill>
              </a:rPr>
              <a:t>Abstraction</a:t>
            </a:r>
            <a:r>
              <a:rPr lang="en-US" sz="2400" dirty="0"/>
              <a:t> can be applied using  simple mathematical model – </a:t>
            </a:r>
            <a:r>
              <a:rPr lang="en-US" sz="2400" dirty="0">
                <a:solidFill>
                  <a:srgbClr val="800000"/>
                </a:solidFill>
              </a:rPr>
              <a:t>Boolean Algebra</a:t>
            </a:r>
          </a:p>
          <a:p>
            <a:pPr lvl="1" eaLnBrk="1" hangingPunct="1"/>
            <a:r>
              <a:rPr lang="en-US" sz="2400" dirty="0"/>
              <a:t>Ease design, analysis and simplification of digital circuit – </a:t>
            </a:r>
            <a:r>
              <a:rPr lang="en-US" sz="2400" dirty="0">
                <a:solidFill>
                  <a:srgbClr val="800000"/>
                </a:solidFill>
              </a:rPr>
              <a:t>Digital Logic Design</a:t>
            </a:r>
          </a:p>
        </p:txBody>
      </p:sp>
    </p:spTree>
    <p:extLst>
      <p:ext uri="{BB962C8B-B14F-4D97-AF65-F5344CB8AC3E}">
        <p14:creationId xmlns:p14="http://schemas.microsoft.com/office/powerpoint/2010/main" val="643451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384AF9-158A-4675-A7A8-4532B24A0878}" type="slidenum">
              <a:rPr lang="en-US" altLang="en-US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USE K-MAPS (1/7)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90600"/>
            <a:ext cx="8229600" cy="517683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dirty="0"/>
              <a:t>Based on the </a:t>
            </a:r>
            <a:r>
              <a:rPr lang="en-US" sz="2400" dirty="0">
                <a:solidFill>
                  <a:srgbClr val="800000"/>
                </a:solidFill>
              </a:rPr>
              <a:t>Unifying Theorem</a:t>
            </a:r>
            <a:r>
              <a:rPr lang="en-US" sz="2400" dirty="0"/>
              <a:t> (complement law):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dirty="0"/>
              <a:t>			</a:t>
            </a:r>
            <a:r>
              <a:rPr lang="en-US" sz="2400" b="1" dirty="0">
                <a:solidFill>
                  <a:srgbClr val="800000"/>
                </a:solidFill>
              </a:rPr>
              <a:t>A + A' = 1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In a K-map, each cell containing a ‘1’ corresponds to a </a:t>
            </a:r>
            <a:r>
              <a:rPr lang="en-US" sz="2400" dirty="0" err="1"/>
              <a:t>minterm</a:t>
            </a:r>
            <a:r>
              <a:rPr lang="en-US" sz="2400" dirty="0"/>
              <a:t> of a given function </a:t>
            </a:r>
            <a:r>
              <a:rPr lang="en-US" sz="2400" i="1" dirty="0"/>
              <a:t>F</a:t>
            </a:r>
            <a:r>
              <a:rPr lang="en-US" sz="2400" dirty="0"/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Each valid </a:t>
            </a:r>
            <a:r>
              <a:rPr lang="en-US" sz="2400" dirty="0">
                <a:solidFill>
                  <a:srgbClr val="FF0000"/>
                </a:solidFill>
              </a:rPr>
              <a:t>grouping</a:t>
            </a:r>
            <a:r>
              <a:rPr lang="en-US" sz="2400" dirty="0"/>
              <a:t> of adjacent cells containing ‘1’ then corresponds to a </a:t>
            </a:r>
            <a:r>
              <a:rPr lang="en-US" sz="2400" dirty="0">
                <a:solidFill>
                  <a:srgbClr val="800000"/>
                </a:solidFill>
              </a:rPr>
              <a:t>simpler product term</a:t>
            </a:r>
            <a:r>
              <a:rPr lang="en-US" sz="2400" dirty="0"/>
              <a:t> of </a:t>
            </a:r>
            <a:r>
              <a:rPr lang="en-US" sz="2400" i="1" dirty="0"/>
              <a:t>F</a:t>
            </a:r>
            <a:r>
              <a:rPr lang="en-US" sz="2400" dirty="0"/>
              <a:t>.</a:t>
            </a:r>
          </a:p>
          <a:p>
            <a:pPr lvl="1" eaLnBrk="1" hangingPunct="1"/>
            <a:r>
              <a:rPr lang="en-US" sz="2200" dirty="0"/>
              <a:t>A group must have size in </a:t>
            </a:r>
            <a:r>
              <a:rPr lang="en-US" sz="2200" dirty="0">
                <a:solidFill>
                  <a:srgbClr val="800000"/>
                </a:solidFill>
              </a:rPr>
              <a:t>powers of two</a:t>
            </a:r>
            <a:r>
              <a:rPr lang="en-US" sz="2200" dirty="0"/>
              <a:t>: 1, 2, 4, 8, …</a:t>
            </a:r>
            <a:endParaRPr lang="en-US" sz="2200" dirty="0">
              <a:sym typeface="Symbol" pitchFamily="18" charset="2"/>
            </a:endParaRPr>
          </a:p>
          <a:p>
            <a:pPr lvl="2" eaLnBrk="1" hangingPunct="1"/>
            <a:r>
              <a:rPr lang="en-US" sz="2000" dirty="0">
                <a:sym typeface="Symbol" pitchFamily="18" charset="2"/>
              </a:rPr>
              <a:t>Grouping 2 adjacent cells eliminates 1 variable from the product term. </a:t>
            </a:r>
          </a:p>
          <a:p>
            <a:pPr lvl="2" eaLnBrk="1" hangingPunct="1"/>
            <a:r>
              <a:rPr lang="en-US" sz="2000" dirty="0">
                <a:sym typeface="Symbol" pitchFamily="18" charset="2"/>
              </a:rPr>
              <a:t>Grouping 4 cells eliminates 2 variables. </a:t>
            </a:r>
          </a:p>
          <a:p>
            <a:pPr lvl="2" eaLnBrk="1" hangingPunct="1"/>
            <a:r>
              <a:rPr lang="en-US" sz="2000" dirty="0">
                <a:sym typeface="Symbol" pitchFamily="18" charset="2"/>
              </a:rPr>
              <a:t>Grouping 8 cells eliminates 3 variables. </a:t>
            </a:r>
          </a:p>
          <a:p>
            <a:pPr lvl="2" eaLnBrk="1" hangingPunct="1"/>
            <a:r>
              <a:rPr lang="en-US" sz="2000" dirty="0">
                <a:sym typeface="Symbol" pitchFamily="18" charset="2"/>
              </a:rPr>
              <a:t>In general, grouping 2</a:t>
            </a:r>
            <a:r>
              <a:rPr lang="en-US" sz="2000" baseline="30000" dirty="0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 cells eliminates n variables.</a:t>
            </a:r>
          </a:p>
        </p:txBody>
      </p:sp>
    </p:spTree>
    <p:extLst>
      <p:ext uri="{BB962C8B-B14F-4D97-AF65-F5344CB8AC3E}">
        <p14:creationId xmlns:p14="http://schemas.microsoft.com/office/powerpoint/2010/main" val="6625082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7631E9-4BD4-4EF0-9E41-70BBBCDBA1C3}" type="slidenum">
              <a:rPr lang="en-US" altLang="en-US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USE K-MAPS (2/7)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1"/>
            <a:ext cx="8229600" cy="4835525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rgbClr val="800000"/>
                </a:solidFill>
              </a:rPr>
              <a:t>Group as many cells as possible</a:t>
            </a:r>
          </a:p>
          <a:p>
            <a:pPr lvl="1" eaLnBrk="1" hangingPunct="1"/>
            <a:r>
              <a:rPr lang="en-US" sz="2000" dirty="0"/>
              <a:t>The larger the group, the fewer the number of literals in the resulting product term.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800000"/>
                </a:solidFill>
              </a:rPr>
              <a:t>Select as few groups as possible to cover all the cells (</a:t>
            </a:r>
            <a:r>
              <a:rPr lang="en-US" sz="2400" dirty="0" err="1">
                <a:solidFill>
                  <a:srgbClr val="800000"/>
                </a:solidFill>
              </a:rPr>
              <a:t>minterms</a:t>
            </a:r>
            <a:r>
              <a:rPr lang="en-US" sz="2400" dirty="0">
                <a:solidFill>
                  <a:srgbClr val="800000"/>
                </a:solidFill>
              </a:rPr>
              <a:t>) of the function</a:t>
            </a:r>
          </a:p>
          <a:p>
            <a:pPr lvl="1" eaLnBrk="1" hangingPunct="1"/>
            <a:r>
              <a:rPr lang="en-US" sz="2000" dirty="0"/>
              <a:t>The fewer the groups, the fewer is the number of product terms in the simplified (minimal) SOP expression.</a:t>
            </a:r>
          </a:p>
        </p:txBody>
      </p:sp>
    </p:spTree>
    <p:extLst>
      <p:ext uri="{BB962C8B-B14F-4D97-AF65-F5344CB8AC3E}">
        <p14:creationId xmlns:p14="http://schemas.microsoft.com/office/powerpoint/2010/main" val="6785296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B889A-8E8E-4CB1-A85F-6E3678B50D34}" type="slidenum">
              <a:rPr lang="en-US" altLang="en-US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USE K-MAPS (3/7)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1"/>
            <a:ext cx="8229600" cy="4835525"/>
          </a:xfrm>
        </p:spPr>
        <p:txBody>
          <a:bodyPr/>
          <a:lstStyle/>
          <a:p>
            <a:pPr eaLnBrk="1" hangingPunct="1"/>
            <a:r>
              <a:rPr lang="en-US" sz="2400" dirty="0"/>
              <a:t>Example: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i="1" dirty="0"/>
              <a:t>		 F</a:t>
            </a:r>
            <a:r>
              <a:rPr lang="en-US" sz="2400" dirty="0"/>
              <a:t> (</a:t>
            </a:r>
            <a:r>
              <a:rPr lang="en-US" sz="2400" dirty="0" err="1"/>
              <a:t>w,x,y,z</a:t>
            </a:r>
            <a:r>
              <a:rPr lang="en-US" sz="2400" dirty="0"/>
              <a:t>)	= </a:t>
            </a:r>
            <a:r>
              <a:rPr lang="en-US" sz="2400" dirty="0" err="1"/>
              <a:t>w'∙x∙y'∙z</a:t>
            </a:r>
            <a:r>
              <a:rPr lang="en-US" sz="2400" dirty="0"/>
              <a:t>' + </a:t>
            </a:r>
            <a:r>
              <a:rPr lang="en-US" sz="2400" dirty="0" err="1"/>
              <a:t>w'∙x∙y'∙z</a:t>
            </a:r>
            <a:r>
              <a:rPr lang="en-US" sz="2400" dirty="0"/>
              <a:t> + </a:t>
            </a:r>
            <a:r>
              <a:rPr lang="en-US" sz="2400" dirty="0" err="1"/>
              <a:t>w∙x'∙y∙z</a:t>
            </a:r>
            <a:r>
              <a:rPr lang="en-US" sz="2400" dirty="0"/>
              <a:t>' 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sz="2400" dirty="0"/>
              <a:t>                              	   + </a:t>
            </a:r>
            <a:r>
              <a:rPr lang="en-US" sz="2400" dirty="0" err="1"/>
              <a:t>w∙x'∙y∙z</a:t>
            </a:r>
            <a:r>
              <a:rPr lang="en-US" sz="2400" dirty="0"/>
              <a:t> + </a:t>
            </a:r>
            <a:r>
              <a:rPr lang="en-US" sz="2400" dirty="0" err="1"/>
              <a:t>w∙x∙y∙z</a:t>
            </a:r>
            <a:r>
              <a:rPr lang="en-US" sz="2400" dirty="0"/>
              <a:t>' + </a:t>
            </a:r>
            <a:r>
              <a:rPr lang="en-US" sz="2400" dirty="0" err="1"/>
              <a:t>w∙x∙y∙z</a:t>
            </a:r>
            <a:endParaRPr lang="en-US" sz="2400" dirty="0"/>
          </a:p>
          <a:p>
            <a:pPr eaLnBrk="1" hangingPunct="1">
              <a:buFont typeface="Wingdings" pitchFamily="2" charset="2"/>
              <a:buNone/>
            </a:pPr>
            <a:r>
              <a:rPr lang="en-US" sz="2400" i="1" dirty="0"/>
              <a:t>		                  	</a:t>
            </a:r>
            <a:r>
              <a:rPr lang="en-US" sz="2400" dirty="0"/>
              <a:t>= </a:t>
            </a:r>
            <a:r>
              <a:rPr lang="en-US" sz="2400" b="1" dirty="0">
                <a:sym typeface="Symbol" pitchFamily="18" charset="2"/>
              </a:rPr>
              <a:t></a:t>
            </a:r>
            <a:r>
              <a:rPr lang="en-US" sz="2400" dirty="0"/>
              <a:t> </a:t>
            </a:r>
            <a:r>
              <a:rPr lang="en-US" sz="2400" i="1" dirty="0"/>
              <a:t>m</a:t>
            </a:r>
            <a:r>
              <a:rPr lang="en-US" sz="2400" dirty="0"/>
              <a:t>(4, 5, 10, 11, 14, 15)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200400" y="3200400"/>
            <a:ext cx="6324600" cy="2732088"/>
            <a:chOff x="1056" y="2016"/>
            <a:chExt cx="3984" cy="1721"/>
          </a:xfrm>
        </p:grpSpPr>
        <p:grpSp>
          <p:nvGrpSpPr>
            <p:cNvPr id="30728" name="Group 4"/>
            <p:cNvGrpSpPr>
              <a:grpSpLocks/>
            </p:cNvGrpSpPr>
            <p:nvPr/>
          </p:nvGrpSpPr>
          <p:grpSpPr bwMode="auto">
            <a:xfrm>
              <a:off x="1056" y="2016"/>
              <a:ext cx="2212" cy="1721"/>
              <a:chOff x="1056" y="1968"/>
              <a:chExt cx="2212" cy="1721"/>
            </a:xfrm>
          </p:grpSpPr>
          <p:sp>
            <p:nvSpPr>
              <p:cNvPr id="30730" name="Rectangle 5"/>
              <p:cNvSpPr>
                <a:spLocks noChangeArrowheads="1"/>
              </p:cNvSpPr>
              <p:nvPr/>
            </p:nvSpPr>
            <p:spPr bwMode="auto">
              <a:xfrm>
                <a:off x="1566" y="2419"/>
                <a:ext cx="1382" cy="1151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1" name="Line 6"/>
              <p:cNvSpPr>
                <a:spLocks noChangeShapeType="1"/>
              </p:cNvSpPr>
              <p:nvPr/>
            </p:nvSpPr>
            <p:spPr bwMode="auto">
              <a:xfrm>
                <a:off x="1566" y="2706"/>
                <a:ext cx="138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2" name="Line 7"/>
              <p:cNvSpPr>
                <a:spLocks noChangeShapeType="1"/>
              </p:cNvSpPr>
              <p:nvPr/>
            </p:nvSpPr>
            <p:spPr bwMode="auto">
              <a:xfrm>
                <a:off x="1912" y="2419"/>
                <a:ext cx="0" cy="1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3" name="Text Box 8"/>
              <p:cNvSpPr txBox="1">
                <a:spLocks noChangeArrowheads="1"/>
              </p:cNvSpPr>
              <p:nvPr/>
            </p:nvSpPr>
            <p:spPr bwMode="auto">
              <a:xfrm>
                <a:off x="1566" y="2764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0734" name="Text Box 9"/>
              <p:cNvSpPr txBox="1">
                <a:spLocks noChangeArrowheads="1"/>
              </p:cNvSpPr>
              <p:nvPr/>
            </p:nvSpPr>
            <p:spPr bwMode="auto">
              <a:xfrm>
                <a:off x="1912" y="2764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0735" name="Text Box 10"/>
              <p:cNvSpPr txBox="1">
                <a:spLocks noChangeArrowheads="1"/>
              </p:cNvSpPr>
              <p:nvPr/>
            </p:nvSpPr>
            <p:spPr bwMode="auto">
              <a:xfrm>
                <a:off x="1056" y="3198"/>
                <a:ext cx="25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w</a:t>
                </a:r>
              </a:p>
            </p:txBody>
          </p:sp>
          <p:sp>
            <p:nvSpPr>
              <p:cNvPr id="30736" name="AutoShape 11"/>
              <p:cNvSpPr>
                <a:spLocks/>
              </p:cNvSpPr>
              <p:nvPr/>
            </p:nvSpPr>
            <p:spPr bwMode="auto">
              <a:xfrm>
                <a:off x="1273" y="3022"/>
                <a:ext cx="83" cy="544"/>
              </a:xfrm>
              <a:prstGeom prst="leftBrace">
                <a:avLst>
                  <a:gd name="adj1" fmla="val 5461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7" name="AutoShape 12"/>
              <p:cNvSpPr>
                <a:spLocks/>
              </p:cNvSpPr>
              <p:nvPr/>
            </p:nvSpPr>
            <p:spPr bwMode="auto">
              <a:xfrm rot="5400000" flipV="1">
                <a:off x="2565" y="1855"/>
                <a:ext cx="90" cy="675"/>
              </a:xfrm>
              <a:prstGeom prst="leftBrace">
                <a:avLst>
                  <a:gd name="adj1" fmla="val 6250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8" name="Text Box 13"/>
              <p:cNvSpPr txBox="1">
                <a:spLocks noChangeArrowheads="1"/>
              </p:cNvSpPr>
              <p:nvPr/>
            </p:nvSpPr>
            <p:spPr bwMode="auto">
              <a:xfrm>
                <a:off x="2480" y="1968"/>
                <a:ext cx="25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y</a:t>
                </a:r>
              </a:p>
            </p:txBody>
          </p:sp>
          <p:sp>
            <p:nvSpPr>
              <p:cNvPr id="30739" name="Line 14"/>
              <p:cNvSpPr>
                <a:spLocks noChangeShapeType="1"/>
              </p:cNvSpPr>
              <p:nvPr/>
            </p:nvSpPr>
            <p:spPr bwMode="auto">
              <a:xfrm>
                <a:off x="2257" y="2419"/>
                <a:ext cx="0" cy="1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0" name="Line 15"/>
              <p:cNvSpPr>
                <a:spLocks noChangeShapeType="1"/>
              </p:cNvSpPr>
              <p:nvPr/>
            </p:nvSpPr>
            <p:spPr bwMode="auto">
              <a:xfrm>
                <a:off x="2603" y="2419"/>
                <a:ext cx="0" cy="1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1" name="Text Box 16"/>
              <p:cNvSpPr txBox="1">
                <a:spLocks noChangeArrowheads="1"/>
              </p:cNvSpPr>
              <p:nvPr/>
            </p:nvSpPr>
            <p:spPr bwMode="auto">
              <a:xfrm>
                <a:off x="1336" y="2476"/>
                <a:ext cx="252" cy="1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/>
                <a:endParaRPr lang="en-GB" sz="1600" b="1">
                  <a:latin typeface="Times New Roman" pitchFamily="18" charset="0"/>
                </a:endParaRP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/>
                <a:endParaRPr lang="en-GB" sz="1600" b="1">
                  <a:latin typeface="Times New Roman" pitchFamily="18" charset="0"/>
                </a:endParaRP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30742" name="Text Box 17"/>
              <p:cNvSpPr txBox="1">
                <a:spLocks noChangeArrowheads="1"/>
              </p:cNvSpPr>
              <p:nvPr/>
            </p:nvSpPr>
            <p:spPr bwMode="auto">
              <a:xfrm>
                <a:off x="1624" y="2235"/>
                <a:ext cx="1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00       01      11       10</a:t>
                </a:r>
              </a:p>
            </p:txBody>
          </p:sp>
          <p:sp>
            <p:nvSpPr>
              <p:cNvPr id="30743" name="AutoShape 18"/>
              <p:cNvSpPr>
                <a:spLocks/>
              </p:cNvSpPr>
              <p:nvPr/>
            </p:nvSpPr>
            <p:spPr bwMode="auto">
              <a:xfrm rot="-5400000">
                <a:off x="2205" y="3307"/>
                <a:ext cx="89" cy="675"/>
              </a:xfrm>
              <a:prstGeom prst="leftBrace">
                <a:avLst>
                  <a:gd name="adj1" fmla="val 6320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4" name="Line 19"/>
              <p:cNvSpPr>
                <a:spLocks noChangeShapeType="1"/>
              </p:cNvSpPr>
              <p:nvPr/>
            </p:nvSpPr>
            <p:spPr bwMode="auto">
              <a:xfrm flipH="1" flipV="1">
                <a:off x="1326" y="2182"/>
                <a:ext cx="230" cy="2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5" name="Text Box 20"/>
              <p:cNvSpPr txBox="1">
                <a:spLocks noChangeArrowheads="1"/>
              </p:cNvSpPr>
              <p:nvPr/>
            </p:nvSpPr>
            <p:spPr bwMode="auto">
              <a:xfrm>
                <a:off x="1163" y="2240"/>
                <a:ext cx="297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wx</a:t>
                </a:r>
              </a:p>
            </p:txBody>
          </p:sp>
          <p:sp>
            <p:nvSpPr>
              <p:cNvPr id="30746" name="Text Box 21"/>
              <p:cNvSpPr txBox="1">
                <a:spLocks noChangeArrowheads="1"/>
              </p:cNvSpPr>
              <p:nvPr/>
            </p:nvSpPr>
            <p:spPr bwMode="auto">
              <a:xfrm>
                <a:off x="1360" y="2113"/>
                <a:ext cx="29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yz</a:t>
                </a:r>
              </a:p>
            </p:txBody>
          </p:sp>
          <p:sp>
            <p:nvSpPr>
              <p:cNvPr id="30747" name="Line 22"/>
              <p:cNvSpPr>
                <a:spLocks noChangeShapeType="1"/>
              </p:cNvSpPr>
              <p:nvPr/>
            </p:nvSpPr>
            <p:spPr bwMode="auto">
              <a:xfrm>
                <a:off x="1566" y="2995"/>
                <a:ext cx="138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8" name="Line 23"/>
              <p:cNvSpPr>
                <a:spLocks noChangeShapeType="1"/>
              </p:cNvSpPr>
              <p:nvPr/>
            </p:nvSpPr>
            <p:spPr bwMode="auto">
              <a:xfrm>
                <a:off x="1566" y="3283"/>
                <a:ext cx="138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9" name="Line 24"/>
              <p:cNvSpPr>
                <a:spLocks noChangeShapeType="1"/>
              </p:cNvSpPr>
              <p:nvPr/>
            </p:nvSpPr>
            <p:spPr bwMode="auto">
              <a:xfrm>
                <a:off x="1566" y="3282"/>
                <a:ext cx="138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0" name="Text Box 25"/>
              <p:cNvSpPr txBox="1">
                <a:spLocks noChangeArrowheads="1"/>
              </p:cNvSpPr>
              <p:nvPr/>
            </p:nvSpPr>
            <p:spPr bwMode="auto">
              <a:xfrm>
                <a:off x="2257" y="3052"/>
                <a:ext cx="34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0751" name="Text Box 26"/>
              <p:cNvSpPr txBox="1">
                <a:spLocks noChangeArrowheads="1"/>
              </p:cNvSpPr>
              <p:nvPr/>
            </p:nvSpPr>
            <p:spPr bwMode="auto">
              <a:xfrm>
                <a:off x="2603" y="3052"/>
                <a:ext cx="34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0752" name="Line 27"/>
              <p:cNvSpPr>
                <a:spLocks noChangeShapeType="1"/>
              </p:cNvSpPr>
              <p:nvPr/>
            </p:nvSpPr>
            <p:spPr bwMode="auto">
              <a:xfrm>
                <a:off x="1566" y="3570"/>
                <a:ext cx="138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3" name="Text Box 28"/>
              <p:cNvSpPr txBox="1">
                <a:spLocks noChangeArrowheads="1"/>
              </p:cNvSpPr>
              <p:nvPr/>
            </p:nvSpPr>
            <p:spPr bwMode="auto">
              <a:xfrm>
                <a:off x="2257" y="3340"/>
                <a:ext cx="34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0754" name="Text Box 29"/>
              <p:cNvSpPr txBox="1">
                <a:spLocks noChangeArrowheads="1"/>
              </p:cNvSpPr>
              <p:nvPr/>
            </p:nvSpPr>
            <p:spPr bwMode="auto">
              <a:xfrm>
                <a:off x="2603" y="3340"/>
                <a:ext cx="34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0755" name="AutoShape 30"/>
              <p:cNvSpPr>
                <a:spLocks/>
              </p:cNvSpPr>
              <p:nvPr/>
            </p:nvSpPr>
            <p:spPr bwMode="auto">
              <a:xfrm flipH="1">
                <a:off x="2995" y="2723"/>
                <a:ext cx="83" cy="544"/>
              </a:xfrm>
              <a:prstGeom prst="leftBrace">
                <a:avLst>
                  <a:gd name="adj1" fmla="val 5461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6" name="Text Box 31"/>
              <p:cNvSpPr txBox="1">
                <a:spLocks noChangeArrowheads="1"/>
              </p:cNvSpPr>
              <p:nvPr/>
            </p:nvSpPr>
            <p:spPr bwMode="auto">
              <a:xfrm>
                <a:off x="3014" y="2906"/>
                <a:ext cx="25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x</a:t>
                </a:r>
              </a:p>
            </p:txBody>
          </p:sp>
        </p:grpSp>
        <p:sp>
          <p:nvSpPr>
            <p:cNvPr id="30729" name="Text Box 32"/>
            <p:cNvSpPr txBox="1">
              <a:spLocks noChangeArrowheads="1"/>
            </p:cNvSpPr>
            <p:nvPr/>
          </p:nvSpPr>
          <p:spPr bwMode="auto">
            <a:xfrm>
              <a:off x="3312" y="2928"/>
              <a:ext cx="172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/>
                <a:t>(cells with ‘0’ are not  </a:t>
              </a:r>
            </a:p>
            <a:p>
              <a:pPr eaLnBrk="0" hangingPunct="0"/>
              <a:r>
                <a:rPr lang="en-US" sz="2000"/>
                <a:t>  shown for clarity)</a:t>
              </a:r>
              <a:endParaRPr lang="en-GB" sz="2000"/>
            </a:p>
          </p:txBody>
        </p:sp>
      </p:grpSp>
    </p:spTree>
    <p:extLst>
      <p:ext uri="{BB962C8B-B14F-4D97-AF65-F5344CB8AC3E}">
        <p14:creationId xmlns:p14="http://schemas.microsoft.com/office/powerpoint/2010/main" val="16348915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B3BB9-0993-40AF-9E0C-902E0DA44AE6}" type="slidenum">
              <a:rPr lang="en-US" altLang="en-US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USE K-MAPS (4/7)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1"/>
            <a:ext cx="8229600" cy="4911725"/>
          </a:xfrm>
        </p:spPr>
        <p:txBody>
          <a:bodyPr/>
          <a:lstStyle/>
          <a:p>
            <a:pPr eaLnBrk="1" hangingPunct="1"/>
            <a:r>
              <a:rPr lang="en-US" sz="2400" dirty="0"/>
              <a:t>Each group of adjacent </a:t>
            </a:r>
            <a:r>
              <a:rPr lang="en-US" sz="2400" dirty="0" err="1"/>
              <a:t>minterms</a:t>
            </a:r>
            <a:r>
              <a:rPr lang="en-US" sz="2400" dirty="0"/>
              <a:t> corresponds to a possible product term of the given function.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Here, there are 2 groups of </a:t>
            </a:r>
            <a:r>
              <a:rPr lang="en-US" sz="2400" dirty="0" err="1"/>
              <a:t>minterms</a:t>
            </a:r>
            <a:r>
              <a:rPr lang="en-US" sz="2400" dirty="0"/>
              <a:t>, A and B: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dirty="0">
                <a:solidFill>
                  <a:srgbClr val="0000FF"/>
                </a:solidFill>
              </a:rPr>
              <a:t>	A</a:t>
            </a:r>
            <a:r>
              <a:rPr lang="en-US" sz="2000" dirty="0"/>
              <a:t>	=  </a:t>
            </a:r>
            <a:r>
              <a:rPr lang="en-US" sz="2000" dirty="0" err="1"/>
              <a:t>w'.x.y'.z</a:t>
            </a:r>
            <a:r>
              <a:rPr lang="en-US" sz="2000" dirty="0"/>
              <a:t>' + </a:t>
            </a:r>
            <a:r>
              <a:rPr lang="en-US" sz="2000" dirty="0" err="1"/>
              <a:t>w'.x.y'.z</a:t>
            </a:r>
            <a:r>
              <a:rPr lang="en-US" sz="2000" dirty="0"/>
              <a:t> =  </a:t>
            </a:r>
            <a:r>
              <a:rPr lang="en-US" sz="2000" dirty="0" err="1"/>
              <a:t>w'.x.y</a:t>
            </a:r>
            <a:r>
              <a:rPr lang="en-US" sz="2000" dirty="0"/>
              <a:t>'.(z' + z) =  </a:t>
            </a:r>
            <a:r>
              <a:rPr lang="en-US" sz="2000" b="1" dirty="0" err="1">
                <a:solidFill>
                  <a:srgbClr val="0000CC"/>
                </a:solidFill>
              </a:rPr>
              <a:t>w'.x.y</a:t>
            </a:r>
            <a:r>
              <a:rPr lang="en-US" sz="2000" b="1" dirty="0">
                <a:solidFill>
                  <a:srgbClr val="0000CC"/>
                </a:solidFill>
              </a:rPr>
              <a:t>'</a:t>
            </a:r>
          </a:p>
          <a:p>
            <a:pPr lvl="1"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srgbClr val="CC0000"/>
                </a:solidFill>
              </a:rPr>
              <a:t>	</a:t>
            </a:r>
            <a:r>
              <a:rPr lang="en-US" sz="2000" dirty="0">
                <a:solidFill>
                  <a:srgbClr val="800000"/>
                </a:solidFill>
              </a:rPr>
              <a:t>B</a:t>
            </a:r>
            <a:r>
              <a:rPr lang="en-US" sz="2000" dirty="0"/>
              <a:t>	=  </a:t>
            </a:r>
            <a:r>
              <a:rPr lang="en-US" sz="2000" dirty="0" err="1"/>
              <a:t>w.x'.y.z</a:t>
            </a:r>
            <a:r>
              <a:rPr lang="en-US" sz="2000" dirty="0"/>
              <a:t>' + </a:t>
            </a:r>
            <a:r>
              <a:rPr lang="en-US" sz="2000" dirty="0" err="1"/>
              <a:t>w.x'.y.z</a:t>
            </a:r>
            <a:r>
              <a:rPr lang="en-US" sz="2000" dirty="0"/>
              <a:t> + </a:t>
            </a:r>
            <a:r>
              <a:rPr lang="en-US" sz="2000" dirty="0" err="1"/>
              <a:t>w.x.y.z</a:t>
            </a:r>
            <a:r>
              <a:rPr lang="en-US" sz="2000" dirty="0"/>
              <a:t>' + </a:t>
            </a:r>
            <a:r>
              <a:rPr lang="en-US" sz="2000" dirty="0" err="1"/>
              <a:t>w.x.y.z</a:t>
            </a:r>
            <a:endParaRPr lang="en-US" sz="2000" dirty="0"/>
          </a:p>
          <a:p>
            <a:pPr lvl="1" eaLnBrk="1" hangingPunct="1">
              <a:buFont typeface="Wingdings" pitchFamily="2" charset="2"/>
              <a:buNone/>
            </a:pPr>
            <a:r>
              <a:rPr lang="en-US" sz="2000" dirty="0"/>
              <a:t>		=  </a:t>
            </a:r>
            <a:r>
              <a:rPr lang="en-US" sz="2000" dirty="0" err="1"/>
              <a:t>w.x'.y</a:t>
            </a:r>
            <a:r>
              <a:rPr lang="en-US" sz="2000" dirty="0"/>
              <a:t>.(z' + z) + </a:t>
            </a:r>
            <a:r>
              <a:rPr lang="en-US" sz="2000" dirty="0" err="1"/>
              <a:t>w.x.y</a:t>
            </a:r>
            <a:r>
              <a:rPr lang="en-US" sz="2000" dirty="0"/>
              <a:t>.(z' + z)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dirty="0"/>
              <a:t>		=  </a:t>
            </a:r>
            <a:r>
              <a:rPr lang="en-US" sz="2000" dirty="0" err="1"/>
              <a:t>w.x'.y</a:t>
            </a:r>
            <a:r>
              <a:rPr lang="en-US" sz="2000" dirty="0"/>
              <a:t> + </a:t>
            </a:r>
            <a:r>
              <a:rPr lang="en-US" sz="2000" dirty="0" err="1"/>
              <a:t>w.x.y</a:t>
            </a:r>
            <a:endParaRPr lang="en-US" sz="2000" dirty="0"/>
          </a:p>
          <a:p>
            <a:pPr lvl="1" eaLnBrk="1" hangingPunct="1">
              <a:buFont typeface="Wingdings" pitchFamily="2" charset="2"/>
              <a:buNone/>
            </a:pPr>
            <a:r>
              <a:rPr lang="en-US" sz="2000" dirty="0"/>
              <a:t>		=  w.(</a:t>
            </a:r>
            <a:r>
              <a:rPr lang="en-US" sz="2000" dirty="0" err="1"/>
              <a:t>x'+x</a:t>
            </a:r>
            <a:r>
              <a:rPr lang="en-US" sz="2000" dirty="0"/>
              <a:t>).y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dirty="0"/>
              <a:t>		=  </a:t>
            </a:r>
            <a:r>
              <a:rPr lang="en-US" sz="2000" b="1" dirty="0" err="1">
                <a:solidFill>
                  <a:srgbClr val="800000"/>
                </a:solidFill>
              </a:rPr>
              <a:t>w.y</a:t>
            </a:r>
            <a:endParaRPr lang="en-US" sz="2000" b="1" dirty="0">
              <a:solidFill>
                <a:srgbClr val="800000"/>
              </a:solidFill>
            </a:endParaRPr>
          </a:p>
        </p:txBody>
      </p:sp>
      <p:grpSp>
        <p:nvGrpSpPr>
          <p:cNvPr id="31751" name="Group 69"/>
          <p:cNvGrpSpPr>
            <a:grpSpLocks/>
          </p:cNvGrpSpPr>
          <p:nvPr/>
        </p:nvGrpSpPr>
        <p:grpSpPr bwMode="auto">
          <a:xfrm>
            <a:off x="6629400" y="3200400"/>
            <a:ext cx="3657600" cy="2971800"/>
            <a:chOff x="3216" y="2160"/>
            <a:chExt cx="2304" cy="1872"/>
          </a:xfrm>
        </p:grpSpPr>
        <p:sp>
          <p:nvSpPr>
            <p:cNvPr id="31752" name="AutoShape 70"/>
            <p:cNvSpPr>
              <a:spLocks noChangeArrowheads="1"/>
            </p:cNvSpPr>
            <p:nvPr/>
          </p:nvSpPr>
          <p:spPr bwMode="auto">
            <a:xfrm>
              <a:off x="4526" y="3232"/>
              <a:ext cx="472" cy="496"/>
            </a:xfrm>
            <a:prstGeom prst="flowChartAlternateProcess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3" name="AutoShape 71"/>
            <p:cNvSpPr>
              <a:spLocks noChangeArrowheads="1"/>
            </p:cNvSpPr>
            <p:nvPr/>
          </p:nvSpPr>
          <p:spPr bwMode="auto">
            <a:xfrm>
              <a:off x="3929" y="2954"/>
              <a:ext cx="538" cy="204"/>
            </a:xfrm>
            <a:prstGeom prst="flowChartAlternateProcess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4" name="Rectangle 72"/>
            <p:cNvSpPr>
              <a:spLocks noChangeArrowheads="1"/>
            </p:cNvSpPr>
            <p:nvPr/>
          </p:nvSpPr>
          <p:spPr bwMode="auto">
            <a:xfrm>
              <a:off x="3897" y="2605"/>
              <a:ext cx="1166" cy="116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5" name="Line 73"/>
            <p:cNvSpPr>
              <a:spLocks noChangeShapeType="1"/>
            </p:cNvSpPr>
            <p:nvPr/>
          </p:nvSpPr>
          <p:spPr bwMode="auto">
            <a:xfrm>
              <a:off x="3897" y="2895"/>
              <a:ext cx="11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6" name="Line 74"/>
            <p:cNvSpPr>
              <a:spLocks noChangeShapeType="1"/>
            </p:cNvSpPr>
            <p:nvPr/>
          </p:nvSpPr>
          <p:spPr bwMode="auto">
            <a:xfrm>
              <a:off x="4188" y="2605"/>
              <a:ext cx="0" cy="11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7" name="Text Box 75"/>
            <p:cNvSpPr txBox="1">
              <a:spLocks noChangeArrowheads="1"/>
            </p:cNvSpPr>
            <p:nvPr/>
          </p:nvSpPr>
          <p:spPr bwMode="auto">
            <a:xfrm>
              <a:off x="3897" y="2953"/>
              <a:ext cx="29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31758" name="Text Box 76"/>
            <p:cNvSpPr txBox="1">
              <a:spLocks noChangeArrowheads="1"/>
            </p:cNvSpPr>
            <p:nvPr/>
          </p:nvSpPr>
          <p:spPr bwMode="auto">
            <a:xfrm>
              <a:off x="4188" y="2953"/>
              <a:ext cx="2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31759" name="Text Box 77"/>
            <p:cNvSpPr txBox="1">
              <a:spLocks noChangeArrowheads="1"/>
            </p:cNvSpPr>
            <p:nvPr/>
          </p:nvSpPr>
          <p:spPr bwMode="auto">
            <a:xfrm>
              <a:off x="3466" y="3390"/>
              <a:ext cx="215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w</a:t>
              </a:r>
            </a:p>
          </p:txBody>
        </p:sp>
        <p:sp>
          <p:nvSpPr>
            <p:cNvPr id="31760" name="AutoShape 78"/>
            <p:cNvSpPr>
              <a:spLocks/>
            </p:cNvSpPr>
            <p:nvPr/>
          </p:nvSpPr>
          <p:spPr bwMode="auto">
            <a:xfrm>
              <a:off x="3650" y="3213"/>
              <a:ext cx="70" cy="548"/>
            </a:xfrm>
            <a:prstGeom prst="leftBrace">
              <a:avLst>
                <a:gd name="adj1" fmla="val 6523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1" name="AutoShape 79"/>
            <p:cNvSpPr>
              <a:spLocks/>
            </p:cNvSpPr>
            <p:nvPr/>
          </p:nvSpPr>
          <p:spPr bwMode="auto">
            <a:xfrm rot="5400000" flipV="1">
              <a:off x="4733" y="2092"/>
              <a:ext cx="90" cy="571"/>
            </a:xfrm>
            <a:prstGeom prst="leftBrace">
              <a:avLst>
                <a:gd name="adj1" fmla="val 5287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Line 80"/>
            <p:cNvSpPr>
              <a:spLocks noChangeShapeType="1"/>
            </p:cNvSpPr>
            <p:nvPr/>
          </p:nvSpPr>
          <p:spPr bwMode="auto">
            <a:xfrm>
              <a:off x="4480" y="2605"/>
              <a:ext cx="0" cy="11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Line 81"/>
            <p:cNvSpPr>
              <a:spLocks noChangeShapeType="1"/>
            </p:cNvSpPr>
            <p:nvPr/>
          </p:nvSpPr>
          <p:spPr bwMode="auto">
            <a:xfrm>
              <a:off x="4772" y="2605"/>
              <a:ext cx="0" cy="11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4" name="Text Box 82"/>
            <p:cNvSpPr txBox="1">
              <a:spLocks noChangeArrowheads="1"/>
            </p:cNvSpPr>
            <p:nvPr/>
          </p:nvSpPr>
          <p:spPr bwMode="auto">
            <a:xfrm>
              <a:off x="3600" y="2664"/>
              <a:ext cx="316" cy="1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lnSpc>
                  <a:spcPct val="110000"/>
                </a:lnSpc>
              </a:pPr>
              <a:r>
                <a:rPr lang="en-GB" sz="1400" b="1">
                  <a:latin typeface="Times New Roman" pitchFamily="18" charset="0"/>
                </a:rPr>
                <a:t>00</a:t>
              </a:r>
            </a:p>
            <a:p>
              <a:pPr algn="r" eaLnBrk="0" hangingPunct="0">
                <a:lnSpc>
                  <a:spcPct val="110000"/>
                </a:lnSpc>
              </a:pPr>
              <a:endParaRPr lang="en-GB" sz="1400" b="1">
                <a:latin typeface="Times New Roman" pitchFamily="18" charset="0"/>
              </a:endParaRPr>
            </a:p>
            <a:p>
              <a:pPr algn="r" eaLnBrk="0" hangingPunct="0">
                <a:lnSpc>
                  <a:spcPct val="110000"/>
                </a:lnSpc>
              </a:pPr>
              <a:r>
                <a:rPr lang="en-GB" sz="1400" b="1">
                  <a:latin typeface="Times New Roman" pitchFamily="18" charset="0"/>
                </a:rPr>
                <a:t>   01</a:t>
              </a:r>
            </a:p>
            <a:p>
              <a:pPr algn="r" eaLnBrk="0" hangingPunct="0">
                <a:lnSpc>
                  <a:spcPct val="110000"/>
                </a:lnSpc>
              </a:pPr>
              <a:endParaRPr lang="en-GB" sz="1400" b="1">
                <a:latin typeface="Times New Roman" pitchFamily="18" charset="0"/>
              </a:endParaRPr>
            </a:p>
            <a:p>
              <a:pPr algn="r" eaLnBrk="0" hangingPunct="0">
                <a:lnSpc>
                  <a:spcPct val="110000"/>
                </a:lnSpc>
              </a:pPr>
              <a:r>
                <a:rPr lang="en-GB" sz="1400" b="1">
                  <a:latin typeface="Times New Roman" pitchFamily="18" charset="0"/>
                </a:rPr>
                <a:t>11</a:t>
              </a:r>
            </a:p>
            <a:p>
              <a:pPr algn="r" eaLnBrk="0" hangingPunct="0">
                <a:lnSpc>
                  <a:spcPct val="110000"/>
                </a:lnSpc>
              </a:pPr>
              <a:endParaRPr lang="en-GB" sz="1400" b="1">
                <a:latin typeface="Times New Roman" pitchFamily="18" charset="0"/>
              </a:endParaRPr>
            </a:p>
            <a:p>
              <a:pPr algn="r" eaLnBrk="0" hangingPunct="0">
                <a:lnSpc>
                  <a:spcPct val="110000"/>
                </a:lnSpc>
              </a:pPr>
              <a:r>
                <a:rPr lang="en-GB" sz="1400" b="1">
                  <a:latin typeface="Times New Roman" pitchFamily="18" charset="0"/>
                </a:rPr>
                <a:t>10</a:t>
              </a:r>
              <a:endParaRPr lang="en-GB" sz="1600" b="1">
                <a:latin typeface="Times New Roman" pitchFamily="18" charset="0"/>
              </a:endParaRPr>
            </a:p>
          </p:txBody>
        </p:sp>
        <p:sp>
          <p:nvSpPr>
            <p:cNvPr id="31765" name="Text Box 83"/>
            <p:cNvSpPr txBox="1">
              <a:spLocks noChangeArrowheads="1"/>
            </p:cNvSpPr>
            <p:nvPr/>
          </p:nvSpPr>
          <p:spPr bwMode="auto">
            <a:xfrm>
              <a:off x="3945" y="2420"/>
              <a:ext cx="1191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400" b="1">
                  <a:latin typeface="Times New Roman" pitchFamily="18" charset="0"/>
                </a:rPr>
                <a:t>00       01      11       10</a:t>
              </a:r>
              <a:endParaRPr lang="en-GB" sz="1600" b="1">
                <a:latin typeface="Times New Roman" pitchFamily="18" charset="0"/>
              </a:endParaRPr>
            </a:p>
          </p:txBody>
        </p:sp>
        <p:sp>
          <p:nvSpPr>
            <p:cNvPr id="31766" name="AutoShape 84"/>
            <p:cNvSpPr>
              <a:spLocks/>
            </p:cNvSpPr>
            <p:nvPr/>
          </p:nvSpPr>
          <p:spPr bwMode="auto">
            <a:xfrm rot="-5400000">
              <a:off x="4429" y="3554"/>
              <a:ext cx="90" cy="571"/>
            </a:xfrm>
            <a:prstGeom prst="leftBrace">
              <a:avLst>
                <a:gd name="adj1" fmla="val 5287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Text Box 85"/>
            <p:cNvSpPr txBox="1">
              <a:spLocks noChangeArrowheads="1"/>
            </p:cNvSpPr>
            <p:nvPr/>
          </p:nvSpPr>
          <p:spPr bwMode="auto">
            <a:xfrm>
              <a:off x="4371" y="3858"/>
              <a:ext cx="21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z</a:t>
              </a:r>
            </a:p>
          </p:txBody>
        </p:sp>
        <p:sp>
          <p:nvSpPr>
            <p:cNvPr id="31768" name="Line 86"/>
            <p:cNvSpPr>
              <a:spLocks noChangeShapeType="1"/>
            </p:cNvSpPr>
            <p:nvPr/>
          </p:nvSpPr>
          <p:spPr bwMode="auto">
            <a:xfrm flipH="1" flipV="1">
              <a:off x="3695" y="2367"/>
              <a:ext cx="194" cy="2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9" name="Text Box 87"/>
            <p:cNvSpPr txBox="1">
              <a:spLocks noChangeArrowheads="1"/>
            </p:cNvSpPr>
            <p:nvPr/>
          </p:nvSpPr>
          <p:spPr bwMode="auto">
            <a:xfrm>
              <a:off x="3552" y="2448"/>
              <a:ext cx="304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wx</a:t>
              </a:r>
            </a:p>
          </p:txBody>
        </p:sp>
        <p:sp>
          <p:nvSpPr>
            <p:cNvPr id="31770" name="Text Box 88"/>
            <p:cNvSpPr txBox="1">
              <a:spLocks noChangeArrowheads="1"/>
            </p:cNvSpPr>
            <p:nvPr/>
          </p:nvSpPr>
          <p:spPr bwMode="auto">
            <a:xfrm>
              <a:off x="3722" y="2297"/>
              <a:ext cx="252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yz</a:t>
              </a:r>
            </a:p>
          </p:txBody>
        </p:sp>
        <p:sp>
          <p:nvSpPr>
            <p:cNvPr id="31771" name="Line 89"/>
            <p:cNvSpPr>
              <a:spLocks noChangeShapeType="1"/>
            </p:cNvSpPr>
            <p:nvPr/>
          </p:nvSpPr>
          <p:spPr bwMode="auto">
            <a:xfrm>
              <a:off x="3897" y="3186"/>
              <a:ext cx="11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2" name="Line 90"/>
            <p:cNvSpPr>
              <a:spLocks noChangeShapeType="1"/>
            </p:cNvSpPr>
            <p:nvPr/>
          </p:nvSpPr>
          <p:spPr bwMode="auto">
            <a:xfrm>
              <a:off x="3897" y="3476"/>
              <a:ext cx="11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3" name="Line 91"/>
            <p:cNvSpPr>
              <a:spLocks noChangeShapeType="1"/>
            </p:cNvSpPr>
            <p:nvPr/>
          </p:nvSpPr>
          <p:spPr bwMode="auto">
            <a:xfrm>
              <a:off x="3897" y="3476"/>
              <a:ext cx="11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4" name="Text Box 92"/>
            <p:cNvSpPr txBox="1">
              <a:spLocks noChangeArrowheads="1"/>
            </p:cNvSpPr>
            <p:nvPr/>
          </p:nvSpPr>
          <p:spPr bwMode="auto">
            <a:xfrm>
              <a:off x="4480" y="3244"/>
              <a:ext cx="292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31775" name="Text Box 93"/>
            <p:cNvSpPr txBox="1">
              <a:spLocks noChangeArrowheads="1"/>
            </p:cNvSpPr>
            <p:nvPr/>
          </p:nvSpPr>
          <p:spPr bwMode="auto">
            <a:xfrm>
              <a:off x="4772" y="3244"/>
              <a:ext cx="291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31776" name="Line 94"/>
            <p:cNvSpPr>
              <a:spLocks noChangeShapeType="1"/>
            </p:cNvSpPr>
            <p:nvPr/>
          </p:nvSpPr>
          <p:spPr bwMode="auto">
            <a:xfrm>
              <a:off x="3897" y="3766"/>
              <a:ext cx="11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7" name="Text Box 95"/>
            <p:cNvSpPr txBox="1">
              <a:spLocks noChangeArrowheads="1"/>
            </p:cNvSpPr>
            <p:nvPr/>
          </p:nvSpPr>
          <p:spPr bwMode="auto">
            <a:xfrm>
              <a:off x="4480" y="3534"/>
              <a:ext cx="292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31778" name="Text Box 96"/>
            <p:cNvSpPr txBox="1">
              <a:spLocks noChangeArrowheads="1"/>
            </p:cNvSpPr>
            <p:nvPr/>
          </p:nvSpPr>
          <p:spPr bwMode="auto">
            <a:xfrm>
              <a:off x="4772" y="3534"/>
              <a:ext cx="291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31779" name="AutoShape 97"/>
            <p:cNvSpPr>
              <a:spLocks/>
            </p:cNvSpPr>
            <p:nvPr/>
          </p:nvSpPr>
          <p:spPr bwMode="auto">
            <a:xfrm flipH="1">
              <a:off x="5103" y="2912"/>
              <a:ext cx="70" cy="548"/>
            </a:xfrm>
            <a:prstGeom prst="leftBrace">
              <a:avLst>
                <a:gd name="adj1" fmla="val 6523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0" name="Text Box 98"/>
            <p:cNvSpPr txBox="1">
              <a:spLocks noChangeArrowheads="1"/>
            </p:cNvSpPr>
            <p:nvPr/>
          </p:nvSpPr>
          <p:spPr bwMode="auto">
            <a:xfrm>
              <a:off x="5119" y="3097"/>
              <a:ext cx="214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x</a:t>
              </a:r>
            </a:p>
          </p:txBody>
        </p:sp>
        <p:sp>
          <p:nvSpPr>
            <p:cNvPr id="31781" name="Text Box 99"/>
            <p:cNvSpPr txBox="1">
              <a:spLocks noChangeArrowheads="1"/>
            </p:cNvSpPr>
            <p:nvPr/>
          </p:nvSpPr>
          <p:spPr bwMode="auto">
            <a:xfrm>
              <a:off x="3216" y="2769"/>
              <a:ext cx="195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2000">
                  <a:solidFill>
                    <a:srgbClr val="0000FF"/>
                  </a:solidFill>
                  <a:latin typeface="Tahoma" pitchFamily="34" charset="0"/>
                </a:rPr>
                <a:t>A</a:t>
              </a:r>
            </a:p>
          </p:txBody>
        </p:sp>
        <p:sp>
          <p:nvSpPr>
            <p:cNvPr id="31782" name="Text Box 100"/>
            <p:cNvSpPr txBox="1">
              <a:spLocks noChangeArrowheads="1"/>
            </p:cNvSpPr>
            <p:nvPr/>
          </p:nvSpPr>
          <p:spPr bwMode="auto">
            <a:xfrm>
              <a:off x="5326" y="3474"/>
              <a:ext cx="194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2000">
                  <a:solidFill>
                    <a:srgbClr val="800000"/>
                  </a:solidFill>
                  <a:latin typeface="Tahoma" pitchFamily="34" charset="0"/>
                </a:rPr>
                <a:t>B</a:t>
              </a:r>
            </a:p>
          </p:txBody>
        </p:sp>
        <p:sp>
          <p:nvSpPr>
            <p:cNvPr id="31783" name="Line 101"/>
            <p:cNvSpPr>
              <a:spLocks noChangeShapeType="1"/>
            </p:cNvSpPr>
            <p:nvPr/>
          </p:nvSpPr>
          <p:spPr bwMode="auto">
            <a:xfrm>
              <a:off x="3411" y="2884"/>
              <a:ext cx="517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4" name="Line 102"/>
            <p:cNvSpPr>
              <a:spLocks noChangeShapeType="1"/>
            </p:cNvSpPr>
            <p:nvPr/>
          </p:nvSpPr>
          <p:spPr bwMode="auto">
            <a:xfrm flipH="1" flipV="1">
              <a:off x="5015" y="3526"/>
              <a:ext cx="331" cy="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5" name="Text Box 103"/>
            <p:cNvSpPr txBox="1">
              <a:spLocks noChangeArrowheads="1"/>
            </p:cNvSpPr>
            <p:nvPr/>
          </p:nvSpPr>
          <p:spPr bwMode="auto">
            <a:xfrm>
              <a:off x="4674" y="2160"/>
              <a:ext cx="21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95149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4B4CEE-CC5A-49BE-A3AD-7AE6C14C1DDD}" type="slidenum">
              <a:rPr lang="en-US" altLang="en-US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USE K-MAPS (5/7)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1"/>
            <a:ext cx="8229600" cy="4835525"/>
          </a:xfrm>
        </p:spPr>
        <p:txBody>
          <a:bodyPr/>
          <a:lstStyle/>
          <a:p>
            <a:pPr eaLnBrk="1" hangingPunct="1"/>
            <a:r>
              <a:rPr lang="en-US" sz="2400" dirty="0"/>
              <a:t>Each product term that corresponds to a group, w'∙</a:t>
            </a:r>
            <a:r>
              <a:rPr lang="en-US" sz="2400" dirty="0" err="1"/>
              <a:t>x∙y</a:t>
            </a:r>
            <a:r>
              <a:rPr lang="en-US" sz="2400" dirty="0"/>
              <a:t>' and </a:t>
            </a:r>
            <a:r>
              <a:rPr lang="en-US" sz="2400" dirty="0" err="1"/>
              <a:t>w∙y</a:t>
            </a:r>
            <a:r>
              <a:rPr lang="en-US" sz="2400" dirty="0"/>
              <a:t>, represents the sum of </a:t>
            </a:r>
            <a:r>
              <a:rPr lang="en-US" sz="2400" dirty="0" err="1"/>
              <a:t>minterms</a:t>
            </a:r>
            <a:r>
              <a:rPr lang="en-US" sz="2400" dirty="0"/>
              <a:t> in that group.</a:t>
            </a:r>
          </a:p>
          <a:p>
            <a:pPr eaLnBrk="1" hangingPunct="1"/>
            <a:endParaRPr lang="en-US" sz="2400" dirty="0"/>
          </a:p>
          <a:p>
            <a:pPr eaLnBrk="1" hangingPunct="1">
              <a:spcBef>
                <a:spcPct val="60000"/>
              </a:spcBef>
            </a:pPr>
            <a:r>
              <a:rPr lang="en-US" sz="2400" dirty="0"/>
              <a:t>Boolean expression is therefore the sum of product terms (SOP) that represent all groups of the </a:t>
            </a:r>
            <a:r>
              <a:rPr lang="en-US" sz="2400" dirty="0" err="1"/>
              <a:t>minterms</a:t>
            </a:r>
            <a:r>
              <a:rPr lang="en-US" sz="2400" dirty="0"/>
              <a:t> of the function: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100" dirty="0"/>
              <a:t>	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dirty="0" err="1"/>
              <a:t>w,x,y,z</a:t>
            </a:r>
            <a:r>
              <a:rPr lang="en-US" sz="2400" dirty="0"/>
              <a:t>) = group A + group B = </a:t>
            </a:r>
            <a:r>
              <a:rPr lang="en-US" sz="2400" dirty="0" err="1">
                <a:solidFill>
                  <a:srgbClr val="800000"/>
                </a:solidFill>
              </a:rPr>
              <a:t>w'∙x∙y</a:t>
            </a:r>
            <a:r>
              <a:rPr lang="en-US" sz="2400" dirty="0">
                <a:solidFill>
                  <a:srgbClr val="800000"/>
                </a:solidFill>
              </a:rPr>
              <a:t>' + </a:t>
            </a:r>
            <a:r>
              <a:rPr lang="en-US" sz="2400" dirty="0" err="1">
                <a:solidFill>
                  <a:srgbClr val="800000"/>
                </a:solidFill>
              </a:rPr>
              <a:t>w∙y</a:t>
            </a:r>
            <a:r>
              <a:rPr lang="en-US" sz="2400" dirty="0">
                <a:solidFill>
                  <a:srgbClr val="8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97611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51B7C5-298A-4404-96F4-7A41B177B96B}" type="slidenum">
              <a:rPr lang="en-US" altLang="en-US"/>
              <a:pPr>
                <a:defRPr/>
              </a:pPr>
              <a:t>45</a:t>
            </a:fld>
            <a:endParaRPr lang="en-US" altLang="en-US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USE K-MAPS (6/7)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1"/>
            <a:ext cx="8229600" cy="4835525"/>
          </a:xfrm>
        </p:spPr>
        <p:txBody>
          <a:bodyPr/>
          <a:lstStyle/>
          <a:p>
            <a:pPr eaLnBrk="1" hangingPunct="1"/>
            <a:r>
              <a:rPr lang="en-US" sz="2400" dirty="0"/>
              <a:t>The larger the group (the more </a:t>
            </a:r>
            <a:r>
              <a:rPr lang="en-US" sz="2400" dirty="0" err="1"/>
              <a:t>minterms</a:t>
            </a:r>
            <a:r>
              <a:rPr lang="en-US" sz="2400" dirty="0"/>
              <a:t> it contains), the fewer is the number of literals in the associated product term.</a:t>
            </a:r>
          </a:p>
          <a:p>
            <a:pPr lvl="1" eaLnBrk="1" hangingPunct="1"/>
            <a:r>
              <a:rPr lang="en-US" sz="2000" dirty="0"/>
              <a:t>Recall that a group must have size in powers of two.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sz="2000" dirty="0"/>
              <a:t>Example: For a 4-variable K-map with variables w, x, y, z</a:t>
            </a:r>
            <a:br>
              <a:rPr lang="en-US" sz="2000" dirty="0"/>
            </a:br>
            <a:r>
              <a:rPr lang="en-US" sz="2000" dirty="0"/>
              <a:t>	1 cell 	= 4 literals. Examples: </a:t>
            </a:r>
            <a:r>
              <a:rPr lang="en-US" sz="2000" dirty="0" err="1"/>
              <a:t>w∙x∙y∙z</a:t>
            </a:r>
            <a:r>
              <a:rPr lang="en-US" sz="2000" dirty="0"/>
              <a:t>, </a:t>
            </a:r>
            <a:r>
              <a:rPr lang="en-US" sz="2000" dirty="0" err="1"/>
              <a:t>w'∙x∙y'∙z</a:t>
            </a:r>
            <a:br>
              <a:rPr lang="en-US" sz="2000" dirty="0"/>
            </a:br>
            <a:r>
              <a:rPr lang="en-US" sz="2000" dirty="0"/>
              <a:t>	2 cells	= 3 literals. Examples: </a:t>
            </a:r>
            <a:r>
              <a:rPr lang="en-US" sz="2000" dirty="0" err="1"/>
              <a:t>w∙x∙y</a:t>
            </a:r>
            <a:r>
              <a:rPr lang="en-US" sz="2000" dirty="0"/>
              <a:t>, </a:t>
            </a:r>
            <a:r>
              <a:rPr lang="en-US" sz="2000" dirty="0" err="1"/>
              <a:t>w∙y'∙z</a:t>
            </a:r>
            <a:r>
              <a:rPr lang="en-US" sz="2000" dirty="0"/>
              <a:t>' </a:t>
            </a:r>
            <a:br>
              <a:rPr lang="en-US" sz="2000" dirty="0"/>
            </a:br>
            <a:r>
              <a:rPr lang="en-US" sz="2000" dirty="0"/>
              <a:t>	4 cells	= 2 literals. Examples: </a:t>
            </a:r>
            <a:r>
              <a:rPr lang="en-US" sz="2000" dirty="0" err="1"/>
              <a:t>w∙x</a:t>
            </a:r>
            <a:r>
              <a:rPr lang="en-US" sz="2000" dirty="0"/>
              <a:t>, </a:t>
            </a:r>
            <a:r>
              <a:rPr lang="en-US" sz="2000" dirty="0" err="1"/>
              <a:t>x'∙y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	8 cells	= 1 literal.   Examples: w, y', z </a:t>
            </a:r>
            <a:br>
              <a:rPr lang="en-US" sz="2000" dirty="0"/>
            </a:br>
            <a:r>
              <a:rPr lang="en-US" sz="2000" dirty="0"/>
              <a:t>	16 cells	= no literal (i.e. logical constant 1). Example: 1 </a:t>
            </a:r>
          </a:p>
        </p:txBody>
      </p:sp>
    </p:spTree>
    <p:extLst>
      <p:ext uri="{BB962C8B-B14F-4D97-AF65-F5344CB8AC3E}">
        <p14:creationId xmlns:p14="http://schemas.microsoft.com/office/powerpoint/2010/main" val="8231579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0358A9-5DBC-486E-AD31-4B155C264A98}" type="slidenum">
              <a:rPr lang="en-US" altLang="en-US"/>
              <a:pPr>
                <a:defRPr/>
              </a:pPr>
              <a:t>46</a:t>
            </a:fld>
            <a:endParaRPr lang="en-US" altLang="en-US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USE K-MAPS (7/7)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1"/>
            <a:ext cx="8229600" cy="4835525"/>
          </a:xfrm>
        </p:spPr>
        <p:txBody>
          <a:bodyPr/>
          <a:lstStyle/>
          <a:p>
            <a:pPr eaLnBrk="1" hangingPunct="1"/>
            <a:r>
              <a:rPr lang="en-US" sz="2400" dirty="0"/>
              <a:t>Examples of valid and invalid groupings.</a:t>
            </a:r>
          </a:p>
        </p:txBody>
      </p:sp>
      <p:grpSp>
        <p:nvGrpSpPr>
          <p:cNvPr id="2" name="Group 106"/>
          <p:cNvGrpSpPr>
            <a:grpSpLocks/>
          </p:cNvGrpSpPr>
          <p:nvPr/>
        </p:nvGrpSpPr>
        <p:grpSpPr bwMode="auto">
          <a:xfrm>
            <a:off x="3048000" y="1981201"/>
            <a:ext cx="6527800" cy="2098675"/>
            <a:chOff x="960" y="1152"/>
            <a:chExt cx="4112" cy="1371"/>
          </a:xfrm>
        </p:grpSpPr>
        <p:sp>
          <p:nvSpPr>
            <p:cNvPr id="34863" name="Rectangle 5"/>
            <p:cNvSpPr>
              <a:spLocks noChangeArrowheads="1"/>
            </p:cNvSpPr>
            <p:nvPr/>
          </p:nvSpPr>
          <p:spPr bwMode="auto">
            <a:xfrm>
              <a:off x="1280" y="2181"/>
              <a:ext cx="3616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34864" name="Group 104"/>
            <p:cNvGrpSpPr>
              <a:grpSpLocks/>
            </p:cNvGrpSpPr>
            <p:nvPr/>
          </p:nvGrpSpPr>
          <p:grpSpPr bwMode="auto">
            <a:xfrm>
              <a:off x="2503" y="1171"/>
              <a:ext cx="847" cy="998"/>
              <a:chOff x="2503" y="1171"/>
              <a:chExt cx="847" cy="998"/>
            </a:xfrm>
          </p:grpSpPr>
          <p:sp>
            <p:nvSpPr>
              <p:cNvPr id="34904" name="AutoShape 7"/>
              <p:cNvSpPr>
                <a:spLocks noChangeArrowheads="1"/>
              </p:cNvSpPr>
              <p:nvPr/>
            </p:nvSpPr>
            <p:spPr bwMode="auto">
              <a:xfrm>
                <a:off x="3157" y="1218"/>
                <a:ext cx="180" cy="899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5" name="AutoShape 8"/>
              <p:cNvSpPr>
                <a:spLocks/>
              </p:cNvSpPr>
              <p:nvPr/>
            </p:nvSpPr>
            <p:spPr bwMode="auto">
              <a:xfrm rot="5400000">
                <a:off x="2602" y="1874"/>
                <a:ext cx="236" cy="353"/>
              </a:xfrm>
              <a:prstGeom prst="leftBracket">
                <a:avLst>
                  <a:gd name="adj" fmla="val 12465"/>
                </a:avLst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6" name="AutoShape 9"/>
              <p:cNvSpPr>
                <a:spLocks/>
              </p:cNvSpPr>
              <p:nvPr/>
            </p:nvSpPr>
            <p:spPr bwMode="auto">
              <a:xfrm rot="16200000" flipV="1">
                <a:off x="2600" y="1113"/>
                <a:ext cx="237" cy="353"/>
              </a:xfrm>
              <a:prstGeom prst="leftBracket">
                <a:avLst>
                  <a:gd name="adj" fmla="val 12412"/>
                </a:avLst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7" name="Rectangle 10"/>
              <p:cNvSpPr>
                <a:spLocks noChangeArrowheads="1"/>
              </p:cNvSpPr>
              <p:nvPr/>
            </p:nvSpPr>
            <p:spPr bwMode="auto">
              <a:xfrm>
                <a:off x="2503" y="1200"/>
                <a:ext cx="847" cy="9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8" name="Line 11"/>
              <p:cNvSpPr>
                <a:spLocks noChangeShapeType="1"/>
              </p:cNvSpPr>
              <p:nvPr/>
            </p:nvSpPr>
            <p:spPr bwMode="auto">
              <a:xfrm>
                <a:off x="2503" y="1436"/>
                <a:ext cx="8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9" name="Line 12"/>
              <p:cNvSpPr>
                <a:spLocks noChangeShapeType="1"/>
              </p:cNvSpPr>
              <p:nvPr/>
            </p:nvSpPr>
            <p:spPr bwMode="auto">
              <a:xfrm>
                <a:off x="2503" y="1673"/>
                <a:ext cx="8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0" name="Line 13"/>
              <p:cNvSpPr>
                <a:spLocks noChangeShapeType="1"/>
              </p:cNvSpPr>
              <p:nvPr/>
            </p:nvSpPr>
            <p:spPr bwMode="auto">
              <a:xfrm>
                <a:off x="2714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1" name="Line 14"/>
              <p:cNvSpPr>
                <a:spLocks noChangeShapeType="1"/>
              </p:cNvSpPr>
              <p:nvPr/>
            </p:nvSpPr>
            <p:spPr bwMode="auto">
              <a:xfrm>
                <a:off x="2925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2" name="Line 15"/>
              <p:cNvSpPr>
                <a:spLocks noChangeShapeType="1"/>
              </p:cNvSpPr>
              <p:nvPr/>
            </p:nvSpPr>
            <p:spPr bwMode="auto">
              <a:xfrm>
                <a:off x="2503" y="1909"/>
                <a:ext cx="8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3" name="Line 16"/>
              <p:cNvSpPr>
                <a:spLocks noChangeShapeType="1"/>
              </p:cNvSpPr>
              <p:nvPr/>
            </p:nvSpPr>
            <p:spPr bwMode="auto">
              <a:xfrm>
                <a:off x="3138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4" name="Text Box 17"/>
              <p:cNvSpPr txBox="1">
                <a:spLocks noChangeArrowheads="1"/>
              </p:cNvSpPr>
              <p:nvPr/>
            </p:nvSpPr>
            <p:spPr bwMode="auto">
              <a:xfrm>
                <a:off x="3138" y="1228"/>
                <a:ext cx="212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4915" name="Text Box 18"/>
              <p:cNvSpPr txBox="1">
                <a:spLocks noChangeArrowheads="1"/>
              </p:cNvSpPr>
              <p:nvPr/>
            </p:nvSpPr>
            <p:spPr bwMode="auto">
              <a:xfrm>
                <a:off x="3138" y="1953"/>
                <a:ext cx="212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4916" name="Text Box 19"/>
              <p:cNvSpPr txBox="1">
                <a:spLocks noChangeArrowheads="1"/>
              </p:cNvSpPr>
              <p:nvPr/>
            </p:nvSpPr>
            <p:spPr bwMode="auto">
              <a:xfrm>
                <a:off x="2503" y="1953"/>
                <a:ext cx="211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4917" name="Text Box 20"/>
              <p:cNvSpPr txBox="1">
                <a:spLocks noChangeArrowheads="1"/>
              </p:cNvSpPr>
              <p:nvPr/>
            </p:nvSpPr>
            <p:spPr bwMode="auto">
              <a:xfrm>
                <a:off x="2503" y="1228"/>
                <a:ext cx="211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4918" name="Text Box 21"/>
              <p:cNvSpPr txBox="1">
                <a:spLocks noChangeArrowheads="1"/>
              </p:cNvSpPr>
              <p:nvPr/>
            </p:nvSpPr>
            <p:spPr bwMode="auto">
              <a:xfrm>
                <a:off x="3138" y="1495"/>
                <a:ext cx="212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4919" name="Text Box 22"/>
              <p:cNvSpPr txBox="1">
                <a:spLocks noChangeArrowheads="1"/>
              </p:cNvSpPr>
              <p:nvPr/>
            </p:nvSpPr>
            <p:spPr bwMode="auto">
              <a:xfrm>
                <a:off x="3138" y="1724"/>
                <a:ext cx="212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4920" name="Text Box 23"/>
              <p:cNvSpPr txBox="1">
                <a:spLocks noChangeArrowheads="1"/>
              </p:cNvSpPr>
              <p:nvPr/>
            </p:nvSpPr>
            <p:spPr bwMode="auto">
              <a:xfrm>
                <a:off x="2714" y="1953"/>
                <a:ext cx="211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4921" name="Text Box 24"/>
              <p:cNvSpPr txBox="1">
                <a:spLocks noChangeArrowheads="1"/>
              </p:cNvSpPr>
              <p:nvPr/>
            </p:nvSpPr>
            <p:spPr bwMode="auto">
              <a:xfrm>
                <a:off x="2699" y="1228"/>
                <a:ext cx="212" cy="2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</p:grpSp>
        <p:sp>
          <p:nvSpPr>
            <p:cNvPr id="34865" name="Text Box 25"/>
            <p:cNvSpPr txBox="1">
              <a:spLocks noChangeArrowheads="1"/>
            </p:cNvSpPr>
            <p:nvPr/>
          </p:nvSpPr>
          <p:spPr bwMode="auto">
            <a:xfrm>
              <a:off x="3238" y="2064"/>
              <a:ext cx="320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4000">
                  <a:latin typeface="Wingdings 2" pitchFamily="18" charset="2"/>
                  <a:sym typeface="ZapfDingbats" pitchFamily="82" charset="2"/>
                </a:rPr>
                <a:t>P</a:t>
              </a:r>
            </a:p>
          </p:txBody>
        </p:sp>
        <p:grpSp>
          <p:nvGrpSpPr>
            <p:cNvPr id="34866" name="Group 105"/>
            <p:cNvGrpSpPr>
              <a:grpSpLocks/>
            </p:cNvGrpSpPr>
            <p:nvPr/>
          </p:nvGrpSpPr>
          <p:grpSpPr bwMode="auto">
            <a:xfrm>
              <a:off x="3948" y="1200"/>
              <a:ext cx="902" cy="944"/>
              <a:chOff x="3948" y="1200"/>
              <a:chExt cx="902" cy="944"/>
            </a:xfrm>
          </p:grpSpPr>
          <p:sp>
            <p:nvSpPr>
              <p:cNvPr id="34885" name="AutoShape 27"/>
              <p:cNvSpPr>
                <a:spLocks/>
              </p:cNvSpPr>
              <p:nvPr/>
            </p:nvSpPr>
            <p:spPr bwMode="auto">
              <a:xfrm flipH="1">
                <a:off x="4635" y="1939"/>
                <a:ext cx="215" cy="180"/>
              </a:xfrm>
              <a:prstGeom prst="rightBracket">
                <a:avLst>
                  <a:gd name="adj" fmla="val 8333"/>
                </a:avLst>
              </a:prstGeom>
              <a:solidFill>
                <a:srgbClr val="00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86" name="AutoShape 28"/>
              <p:cNvSpPr>
                <a:spLocks/>
              </p:cNvSpPr>
              <p:nvPr/>
            </p:nvSpPr>
            <p:spPr bwMode="auto">
              <a:xfrm>
                <a:off x="3948" y="1942"/>
                <a:ext cx="213" cy="179"/>
              </a:xfrm>
              <a:prstGeom prst="rightBracket">
                <a:avLst>
                  <a:gd name="adj" fmla="val 8333"/>
                </a:avLst>
              </a:prstGeom>
              <a:solidFill>
                <a:srgbClr val="00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87" name="Rectangle 29"/>
              <p:cNvSpPr>
                <a:spLocks noChangeArrowheads="1"/>
              </p:cNvSpPr>
              <p:nvPr/>
            </p:nvSpPr>
            <p:spPr bwMode="auto">
              <a:xfrm>
                <a:off x="3984" y="1200"/>
                <a:ext cx="848" cy="9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88" name="Line 30"/>
              <p:cNvSpPr>
                <a:spLocks noChangeShapeType="1"/>
              </p:cNvSpPr>
              <p:nvPr/>
            </p:nvSpPr>
            <p:spPr bwMode="auto">
              <a:xfrm>
                <a:off x="3984" y="1437"/>
                <a:ext cx="8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89" name="Line 31"/>
              <p:cNvSpPr>
                <a:spLocks noChangeShapeType="1"/>
              </p:cNvSpPr>
              <p:nvPr/>
            </p:nvSpPr>
            <p:spPr bwMode="auto">
              <a:xfrm>
                <a:off x="3984" y="1673"/>
                <a:ext cx="8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90" name="Line 32"/>
              <p:cNvSpPr>
                <a:spLocks noChangeShapeType="1"/>
              </p:cNvSpPr>
              <p:nvPr/>
            </p:nvSpPr>
            <p:spPr bwMode="auto">
              <a:xfrm>
                <a:off x="4197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91" name="Line 33"/>
              <p:cNvSpPr>
                <a:spLocks noChangeShapeType="1"/>
              </p:cNvSpPr>
              <p:nvPr/>
            </p:nvSpPr>
            <p:spPr bwMode="auto">
              <a:xfrm>
                <a:off x="4409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92" name="Line 34"/>
              <p:cNvSpPr>
                <a:spLocks noChangeShapeType="1"/>
              </p:cNvSpPr>
              <p:nvPr/>
            </p:nvSpPr>
            <p:spPr bwMode="auto">
              <a:xfrm>
                <a:off x="3984" y="1909"/>
                <a:ext cx="8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93" name="Line 35"/>
              <p:cNvSpPr>
                <a:spLocks noChangeShapeType="1"/>
              </p:cNvSpPr>
              <p:nvPr/>
            </p:nvSpPr>
            <p:spPr bwMode="auto">
              <a:xfrm>
                <a:off x="4621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94" name="Text Box 36"/>
              <p:cNvSpPr txBox="1">
                <a:spLocks noChangeArrowheads="1"/>
              </p:cNvSpPr>
              <p:nvPr/>
            </p:nvSpPr>
            <p:spPr bwMode="auto">
              <a:xfrm>
                <a:off x="4621" y="1267"/>
                <a:ext cx="211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4895" name="Text Box 37"/>
              <p:cNvSpPr txBox="1">
                <a:spLocks noChangeArrowheads="1"/>
              </p:cNvSpPr>
              <p:nvPr/>
            </p:nvSpPr>
            <p:spPr bwMode="auto">
              <a:xfrm>
                <a:off x="4621" y="1953"/>
                <a:ext cx="211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4896" name="Text Box 38"/>
              <p:cNvSpPr txBox="1">
                <a:spLocks noChangeArrowheads="1"/>
              </p:cNvSpPr>
              <p:nvPr/>
            </p:nvSpPr>
            <p:spPr bwMode="auto">
              <a:xfrm>
                <a:off x="3984" y="1953"/>
                <a:ext cx="213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4897" name="Text Box 39"/>
              <p:cNvSpPr txBox="1">
                <a:spLocks noChangeArrowheads="1"/>
              </p:cNvSpPr>
              <p:nvPr/>
            </p:nvSpPr>
            <p:spPr bwMode="auto">
              <a:xfrm>
                <a:off x="4197" y="1267"/>
                <a:ext cx="212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4898" name="Text Box 40"/>
              <p:cNvSpPr txBox="1">
                <a:spLocks noChangeArrowheads="1"/>
              </p:cNvSpPr>
              <p:nvPr/>
            </p:nvSpPr>
            <p:spPr bwMode="auto">
              <a:xfrm>
                <a:off x="4409" y="1267"/>
                <a:ext cx="212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4899" name="Text Box 41"/>
              <p:cNvSpPr txBox="1">
                <a:spLocks noChangeArrowheads="1"/>
              </p:cNvSpPr>
              <p:nvPr/>
            </p:nvSpPr>
            <p:spPr bwMode="auto">
              <a:xfrm>
                <a:off x="4621" y="1495"/>
                <a:ext cx="211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4900" name="Text Box 42"/>
              <p:cNvSpPr txBox="1">
                <a:spLocks noChangeArrowheads="1"/>
              </p:cNvSpPr>
              <p:nvPr/>
            </p:nvSpPr>
            <p:spPr bwMode="auto">
              <a:xfrm>
                <a:off x="4409" y="1495"/>
                <a:ext cx="212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4901" name="Text Box 43"/>
              <p:cNvSpPr txBox="1">
                <a:spLocks noChangeArrowheads="1"/>
              </p:cNvSpPr>
              <p:nvPr/>
            </p:nvSpPr>
            <p:spPr bwMode="auto">
              <a:xfrm>
                <a:off x="4197" y="1495"/>
                <a:ext cx="212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4902" name="AutoShape 44"/>
              <p:cNvSpPr>
                <a:spLocks noChangeArrowheads="1"/>
              </p:cNvSpPr>
              <p:nvPr/>
            </p:nvSpPr>
            <p:spPr bwMode="auto">
              <a:xfrm>
                <a:off x="4220" y="1236"/>
                <a:ext cx="382" cy="398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3" name="AutoShape 45"/>
              <p:cNvSpPr>
                <a:spLocks noChangeArrowheads="1"/>
              </p:cNvSpPr>
              <p:nvPr/>
            </p:nvSpPr>
            <p:spPr bwMode="auto">
              <a:xfrm>
                <a:off x="4432" y="1243"/>
                <a:ext cx="383" cy="397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867" name="Text Box 46"/>
            <p:cNvSpPr txBox="1">
              <a:spLocks noChangeArrowheads="1"/>
            </p:cNvSpPr>
            <p:nvPr/>
          </p:nvSpPr>
          <p:spPr bwMode="auto">
            <a:xfrm>
              <a:off x="4752" y="2064"/>
              <a:ext cx="320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4000">
                  <a:latin typeface="Wingdings 2" pitchFamily="18" charset="2"/>
                  <a:sym typeface="ZapfDingbats" pitchFamily="82" charset="2"/>
                </a:rPr>
                <a:t>P</a:t>
              </a:r>
            </a:p>
          </p:txBody>
        </p:sp>
        <p:sp>
          <p:nvSpPr>
            <p:cNvPr id="34868" name="Text Box 62"/>
            <p:cNvSpPr txBox="1">
              <a:spLocks noChangeArrowheads="1"/>
            </p:cNvSpPr>
            <p:nvPr/>
          </p:nvSpPr>
          <p:spPr bwMode="auto">
            <a:xfrm>
              <a:off x="1865" y="2064"/>
              <a:ext cx="320" cy="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4000">
                  <a:latin typeface="Wingdings 2" pitchFamily="18" charset="2"/>
                  <a:sym typeface="ZapfDingbats" pitchFamily="82" charset="2"/>
                </a:rPr>
                <a:t>P</a:t>
              </a:r>
              <a:endParaRPr lang="en-GB" sz="4000">
                <a:latin typeface="Wingdings 2" pitchFamily="18" charset="2"/>
              </a:endParaRPr>
            </a:p>
          </p:txBody>
        </p:sp>
        <p:grpSp>
          <p:nvGrpSpPr>
            <p:cNvPr id="34869" name="Group 103"/>
            <p:cNvGrpSpPr>
              <a:grpSpLocks/>
            </p:cNvGrpSpPr>
            <p:nvPr/>
          </p:nvGrpSpPr>
          <p:grpSpPr bwMode="auto">
            <a:xfrm>
              <a:off x="960" y="1152"/>
              <a:ext cx="952" cy="1067"/>
              <a:chOff x="960" y="1152"/>
              <a:chExt cx="952" cy="1067"/>
            </a:xfrm>
          </p:grpSpPr>
          <p:sp>
            <p:nvSpPr>
              <p:cNvPr id="34870" name="Arc 48"/>
              <p:cNvSpPr>
                <a:spLocks/>
              </p:cNvSpPr>
              <p:nvPr/>
            </p:nvSpPr>
            <p:spPr bwMode="auto">
              <a:xfrm flipH="1">
                <a:off x="1630" y="1871"/>
                <a:ext cx="282" cy="31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71" name="Arc 49"/>
              <p:cNvSpPr>
                <a:spLocks/>
              </p:cNvSpPr>
              <p:nvPr/>
            </p:nvSpPr>
            <p:spPr bwMode="auto">
              <a:xfrm>
                <a:off x="1002" y="1903"/>
                <a:ext cx="281" cy="31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72" name="Arc 50"/>
              <p:cNvSpPr>
                <a:spLocks/>
              </p:cNvSpPr>
              <p:nvPr/>
            </p:nvSpPr>
            <p:spPr bwMode="auto">
              <a:xfrm flipV="1">
                <a:off x="960" y="1166"/>
                <a:ext cx="282" cy="31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73" name="Arc 51"/>
              <p:cNvSpPr>
                <a:spLocks/>
              </p:cNvSpPr>
              <p:nvPr/>
            </p:nvSpPr>
            <p:spPr bwMode="auto">
              <a:xfrm flipH="1" flipV="1">
                <a:off x="1624" y="1152"/>
                <a:ext cx="281" cy="31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74" name="Line 52"/>
              <p:cNvSpPr>
                <a:spLocks noChangeShapeType="1"/>
              </p:cNvSpPr>
              <p:nvPr/>
            </p:nvSpPr>
            <p:spPr bwMode="auto">
              <a:xfrm>
                <a:off x="1019" y="1436"/>
                <a:ext cx="8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75" name="Line 53"/>
              <p:cNvSpPr>
                <a:spLocks noChangeShapeType="1"/>
              </p:cNvSpPr>
              <p:nvPr/>
            </p:nvSpPr>
            <p:spPr bwMode="auto">
              <a:xfrm>
                <a:off x="1019" y="1673"/>
                <a:ext cx="8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76" name="Line 54"/>
              <p:cNvSpPr>
                <a:spLocks noChangeShapeType="1"/>
              </p:cNvSpPr>
              <p:nvPr/>
            </p:nvSpPr>
            <p:spPr bwMode="auto">
              <a:xfrm>
                <a:off x="1231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77" name="Line 55"/>
              <p:cNvSpPr>
                <a:spLocks noChangeShapeType="1"/>
              </p:cNvSpPr>
              <p:nvPr/>
            </p:nvSpPr>
            <p:spPr bwMode="auto">
              <a:xfrm>
                <a:off x="1444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78" name="Line 56"/>
              <p:cNvSpPr>
                <a:spLocks noChangeShapeType="1"/>
              </p:cNvSpPr>
              <p:nvPr/>
            </p:nvSpPr>
            <p:spPr bwMode="auto">
              <a:xfrm>
                <a:off x="1019" y="1909"/>
                <a:ext cx="8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79" name="Line 57"/>
              <p:cNvSpPr>
                <a:spLocks noChangeShapeType="1"/>
              </p:cNvSpPr>
              <p:nvPr/>
            </p:nvSpPr>
            <p:spPr bwMode="auto">
              <a:xfrm>
                <a:off x="1654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80" name="Text Box 58"/>
              <p:cNvSpPr txBox="1">
                <a:spLocks noChangeArrowheads="1"/>
              </p:cNvSpPr>
              <p:nvPr/>
            </p:nvSpPr>
            <p:spPr bwMode="auto">
              <a:xfrm>
                <a:off x="1654" y="1228"/>
                <a:ext cx="212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4881" name="Text Box 59"/>
              <p:cNvSpPr txBox="1">
                <a:spLocks noChangeArrowheads="1"/>
              </p:cNvSpPr>
              <p:nvPr/>
            </p:nvSpPr>
            <p:spPr bwMode="auto">
              <a:xfrm>
                <a:off x="1654" y="1991"/>
                <a:ext cx="212" cy="1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4882" name="Text Box 60"/>
              <p:cNvSpPr txBox="1">
                <a:spLocks noChangeArrowheads="1"/>
              </p:cNvSpPr>
              <p:nvPr/>
            </p:nvSpPr>
            <p:spPr bwMode="auto">
              <a:xfrm>
                <a:off x="1019" y="1953"/>
                <a:ext cx="212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4883" name="Text Box 61"/>
              <p:cNvSpPr txBox="1">
                <a:spLocks noChangeArrowheads="1"/>
              </p:cNvSpPr>
              <p:nvPr/>
            </p:nvSpPr>
            <p:spPr bwMode="auto">
              <a:xfrm>
                <a:off x="1019" y="1266"/>
                <a:ext cx="212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4884" name="Rectangle 63"/>
              <p:cNvSpPr>
                <a:spLocks noChangeArrowheads="1"/>
              </p:cNvSpPr>
              <p:nvPr/>
            </p:nvSpPr>
            <p:spPr bwMode="auto">
              <a:xfrm>
                <a:off x="1019" y="1200"/>
                <a:ext cx="847" cy="9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" name="Group 109"/>
          <p:cNvGrpSpPr>
            <a:grpSpLocks/>
          </p:cNvGrpSpPr>
          <p:nvPr/>
        </p:nvGrpSpPr>
        <p:grpSpPr bwMode="auto">
          <a:xfrm>
            <a:off x="4391026" y="4191001"/>
            <a:ext cx="3840163" cy="1989138"/>
            <a:chOff x="1488" y="2553"/>
            <a:chExt cx="2419" cy="1253"/>
          </a:xfrm>
        </p:grpSpPr>
        <p:grpSp>
          <p:nvGrpSpPr>
            <p:cNvPr id="34825" name="Group 107"/>
            <p:cNvGrpSpPr>
              <a:grpSpLocks/>
            </p:cNvGrpSpPr>
            <p:nvPr/>
          </p:nvGrpSpPr>
          <p:grpSpPr bwMode="auto">
            <a:xfrm>
              <a:off x="1488" y="2590"/>
              <a:ext cx="843" cy="873"/>
              <a:chOff x="1488" y="2590"/>
              <a:chExt cx="843" cy="873"/>
            </a:xfrm>
          </p:grpSpPr>
          <p:sp>
            <p:nvSpPr>
              <p:cNvPr id="34844" name="Freeform 66"/>
              <p:cNvSpPr>
                <a:spLocks/>
              </p:cNvSpPr>
              <p:nvPr/>
            </p:nvSpPr>
            <p:spPr bwMode="auto">
              <a:xfrm>
                <a:off x="1504" y="2998"/>
                <a:ext cx="616" cy="465"/>
              </a:xfrm>
              <a:custGeom>
                <a:avLst/>
                <a:gdLst>
                  <a:gd name="T0" fmla="*/ 215 w 1515"/>
                  <a:gd name="T1" fmla="*/ 225 h 937"/>
                  <a:gd name="T2" fmla="*/ 34 w 1515"/>
                  <a:gd name="T3" fmla="*/ 219 h 937"/>
                  <a:gd name="T4" fmla="*/ 11 w 1515"/>
                  <a:gd name="T5" fmla="*/ 155 h 937"/>
                  <a:gd name="T6" fmla="*/ 11 w 1515"/>
                  <a:gd name="T7" fmla="*/ 22 h 937"/>
                  <a:gd name="T8" fmla="*/ 61 w 1515"/>
                  <a:gd name="T9" fmla="*/ 22 h 937"/>
                  <a:gd name="T10" fmla="*/ 61 w 1515"/>
                  <a:gd name="T11" fmla="*/ 131 h 937"/>
                  <a:gd name="T12" fmla="*/ 213 w 1515"/>
                  <a:gd name="T13" fmla="*/ 140 h 937"/>
                  <a:gd name="T14" fmla="*/ 246 w 1515"/>
                  <a:gd name="T15" fmla="*/ 190 h 937"/>
                  <a:gd name="T16" fmla="*/ 215 w 1515"/>
                  <a:gd name="T17" fmla="*/ 225 h 93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15"/>
                  <a:gd name="T28" fmla="*/ 0 h 937"/>
                  <a:gd name="T29" fmla="*/ 1515 w 1515"/>
                  <a:gd name="T30" fmla="*/ 937 h 93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15" h="937">
                    <a:moveTo>
                      <a:pt x="1302" y="914"/>
                    </a:moveTo>
                    <a:cubicBezTo>
                      <a:pt x="1089" y="934"/>
                      <a:pt x="412" y="937"/>
                      <a:pt x="206" y="890"/>
                    </a:cubicBezTo>
                    <a:cubicBezTo>
                      <a:pt x="0" y="843"/>
                      <a:pt x="89" y="763"/>
                      <a:pt x="66" y="630"/>
                    </a:cubicBezTo>
                    <a:cubicBezTo>
                      <a:pt x="43" y="497"/>
                      <a:pt x="16" y="180"/>
                      <a:pt x="66" y="90"/>
                    </a:cubicBezTo>
                    <a:cubicBezTo>
                      <a:pt x="116" y="0"/>
                      <a:pt x="316" y="17"/>
                      <a:pt x="366" y="90"/>
                    </a:cubicBezTo>
                    <a:cubicBezTo>
                      <a:pt x="416" y="163"/>
                      <a:pt x="213" y="450"/>
                      <a:pt x="366" y="530"/>
                    </a:cubicBezTo>
                    <a:cubicBezTo>
                      <a:pt x="519" y="610"/>
                      <a:pt x="1099" y="530"/>
                      <a:pt x="1286" y="570"/>
                    </a:cubicBezTo>
                    <a:cubicBezTo>
                      <a:pt x="1473" y="610"/>
                      <a:pt x="1476" y="710"/>
                      <a:pt x="1486" y="770"/>
                    </a:cubicBezTo>
                    <a:cubicBezTo>
                      <a:pt x="1496" y="830"/>
                      <a:pt x="1515" y="894"/>
                      <a:pt x="1302" y="914"/>
                    </a:cubicBezTo>
                    <a:close/>
                  </a:path>
                </a:pathLst>
              </a:cu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5" name="AutoShape 67"/>
              <p:cNvSpPr>
                <a:spLocks noChangeArrowheads="1"/>
              </p:cNvSpPr>
              <p:nvPr/>
            </p:nvSpPr>
            <p:spPr bwMode="auto">
              <a:xfrm>
                <a:off x="1717" y="2623"/>
                <a:ext cx="578" cy="367"/>
              </a:xfrm>
              <a:prstGeom prst="roundRect">
                <a:avLst>
                  <a:gd name="adj" fmla="val 16667"/>
                </a:avLst>
              </a:prstGeom>
              <a:solidFill>
                <a:srgbClr val="99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6" name="Rectangle 68"/>
              <p:cNvSpPr>
                <a:spLocks noChangeArrowheads="1"/>
              </p:cNvSpPr>
              <p:nvPr/>
            </p:nvSpPr>
            <p:spPr bwMode="auto">
              <a:xfrm>
                <a:off x="1488" y="2590"/>
                <a:ext cx="843" cy="85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7" name="Line 69"/>
              <p:cNvSpPr>
                <a:spLocks noChangeShapeType="1"/>
              </p:cNvSpPr>
              <p:nvPr/>
            </p:nvSpPr>
            <p:spPr bwMode="auto">
              <a:xfrm>
                <a:off x="1488" y="2804"/>
                <a:ext cx="84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8" name="Line 70"/>
              <p:cNvSpPr>
                <a:spLocks noChangeShapeType="1"/>
              </p:cNvSpPr>
              <p:nvPr/>
            </p:nvSpPr>
            <p:spPr bwMode="auto">
              <a:xfrm>
                <a:off x="1488" y="3018"/>
                <a:ext cx="84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9" name="Line 71"/>
              <p:cNvSpPr>
                <a:spLocks noChangeShapeType="1"/>
              </p:cNvSpPr>
              <p:nvPr/>
            </p:nvSpPr>
            <p:spPr bwMode="auto">
              <a:xfrm>
                <a:off x="1698" y="2590"/>
                <a:ext cx="0" cy="8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0" name="Line 72"/>
              <p:cNvSpPr>
                <a:spLocks noChangeShapeType="1"/>
              </p:cNvSpPr>
              <p:nvPr/>
            </p:nvSpPr>
            <p:spPr bwMode="auto">
              <a:xfrm>
                <a:off x="1909" y="2590"/>
                <a:ext cx="0" cy="8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1" name="Line 73"/>
              <p:cNvSpPr>
                <a:spLocks noChangeShapeType="1"/>
              </p:cNvSpPr>
              <p:nvPr/>
            </p:nvSpPr>
            <p:spPr bwMode="auto">
              <a:xfrm>
                <a:off x="1488" y="3231"/>
                <a:ext cx="84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2" name="Line 74"/>
              <p:cNvSpPr>
                <a:spLocks noChangeShapeType="1"/>
              </p:cNvSpPr>
              <p:nvPr/>
            </p:nvSpPr>
            <p:spPr bwMode="auto">
              <a:xfrm>
                <a:off x="2120" y="2590"/>
                <a:ext cx="0" cy="8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3" name="Text Box 75"/>
              <p:cNvSpPr txBox="1">
                <a:spLocks noChangeArrowheads="1"/>
              </p:cNvSpPr>
              <p:nvPr/>
            </p:nvSpPr>
            <p:spPr bwMode="auto">
              <a:xfrm>
                <a:off x="2120" y="2652"/>
                <a:ext cx="211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4854" name="Text Box 76"/>
              <p:cNvSpPr txBox="1">
                <a:spLocks noChangeArrowheads="1"/>
              </p:cNvSpPr>
              <p:nvPr/>
            </p:nvSpPr>
            <p:spPr bwMode="auto">
              <a:xfrm>
                <a:off x="1698" y="3280"/>
                <a:ext cx="211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4855" name="Text Box 77"/>
              <p:cNvSpPr txBox="1">
                <a:spLocks noChangeArrowheads="1"/>
              </p:cNvSpPr>
              <p:nvPr/>
            </p:nvSpPr>
            <p:spPr bwMode="auto">
              <a:xfrm>
                <a:off x="1488" y="3280"/>
                <a:ext cx="210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4856" name="Text Box 78"/>
              <p:cNvSpPr txBox="1">
                <a:spLocks noChangeArrowheads="1"/>
              </p:cNvSpPr>
              <p:nvPr/>
            </p:nvSpPr>
            <p:spPr bwMode="auto">
              <a:xfrm>
                <a:off x="1698" y="2652"/>
                <a:ext cx="211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4857" name="Text Box 79"/>
              <p:cNvSpPr txBox="1">
                <a:spLocks noChangeArrowheads="1"/>
              </p:cNvSpPr>
              <p:nvPr/>
            </p:nvSpPr>
            <p:spPr bwMode="auto">
              <a:xfrm>
                <a:off x="1909" y="2652"/>
                <a:ext cx="211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4858" name="Text Box 80"/>
              <p:cNvSpPr txBox="1">
                <a:spLocks noChangeArrowheads="1"/>
              </p:cNvSpPr>
              <p:nvPr/>
            </p:nvSpPr>
            <p:spPr bwMode="auto">
              <a:xfrm>
                <a:off x="2120" y="2837"/>
                <a:ext cx="21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4859" name="Text Box 81"/>
              <p:cNvSpPr txBox="1">
                <a:spLocks noChangeArrowheads="1"/>
              </p:cNvSpPr>
              <p:nvPr/>
            </p:nvSpPr>
            <p:spPr bwMode="auto">
              <a:xfrm>
                <a:off x="1909" y="2837"/>
                <a:ext cx="21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4860" name="Text Box 82"/>
              <p:cNvSpPr txBox="1">
                <a:spLocks noChangeArrowheads="1"/>
              </p:cNvSpPr>
              <p:nvPr/>
            </p:nvSpPr>
            <p:spPr bwMode="auto">
              <a:xfrm>
                <a:off x="1698" y="2837"/>
                <a:ext cx="21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4861" name="Text Box 83"/>
              <p:cNvSpPr txBox="1">
                <a:spLocks noChangeArrowheads="1"/>
              </p:cNvSpPr>
              <p:nvPr/>
            </p:nvSpPr>
            <p:spPr bwMode="auto">
              <a:xfrm>
                <a:off x="1909" y="3280"/>
                <a:ext cx="211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4862" name="Text Box 84"/>
              <p:cNvSpPr txBox="1">
                <a:spLocks noChangeArrowheads="1"/>
              </p:cNvSpPr>
              <p:nvPr/>
            </p:nvSpPr>
            <p:spPr bwMode="auto">
              <a:xfrm>
                <a:off x="1488" y="3058"/>
                <a:ext cx="21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</p:grpSp>
        <p:sp>
          <p:nvSpPr>
            <p:cNvPr id="34826" name="Text Box 85"/>
            <p:cNvSpPr txBox="1">
              <a:spLocks noChangeArrowheads="1"/>
            </p:cNvSpPr>
            <p:nvPr/>
          </p:nvSpPr>
          <p:spPr bwMode="auto">
            <a:xfrm>
              <a:off x="2270" y="3354"/>
              <a:ext cx="258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4000">
                  <a:latin typeface="Wingdings 2" pitchFamily="18" charset="2"/>
                  <a:sym typeface="ZapfDingbats" pitchFamily="82" charset="2"/>
                </a:rPr>
                <a:t>O</a:t>
              </a:r>
            </a:p>
          </p:txBody>
        </p:sp>
        <p:grpSp>
          <p:nvGrpSpPr>
            <p:cNvPr id="34827" name="Group 108"/>
            <p:cNvGrpSpPr>
              <a:grpSpLocks/>
            </p:cNvGrpSpPr>
            <p:nvPr/>
          </p:nvGrpSpPr>
          <p:grpSpPr bwMode="auto">
            <a:xfrm>
              <a:off x="2891" y="2553"/>
              <a:ext cx="853" cy="918"/>
              <a:chOff x="2891" y="2553"/>
              <a:chExt cx="853" cy="918"/>
            </a:xfrm>
          </p:grpSpPr>
          <p:sp>
            <p:nvSpPr>
              <p:cNvPr id="34829" name="Freeform 87"/>
              <p:cNvSpPr>
                <a:spLocks/>
              </p:cNvSpPr>
              <p:nvPr/>
            </p:nvSpPr>
            <p:spPr bwMode="auto">
              <a:xfrm>
                <a:off x="3088" y="3048"/>
                <a:ext cx="656" cy="423"/>
              </a:xfrm>
              <a:custGeom>
                <a:avLst/>
                <a:gdLst>
                  <a:gd name="T0" fmla="*/ 271 w 1347"/>
                  <a:gd name="T1" fmla="*/ 5 h 853"/>
                  <a:gd name="T2" fmla="*/ 128 w 1347"/>
                  <a:gd name="T3" fmla="*/ 5 h 853"/>
                  <a:gd name="T4" fmla="*/ 119 w 1347"/>
                  <a:gd name="T5" fmla="*/ 40 h 853"/>
                  <a:gd name="T6" fmla="*/ 119 w 1347"/>
                  <a:gd name="T7" fmla="*/ 104 h 853"/>
                  <a:gd name="T8" fmla="*/ 38 w 1347"/>
                  <a:gd name="T9" fmla="*/ 104 h 853"/>
                  <a:gd name="T10" fmla="*/ 5 w 1347"/>
                  <a:gd name="T11" fmla="*/ 114 h 853"/>
                  <a:gd name="T12" fmla="*/ 9 w 1347"/>
                  <a:gd name="T13" fmla="*/ 163 h 853"/>
                  <a:gd name="T14" fmla="*/ 33 w 1347"/>
                  <a:gd name="T15" fmla="*/ 202 h 853"/>
                  <a:gd name="T16" fmla="*/ 128 w 1347"/>
                  <a:gd name="T17" fmla="*/ 202 h 853"/>
                  <a:gd name="T18" fmla="*/ 204 w 1347"/>
                  <a:gd name="T19" fmla="*/ 197 h 853"/>
                  <a:gd name="T20" fmla="*/ 213 w 1347"/>
                  <a:gd name="T21" fmla="*/ 128 h 853"/>
                  <a:gd name="T22" fmla="*/ 209 w 1347"/>
                  <a:gd name="T23" fmla="*/ 99 h 853"/>
                  <a:gd name="T24" fmla="*/ 275 w 1347"/>
                  <a:gd name="T25" fmla="*/ 104 h 853"/>
                  <a:gd name="T26" fmla="*/ 313 w 1347"/>
                  <a:gd name="T27" fmla="*/ 84 h 853"/>
                  <a:gd name="T28" fmla="*/ 313 w 1347"/>
                  <a:gd name="T29" fmla="*/ 30 h 853"/>
                  <a:gd name="T30" fmla="*/ 271 w 1347"/>
                  <a:gd name="T31" fmla="*/ 5 h 8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347"/>
                  <a:gd name="T49" fmla="*/ 0 h 853"/>
                  <a:gd name="T50" fmla="*/ 1347 w 1347"/>
                  <a:gd name="T51" fmla="*/ 853 h 8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347" h="853">
                    <a:moveTo>
                      <a:pt x="1144" y="23"/>
                    </a:moveTo>
                    <a:cubicBezTo>
                      <a:pt x="1014" y="6"/>
                      <a:pt x="647" y="0"/>
                      <a:pt x="540" y="23"/>
                    </a:cubicBezTo>
                    <a:cubicBezTo>
                      <a:pt x="433" y="46"/>
                      <a:pt x="507" y="96"/>
                      <a:pt x="500" y="163"/>
                    </a:cubicBezTo>
                    <a:cubicBezTo>
                      <a:pt x="493" y="230"/>
                      <a:pt x="557" y="380"/>
                      <a:pt x="500" y="423"/>
                    </a:cubicBezTo>
                    <a:cubicBezTo>
                      <a:pt x="443" y="466"/>
                      <a:pt x="240" y="416"/>
                      <a:pt x="160" y="423"/>
                    </a:cubicBezTo>
                    <a:cubicBezTo>
                      <a:pt x="80" y="430"/>
                      <a:pt x="40" y="423"/>
                      <a:pt x="20" y="463"/>
                    </a:cubicBezTo>
                    <a:cubicBezTo>
                      <a:pt x="0" y="503"/>
                      <a:pt x="20" y="603"/>
                      <a:pt x="40" y="663"/>
                    </a:cubicBezTo>
                    <a:cubicBezTo>
                      <a:pt x="60" y="723"/>
                      <a:pt x="57" y="796"/>
                      <a:pt x="140" y="823"/>
                    </a:cubicBezTo>
                    <a:cubicBezTo>
                      <a:pt x="223" y="850"/>
                      <a:pt x="420" y="826"/>
                      <a:pt x="540" y="823"/>
                    </a:cubicBezTo>
                    <a:cubicBezTo>
                      <a:pt x="660" y="820"/>
                      <a:pt x="800" y="853"/>
                      <a:pt x="860" y="803"/>
                    </a:cubicBezTo>
                    <a:cubicBezTo>
                      <a:pt x="920" y="753"/>
                      <a:pt x="897" y="590"/>
                      <a:pt x="900" y="523"/>
                    </a:cubicBezTo>
                    <a:cubicBezTo>
                      <a:pt x="903" y="456"/>
                      <a:pt x="837" y="420"/>
                      <a:pt x="880" y="403"/>
                    </a:cubicBezTo>
                    <a:cubicBezTo>
                      <a:pt x="923" y="386"/>
                      <a:pt x="1087" y="433"/>
                      <a:pt x="1160" y="423"/>
                    </a:cubicBezTo>
                    <a:cubicBezTo>
                      <a:pt x="1233" y="413"/>
                      <a:pt x="1293" y="393"/>
                      <a:pt x="1320" y="343"/>
                    </a:cubicBezTo>
                    <a:cubicBezTo>
                      <a:pt x="1347" y="293"/>
                      <a:pt x="1340" y="176"/>
                      <a:pt x="1320" y="123"/>
                    </a:cubicBezTo>
                    <a:cubicBezTo>
                      <a:pt x="1300" y="70"/>
                      <a:pt x="1274" y="40"/>
                      <a:pt x="1144" y="23"/>
                    </a:cubicBez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0" name="AutoShape 88"/>
              <p:cNvSpPr>
                <a:spLocks noChangeArrowheads="1"/>
              </p:cNvSpPr>
              <p:nvPr/>
            </p:nvSpPr>
            <p:spPr bwMode="auto">
              <a:xfrm rot="-2700631">
                <a:off x="2841" y="2738"/>
                <a:ext cx="517" cy="14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31" name="Rectangle 89"/>
              <p:cNvSpPr>
                <a:spLocks noChangeArrowheads="1"/>
              </p:cNvSpPr>
              <p:nvPr/>
            </p:nvSpPr>
            <p:spPr bwMode="auto">
              <a:xfrm>
                <a:off x="2891" y="2596"/>
                <a:ext cx="842" cy="85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2" name="Line 90"/>
              <p:cNvSpPr>
                <a:spLocks noChangeShapeType="1"/>
              </p:cNvSpPr>
              <p:nvPr/>
            </p:nvSpPr>
            <p:spPr bwMode="auto">
              <a:xfrm>
                <a:off x="2891" y="2810"/>
                <a:ext cx="8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3" name="Line 91"/>
              <p:cNvSpPr>
                <a:spLocks noChangeShapeType="1"/>
              </p:cNvSpPr>
              <p:nvPr/>
            </p:nvSpPr>
            <p:spPr bwMode="auto">
              <a:xfrm>
                <a:off x="2891" y="3024"/>
                <a:ext cx="8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4" name="Line 92"/>
              <p:cNvSpPr>
                <a:spLocks noChangeShapeType="1"/>
              </p:cNvSpPr>
              <p:nvPr/>
            </p:nvSpPr>
            <p:spPr bwMode="auto">
              <a:xfrm>
                <a:off x="3102" y="2596"/>
                <a:ext cx="0" cy="8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5" name="Line 93"/>
              <p:cNvSpPr>
                <a:spLocks noChangeShapeType="1"/>
              </p:cNvSpPr>
              <p:nvPr/>
            </p:nvSpPr>
            <p:spPr bwMode="auto">
              <a:xfrm>
                <a:off x="3313" y="2596"/>
                <a:ext cx="0" cy="8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6" name="Line 94"/>
              <p:cNvSpPr>
                <a:spLocks noChangeShapeType="1"/>
              </p:cNvSpPr>
              <p:nvPr/>
            </p:nvSpPr>
            <p:spPr bwMode="auto">
              <a:xfrm>
                <a:off x="2891" y="3237"/>
                <a:ext cx="8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7" name="Line 95"/>
              <p:cNvSpPr>
                <a:spLocks noChangeShapeType="1"/>
              </p:cNvSpPr>
              <p:nvPr/>
            </p:nvSpPr>
            <p:spPr bwMode="auto">
              <a:xfrm>
                <a:off x="3523" y="2596"/>
                <a:ext cx="0" cy="8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8" name="Text Box 96"/>
              <p:cNvSpPr txBox="1">
                <a:spLocks noChangeArrowheads="1"/>
              </p:cNvSpPr>
              <p:nvPr/>
            </p:nvSpPr>
            <p:spPr bwMode="auto">
              <a:xfrm>
                <a:off x="3530" y="3064"/>
                <a:ext cx="211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4839" name="Text Box 97"/>
              <p:cNvSpPr txBox="1">
                <a:spLocks noChangeArrowheads="1"/>
              </p:cNvSpPr>
              <p:nvPr/>
            </p:nvSpPr>
            <p:spPr bwMode="auto">
              <a:xfrm>
                <a:off x="3102" y="3286"/>
                <a:ext cx="211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4840" name="Text Box 98"/>
              <p:cNvSpPr txBox="1">
                <a:spLocks noChangeArrowheads="1"/>
              </p:cNvSpPr>
              <p:nvPr/>
            </p:nvSpPr>
            <p:spPr bwMode="auto">
              <a:xfrm>
                <a:off x="3088" y="2658"/>
                <a:ext cx="210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4841" name="Text Box 99"/>
              <p:cNvSpPr txBox="1">
                <a:spLocks noChangeArrowheads="1"/>
              </p:cNvSpPr>
              <p:nvPr/>
            </p:nvSpPr>
            <p:spPr bwMode="auto">
              <a:xfrm>
                <a:off x="3313" y="3286"/>
                <a:ext cx="210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4842" name="Text Box 100"/>
              <p:cNvSpPr txBox="1">
                <a:spLocks noChangeArrowheads="1"/>
              </p:cNvSpPr>
              <p:nvPr/>
            </p:nvSpPr>
            <p:spPr bwMode="auto">
              <a:xfrm>
                <a:off x="3313" y="3064"/>
                <a:ext cx="21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4843" name="Text Box 101"/>
              <p:cNvSpPr txBox="1">
                <a:spLocks noChangeArrowheads="1"/>
              </p:cNvSpPr>
              <p:nvPr/>
            </p:nvSpPr>
            <p:spPr bwMode="auto">
              <a:xfrm>
                <a:off x="2903" y="2843"/>
                <a:ext cx="21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</p:grpSp>
        <p:sp>
          <p:nvSpPr>
            <p:cNvPr id="34828" name="Text Box 102"/>
            <p:cNvSpPr txBox="1">
              <a:spLocks noChangeArrowheads="1"/>
            </p:cNvSpPr>
            <p:nvPr/>
          </p:nvSpPr>
          <p:spPr bwMode="auto">
            <a:xfrm>
              <a:off x="3648" y="3360"/>
              <a:ext cx="259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4000">
                  <a:latin typeface="Wingdings 2" pitchFamily="18" charset="2"/>
                  <a:sym typeface="ZapfDingbats" pitchFamily="82" charset="2"/>
                </a:rPr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341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FFEAC8-DC22-4B12-84DB-EB49DBB8210A}" type="slidenum">
              <a:rPr lang="en-US" altLang="en-US"/>
              <a:pPr>
                <a:defRPr/>
              </a:pPr>
              <a:t>47</a:t>
            </a:fld>
            <a:endParaRPr lang="en-US" altLang="en-US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CONVERTING TO MINTERMS FORM (1/2)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1"/>
            <a:ext cx="8229600" cy="4835525"/>
          </a:xfrm>
        </p:spPr>
        <p:txBody>
          <a:bodyPr/>
          <a:lstStyle/>
          <a:p>
            <a:pPr eaLnBrk="1" hangingPunct="1"/>
            <a:r>
              <a:rPr lang="en-US" sz="2400" dirty="0"/>
              <a:t>The K-map of a function can be easily filled in when the function is given in sum-of-</a:t>
            </a:r>
            <a:r>
              <a:rPr lang="en-US" sz="2400" dirty="0" err="1"/>
              <a:t>minterms</a:t>
            </a:r>
            <a:r>
              <a:rPr lang="en-US" sz="2400" dirty="0"/>
              <a:t> form.</a:t>
            </a:r>
          </a:p>
          <a:p>
            <a:pPr eaLnBrk="1" hangingPunct="1"/>
            <a:endParaRPr lang="en-US" sz="2400" dirty="0"/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What if it is not in sum-of-</a:t>
            </a:r>
            <a:r>
              <a:rPr lang="en-US" sz="2400" dirty="0" err="1"/>
              <a:t>minterms</a:t>
            </a:r>
            <a:r>
              <a:rPr lang="en-US" sz="2400" dirty="0"/>
              <a:t> form?</a:t>
            </a:r>
          </a:p>
          <a:p>
            <a:pPr lvl="1" eaLnBrk="1" hangingPunct="1"/>
            <a:r>
              <a:rPr lang="en-US" sz="2000" dirty="0"/>
              <a:t>Convert it into sum-of-products (SOP) form</a:t>
            </a:r>
          </a:p>
          <a:p>
            <a:pPr lvl="1" eaLnBrk="1" hangingPunct="1"/>
            <a:r>
              <a:rPr lang="en-US" sz="2000" dirty="0"/>
              <a:t>Expand the SOP expression into sum-of-</a:t>
            </a:r>
            <a:r>
              <a:rPr lang="en-US" sz="2000" dirty="0" err="1"/>
              <a:t>minterms</a:t>
            </a:r>
            <a:r>
              <a:rPr lang="en-US" sz="2000" dirty="0"/>
              <a:t> expression, or fill in the K-map directly based on the SOP expression.</a:t>
            </a:r>
          </a:p>
        </p:txBody>
      </p:sp>
    </p:spTree>
    <p:extLst>
      <p:ext uri="{BB962C8B-B14F-4D97-AF65-F5344CB8AC3E}">
        <p14:creationId xmlns:p14="http://schemas.microsoft.com/office/powerpoint/2010/main" val="34431792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305F4-A205-4BE6-833F-2E10DE4768DD}" type="slidenum">
              <a:rPr lang="en-US" altLang="en-US"/>
              <a:pPr>
                <a:defRPr/>
              </a:pPr>
              <a:t>48</a:t>
            </a:fld>
            <a:endParaRPr lang="en-US" altLang="en-US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CONVERTING TO MINTERMS FORM (2/2)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1"/>
            <a:ext cx="8229600" cy="4911725"/>
          </a:xfrm>
        </p:spPr>
        <p:txBody>
          <a:bodyPr/>
          <a:lstStyle/>
          <a:p>
            <a:pPr eaLnBrk="1" hangingPunct="1"/>
            <a:r>
              <a:rPr lang="en-US" sz="2400" dirty="0"/>
              <a:t>Example: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 dirty="0"/>
              <a:t>	F(A,B,C,D) =  A.(C+D)'.(B'+D') + C.(B+C'+A'.D)</a:t>
            </a:r>
            <a:br>
              <a:rPr lang="en-US" sz="2200" dirty="0"/>
            </a:br>
            <a:r>
              <a:rPr lang="en-US" sz="2200" dirty="0"/>
              <a:t>		   = A.(C'.D').(B'+D') + B.C + C.C' + A'.C.D </a:t>
            </a:r>
            <a:br>
              <a:rPr lang="en-US" sz="2200" dirty="0"/>
            </a:br>
            <a:r>
              <a:rPr lang="en-US" sz="2200" dirty="0"/>
              <a:t>		   = A.B'.C'.D' + A.C'.D' + B.C + A'.C.D</a:t>
            </a: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380932" name="Text Box 4"/>
          <p:cNvSpPr txBox="1">
            <a:spLocks noChangeArrowheads="1"/>
          </p:cNvSpPr>
          <p:nvPr/>
        </p:nvSpPr>
        <p:spPr bwMode="auto">
          <a:xfrm>
            <a:off x="8915400" y="3657601"/>
            <a:ext cx="406400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380933" name="Text Box 5"/>
          <p:cNvSpPr txBox="1">
            <a:spLocks noChangeArrowheads="1"/>
          </p:cNvSpPr>
          <p:nvPr/>
        </p:nvSpPr>
        <p:spPr bwMode="auto">
          <a:xfrm>
            <a:off x="8534400" y="3657601"/>
            <a:ext cx="4064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010401" y="2971800"/>
            <a:ext cx="2722563" cy="2559050"/>
            <a:chOff x="3456" y="1872"/>
            <a:chExt cx="1715" cy="1612"/>
          </a:xfrm>
        </p:grpSpPr>
        <p:sp>
          <p:nvSpPr>
            <p:cNvPr id="36890" name="Rectangle 7"/>
            <p:cNvSpPr>
              <a:spLocks noChangeArrowheads="1"/>
            </p:cNvSpPr>
            <p:nvPr/>
          </p:nvSpPr>
          <p:spPr bwMode="auto">
            <a:xfrm>
              <a:off x="3892" y="2261"/>
              <a:ext cx="1026" cy="99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1" name="Line 8"/>
            <p:cNvSpPr>
              <a:spLocks noChangeShapeType="1"/>
            </p:cNvSpPr>
            <p:nvPr/>
          </p:nvSpPr>
          <p:spPr bwMode="auto">
            <a:xfrm>
              <a:off x="3892" y="2510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2" name="Line 9"/>
            <p:cNvSpPr>
              <a:spLocks noChangeShapeType="1"/>
            </p:cNvSpPr>
            <p:nvPr/>
          </p:nvSpPr>
          <p:spPr bwMode="auto">
            <a:xfrm>
              <a:off x="4149" y="2261"/>
              <a:ext cx="0" cy="9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3" name="Text Box 10"/>
            <p:cNvSpPr txBox="1">
              <a:spLocks noChangeArrowheads="1"/>
            </p:cNvSpPr>
            <p:nvPr/>
          </p:nvSpPr>
          <p:spPr bwMode="auto">
            <a:xfrm>
              <a:off x="3514" y="2934"/>
              <a:ext cx="188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36894" name="AutoShape 11"/>
            <p:cNvSpPr>
              <a:spLocks/>
            </p:cNvSpPr>
            <p:nvPr/>
          </p:nvSpPr>
          <p:spPr bwMode="auto">
            <a:xfrm>
              <a:off x="3675" y="2782"/>
              <a:ext cx="62" cy="470"/>
            </a:xfrm>
            <a:prstGeom prst="leftBrace">
              <a:avLst>
                <a:gd name="adj1" fmla="val 6317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5" name="AutoShape 12"/>
            <p:cNvSpPr>
              <a:spLocks/>
            </p:cNvSpPr>
            <p:nvPr/>
          </p:nvSpPr>
          <p:spPr bwMode="auto">
            <a:xfrm rot="5400000" flipV="1">
              <a:off x="4627" y="1816"/>
              <a:ext cx="77" cy="502"/>
            </a:xfrm>
            <a:prstGeom prst="leftBrace">
              <a:avLst>
                <a:gd name="adj1" fmla="val 54329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6" name="Text Box 13"/>
            <p:cNvSpPr txBox="1">
              <a:spLocks noChangeArrowheads="1"/>
            </p:cNvSpPr>
            <p:nvPr/>
          </p:nvSpPr>
          <p:spPr bwMode="auto">
            <a:xfrm>
              <a:off x="4570" y="1872"/>
              <a:ext cx="189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36897" name="Line 14"/>
            <p:cNvSpPr>
              <a:spLocks noChangeShapeType="1"/>
            </p:cNvSpPr>
            <p:nvPr/>
          </p:nvSpPr>
          <p:spPr bwMode="auto">
            <a:xfrm>
              <a:off x="4405" y="2261"/>
              <a:ext cx="0" cy="9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8" name="Line 15"/>
            <p:cNvSpPr>
              <a:spLocks noChangeShapeType="1"/>
            </p:cNvSpPr>
            <p:nvPr/>
          </p:nvSpPr>
          <p:spPr bwMode="auto">
            <a:xfrm>
              <a:off x="4661" y="2261"/>
              <a:ext cx="0" cy="9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9" name="Text Box 16"/>
            <p:cNvSpPr txBox="1">
              <a:spLocks noChangeArrowheads="1"/>
            </p:cNvSpPr>
            <p:nvPr/>
          </p:nvSpPr>
          <p:spPr bwMode="auto">
            <a:xfrm>
              <a:off x="3686" y="2311"/>
              <a:ext cx="223" cy="1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00</a:t>
              </a: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   01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10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36900" name="Text Box 17"/>
            <p:cNvSpPr txBox="1">
              <a:spLocks noChangeArrowheads="1"/>
            </p:cNvSpPr>
            <p:nvPr/>
          </p:nvSpPr>
          <p:spPr bwMode="auto">
            <a:xfrm>
              <a:off x="3935" y="2103"/>
              <a:ext cx="955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00      01      11      10</a:t>
              </a:r>
            </a:p>
          </p:txBody>
        </p:sp>
        <p:sp>
          <p:nvSpPr>
            <p:cNvPr id="36901" name="AutoShape 18"/>
            <p:cNvSpPr>
              <a:spLocks/>
            </p:cNvSpPr>
            <p:nvPr/>
          </p:nvSpPr>
          <p:spPr bwMode="auto">
            <a:xfrm rot="-5400000">
              <a:off x="4360" y="3070"/>
              <a:ext cx="77" cy="500"/>
            </a:xfrm>
            <a:prstGeom prst="leftBrace">
              <a:avLst>
                <a:gd name="adj1" fmla="val 5411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2" name="Text Box 19"/>
            <p:cNvSpPr txBox="1">
              <a:spLocks noChangeArrowheads="1"/>
            </p:cNvSpPr>
            <p:nvPr/>
          </p:nvSpPr>
          <p:spPr bwMode="auto">
            <a:xfrm>
              <a:off x="4309" y="3335"/>
              <a:ext cx="188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36903" name="Line 20"/>
            <p:cNvSpPr>
              <a:spLocks noChangeShapeType="1"/>
            </p:cNvSpPr>
            <p:nvPr/>
          </p:nvSpPr>
          <p:spPr bwMode="auto">
            <a:xfrm flipH="1" flipV="1">
              <a:off x="3714" y="2057"/>
              <a:ext cx="171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4" name="Text Box 21"/>
            <p:cNvSpPr txBox="1">
              <a:spLocks noChangeArrowheads="1"/>
            </p:cNvSpPr>
            <p:nvPr/>
          </p:nvSpPr>
          <p:spPr bwMode="auto">
            <a:xfrm>
              <a:off x="3456" y="2107"/>
              <a:ext cx="358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CD</a:t>
              </a:r>
            </a:p>
          </p:txBody>
        </p:sp>
        <p:sp>
          <p:nvSpPr>
            <p:cNvPr id="36905" name="Text Box 22"/>
            <p:cNvSpPr txBox="1">
              <a:spLocks noChangeArrowheads="1"/>
            </p:cNvSpPr>
            <p:nvPr/>
          </p:nvSpPr>
          <p:spPr bwMode="auto">
            <a:xfrm>
              <a:off x="3739" y="1987"/>
              <a:ext cx="293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AB</a:t>
              </a:r>
            </a:p>
          </p:txBody>
        </p:sp>
        <p:sp>
          <p:nvSpPr>
            <p:cNvPr id="36906" name="Line 23"/>
            <p:cNvSpPr>
              <a:spLocks noChangeShapeType="1"/>
            </p:cNvSpPr>
            <p:nvPr/>
          </p:nvSpPr>
          <p:spPr bwMode="auto">
            <a:xfrm>
              <a:off x="3892" y="2759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7" name="Line 24"/>
            <p:cNvSpPr>
              <a:spLocks noChangeShapeType="1"/>
            </p:cNvSpPr>
            <p:nvPr/>
          </p:nvSpPr>
          <p:spPr bwMode="auto">
            <a:xfrm>
              <a:off x="3892" y="3007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8" name="Line 25"/>
            <p:cNvSpPr>
              <a:spLocks noChangeShapeType="1"/>
            </p:cNvSpPr>
            <p:nvPr/>
          </p:nvSpPr>
          <p:spPr bwMode="auto">
            <a:xfrm>
              <a:off x="3892" y="3007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9" name="Line 26"/>
            <p:cNvSpPr>
              <a:spLocks noChangeShapeType="1"/>
            </p:cNvSpPr>
            <p:nvPr/>
          </p:nvSpPr>
          <p:spPr bwMode="auto">
            <a:xfrm>
              <a:off x="3892" y="3256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0" name="AutoShape 27"/>
            <p:cNvSpPr>
              <a:spLocks/>
            </p:cNvSpPr>
            <p:nvPr/>
          </p:nvSpPr>
          <p:spPr bwMode="auto">
            <a:xfrm flipH="1">
              <a:off x="4952" y="2524"/>
              <a:ext cx="62" cy="469"/>
            </a:xfrm>
            <a:prstGeom prst="leftBrace">
              <a:avLst>
                <a:gd name="adj1" fmla="val 6303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1" name="Text Box 28"/>
            <p:cNvSpPr txBox="1">
              <a:spLocks noChangeArrowheads="1"/>
            </p:cNvSpPr>
            <p:nvPr/>
          </p:nvSpPr>
          <p:spPr bwMode="auto">
            <a:xfrm>
              <a:off x="4982" y="2678"/>
              <a:ext cx="189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D</a:t>
              </a:r>
            </a:p>
          </p:txBody>
        </p:sp>
      </p:grpSp>
      <p:sp>
        <p:nvSpPr>
          <p:cNvPr id="380957" name="Text Box 29"/>
          <p:cNvSpPr txBox="1">
            <a:spLocks noChangeArrowheads="1"/>
          </p:cNvSpPr>
          <p:nvPr/>
        </p:nvSpPr>
        <p:spPr bwMode="auto">
          <a:xfrm>
            <a:off x="7696200" y="4419601"/>
            <a:ext cx="407988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8077200" y="4419601"/>
            <a:ext cx="865188" cy="696913"/>
            <a:chOff x="1344" y="2448"/>
            <a:chExt cx="545" cy="439"/>
          </a:xfrm>
        </p:grpSpPr>
        <p:sp>
          <p:nvSpPr>
            <p:cNvPr id="36886" name="Text Box 31"/>
            <p:cNvSpPr txBox="1">
              <a:spLocks noChangeArrowheads="1"/>
            </p:cNvSpPr>
            <p:nvPr/>
          </p:nvSpPr>
          <p:spPr bwMode="auto">
            <a:xfrm>
              <a:off x="1344" y="2448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36887" name="Text Box 32"/>
            <p:cNvSpPr txBox="1">
              <a:spLocks noChangeArrowheads="1"/>
            </p:cNvSpPr>
            <p:nvPr/>
          </p:nvSpPr>
          <p:spPr bwMode="auto">
            <a:xfrm>
              <a:off x="1632" y="2448"/>
              <a:ext cx="257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36888" name="Text Box 33"/>
            <p:cNvSpPr txBox="1">
              <a:spLocks noChangeArrowheads="1"/>
            </p:cNvSpPr>
            <p:nvPr/>
          </p:nvSpPr>
          <p:spPr bwMode="auto">
            <a:xfrm>
              <a:off x="1344" y="2688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36889" name="Text Box 34"/>
            <p:cNvSpPr txBox="1">
              <a:spLocks noChangeArrowheads="1"/>
            </p:cNvSpPr>
            <p:nvPr/>
          </p:nvSpPr>
          <p:spPr bwMode="auto">
            <a:xfrm>
              <a:off x="1632" y="2688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380963" name="AutoShape 35"/>
          <p:cNvSpPr>
            <a:spLocks noChangeArrowheads="1"/>
          </p:cNvSpPr>
          <p:nvPr/>
        </p:nvSpPr>
        <p:spPr bwMode="auto">
          <a:xfrm>
            <a:off x="8153400" y="4419600"/>
            <a:ext cx="731838" cy="73183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0964" name="AutoShape 36"/>
          <p:cNvSpPr>
            <a:spLocks noChangeArrowheads="1"/>
          </p:cNvSpPr>
          <p:nvPr/>
        </p:nvSpPr>
        <p:spPr bwMode="auto">
          <a:xfrm>
            <a:off x="7696200" y="4419600"/>
            <a:ext cx="762000" cy="304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80965" name="AutoShape 37"/>
          <p:cNvSpPr>
            <a:spLocks noChangeArrowheads="1"/>
          </p:cNvSpPr>
          <p:nvPr/>
        </p:nvSpPr>
        <p:spPr bwMode="auto">
          <a:xfrm>
            <a:off x="8585201" y="3681414"/>
            <a:ext cx="684213" cy="25082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0966" name="Line 38"/>
          <p:cNvSpPr>
            <a:spLocks noChangeShapeType="1"/>
          </p:cNvSpPr>
          <p:nvPr/>
        </p:nvSpPr>
        <p:spPr bwMode="auto">
          <a:xfrm>
            <a:off x="4343401" y="2743200"/>
            <a:ext cx="11668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0967" name="Line 39"/>
          <p:cNvSpPr>
            <a:spLocks noChangeShapeType="1"/>
          </p:cNvSpPr>
          <p:nvPr/>
        </p:nvSpPr>
        <p:spPr bwMode="auto">
          <a:xfrm>
            <a:off x="5776660" y="2743200"/>
            <a:ext cx="762000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0968" name="Line 40"/>
          <p:cNvSpPr>
            <a:spLocks noChangeShapeType="1"/>
          </p:cNvSpPr>
          <p:nvPr/>
        </p:nvSpPr>
        <p:spPr bwMode="auto">
          <a:xfrm>
            <a:off x="6877778" y="2743200"/>
            <a:ext cx="457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0969" name="Line 41"/>
          <p:cNvSpPr>
            <a:spLocks noChangeShapeType="1"/>
          </p:cNvSpPr>
          <p:nvPr/>
        </p:nvSpPr>
        <p:spPr bwMode="auto">
          <a:xfrm>
            <a:off x="7653160" y="2743200"/>
            <a:ext cx="762000" cy="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0970" name="Rectangle 42"/>
          <p:cNvSpPr>
            <a:spLocks noChangeArrowheads="1"/>
          </p:cNvSpPr>
          <p:nvPr/>
        </p:nvSpPr>
        <p:spPr bwMode="auto">
          <a:xfrm>
            <a:off x="2286000" y="3048000"/>
            <a:ext cx="4800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700"/>
              <a:t>A.B'.C'.D' + </a:t>
            </a:r>
            <a:r>
              <a:rPr lang="en-US" sz="1700">
                <a:solidFill>
                  <a:srgbClr val="FF0000"/>
                </a:solidFill>
              </a:rPr>
              <a:t>A.C'.D'</a:t>
            </a:r>
            <a:r>
              <a:rPr lang="en-US" sz="1700"/>
              <a:t> + B.C + A'.C.D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700"/>
              <a:t>= A.B'.C'.D' + A.C'.D'.(B+B') + </a:t>
            </a:r>
            <a:r>
              <a:rPr lang="en-US" sz="1700">
                <a:solidFill>
                  <a:srgbClr val="FF0000"/>
                </a:solidFill>
              </a:rPr>
              <a:t>B.C</a:t>
            </a:r>
            <a:r>
              <a:rPr lang="en-US" sz="1700"/>
              <a:t> + A'.C.D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700"/>
              <a:t>= A.B'.C'.D' + A.B.C'.D' + A.B'.C'.D' + B.C.(A+A') + A'.C.D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700"/>
              <a:t>= A.B'.C'.D' + A.B.C'.D' + A.B.C + A'.B.C + A'.C.D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700"/>
              <a:t>= A.B'.C'.D' + A.B.C'.D' + A.B.C.(D+D') + A'.B.C.(D+D') + A'.C.D.(B+B')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1700"/>
              <a:t>= A.B'.C'.D' + A.B.C'.D' + A.B.C.D + A.B.C.D' + A'.B.C.D + A'.B.C.D' + A'.B‘.C.D</a:t>
            </a:r>
            <a:endParaRPr lang="en-US" sz="2100"/>
          </a:p>
        </p:txBody>
      </p:sp>
      <p:sp>
        <p:nvSpPr>
          <p:cNvPr id="380971" name="Line 43"/>
          <p:cNvSpPr>
            <a:spLocks noChangeShapeType="1"/>
          </p:cNvSpPr>
          <p:nvPr/>
        </p:nvSpPr>
        <p:spPr bwMode="auto">
          <a:xfrm>
            <a:off x="2590800" y="3962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0972" name="Line 44"/>
          <p:cNvSpPr>
            <a:spLocks noChangeShapeType="1"/>
          </p:cNvSpPr>
          <p:nvPr/>
        </p:nvSpPr>
        <p:spPr bwMode="auto">
          <a:xfrm>
            <a:off x="4800600" y="3962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838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  <p:sp>
        <p:nvSpPr>
          <p:cNvPr id="37893" name="Rectangle 8"/>
          <p:cNvSpPr>
            <a:spLocks noGrp="1" noChangeArrowheads="1"/>
          </p:cNvSpPr>
          <p:nvPr>
            <p:ph type="title"/>
          </p:nvPr>
        </p:nvSpPr>
        <p:spPr>
          <a:xfrm>
            <a:off x="1981200" y="2438401"/>
            <a:ext cx="8229600" cy="1139825"/>
          </a:xfrm>
        </p:spPr>
        <p:txBody>
          <a:bodyPr/>
          <a:lstStyle/>
          <a:p>
            <a:pPr algn="ctr" eaLnBrk="1" hangingPunct="1"/>
            <a:r>
              <a:rPr lang="en-US" b="1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412097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99C044-80B1-4E3F-889D-100A874ACEA6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TYPES OF LOGIC BLOCKS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1924" y="1309337"/>
            <a:ext cx="10623792" cy="4889039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>
                <a:solidFill>
                  <a:srgbClr val="0000CC"/>
                </a:solidFill>
              </a:rPr>
              <a:t>Combinational</a:t>
            </a:r>
            <a:r>
              <a:rPr lang="en-US" sz="2800" dirty="0">
                <a:solidFill>
                  <a:srgbClr val="800000"/>
                </a:solidFill>
              </a:rPr>
              <a:t>: no memory, output depends solely on the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input</a:t>
            </a:r>
          </a:p>
          <a:p>
            <a:pPr lvl="1" eaLnBrk="1" hangingPunct="1"/>
            <a:r>
              <a:rPr lang="en-US" sz="2400" dirty="0"/>
              <a:t>Gates</a:t>
            </a:r>
          </a:p>
          <a:p>
            <a:pPr lvl="1" eaLnBrk="1" hangingPunct="1"/>
            <a:r>
              <a:rPr lang="en-US" sz="2400" dirty="0"/>
              <a:t>Decoders, multiplexers</a:t>
            </a:r>
          </a:p>
          <a:p>
            <a:pPr lvl="1" eaLnBrk="1" hangingPunct="1"/>
            <a:r>
              <a:rPr lang="en-US" sz="2400" dirty="0"/>
              <a:t>Adders, multipliers</a:t>
            </a:r>
          </a:p>
          <a:p>
            <a:pPr lvl="1" eaLnBrk="1" hangingPunct="1"/>
            <a:endParaRPr lang="en-US" sz="2400" dirty="0"/>
          </a:p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srgbClr val="0000CC"/>
                </a:solidFill>
              </a:rPr>
              <a:t>Sequential</a:t>
            </a:r>
            <a:r>
              <a:rPr lang="en-US" sz="2800" dirty="0">
                <a:solidFill>
                  <a:srgbClr val="800000"/>
                </a:solidFill>
              </a:rPr>
              <a:t>: with memory, output depends on both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input</a:t>
            </a:r>
            <a:r>
              <a:rPr lang="en-US" sz="2800" dirty="0">
                <a:solidFill>
                  <a:srgbClr val="800000"/>
                </a:solidFill>
              </a:rPr>
              <a:t> and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current state</a:t>
            </a:r>
            <a:r>
              <a:rPr lang="en-US" sz="2800" dirty="0">
                <a:solidFill>
                  <a:srgbClr val="800000"/>
                </a:solidFill>
              </a:rPr>
              <a:t>.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dirty="0"/>
              <a:t>Counters, </a:t>
            </a:r>
            <a:r>
              <a:rPr lang="en-US" sz="2400" b="1" dirty="0"/>
              <a:t>registers</a:t>
            </a:r>
          </a:p>
          <a:p>
            <a:pPr lvl="1" eaLnBrk="1" hangingPunct="1"/>
            <a:r>
              <a:rPr lang="en-US" sz="2400" dirty="0"/>
              <a:t>Memories</a:t>
            </a:r>
          </a:p>
        </p:txBody>
      </p:sp>
    </p:spTree>
    <p:extLst>
      <p:ext uri="{BB962C8B-B14F-4D97-AF65-F5344CB8AC3E}">
        <p14:creationId xmlns:p14="http://schemas.microsoft.com/office/powerpoint/2010/main" val="2454641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99C044-80B1-4E3F-889D-100A874ACEA6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ALGEBRA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F4155B6-947B-4287-90DE-B86F4D8AAD6C}"/>
              </a:ext>
            </a:extLst>
          </p:cNvPr>
          <p:cNvSpPr txBox="1">
            <a:spLocks noChangeArrowheads="1"/>
          </p:cNvSpPr>
          <p:nvPr/>
        </p:nvSpPr>
        <p:spPr>
          <a:xfrm>
            <a:off x="815515" y="1131478"/>
            <a:ext cx="4063612" cy="48355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44500" indent="-4445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808038" indent="-36353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2000"/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074738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074738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097280" indent="-109728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800000"/>
                </a:solidFill>
              </a:rPr>
              <a:t>Boolean values: </a:t>
            </a:r>
            <a:endParaRPr lang="en-US" dirty="0"/>
          </a:p>
          <a:p>
            <a:pPr lvl="1"/>
            <a:r>
              <a:rPr lang="en-US" sz="2000" dirty="0"/>
              <a:t>True (1)</a:t>
            </a:r>
          </a:p>
          <a:p>
            <a:pPr lvl="1"/>
            <a:r>
              <a:rPr lang="en-US" sz="2000" dirty="0"/>
              <a:t>False (0)</a:t>
            </a:r>
          </a:p>
          <a:p>
            <a:pPr>
              <a:spcBef>
                <a:spcPct val="60000"/>
              </a:spcBef>
            </a:pPr>
            <a:r>
              <a:rPr lang="en-US" dirty="0">
                <a:solidFill>
                  <a:srgbClr val="800000"/>
                </a:solidFill>
              </a:rPr>
              <a:t>Connectives</a:t>
            </a:r>
          </a:p>
          <a:p>
            <a:pPr lvl="1"/>
            <a:r>
              <a:rPr lang="en-US" sz="2000" dirty="0"/>
              <a:t>Conjunction (AND)</a:t>
            </a:r>
          </a:p>
          <a:p>
            <a:pPr lvl="2"/>
            <a:r>
              <a:rPr lang="en-US" sz="1800" b="1" dirty="0">
                <a:solidFill>
                  <a:srgbClr val="0000CC"/>
                </a:solidFill>
              </a:rPr>
              <a:t>A </a:t>
            </a:r>
            <a:r>
              <a:rPr lang="en-US" sz="1800" b="1" dirty="0">
                <a:solidFill>
                  <a:srgbClr val="0000CC"/>
                </a:solidFill>
                <a:sym typeface="Symbol" pitchFamily="18" charset="2"/>
              </a:rPr>
              <a:t> </a:t>
            </a:r>
            <a:r>
              <a:rPr lang="en-US" sz="1800" b="1" dirty="0">
                <a:solidFill>
                  <a:srgbClr val="0000CC"/>
                </a:solidFill>
              </a:rPr>
              <a:t>B</a:t>
            </a:r>
            <a:r>
              <a:rPr lang="en-US" sz="1800" dirty="0"/>
              <a:t>; A </a:t>
            </a:r>
            <a:r>
              <a:rPr lang="en-US" sz="1800" b="1" dirty="0">
                <a:sym typeface="Symbol" pitchFamily="18" charset="2"/>
              </a:rPr>
              <a:t></a:t>
            </a:r>
            <a:r>
              <a:rPr lang="en-US" sz="1800" dirty="0"/>
              <a:t> B</a:t>
            </a:r>
          </a:p>
          <a:p>
            <a:pPr lvl="1"/>
            <a:r>
              <a:rPr lang="en-US" sz="2000" dirty="0"/>
              <a:t>Disjunction (OR)</a:t>
            </a:r>
          </a:p>
          <a:p>
            <a:pPr lvl="2"/>
            <a:r>
              <a:rPr lang="en-US" sz="1800" b="1" dirty="0">
                <a:solidFill>
                  <a:srgbClr val="0000CC"/>
                </a:solidFill>
              </a:rPr>
              <a:t>A + B</a:t>
            </a:r>
            <a:r>
              <a:rPr lang="en-US" sz="1800" dirty="0"/>
              <a:t>; A </a:t>
            </a:r>
            <a:r>
              <a:rPr lang="en-US" sz="1800" b="1" dirty="0">
                <a:sym typeface="Symbol" pitchFamily="18" charset="2"/>
              </a:rPr>
              <a:t></a:t>
            </a:r>
            <a:r>
              <a:rPr lang="en-US" sz="1800" dirty="0"/>
              <a:t> B</a:t>
            </a:r>
          </a:p>
          <a:p>
            <a:pPr lvl="1"/>
            <a:r>
              <a:rPr lang="en-US" sz="2000" dirty="0"/>
              <a:t>Negation (NOT)</a:t>
            </a:r>
          </a:p>
          <a:p>
            <a:pPr lvl="2"/>
            <a:r>
              <a:rPr lang="en-US" sz="1800" b="1" dirty="0">
                <a:solidFill>
                  <a:srgbClr val="0000CC"/>
                </a:solidFill>
              </a:rPr>
              <a:t>Ā</a:t>
            </a:r>
            <a:r>
              <a:rPr lang="en-US" sz="1800" dirty="0">
                <a:solidFill>
                  <a:srgbClr val="0000CC"/>
                </a:solidFill>
              </a:rPr>
              <a:t> /A’</a:t>
            </a:r>
            <a:endParaRPr lang="he-IL" sz="1800" dirty="0">
              <a:solidFill>
                <a:srgbClr val="0000CC"/>
              </a:solidFill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1D2C793F-5172-4C07-83F5-4174B048F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252" y="1068371"/>
            <a:ext cx="3581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>
                <a:solidFill>
                  <a:srgbClr val="800000"/>
                </a:solidFill>
              </a:rPr>
              <a:t>Truth tables </a:t>
            </a:r>
            <a:endParaRPr lang="en-US" sz="2400" dirty="0"/>
          </a:p>
        </p:txBody>
      </p:sp>
      <p:graphicFrame>
        <p:nvGraphicFramePr>
          <p:cNvPr id="11" name="Group 86">
            <a:extLst>
              <a:ext uri="{FF2B5EF4-FFF2-40B4-BE49-F238E27FC236}">
                <a16:creationId xmlns:a16="http://schemas.microsoft.com/office/drawing/2014/main" id="{D6E4A70B-7815-4885-97B1-C48CE4B97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53763"/>
              </p:ext>
            </p:extLst>
          </p:nvPr>
        </p:nvGraphicFramePr>
        <p:xfrm>
          <a:off x="5878452" y="1601771"/>
          <a:ext cx="1676400" cy="1752602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B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Group 85">
            <a:extLst>
              <a:ext uri="{FF2B5EF4-FFF2-40B4-BE49-F238E27FC236}">
                <a16:creationId xmlns:a16="http://schemas.microsoft.com/office/drawing/2014/main" id="{119B0FE8-6CB7-481B-9343-2F967381AF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705295"/>
              </p:ext>
            </p:extLst>
          </p:nvPr>
        </p:nvGraphicFramePr>
        <p:xfrm>
          <a:off x="7783452" y="1601772"/>
          <a:ext cx="1676400" cy="1773239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+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B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Group 122">
            <a:extLst>
              <a:ext uri="{FF2B5EF4-FFF2-40B4-BE49-F238E27FC236}">
                <a16:creationId xmlns:a16="http://schemas.microsoft.com/office/drawing/2014/main" id="{697FB2B5-8420-4208-9F8D-F27DB7332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198988"/>
              </p:ext>
            </p:extLst>
          </p:nvPr>
        </p:nvGraphicFramePr>
        <p:xfrm>
          <a:off x="9688452" y="1601772"/>
          <a:ext cx="914400" cy="1065213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Ā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Symbol" pitchFamily="18" charset="2"/>
                      </a:endParaRP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Rectangle 123">
            <a:extLst>
              <a:ext uri="{FF2B5EF4-FFF2-40B4-BE49-F238E27FC236}">
                <a16:creationId xmlns:a16="http://schemas.microsoft.com/office/drawing/2014/main" id="{7B295183-D48F-49AE-A7C8-C7DA11655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252" y="3582971"/>
            <a:ext cx="3581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>
                <a:solidFill>
                  <a:srgbClr val="800000"/>
                </a:solidFill>
              </a:rPr>
              <a:t>Logic gates</a:t>
            </a:r>
            <a:endParaRPr lang="en-US" sz="2400"/>
          </a:p>
        </p:txBody>
      </p:sp>
      <p:grpSp>
        <p:nvGrpSpPr>
          <p:cNvPr id="15" name="Group 131">
            <a:extLst>
              <a:ext uri="{FF2B5EF4-FFF2-40B4-BE49-F238E27FC236}">
                <a16:creationId xmlns:a16="http://schemas.microsoft.com/office/drawing/2014/main" id="{FCB9ECB2-7E4D-4859-BEA1-DDD9B57EC765}"/>
              </a:ext>
            </a:extLst>
          </p:cNvPr>
          <p:cNvGrpSpPr>
            <a:grpSpLocks/>
          </p:cNvGrpSpPr>
          <p:nvPr/>
        </p:nvGrpSpPr>
        <p:grpSpPr bwMode="auto">
          <a:xfrm>
            <a:off x="5878452" y="4040172"/>
            <a:ext cx="2459038" cy="703263"/>
            <a:chOff x="2771" y="2716"/>
            <a:chExt cx="1549" cy="443"/>
          </a:xfrm>
        </p:grpSpPr>
        <p:grpSp>
          <p:nvGrpSpPr>
            <p:cNvPr id="16" name="Group 124">
              <a:extLst>
                <a:ext uri="{FF2B5EF4-FFF2-40B4-BE49-F238E27FC236}">
                  <a16:creationId xmlns:a16="http://schemas.microsoft.com/office/drawing/2014/main" id="{7220D934-7B36-4C1A-BBF8-C464B43CB4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1" y="2716"/>
              <a:ext cx="1186" cy="443"/>
              <a:chOff x="1056" y="2784"/>
              <a:chExt cx="1186" cy="443"/>
            </a:xfrm>
          </p:grpSpPr>
          <p:sp>
            <p:nvSpPr>
              <p:cNvPr id="18" name="AutoShape 125">
                <a:extLst>
                  <a:ext uri="{FF2B5EF4-FFF2-40B4-BE49-F238E27FC236}">
                    <a16:creationId xmlns:a16="http://schemas.microsoft.com/office/drawing/2014/main" id="{6CF3446A-A3D7-43E8-BEAE-4E8CD8E374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880"/>
                <a:ext cx="403" cy="316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" name="Line 126">
                <a:extLst>
                  <a:ext uri="{FF2B5EF4-FFF2-40B4-BE49-F238E27FC236}">
                    <a16:creationId xmlns:a16="http://schemas.microsoft.com/office/drawing/2014/main" id="{291F8E50-8D5A-4587-86E4-23F9D13D90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928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27">
                <a:extLst>
                  <a:ext uri="{FF2B5EF4-FFF2-40B4-BE49-F238E27FC236}">
                    <a16:creationId xmlns:a16="http://schemas.microsoft.com/office/drawing/2014/main" id="{C63E1638-27F4-4200-906A-3E9AF41B11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3120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128">
                <a:extLst>
                  <a:ext uri="{FF2B5EF4-FFF2-40B4-BE49-F238E27FC236}">
                    <a16:creationId xmlns:a16="http://schemas.microsoft.com/office/drawing/2014/main" id="{FAC7916E-C11C-4FBF-B96E-775E5F35D9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4" y="3024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Text Box 129">
                <a:extLst>
                  <a:ext uri="{FF2B5EF4-FFF2-40B4-BE49-F238E27FC236}">
                    <a16:creationId xmlns:a16="http://schemas.microsoft.com/office/drawing/2014/main" id="{71DCA032-BFC7-48B0-8DAE-97AB9BA09E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784"/>
                <a:ext cx="192" cy="44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50000"/>
                  </a:spcBef>
                </a:pPr>
                <a:r>
                  <a:rPr lang="en-GB" sz="1600"/>
                  <a:t>A</a:t>
                </a:r>
              </a:p>
              <a:p>
                <a:pPr algn="r" eaLnBrk="0" hangingPunct="0">
                  <a:spcBef>
                    <a:spcPct val="50000"/>
                  </a:spcBef>
                </a:pPr>
                <a:r>
                  <a:rPr lang="en-GB" sz="1600"/>
                  <a:t>B</a:t>
                </a:r>
              </a:p>
            </p:txBody>
          </p:sp>
        </p:grpSp>
        <p:sp>
          <p:nvSpPr>
            <p:cNvPr id="17" name="Text Box 130">
              <a:extLst>
                <a:ext uri="{FF2B5EF4-FFF2-40B4-BE49-F238E27FC236}">
                  <a16:creationId xmlns:a16="http://schemas.microsoft.com/office/drawing/2014/main" id="{3ABA287D-0B40-4DF8-8298-C96353A879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832"/>
              <a:ext cx="38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A</a:t>
              </a:r>
              <a:r>
                <a:rPr lang="en-GB" sz="1600">
                  <a:sym typeface="Symbol" pitchFamily="18" charset="2"/>
                </a:rPr>
                <a:t></a:t>
              </a:r>
              <a:r>
                <a:rPr lang="en-GB" sz="1600"/>
                <a:t>B</a:t>
              </a:r>
            </a:p>
          </p:txBody>
        </p:sp>
      </p:grpSp>
      <p:grpSp>
        <p:nvGrpSpPr>
          <p:cNvPr id="23" name="Group 132">
            <a:extLst>
              <a:ext uri="{FF2B5EF4-FFF2-40B4-BE49-F238E27FC236}">
                <a16:creationId xmlns:a16="http://schemas.microsoft.com/office/drawing/2014/main" id="{61A19DDD-030F-4D39-84A8-6CF5924C8860}"/>
              </a:ext>
            </a:extLst>
          </p:cNvPr>
          <p:cNvGrpSpPr>
            <a:grpSpLocks/>
          </p:cNvGrpSpPr>
          <p:nvPr/>
        </p:nvGrpSpPr>
        <p:grpSpPr bwMode="auto">
          <a:xfrm>
            <a:off x="5802253" y="5030772"/>
            <a:ext cx="2449513" cy="703263"/>
            <a:chOff x="2544" y="2791"/>
            <a:chExt cx="1543" cy="443"/>
          </a:xfrm>
        </p:grpSpPr>
        <p:grpSp>
          <p:nvGrpSpPr>
            <p:cNvPr id="24" name="Group 133">
              <a:extLst>
                <a:ext uri="{FF2B5EF4-FFF2-40B4-BE49-F238E27FC236}">
                  <a16:creationId xmlns:a16="http://schemas.microsoft.com/office/drawing/2014/main" id="{10C4D8E7-EEE0-47CF-BF88-9734CB1F77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2880"/>
              <a:ext cx="403" cy="317"/>
              <a:chOff x="6768" y="11808"/>
              <a:chExt cx="1008" cy="792"/>
            </a:xfrm>
          </p:grpSpPr>
          <p:sp>
            <p:nvSpPr>
              <p:cNvPr id="30" name="Freeform 134">
                <a:extLst>
                  <a:ext uri="{FF2B5EF4-FFF2-40B4-BE49-F238E27FC236}">
                    <a16:creationId xmlns:a16="http://schemas.microsoft.com/office/drawing/2014/main" id="{1393B495-703A-417F-9891-23D2D103E5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144 w 288"/>
                  <a:gd name="T3" fmla="*/ 396 h 864"/>
                  <a:gd name="T4" fmla="*/ 0 w 288"/>
                  <a:gd name="T5" fmla="*/ 792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135">
                <a:extLst>
                  <a:ext uri="{FF2B5EF4-FFF2-40B4-BE49-F238E27FC236}">
                    <a16:creationId xmlns:a16="http://schemas.microsoft.com/office/drawing/2014/main" id="{8248BC45-2516-4A79-B975-FB10BD464E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136">
                <a:extLst>
                  <a:ext uri="{FF2B5EF4-FFF2-40B4-BE49-F238E27FC236}">
                    <a16:creationId xmlns:a16="http://schemas.microsoft.com/office/drawing/2014/main" id="{0246A9CF-33A2-4DD5-B165-74DB1C708A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37">
                <a:extLst>
                  <a:ext uri="{FF2B5EF4-FFF2-40B4-BE49-F238E27FC236}">
                    <a16:creationId xmlns:a16="http://schemas.microsoft.com/office/drawing/2014/main" id="{F1FF844A-529E-4357-81E6-640C83A2E5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86 w 576"/>
                  <a:gd name="T3" fmla="*/ 144 h 432"/>
                  <a:gd name="T4" fmla="*/ 648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38">
                <a:extLst>
                  <a:ext uri="{FF2B5EF4-FFF2-40B4-BE49-F238E27FC236}">
                    <a16:creationId xmlns:a16="http://schemas.microsoft.com/office/drawing/2014/main" id="{760AFBE5-73B6-4495-A35E-D73B0FB00F2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86 w 576"/>
                  <a:gd name="T3" fmla="*/ 144 h 432"/>
                  <a:gd name="T4" fmla="*/ 648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" name="Line 139">
              <a:extLst>
                <a:ext uri="{FF2B5EF4-FFF2-40B4-BE49-F238E27FC236}">
                  <a16:creationId xmlns:a16="http://schemas.microsoft.com/office/drawing/2014/main" id="{6459FA17-4394-4CC7-B3C2-0BA32B107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8" y="2935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40">
              <a:extLst>
                <a:ext uri="{FF2B5EF4-FFF2-40B4-BE49-F238E27FC236}">
                  <a16:creationId xmlns:a16="http://schemas.microsoft.com/office/drawing/2014/main" id="{2EA2391A-10AA-47DA-83B0-62CAC89353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8" y="3127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141">
              <a:extLst>
                <a:ext uri="{FF2B5EF4-FFF2-40B4-BE49-F238E27FC236}">
                  <a16:creationId xmlns:a16="http://schemas.microsoft.com/office/drawing/2014/main" id="{2E2CBCB9-48A6-49D8-A390-D31B3DF37A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791"/>
              <a:ext cx="214" cy="44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GB" sz="1600" dirty="0"/>
                <a:t>A</a:t>
              </a:r>
            </a:p>
            <a:p>
              <a:pPr algn="r" eaLnBrk="0" hangingPunct="0">
                <a:spcBef>
                  <a:spcPct val="50000"/>
                </a:spcBef>
              </a:pPr>
              <a:r>
                <a:rPr lang="en-GB" sz="1600" dirty="0"/>
                <a:t>B</a:t>
              </a:r>
            </a:p>
          </p:txBody>
        </p:sp>
        <p:sp>
          <p:nvSpPr>
            <p:cNvPr id="28" name="Line 142">
              <a:extLst>
                <a:ext uri="{FF2B5EF4-FFF2-40B4-BE49-F238E27FC236}">
                  <a16:creationId xmlns:a16="http://schemas.microsoft.com/office/drawing/2014/main" id="{3D589BDA-8129-4FDC-B699-A2F427475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6" y="3051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143">
              <a:extLst>
                <a:ext uri="{FF2B5EF4-FFF2-40B4-BE49-F238E27FC236}">
                  <a16:creationId xmlns:a16="http://schemas.microsoft.com/office/drawing/2014/main" id="{8C3A6335-628C-4D63-9CEF-C2DD5EE54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3" y="2927"/>
              <a:ext cx="38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A+B</a:t>
              </a:r>
            </a:p>
          </p:txBody>
        </p:sp>
      </p:grpSp>
      <p:grpSp>
        <p:nvGrpSpPr>
          <p:cNvPr id="35" name="Group 144">
            <a:extLst>
              <a:ext uri="{FF2B5EF4-FFF2-40B4-BE49-F238E27FC236}">
                <a16:creationId xmlns:a16="http://schemas.microsoft.com/office/drawing/2014/main" id="{D46EF432-3A03-46B8-80FE-B8729F3DB1D1}"/>
              </a:ext>
            </a:extLst>
          </p:cNvPr>
          <p:cNvGrpSpPr>
            <a:grpSpLocks/>
          </p:cNvGrpSpPr>
          <p:nvPr/>
        </p:nvGrpSpPr>
        <p:grpSpPr bwMode="auto">
          <a:xfrm>
            <a:off x="8164452" y="4497371"/>
            <a:ext cx="2165350" cy="609600"/>
            <a:chOff x="4156" y="2832"/>
            <a:chExt cx="1364" cy="384"/>
          </a:xfrm>
        </p:grpSpPr>
        <p:grpSp>
          <p:nvGrpSpPr>
            <p:cNvPr id="36" name="Group 145">
              <a:extLst>
                <a:ext uri="{FF2B5EF4-FFF2-40B4-BE49-F238E27FC236}">
                  <a16:creationId xmlns:a16="http://schemas.microsoft.com/office/drawing/2014/main" id="{800A4F1C-E6A6-4D06-AEDE-CF4BFC80DA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6" y="2832"/>
              <a:ext cx="350" cy="384"/>
              <a:chOff x="2952" y="12888"/>
              <a:chExt cx="801" cy="792"/>
            </a:xfrm>
          </p:grpSpPr>
          <p:sp>
            <p:nvSpPr>
              <p:cNvPr id="41" name="AutoShape 146">
                <a:extLst>
                  <a:ext uri="{FF2B5EF4-FFF2-40B4-BE49-F238E27FC236}">
                    <a16:creationId xmlns:a16="http://schemas.microsoft.com/office/drawing/2014/main" id="{796E5931-6B61-4F3A-A302-295106172B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880" y="12960"/>
                <a:ext cx="792" cy="648"/>
              </a:xfrm>
              <a:prstGeom prst="flowChartMerge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2" name="Oval 147">
                <a:extLst>
                  <a:ext uri="{FF2B5EF4-FFF2-40B4-BE49-F238E27FC236}">
                    <a16:creationId xmlns:a16="http://schemas.microsoft.com/office/drawing/2014/main" id="{061C6D9D-F466-461E-AF42-714D6C2C2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9" y="13236"/>
                <a:ext cx="144" cy="144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37" name="Line 148">
              <a:extLst>
                <a:ext uri="{FF2B5EF4-FFF2-40B4-BE49-F238E27FC236}">
                  <a16:creationId xmlns:a16="http://schemas.microsoft.com/office/drawing/2014/main" id="{3E1FAB6C-EE83-4422-B6C2-3B440E671E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052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149">
              <a:extLst>
                <a:ext uri="{FF2B5EF4-FFF2-40B4-BE49-F238E27FC236}">
                  <a16:creationId xmlns:a16="http://schemas.microsoft.com/office/drawing/2014/main" id="{E281771E-4EC9-4DD9-BBBB-8F83F7996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5" y="3044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150">
              <a:extLst>
                <a:ext uri="{FF2B5EF4-FFF2-40B4-BE49-F238E27FC236}">
                  <a16:creationId xmlns:a16="http://schemas.microsoft.com/office/drawing/2014/main" id="{7971FC30-3513-4F1F-9864-A313C3C4E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921"/>
              <a:ext cx="21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GB" sz="1600"/>
                <a:t>A</a:t>
              </a:r>
            </a:p>
          </p:txBody>
        </p:sp>
        <p:sp>
          <p:nvSpPr>
            <p:cNvPr id="40" name="Text Box 151">
              <a:extLst>
                <a:ext uri="{FF2B5EF4-FFF2-40B4-BE49-F238E27FC236}">
                  <a16:creationId xmlns:a16="http://schemas.microsoft.com/office/drawing/2014/main" id="{B51CB9F7-70F2-4B5F-AF41-DB60860E4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2928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GB" sz="1600" dirty="0"/>
                <a:t>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29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Boolean Algebra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BDAD77-1BF2-4F33-8022-990E5D5D3C6C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LAWS OF BOOLEAN ALGEBRA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29915" y="1044115"/>
            <a:ext cx="8229600" cy="5029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800000"/>
                </a:solidFill>
              </a:rPr>
              <a:t>Identity </a:t>
            </a:r>
            <a:r>
              <a:rPr lang="en-US" sz="2400" dirty="0"/>
              <a:t>laws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dirty="0"/>
              <a:t>	A + 0 = 0 + A = A ;		A </a:t>
            </a:r>
            <a:r>
              <a:rPr lang="en-US" sz="2000" dirty="0">
                <a:sym typeface="Symbol" pitchFamily="18" charset="2"/>
              </a:rPr>
              <a:t> 1 = 1  A = A</a:t>
            </a:r>
          </a:p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800000"/>
                </a:solidFill>
              </a:rPr>
              <a:t>Inverse/complement </a:t>
            </a:r>
            <a:r>
              <a:rPr lang="en-US" sz="2400" dirty="0"/>
              <a:t>laws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dirty="0"/>
              <a:t>	A + Ā = 1 ;			A </a:t>
            </a:r>
            <a:r>
              <a:rPr lang="en-US" sz="2000" dirty="0">
                <a:sym typeface="Symbol" pitchFamily="18" charset="2"/>
              </a:rPr>
              <a:t> Ā = 0</a:t>
            </a:r>
          </a:p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Commutative </a:t>
            </a:r>
            <a:r>
              <a:rPr lang="en-US" sz="2400" dirty="0">
                <a:sym typeface="Symbol" pitchFamily="18" charset="2"/>
              </a:rPr>
              <a:t>laws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dirty="0">
                <a:sym typeface="Symbol" pitchFamily="18" charset="2"/>
              </a:rPr>
              <a:t>	A + B = B + A ;			A  B = B  A</a:t>
            </a:r>
          </a:p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Associative </a:t>
            </a:r>
            <a:r>
              <a:rPr lang="en-US" sz="2400" dirty="0">
                <a:sym typeface="Symbol" pitchFamily="18" charset="2"/>
              </a:rPr>
              <a:t>laws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dirty="0">
                <a:sym typeface="Symbol" pitchFamily="18" charset="2"/>
              </a:rPr>
              <a:t>	A + 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(</a:t>
            </a:r>
            <a:r>
              <a:rPr lang="en-US" sz="2000" dirty="0">
                <a:sym typeface="Symbol" pitchFamily="18" charset="2"/>
              </a:rPr>
              <a:t>B + C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)</a:t>
            </a:r>
            <a:r>
              <a:rPr lang="en-US" sz="2000" dirty="0">
                <a:sym typeface="Symbol" pitchFamily="18" charset="2"/>
              </a:rPr>
              <a:t> = 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(</a:t>
            </a:r>
            <a:r>
              <a:rPr lang="en-US" sz="2000" dirty="0">
                <a:sym typeface="Symbol" pitchFamily="18" charset="2"/>
              </a:rPr>
              <a:t>A + B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)</a:t>
            </a:r>
            <a:r>
              <a:rPr lang="en-US" sz="2000" dirty="0">
                <a:sym typeface="Symbol" pitchFamily="18" charset="2"/>
              </a:rPr>
              <a:t> + C ;		A  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(</a:t>
            </a:r>
            <a:r>
              <a:rPr lang="en-US" sz="2000" dirty="0">
                <a:sym typeface="Symbol" pitchFamily="18" charset="2"/>
              </a:rPr>
              <a:t>B  C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)</a:t>
            </a:r>
            <a:r>
              <a:rPr lang="en-US" sz="2000" dirty="0">
                <a:sym typeface="Symbol" pitchFamily="18" charset="2"/>
              </a:rPr>
              <a:t> = 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(</a:t>
            </a:r>
            <a:r>
              <a:rPr lang="en-US" sz="2000" dirty="0">
                <a:sym typeface="Symbol" pitchFamily="18" charset="2"/>
              </a:rPr>
              <a:t>A  B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)</a:t>
            </a:r>
            <a:r>
              <a:rPr lang="en-US" sz="2000" dirty="0">
                <a:sym typeface="Symbol" pitchFamily="18" charset="2"/>
              </a:rPr>
              <a:t>  C</a:t>
            </a:r>
          </a:p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Distributive </a:t>
            </a:r>
            <a:r>
              <a:rPr lang="en-US" sz="2400" dirty="0">
                <a:sym typeface="Symbol" pitchFamily="18" charset="2"/>
              </a:rPr>
              <a:t>laws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dirty="0">
                <a:sym typeface="Symbol" pitchFamily="18" charset="2"/>
              </a:rPr>
              <a:t>	A  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(</a:t>
            </a:r>
            <a:r>
              <a:rPr lang="en-US" sz="2000" dirty="0">
                <a:sym typeface="Symbol" pitchFamily="18" charset="2"/>
              </a:rPr>
              <a:t>B + C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)</a:t>
            </a:r>
            <a:r>
              <a:rPr lang="en-US" sz="2000" dirty="0">
                <a:sym typeface="Symbol" pitchFamily="18" charset="2"/>
              </a:rPr>
              <a:t> = 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(</a:t>
            </a:r>
            <a:r>
              <a:rPr lang="en-US" sz="2000" dirty="0">
                <a:sym typeface="Symbol" pitchFamily="18" charset="2"/>
              </a:rPr>
              <a:t>A  B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)</a:t>
            </a:r>
            <a:r>
              <a:rPr lang="en-US" sz="2000" dirty="0">
                <a:sym typeface="Symbol" pitchFamily="18" charset="2"/>
              </a:rPr>
              <a:t> + 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(</a:t>
            </a:r>
            <a:r>
              <a:rPr lang="en-US" sz="2000" dirty="0">
                <a:sym typeface="Symbol" pitchFamily="18" charset="2"/>
              </a:rPr>
              <a:t>A  C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)</a:t>
            </a:r>
            <a:r>
              <a:rPr lang="en-US" sz="2000" dirty="0">
                <a:sym typeface="Symbol" pitchFamily="18" charset="2"/>
              </a:rPr>
              <a:t> ;	A + 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(</a:t>
            </a:r>
            <a:r>
              <a:rPr lang="en-US" sz="2000" dirty="0">
                <a:sym typeface="Symbol" pitchFamily="18" charset="2"/>
              </a:rPr>
              <a:t>B  C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)</a:t>
            </a:r>
            <a:r>
              <a:rPr lang="en-US" sz="2000" dirty="0">
                <a:sym typeface="Symbol" pitchFamily="18" charset="2"/>
              </a:rPr>
              <a:t> = 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(</a:t>
            </a:r>
            <a:r>
              <a:rPr lang="en-US" sz="2000" dirty="0">
                <a:sym typeface="Symbol" pitchFamily="18" charset="2"/>
              </a:rPr>
              <a:t>A + B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)</a:t>
            </a:r>
            <a:r>
              <a:rPr lang="en-US" sz="2000" dirty="0">
                <a:sym typeface="Symbol" pitchFamily="18" charset="2"/>
              </a:rPr>
              <a:t>  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(</a:t>
            </a:r>
            <a:r>
              <a:rPr lang="en-US" sz="2000" dirty="0">
                <a:sym typeface="Symbol" pitchFamily="18" charset="2"/>
              </a:rPr>
              <a:t>A + C</a:t>
            </a:r>
            <a:r>
              <a:rPr lang="en-US" sz="2000" dirty="0">
                <a:solidFill>
                  <a:srgbClr val="0000CC"/>
                </a:solidFill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7139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ED46E4-4BA7-4C7A-83D4-92D51EC89A09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PRECEDENCE OF OPERATORS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6031" y="1023174"/>
            <a:ext cx="8772286" cy="4953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dirty="0">
                <a:solidFill>
                  <a:srgbClr val="800000"/>
                </a:solidFill>
              </a:rPr>
              <a:t>Precedence from highest to lowest</a:t>
            </a:r>
          </a:p>
          <a:p>
            <a:pPr lvl="1" eaLnBrk="1" hangingPunct="1"/>
            <a:r>
              <a:rPr lang="en-US" sz="2000" dirty="0">
                <a:solidFill>
                  <a:srgbClr val="0000CC"/>
                </a:solidFill>
              </a:rPr>
              <a:t>Not</a:t>
            </a:r>
          </a:p>
          <a:p>
            <a:pPr lvl="1" eaLnBrk="1" hangingPunct="1"/>
            <a:r>
              <a:rPr lang="en-US" sz="2000" dirty="0"/>
              <a:t>And</a:t>
            </a:r>
          </a:p>
          <a:p>
            <a:pPr lvl="1" eaLnBrk="1" hangingPunct="1"/>
            <a:r>
              <a:rPr lang="en-US" sz="2000" dirty="0"/>
              <a:t>Or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800000"/>
                </a:solidFill>
              </a:rPr>
              <a:t>Examples:</a:t>
            </a:r>
          </a:p>
          <a:p>
            <a:pPr lvl="1" eaLnBrk="1" hangingPunct="1"/>
            <a:r>
              <a:rPr lang="en-US" sz="2000" dirty="0"/>
              <a:t>A </a:t>
            </a:r>
            <a:r>
              <a:rPr lang="en-US" sz="2000" dirty="0">
                <a:sym typeface="Symbol" pitchFamily="18" charset="2"/>
              </a:rPr>
              <a:t> B + C = (A  B) + C</a:t>
            </a:r>
          </a:p>
          <a:p>
            <a:pPr lvl="1"/>
            <a:r>
              <a:rPr lang="en-US" sz="2000" dirty="0">
                <a:sym typeface="Symbol" pitchFamily="18" charset="2"/>
              </a:rPr>
              <a:t>B + Ā = B + (Ā)</a:t>
            </a:r>
          </a:p>
          <a:p>
            <a:pPr lvl="1" eaLnBrk="1" hangingPunct="1"/>
            <a:r>
              <a:rPr lang="en-US" sz="2000" dirty="0">
                <a:sym typeface="Symbol" pitchFamily="18" charset="2"/>
              </a:rPr>
              <a:t>P + Q'  R = P + ((Q')  R)</a:t>
            </a:r>
            <a:endParaRPr lang="en-US" sz="2000" dirty="0"/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Use </a:t>
            </a:r>
            <a:r>
              <a:rPr lang="en-US" sz="2400" dirty="0">
                <a:solidFill>
                  <a:srgbClr val="7030A0"/>
                </a:solidFill>
                <a:sym typeface="Symbol" pitchFamily="18" charset="2"/>
              </a:rPr>
              <a:t>parenthesis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 to overwrite precedence. Examples:</a:t>
            </a:r>
          </a:p>
          <a:p>
            <a:pPr lvl="1" eaLnBrk="1" hangingPunct="1"/>
            <a:r>
              <a:rPr lang="en-US" sz="2000" dirty="0">
                <a:sym typeface="Symbol" pitchFamily="18" charset="2"/>
              </a:rPr>
              <a:t>A  (B + C)</a:t>
            </a:r>
          </a:p>
          <a:p>
            <a:pPr lvl="1" eaLnBrk="1" hangingPunct="1"/>
            <a:r>
              <a:rPr lang="en-US" sz="2000" dirty="0">
                <a:sym typeface="Symbol" pitchFamily="18" charset="2"/>
              </a:rPr>
              <a:t>(P + Q)'  R</a:t>
            </a:r>
          </a:p>
        </p:txBody>
      </p:sp>
    </p:spTree>
    <p:extLst>
      <p:ext uri="{BB962C8B-B14F-4D97-AF65-F5344CB8AC3E}">
        <p14:creationId xmlns:p14="http://schemas.microsoft.com/office/powerpoint/2010/main" val="1232213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ED46E4-4BA7-4C7A-83D4-92D51EC89A09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C8EC150-1BE8-40CF-AEC6-BC2BC8AC08A7}"/>
              </a:ext>
            </a:extLst>
          </p:cNvPr>
          <p:cNvSpPr txBox="1">
            <a:spLocks noChangeArrowheads="1"/>
          </p:cNvSpPr>
          <p:nvPr/>
        </p:nvSpPr>
        <p:spPr>
          <a:xfrm>
            <a:off x="439750" y="1600201"/>
            <a:ext cx="5849368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4500" indent="-4445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808038" indent="-36353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2000"/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074738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074738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097280" indent="-109728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800000"/>
                </a:solidFill>
              </a:rPr>
              <a:t>Provide a listing of </a:t>
            </a:r>
            <a:r>
              <a:rPr lang="en-US" dirty="0">
                <a:solidFill>
                  <a:srgbClr val="0000CC"/>
                </a:solidFill>
              </a:rPr>
              <a:t>every possible</a:t>
            </a:r>
            <a:r>
              <a:rPr lang="en-US" dirty="0">
                <a:solidFill>
                  <a:srgbClr val="800000"/>
                </a:solidFill>
              </a:rPr>
              <a:t> combination of inputs and its corresponding outputs.</a:t>
            </a:r>
          </a:p>
          <a:p>
            <a:pPr lvl="1"/>
            <a:r>
              <a:rPr lang="en-US" sz="2000" dirty="0"/>
              <a:t>Inputs are usually listed in binary sequence.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rgbClr val="800000"/>
                </a:solidFill>
              </a:rPr>
              <a:t>Example</a:t>
            </a:r>
          </a:p>
          <a:p>
            <a:pPr lvl="1"/>
            <a:r>
              <a:rPr lang="en-US" sz="2000" dirty="0"/>
              <a:t>Truth table with 3 inputs and 2 outputs</a:t>
            </a:r>
          </a:p>
        </p:txBody>
      </p:sp>
      <p:graphicFrame>
        <p:nvGraphicFramePr>
          <p:cNvPr id="9" name="Group 84">
            <a:extLst>
              <a:ext uri="{FF2B5EF4-FFF2-40B4-BE49-F238E27FC236}">
                <a16:creationId xmlns:a16="http://schemas.microsoft.com/office/drawing/2014/main" id="{B6CE5361-C4B3-4204-904E-CE6C32F2B7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322936"/>
              </p:ext>
            </p:extLst>
          </p:nvPr>
        </p:nvGraphicFramePr>
        <p:xfrm>
          <a:off x="7131971" y="1600201"/>
          <a:ext cx="3352800" cy="3395664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 +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x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(y + z)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1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1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1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526049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13953</TotalTime>
  <Words>3311</Words>
  <Application>Microsoft Office PowerPoint</Application>
  <PresentationFormat>Widescreen</PresentationFormat>
  <Paragraphs>1053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1" baseType="lpstr">
      <vt:lpstr>맑은 고딕</vt:lpstr>
      <vt:lpstr>ZapfDingbats</vt:lpstr>
      <vt:lpstr>Arial</vt:lpstr>
      <vt:lpstr>Calibri</vt:lpstr>
      <vt:lpstr>Calibri Light</vt:lpstr>
      <vt:lpstr>Courier New</vt:lpstr>
      <vt:lpstr>Symbol</vt:lpstr>
      <vt:lpstr>Tahoma</vt:lpstr>
      <vt:lpstr>Times New Roman</vt:lpstr>
      <vt:lpstr>Wingdings</vt:lpstr>
      <vt:lpstr>Wingdings 2</vt:lpstr>
      <vt:lpstr>Metropolitan</vt:lpstr>
      <vt:lpstr>Introduction to Computer Science </vt:lpstr>
      <vt:lpstr>BOOLEAN ALGEBRA</vt:lpstr>
      <vt:lpstr>DIGITAL CIRCUITS (1/2)</vt:lpstr>
      <vt:lpstr>DIGITAL CIRCUITS (2/2)</vt:lpstr>
      <vt:lpstr>TYPES OF LOGIC BLOCKS</vt:lpstr>
      <vt:lpstr>BOOLEAN ALGEBRA</vt:lpstr>
      <vt:lpstr>LAWS OF BOOLEAN ALGEBRA</vt:lpstr>
      <vt:lpstr>PRECEDENCE OF OPERATORS</vt:lpstr>
      <vt:lpstr>TRUTH TABLE</vt:lpstr>
      <vt:lpstr>PROOF USING TRUTH TABLE</vt:lpstr>
      <vt:lpstr>DUALITY</vt:lpstr>
      <vt:lpstr>BASIC THEOREMS (1/2)</vt:lpstr>
      <vt:lpstr>BASIC THEOREMS (2/2)</vt:lpstr>
      <vt:lpstr>PROVING A THEOREM</vt:lpstr>
      <vt:lpstr>COMPLEMENT</vt:lpstr>
      <vt:lpstr>BOOLEAN ALGEBRA</vt:lpstr>
      <vt:lpstr>STANDARD FORMS (1/2)</vt:lpstr>
      <vt:lpstr>STANDARD FORMS (2/2)</vt:lpstr>
      <vt:lpstr>DO IT YOURSELF</vt:lpstr>
      <vt:lpstr>MINTERMS &amp; MAXTERMS (1/2)</vt:lpstr>
      <vt:lpstr>MINTERMS &amp; MAXTERMS (2/2)</vt:lpstr>
      <vt:lpstr>CANONICAL FORMS</vt:lpstr>
      <vt:lpstr>SUM-OF-MINTERMS</vt:lpstr>
      <vt:lpstr>PRODUCT-OF-MAXTERMS</vt:lpstr>
      <vt:lpstr>CONVERSION</vt:lpstr>
      <vt:lpstr>KARNAUGH MAPS</vt:lpstr>
      <vt:lpstr>FUNCTION SIMPLIFICATION</vt:lpstr>
      <vt:lpstr>ALGEBRAIC SIMPLIFICATION (1/4)</vt:lpstr>
      <vt:lpstr>ALGEBRAIC SIMPLIFICATION (2/4)</vt:lpstr>
      <vt:lpstr>ALGEBRAIC SIMPLIFICATION (3/4)</vt:lpstr>
      <vt:lpstr>ALGEBRAIC SIMPLIFICATION (4/4)</vt:lpstr>
      <vt:lpstr>INTRODUCTION TO K-MAPS</vt:lpstr>
      <vt:lpstr>VENN DIAGRAM</vt:lpstr>
      <vt:lpstr>2-VARIABLE K-MAPS (1/2)</vt:lpstr>
      <vt:lpstr>3-VARIABLE K-MAPS (1/2)</vt:lpstr>
      <vt:lpstr>3-VARIABLE K-MAPS (2/2)</vt:lpstr>
      <vt:lpstr>QUICK REVIEW QUESTIONS (1)</vt:lpstr>
      <vt:lpstr>4-VARIABLE K-MAPS (1/2)</vt:lpstr>
      <vt:lpstr>4-VARIABLE K-MAPS (2/2)</vt:lpstr>
      <vt:lpstr>HOW TO USE K-MAPS (1/7)</vt:lpstr>
      <vt:lpstr>HOW TO USE K-MAPS (2/7)</vt:lpstr>
      <vt:lpstr>HOW TO USE K-MAPS (3/7)</vt:lpstr>
      <vt:lpstr>HOW TO USE K-MAPS (4/7)</vt:lpstr>
      <vt:lpstr>HOW TO USE K-MAPS (5/7)</vt:lpstr>
      <vt:lpstr>HOW TO USE K-MAPS (6/7)</vt:lpstr>
      <vt:lpstr>HOW TO USE K-MAPS (7/7)</vt:lpstr>
      <vt:lpstr>CONVERTING TO MINTERMS FORM (1/2)</vt:lpstr>
      <vt:lpstr>CONVERTING TO MINTERMS FORM (2/2)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Hieu Huynh</dc:creator>
  <cp:lastModifiedBy>Hieu Huynh</cp:lastModifiedBy>
  <cp:revision>144</cp:revision>
  <cp:lastPrinted>2018-02-27T15:29:14Z</cp:lastPrinted>
  <dcterms:created xsi:type="dcterms:W3CDTF">2018-02-01T01:09:19Z</dcterms:created>
  <dcterms:modified xsi:type="dcterms:W3CDTF">2018-11-16T01:54:09Z</dcterms:modified>
</cp:coreProperties>
</file>