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handoutMasterIdLst>
    <p:handoutMasterId r:id="rId26"/>
  </p:handoutMasterIdLst>
  <p:sldIdLst>
    <p:sldId id="385" r:id="rId2"/>
    <p:sldId id="387" r:id="rId3"/>
    <p:sldId id="388" r:id="rId4"/>
    <p:sldId id="389" r:id="rId5"/>
    <p:sldId id="390" r:id="rId6"/>
    <p:sldId id="391" r:id="rId7"/>
    <p:sldId id="373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79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775" autoAdjust="0"/>
  </p:normalViewPr>
  <p:slideViewPr>
    <p:cSldViewPr snapToGrid="0">
      <p:cViewPr varScale="1">
        <p:scale>
          <a:sx n="91" d="100"/>
          <a:sy n="91" d="100"/>
        </p:scale>
        <p:origin x="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8DF305-E2BB-4AA3-970B-72AEFC21B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71A3C-9FE4-4256-A420-20198B30DE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78262-3FE6-4C73-A027-DC559DA2919C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ECB5-54B2-4901-840B-B3F7D0080F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9E21C-BF47-4137-BE86-A628FC477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71F62-E2A9-4F68-A163-6942991E3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63F43-82C1-4E7C-8293-93DF8220CE7D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1D5-FA06-4F29-854D-B54D666E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5955E-0C1A-43ED-AEC8-FA00FACDCEF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17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FD2337-2B36-4785-971F-8C4AD1D7758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0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75810-9CCA-4B7A-81F1-3E65CA6C85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4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ACACF-CAC9-49B0-A8CF-517FCDA82CA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6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1DBE9-7FBD-40D0-8EED-DF89A2C3454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9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A7DFA-59A1-450F-94D6-0CEF050E98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86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5D267-4FB5-4949-9489-CB0E4CD2D2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2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444E9-BA04-4928-9E5E-2567E3F04F6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95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76E00-6423-4522-AEE9-80D914338EE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3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7D838-9038-494E-9627-5A2742BE9D2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0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B9668-7EA0-49C8-87DB-40FEA0DEFC5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6A3C3-0FD9-4A2E-8E94-E75E450E0C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2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72288-10E5-47A7-AFD2-196FE63E39E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2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40395-9FFC-4576-AE88-D124B2BA1D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0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B6D9F-79F5-4D0A-8893-57AD4261DC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Exponential</a:t>
            </a:r>
            <a:r>
              <a:rPr lang="en-US" baseline="0" dirty="0"/>
              <a:t> number of possible </a:t>
            </a:r>
            <a:r>
              <a:rPr lang="en-US" baseline="0"/>
              <a:t>minterms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0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91438-783E-4CED-AE5C-C001C48680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1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5552E-84BD-4348-B57C-666FADFA5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B365D-8E8D-4EC3-9F69-1AFA3CD5BA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68AEA-3B7F-4FCE-8DBA-38098EFE885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6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DE01A-EAB2-4238-9681-EFEDD2D6AD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B5823-F12B-433E-956E-9036B2145FD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99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292FF-FAE1-494C-B44C-46A90D9FD1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35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CF043-3F90-4EE0-913F-988DDC09E5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335701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293" y="3508861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C863D-7749-4986-82E9-9464F5E7A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9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74703"/>
            <a:ext cx="10772775" cy="86030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51725"/>
            <a:ext cx="10753725" cy="5186254"/>
          </a:xfrm>
        </p:spPr>
        <p:txBody>
          <a:bodyPr>
            <a:normAutofit/>
          </a:bodyPr>
          <a:lstStyle>
            <a:lvl1pPr marL="444500" indent="-44450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8038" indent="-363538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2000"/>
              <a:buFont typeface="Arial" panose="020B0604020202020204" pitchFamily="34" charset="0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74738" indent="-2667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74738" indent="-266700"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26" y="6554697"/>
            <a:ext cx="996418" cy="228600"/>
          </a:xfrm>
        </p:spPr>
        <p:txBody>
          <a:bodyPr/>
          <a:lstStyle/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9311" y="6554697"/>
            <a:ext cx="687370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2852" y="6400800"/>
            <a:ext cx="1191856" cy="383706"/>
          </a:xfrm>
        </p:spPr>
        <p:txBody>
          <a:bodyPr/>
          <a:lstStyle>
            <a:lvl1pPr>
              <a:defRPr sz="2400"/>
            </a:lvl1pPr>
          </a:lstStyle>
          <a:p>
            <a:fld id="{3023A59E-6244-40D7-82DF-9B62307A61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1D2DEB-84C9-46ED-ACE5-08FC4C4F0FF0}"/>
              </a:ext>
            </a:extLst>
          </p:cNvPr>
          <p:cNvCxnSpPr>
            <a:cxnSpLocks/>
          </p:cNvCxnSpPr>
          <p:nvPr userDrawn="1"/>
        </p:nvCxnSpPr>
        <p:spPr>
          <a:xfrm flipV="1">
            <a:off x="667130" y="935007"/>
            <a:ext cx="11161265" cy="13961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4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D6895E-F891-4855-B1E6-5EB949576BA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23A59E-6244-40D7-82DF-9B62307A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3504" y="1758998"/>
            <a:ext cx="10782300" cy="1347170"/>
          </a:xfrm>
        </p:spPr>
        <p:txBody>
          <a:bodyPr/>
          <a:lstStyle/>
          <a:p>
            <a:pPr algn="ctr" eaLnBrk="1" hangingPunct="1"/>
            <a:r>
              <a:rPr lang="en-US" sz="4600" b="1" dirty="0"/>
              <a:t>Introduction to Computer Science</a:t>
            </a:r>
            <a:endParaRPr lang="en-US" sz="2800" b="1" dirty="0">
              <a:solidFill>
                <a:srgbClr val="8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4293" y="3508861"/>
            <a:ext cx="9228201" cy="797893"/>
          </a:xfrm>
        </p:spPr>
        <p:txBody>
          <a:bodyPr/>
          <a:lstStyle/>
          <a:p>
            <a:pPr algn="ctr" eaLnBrk="1" hangingPunct="1"/>
            <a:r>
              <a:rPr lang="en-US" b="1" dirty="0"/>
              <a:t>Logic Gates and Circuits</a:t>
            </a:r>
          </a:p>
        </p:txBody>
      </p:sp>
    </p:spTree>
    <p:extLst>
      <p:ext uri="{BB962C8B-B14F-4D97-AF65-F5344CB8AC3E}">
        <p14:creationId xmlns:p14="http://schemas.microsoft.com/office/powerpoint/2010/main" val="190101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D3DF0-A95A-42BE-93F2-92D54E59E3D2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ANALYSING LOGIC CIRCUITS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1828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/>
              <a:t>Given a logic circuit, we can </a:t>
            </a:r>
            <a:r>
              <a:rPr lang="en-US" sz="2400" dirty="0" err="1"/>
              <a:t>analyse</a:t>
            </a:r>
            <a:r>
              <a:rPr lang="en-US" sz="2400" dirty="0"/>
              <a:t> it to obtain the logic expression.</a:t>
            </a:r>
          </a:p>
          <a:p>
            <a:pPr eaLnBrk="1" hangingPunct="1"/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Example: Given the logic circuit below, what is the </a:t>
            </a:r>
            <a:r>
              <a:rPr lang="en-US" sz="2400" dirty="0">
                <a:solidFill>
                  <a:srgbClr val="800000"/>
                </a:solidFill>
              </a:rPr>
              <a:t>Boolean expression </a:t>
            </a:r>
            <a:r>
              <a:rPr lang="en-US" sz="2400" dirty="0"/>
              <a:t>of F4?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4191000" y="5486400"/>
            <a:ext cx="4038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solidFill>
                  <a:srgbClr val="800000"/>
                </a:solidFill>
              </a:rPr>
              <a:t>F4 = ?</a:t>
            </a:r>
            <a:endParaRPr lang="en-GB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438400" y="3810000"/>
            <a:ext cx="7239000" cy="1322388"/>
            <a:chOff x="432" y="2160"/>
            <a:chExt cx="4560" cy="833"/>
          </a:xfrm>
        </p:grpSpPr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>
              <a:off x="1680" y="2352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>
              <a:off x="235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7"/>
            <p:cNvSpPr>
              <a:spLocks noChangeShapeType="1"/>
            </p:cNvSpPr>
            <p:nvPr/>
          </p:nvSpPr>
          <p:spPr bwMode="auto">
            <a:xfrm>
              <a:off x="720" y="2832"/>
              <a:ext cx="182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>
              <a:off x="1440" y="244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9"/>
            <p:cNvSpPr>
              <a:spLocks noChangeShapeType="1"/>
            </p:cNvSpPr>
            <p:nvPr/>
          </p:nvSpPr>
          <p:spPr bwMode="auto">
            <a:xfrm>
              <a:off x="720" y="2640"/>
              <a:ext cx="96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20"/>
            <p:cNvSpPr>
              <a:spLocks noChangeShapeType="1"/>
            </p:cNvSpPr>
            <p:nvPr/>
          </p:nvSpPr>
          <p:spPr bwMode="auto">
            <a:xfrm>
              <a:off x="2160" y="254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21"/>
            <p:cNvSpPr>
              <a:spLocks noChangeShapeType="1"/>
            </p:cNvSpPr>
            <p:nvPr/>
          </p:nvSpPr>
          <p:spPr bwMode="auto">
            <a:xfrm flipV="1">
              <a:off x="2352" y="2544"/>
              <a:ext cx="0" cy="9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22"/>
            <p:cNvSpPr>
              <a:spLocks noChangeShapeType="1"/>
            </p:cNvSpPr>
            <p:nvPr/>
          </p:nvSpPr>
          <p:spPr bwMode="auto">
            <a:xfrm>
              <a:off x="3024" y="2736"/>
              <a:ext cx="16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Text Box 23"/>
            <p:cNvSpPr txBox="1">
              <a:spLocks noChangeArrowheads="1"/>
            </p:cNvSpPr>
            <p:nvPr/>
          </p:nvSpPr>
          <p:spPr bwMode="auto">
            <a:xfrm>
              <a:off x="4656" y="264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F4</a:t>
              </a:r>
              <a:endParaRPr lang="en-GB" sz="1400" b="1"/>
            </a:p>
          </p:txBody>
        </p:sp>
        <p:grpSp>
          <p:nvGrpSpPr>
            <p:cNvPr id="12307" name="Group 24"/>
            <p:cNvGrpSpPr>
              <a:grpSpLocks/>
            </p:cNvGrpSpPr>
            <p:nvPr/>
          </p:nvGrpSpPr>
          <p:grpSpPr bwMode="auto">
            <a:xfrm>
              <a:off x="2496" y="2544"/>
              <a:ext cx="507" cy="384"/>
              <a:chOff x="6768" y="11808"/>
              <a:chExt cx="1008" cy="792"/>
            </a:xfrm>
          </p:grpSpPr>
          <p:sp>
            <p:nvSpPr>
              <p:cNvPr id="12320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8" name="Text Box 31"/>
            <p:cNvSpPr txBox="1">
              <a:spLocks noChangeArrowheads="1"/>
            </p:cNvSpPr>
            <p:nvPr/>
          </p:nvSpPr>
          <p:spPr bwMode="auto">
            <a:xfrm>
              <a:off x="432" y="2208"/>
              <a:ext cx="240" cy="7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  <a:spcAft>
                  <a:spcPct val="60000"/>
                </a:spcAft>
              </a:pPr>
              <a:r>
                <a:rPr lang="en-GB"/>
                <a:t>A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B</a:t>
              </a:r>
            </a:p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C</a:t>
              </a:r>
              <a:endParaRPr lang="en-GB" sz="1400" b="1"/>
            </a:p>
          </p:txBody>
        </p:sp>
        <p:grpSp>
          <p:nvGrpSpPr>
            <p:cNvPr id="12309" name="Group 38"/>
            <p:cNvGrpSpPr>
              <a:grpSpLocks/>
            </p:cNvGrpSpPr>
            <p:nvPr/>
          </p:nvGrpSpPr>
          <p:grpSpPr bwMode="auto">
            <a:xfrm>
              <a:off x="960" y="2496"/>
              <a:ext cx="322" cy="288"/>
              <a:chOff x="2304" y="3264"/>
              <a:chExt cx="322" cy="288"/>
            </a:xfrm>
          </p:grpSpPr>
          <p:sp>
            <p:nvSpPr>
              <p:cNvPr id="12318" name="AutoShape 39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19" name="Oval 40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310" name="Group 13"/>
            <p:cNvGrpSpPr>
              <a:grpSpLocks/>
            </p:cNvGrpSpPr>
            <p:nvPr/>
          </p:nvGrpSpPr>
          <p:grpSpPr bwMode="auto">
            <a:xfrm>
              <a:off x="3600" y="2592"/>
              <a:ext cx="322" cy="288"/>
              <a:chOff x="2304" y="3264"/>
              <a:chExt cx="322" cy="288"/>
            </a:xfrm>
          </p:grpSpPr>
          <p:sp>
            <p:nvSpPr>
              <p:cNvPr id="12316" name="AutoShape 14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17" name="Oval 15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311" name="Line 41"/>
            <p:cNvSpPr>
              <a:spLocks noChangeShapeType="1"/>
            </p:cNvSpPr>
            <p:nvPr/>
          </p:nvSpPr>
          <p:spPr bwMode="auto">
            <a:xfrm>
              <a:off x="720" y="2304"/>
              <a:ext cx="72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12" name="Group 35"/>
            <p:cNvGrpSpPr>
              <a:grpSpLocks/>
            </p:cNvGrpSpPr>
            <p:nvPr/>
          </p:nvGrpSpPr>
          <p:grpSpPr bwMode="auto">
            <a:xfrm>
              <a:off x="960" y="2160"/>
              <a:ext cx="322" cy="288"/>
              <a:chOff x="2304" y="3264"/>
              <a:chExt cx="322" cy="288"/>
            </a:xfrm>
          </p:grpSpPr>
          <p:sp>
            <p:nvSpPr>
              <p:cNvPr id="12314" name="AutoShape 36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15" name="Oval 37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313" name="Line 42"/>
            <p:cNvSpPr>
              <a:spLocks noChangeShapeType="1"/>
            </p:cNvSpPr>
            <p:nvPr/>
          </p:nvSpPr>
          <p:spPr bwMode="auto">
            <a:xfrm>
              <a:off x="144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59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07813-83AD-4E03-9D14-28D51767964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UNIVERSAL GATES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5525"/>
          </a:xfrm>
        </p:spPr>
        <p:txBody>
          <a:bodyPr/>
          <a:lstStyle/>
          <a:p>
            <a:pPr eaLnBrk="1" hangingPunct="1"/>
            <a:r>
              <a:rPr lang="en-US" sz="2400" dirty="0"/>
              <a:t>AND / OR / NOT gates are sufficient for building </a:t>
            </a:r>
            <a:r>
              <a:rPr lang="en-US" sz="2400" dirty="0">
                <a:solidFill>
                  <a:srgbClr val="800000"/>
                </a:solidFill>
              </a:rPr>
              <a:t>any</a:t>
            </a:r>
            <a:r>
              <a:rPr lang="en-US" sz="2400" dirty="0"/>
              <a:t> Boolean function.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We call the set {AND, OR, NOT} a </a:t>
            </a:r>
            <a:r>
              <a:rPr lang="en-US" sz="2400" dirty="0">
                <a:solidFill>
                  <a:srgbClr val="800000"/>
                </a:solidFill>
              </a:rPr>
              <a:t>complete set </a:t>
            </a:r>
            <a:r>
              <a:rPr lang="en-US" sz="2400" dirty="0"/>
              <a:t>of logic.</a:t>
            </a:r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However, other gates are also used: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Usefulness (e.g.: XOR gate for parity bit generation)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Economical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Self-sufficient (e.g.: </a:t>
            </a:r>
            <a:r>
              <a:rPr lang="en-US" sz="2000" dirty="0">
                <a:solidFill>
                  <a:srgbClr val="7030A0"/>
                </a:solidFill>
                <a:sym typeface="Symbol" pitchFamily="18" charset="2"/>
              </a:rPr>
              <a:t>NAND / NOR </a:t>
            </a:r>
            <a:r>
              <a:rPr lang="en-US" sz="2000" dirty="0">
                <a:sym typeface="Symbol" pitchFamily="18" charset="2"/>
              </a:rPr>
              <a:t>gates)</a:t>
            </a:r>
          </a:p>
        </p:txBody>
      </p:sp>
    </p:spTree>
    <p:extLst>
      <p:ext uri="{BB962C8B-B14F-4D97-AF65-F5344CB8AC3E}">
        <p14:creationId xmlns:p14="http://schemas.microsoft.com/office/powerpoint/2010/main" val="82292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4D051-AC10-42FC-8393-B3879984B70D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NAND GATE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1219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{NAND}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800000"/>
                </a:solidFill>
              </a:rPr>
              <a:t>complete set </a:t>
            </a:r>
            <a:r>
              <a:rPr lang="en-US" sz="2400" dirty="0"/>
              <a:t>of logic.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Proof: Implement NOT/AND/OR using only NAND gates.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2362200"/>
            <a:ext cx="2667000" cy="533400"/>
            <a:chOff x="1824" y="2461"/>
            <a:chExt cx="1680" cy="336"/>
          </a:xfrm>
        </p:grpSpPr>
        <p:sp>
          <p:nvSpPr>
            <p:cNvPr id="15422" name="Line 5"/>
            <p:cNvSpPr>
              <a:spLocks noChangeShapeType="1"/>
            </p:cNvSpPr>
            <p:nvPr/>
          </p:nvSpPr>
          <p:spPr bwMode="auto">
            <a:xfrm>
              <a:off x="2016" y="264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Line 6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Line 7"/>
            <p:cNvSpPr>
              <a:spLocks noChangeShapeType="1"/>
            </p:cNvSpPr>
            <p:nvPr/>
          </p:nvSpPr>
          <p:spPr bwMode="auto">
            <a:xfrm>
              <a:off x="2880" y="262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5" name="Text Box 8"/>
            <p:cNvSpPr txBox="1">
              <a:spLocks noChangeArrowheads="1"/>
            </p:cNvSpPr>
            <p:nvPr/>
          </p:nvSpPr>
          <p:spPr bwMode="auto">
            <a:xfrm>
              <a:off x="1824" y="249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426" name="Text Box 9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x'</a:t>
              </a:r>
              <a:endParaRPr lang="en-GB" sz="1600" dirty="0"/>
            </a:p>
          </p:txBody>
        </p:sp>
        <p:grpSp>
          <p:nvGrpSpPr>
            <p:cNvPr id="15427" name="Group 10"/>
            <p:cNvGrpSpPr>
              <a:grpSpLocks/>
            </p:cNvGrpSpPr>
            <p:nvPr/>
          </p:nvGrpSpPr>
          <p:grpSpPr bwMode="auto">
            <a:xfrm>
              <a:off x="2400" y="2461"/>
              <a:ext cx="480" cy="336"/>
              <a:chOff x="2976" y="2736"/>
              <a:chExt cx="359" cy="240"/>
            </a:xfrm>
          </p:grpSpPr>
          <p:sp>
            <p:nvSpPr>
              <p:cNvPr id="15431" name="AutoShape 11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32" name="Oval 12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428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Line 14"/>
            <p:cNvSpPr>
              <a:spLocks noChangeShapeType="1"/>
            </p:cNvSpPr>
            <p:nvPr/>
          </p:nvSpPr>
          <p:spPr bwMode="auto">
            <a:xfrm flipV="1">
              <a:off x="2256" y="254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Oval 15"/>
            <p:cNvSpPr>
              <a:spLocks noChangeArrowheads="1"/>
            </p:cNvSpPr>
            <p:nvPr/>
          </p:nvSpPr>
          <p:spPr bwMode="auto">
            <a:xfrm>
              <a:off x="2218" y="261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92880" name="Text Box 16"/>
          <p:cNvSpPr txBox="1">
            <a:spLocks noChangeArrowheads="1"/>
          </p:cNvSpPr>
          <p:nvPr/>
        </p:nvSpPr>
        <p:spPr bwMode="auto">
          <a:xfrm>
            <a:off x="6096000" y="2438400"/>
            <a:ext cx="419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(x∙x)' = x'</a:t>
            </a:r>
            <a:r>
              <a:rPr lang="en-GB" sz="2000" b="1"/>
              <a:t>   </a:t>
            </a:r>
            <a:r>
              <a:rPr lang="en-GB" sz="2000"/>
              <a:t>(idempotency)</a:t>
            </a:r>
            <a:endParaRPr lang="en-GB" sz="2400">
              <a:latin typeface="Times New Roman" pitchFamily="18" charset="0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209800" y="3276601"/>
            <a:ext cx="3810000" cy="823913"/>
            <a:chOff x="912" y="1296"/>
            <a:chExt cx="2400" cy="519"/>
          </a:xfrm>
        </p:grpSpPr>
        <p:sp>
          <p:nvSpPr>
            <p:cNvPr id="15404" name="Line 18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19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20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Text Box 2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408" name="Text Box 22"/>
            <p:cNvSpPr txBox="1">
              <a:spLocks noChangeArrowheads="1"/>
            </p:cNvSpPr>
            <p:nvPr/>
          </p:nvSpPr>
          <p:spPr bwMode="auto">
            <a:xfrm>
              <a:off x="2976" y="1475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grpSp>
          <p:nvGrpSpPr>
            <p:cNvPr id="15409" name="Group 23"/>
            <p:cNvGrpSpPr>
              <a:grpSpLocks/>
            </p:cNvGrpSpPr>
            <p:nvPr/>
          </p:nvGrpSpPr>
          <p:grpSpPr bwMode="auto">
            <a:xfrm>
              <a:off x="2160" y="1440"/>
              <a:ext cx="480" cy="336"/>
              <a:chOff x="2976" y="2736"/>
              <a:chExt cx="359" cy="240"/>
            </a:xfrm>
          </p:grpSpPr>
          <p:sp>
            <p:nvSpPr>
              <p:cNvPr id="15420" name="AutoShape 2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21" name="Oval 2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410" name="Line 26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Line 27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Oval 28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413" name="Group 29"/>
            <p:cNvGrpSpPr>
              <a:grpSpLocks/>
            </p:cNvGrpSpPr>
            <p:nvPr/>
          </p:nvGrpSpPr>
          <p:grpSpPr bwMode="auto">
            <a:xfrm>
              <a:off x="1296" y="1440"/>
              <a:ext cx="480" cy="336"/>
              <a:chOff x="2976" y="2736"/>
              <a:chExt cx="359" cy="240"/>
            </a:xfrm>
          </p:grpSpPr>
          <p:sp>
            <p:nvSpPr>
              <p:cNvPr id="15418" name="AutoShape 3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19" name="Oval 3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414" name="Line 32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5" name="Line 33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Text Box 34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5417" name="Text Box 35"/>
            <p:cNvSpPr txBox="1">
              <a:spLocks noChangeArrowheads="1"/>
            </p:cNvSpPr>
            <p:nvPr/>
          </p:nvSpPr>
          <p:spPr bwMode="auto">
            <a:xfrm>
              <a:off x="1680" y="1296"/>
              <a:ext cx="43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(x∙y)'</a:t>
              </a:r>
              <a:endParaRPr lang="en-GB" sz="1600"/>
            </a:p>
          </p:txBody>
        </p:sp>
      </p:grpSp>
      <p:sp>
        <p:nvSpPr>
          <p:cNvPr id="292900" name="Text Box 36"/>
          <p:cNvSpPr txBox="1">
            <a:spLocks noChangeArrowheads="1"/>
          </p:cNvSpPr>
          <p:nvPr/>
        </p:nvSpPr>
        <p:spPr bwMode="auto">
          <a:xfrm>
            <a:off x="6096000" y="3505201"/>
            <a:ext cx="4191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>
                <a:solidFill>
                  <a:srgbClr val="800000"/>
                </a:solidFill>
              </a:rPr>
              <a:t>((x∙y)'∙(x∙y)')' = ((x∙y)')'</a:t>
            </a:r>
            <a:r>
              <a:rPr lang="en-GB"/>
              <a:t>   (idempotency)</a:t>
            </a:r>
          </a:p>
          <a:p>
            <a:pPr eaLnBrk="0" hangingPunct="0"/>
            <a:r>
              <a:rPr lang="en-GB"/>
              <a:t>                     </a:t>
            </a:r>
            <a:r>
              <a:rPr lang="en-GB">
                <a:solidFill>
                  <a:srgbClr val="800000"/>
                </a:solidFill>
              </a:rPr>
              <a:t>= x∙y   </a:t>
            </a:r>
            <a:r>
              <a:rPr lang="en-GB"/>
              <a:t>      (involution)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057401" y="4495801"/>
            <a:ext cx="3908425" cy="1585913"/>
            <a:chOff x="864" y="2592"/>
            <a:chExt cx="2462" cy="999"/>
          </a:xfrm>
        </p:grpSpPr>
        <p:sp>
          <p:nvSpPr>
            <p:cNvPr id="15373" name="Line 38"/>
            <p:cNvSpPr>
              <a:spLocks noChangeShapeType="1"/>
            </p:cNvSpPr>
            <p:nvPr/>
          </p:nvSpPr>
          <p:spPr bwMode="auto">
            <a:xfrm>
              <a:off x="1056" y="28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39"/>
            <p:cNvSpPr>
              <a:spLocks noChangeShapeType="1"/>
            </p:cNvSpPr>
            <p:nvPr/>
          </p:nvSpPr>
          <p:spPr bwMode="auto">
            <a:xfrm>
              <a:off x="1296" y="29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40"/>
            <p:cNvSpPr>
              <a:spLocks noChangeShapeType="1"/>
            </p:cNvSpPr>
            <p:nvPr/>
          </p:nvSpPr>
          <p:spPr bwMode="auto">
            <a:xfrm>
              <a:off x="2736" y="3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Text Box 41"/>
            <p:cNvSpPr txBox="1">
              <a:spLocks noChangeArrowheads="1"/>
            </p:cNvSpPr>
            <p:nvPr/>
          </p:nvSpPr>
          <p:spPr bwMode="auto">
            <a:xfrm>
              <a:off x="864" y="268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5377" name="Text Box 42"/>
            <p:cNvSpPr txBox="1">
              <a:spLocks noChangeArrowheads="1"/>
            </p:cNvSpPr>
            <p:nvPr/>
          </p:nvSpPr>
          <p:spPr bwMode="auto">
            <a:xfrm>
              <a:off x="2942" y="2942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grpSp>
          <p:nvGrpSpPr>
            <p:cNvPr id="15378" name="Group 43"/>
            <p:cNvGrpSpPr>
              <a:grpSpLocks/>
            </p:cNvGrpSpPr>
            <p:nvPr/>
          </p:nvGrpSpPr>
          <p:grpSpPr bwMode="auto">
            <a:xfrm>
              <a:off x="1440" y="2640"/>
              <a:ext cx="480" cy="336"/>
              <a:chOff x="2976" y="2736"/>
              <a:chExt cx="359" cy="240"/>
            </a:xfrm>
          </p:grpSpPr>
          <p:sp>
            <p:nvSpPr>
              <p:cNvPr id="15402" name="AutoShape 44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3" name="Oval 45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379" name="Line 46"/>
            <p:cNvSpPr>
              <a:spLocks noChangeShapeType="1"/>
            </p:cNvSpPr>
            <p:nvPr/>
          </p:nvSpPr>
          <p:spPr bwMode="auto">
            <a:xfrm>
              <a:off x="1296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47"/>
            <p:cNvSpPr>
              <a:spLocks noChangeShapeType="1"/>
            </p:cNvSpPr>
            <p:nvPr/>
          </p:nvSpPr>
          <p:spPr bwMode="auto">
            <a:xfrm flipV="1">
              <a:off x="1296" y="27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48"/>
            <p:cNvSpPr>
              <a:spLocks noChangeArrowheads="1"/>
            </p:cNvSpPr>
            <p:nvPr/>
          </p:nvSpPr>
          <p:spPr bwMode="auto">
            <a:xfrm>
              <a:off x="1258" y="27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382" name="Group 49"/>
            <p:cNvGrpSpPr>
              <a:grpSpLocks/>
            </p:cNvGrpSpPr>
            <p:nvPr/>
          </p:nvGrpSpPr>
          <p:grpSpPr bwMode="auto">
            <a:xfrm>
              <a:off x="2256" y="2914"/>
              <a:ext cx="480" cy="336"/>
              <a:chOff x="2976" y="2736"/>
              <a:chExt cx="359" cy="240"/>
            </a:xfrm>
          </p:grpSpPr>
          <p:sp>
            <p:nvSpPr>
              <p:cNvPr id="15400" name="AutoShape 5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1" name="Oval 51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383" name="Line 52"/>
            <p:cNvSpPr>
              <a:spLocks noChangeShapeType="1"/>
            </p:cNvSpPr>
            <p:nvPr/>
          </p:nvSpPr>
          <p:spPr bwMode="auto">
            <a:xfrm>
              <a:off x="2064" y="299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Line 53"/>
            <p:cNvSpPr>
              <a:spLocks noChangeShapeType="1"/>
            </p:cNvSpPr>
            <p:nvPr/>
          </p:nvSpPr>
          <p:spPr bwMode="auto">
            <a:xfrm>
              <a:off x="2064" y="318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Text Box 54"/>
            <p:cNvSpPr txBox="1">
              <a:spLocks noChangeArrowheads="1"/>
            </p:cNvSpPr>
            <p:nvPr/>
          </p:nvSpPr>
          <p:spPr bwMode="auto">
            <a:xfrm>
              <a:off x="864" y="326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5386" name="Line 55"/>
            <p:cNvSpPr>
              <a:spLocks noChangeShapeType="1"/>
            </p:cNvSpPr>
            <p:nvPr/>
          </p:nvSpPr>
          <p:spPr bwMode="auto">
            <a:xfrm>
              <a:off x="1056" y="3395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56"/>
            <p:cNvSpPr>
              <a:spLocks noChangeShapeType="1"/>
            </p:cNvSpPr>
            <p:nvPr/>
          </p:nvSpPr>
          <p:spPr bwMode="auto">
            <a:xfrm>
              <a:off x="1296" y="349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88" name="Group 57"/>
            <p:cNvGrpSpPr>
              <a:grpSpLocks/>
            </p:cNvGrpSpPr>
            <p:nvPr/>
          </p:nvGrpSpPr>
          <p:grpSpPr bwMode="auto">
            <a:xfrm>
              <a:off x="1440" y="3216"/>
              <a:ext cx="480" cy="336"/>
              <a:chOff x="2976" y="2736"/>
              <a:chExt cx="359" cy="240"/>
            </a:xfrm>
          </p:grpSpPr>
          <p:sp>
            <p:nvSpPr>
              <p:cNvPr id="15398" name="AutoShape 58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99" name="Oval 59"/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389" name="Line 60"/>
            <p:cNvSpPr>
              <a:spLocks noChangeShapeType="1"/>
            </p:cNvSpPr>
            <p:nvPr/>
          </p:nvSpPr>
          <p:spPr bwMode="auto">
            <a:xfrm>
              <a:off x="1296" y="329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61"/>
            <p:cNvSpPr>
              <a:spLocks noChangeShapeType="1"/>
            </p:cNvSpPr>
            <p:nvPr/>
          </p:nvSpPr>
          <p:spPr bwMode="auto">
            <a:xfrm flipV="1">
              <a:off x="1296" y="329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Oval 62"/>
            <p:cNvSpPr>
              <a:spLocks noChangeArrowheads="1"/>
            </p:cNvSpPr>
            <p:nvPr/>
          </p:nvSpPr>
          <p:spPr bwMode="auto">
            <a:xfrm>
              <a:off x="1258" y="33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392" name="Line 63"/>
            <p:cNvSpPr>
              <a:spLocks noChangeShapeType="1"/>
            </p:cNvSpPr>
            <p:nvPr/>
          </p:nvSpPr>
          <p:spPr bwMode="auto">
            <a:xfrm>
              <a:off x="1920" y="280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Line 64"/>
            <p:cNvSpPr>
              <a:spLocks noChangeShapeType="1"/>
            </p:cNvSpPr>
            <p:nvPr/>
          </p:nvSpPr>
          <p:spPr bwMode="auto">
            <a:xfrm>
              <a:off x="1920" y="338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Line 65"/>
            <p:cNvSpPr>
              <a:spLocks noChangeShapeType="1"/>
            </p:cNvSpPr>
            <p:nvPr/>
          </p:nvSpPr>
          <p:spPr bwMode="auto">
            <a:xfrm>
              <a:off x="2064" y="2805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Line 66"/>
            <p:cNvSpPr>
              <a:spLocks noChangeShapeType="1"/>
            </p:cNvSpPr>
            <p:nvPr/>
          </p:nvSpPr>
          <p:spPr bwMode="auto">
            <a:xfrm>
              <a:off x="2064" y="318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Text Box 67"/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15397" name="Text Box 68"/>
            <p:cNvSpPr txBox="1">
              <a:spLocks noChangeArrowheads="1"/>
            </p:cNvSpPr>
            <p:nvPr/>
          </p:nvSpPr>
          <p:spPr bwMode="auto">
            <a:xfrm>
              <a:off x="1920" y="3360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</p:grpSp>
      <p:sp>
        <p:nvSpPr>
          <p:cNvPr id="292933" name="Text Box 69"/>
          <p:cNvSpPr txBox="1">
            <a:spLocks noChangeArrowheads="1"/>
          </p:cNvSpPr>
          <p:nvPr/>
        </p:nvSpPr>
        <p:spPr bwMode="auto">
          <a:xfrm>
            <a:off x="6096000" y="4876801"/>
            <a:ext cx="4191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>
                <a:solidFill>
                  <a:srgbClr val="800000"/>
                </a:solidFill>
              </a:rPr>
              <a:t>((x∙x)'∙(y∙y)')' = (x'∙y')'</a:t>
            </a:r>
            <a:r>
              <a:rPr lang="en-GB"/>
              <a:t>      (idempotency)</a:t>
            </a:r>
          </a:p>
          <a:p>
            <a:pPr eaLnBrk="0" hangingPunct="0"/>
            <a:r>
              <a:rPr lang="en-GB">
                <a:solidFill>
                  <a:srgbClr val="800000"/>
                </a:solidFill>
              </a:rPr>
              <a:t>                    = (x')'+(y')'</a:t>
            </a:r>
            <a:r>
              <a:rPr lang="en-GB"/>
              <a:t>  (DeMorgan)</a:t>
            </a:r>
          </a:p>
          <a:p>
            <a:pPr eaLnBrk="0" hangingPunct="0"/>
            <a:r>
              <a:rPr lang="en-GB"/>
              <a:t>                    </a:t>
            </a:r>
            <a:r>
              <a:rPr lang="en-GB">
                <a:solidFill>
                  <a:srgbClr val="800000"/>
                </a:solidFill>
              </a:rPr>
              <a:t>= x+y</a:t>
            </a:r>
            <a:r>
              <a:rPr lang="en-GB"/>
              <a:t>          (involution)</a:t>
            </a:r>
          </a:p>
        </p:txBody>
      </p:sp>
    </p:spTree>
    <p:extLst>
      <p:ext uri="{BB962C8B-B14F-4D97-AF65-F5344CB8AC3E}">
        <p14:creationId xmlns:p14="http://schemas.microsoft.com/office/powerpoint/2010/main" val="69320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51CC8-08D8-4F24-B424-4D3BC956FF19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 GATE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1219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CC"/>
                </a:solidFill>
              </a:rPr>
              <a:t>{NOR}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800000"/>
                </a:solidFill>
              </a:rPr>
              <a:t>complete set </a:t>
            </a:r>
            <a:r>
              <a:rPr lang="en-US" sz="2400" dirty="0"/>
              <a:t>of logic.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Proof: Implement NOT/AND/OR using only NOR gates.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294928" name="Text Box 16"/>
          <p:cNvSpPr txBox="1">
            <a:spLocks noChangeArrowheads="1"/>
          </p:cNvSpPr>
          <p:nvPr/>
        </p:nvSpPr>
        <p:spPr bwMode="auto">
          <a:xfrm>
            <a:off x="6096000" y="2514600"/>
            <a:ext cx="419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(x+x)' = x'</a:t>
            </a:r>
            <a:r>
              <a:rPr lang="en-GB" sz="2000" b="1"/>
              <a:t>   </a:t>
            </a:r>
            <a:r>
              <a:rPr lang="en-GB" sz="2000"/>
              <a:t>(idempotency)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294948" name="Text Box 36"/>
          <p:cNvSpPr txBox="1">
            <a:spLocks noChangeArrowheads="1"/>
          </p:cNvSpPr>
          <p:nvPr/>
        </p:nvSpPr>
        <p:spPr bwMode="auto">
          <a:xfrm>
            <a:off x="6096000" y="5272088"/>
            <a:ext cx="4191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>
                <a:solidFill>
                  <a:srgbClr val="800000"/>
                </a:solidFill>
              </a:rPr>
              <a:t>((x+y)'+(x+y)')' = ((x+y)')'</a:t>
            </a:r>
            <a:r>
              <a:rPr lang="en-GB"/>
              <a:t> (idempotency)</a:t>
            </a:r>
          </a:p>
          <a:p>
            <a:pPr eaLnBrk="0" hangingPunct="0"/>
            <a:r>
              <a:rPr lang="en-GB"/>
              <a:t>                        </a:t>
            </a:r>
            <a:r>
              <a:rPr lang="en-GB">
                <a:solidFill>
                  <a:srgbClr val="800000"/>
                </a:solidFill>
              </a:rPr>
              <a:t>= x+y   </a:t>
            </a:r>
            <a:r>
              <a:rPr lang="en-GB"/>
              <a:t>    (involution)</a:t>
            </a:r>
          </a:p>
        </p:txBody>
      </p:sp>
      <p:sp>
        <p:nvSpPr>
          <p:cNvPr id="294981" name="Text Box 69"/>
          <p:cNvSpPr txBox="1">
            <a:spLocks noChangeArrowheads="1"/>
          </p:cNvSpPr>
          <p:nvPr/>
        </p:nvSpPr>
        <p:spPr bwMode="auto">
          <a:xfrm>
            <a:off x="6096000" y="3505201"/>
            <a:ext cx="4191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>
                <a:solidFill>
                  <a:srgbClr val="800000"/>
                </a:solidFill>
              </a:rPr>
              <a:t>((x+x)'+(y+y)')' = (x'+y')'</a:t>
            </a:r>
            <a:r>
              <a:rPr lang="en-GB"/>
              <a:t>  (idempotency)</a:t>
            </a:r>
          </a:p>
          <a:p>
            <a:pPr eaLnBrk="0" hangingPunct="0"/>
            <a:r>
              <a:rPr lang="en-GB">
                <a:solidFill>
                  <a:srgbClr val="800000"/>
                </a:solidFill>
              </a:rPr>
              <a:t>                    = (x')'∙(y')'</a:t>
            </a:r>
            <a:r>
              <a:rPr lang="en-GB"/>
              <a:t>  (DeMorgan)</a:t>
            </a:r>
          </a:p>
          <a:p>
            <a:pPr eaLnBrk="0" hangingPunct="0"/>
            <a:r>
              <a:rPr lang="en-GB"/>
              <a:t>                    </a:t>
            </a:r>
            <a:r>
              <a:rPr lang="en-GB">
                <a:solidFill>
                  <a:srgbClr val="800000"/>
                </a:solidFill>
              </a:rPr>
              <a:t>= x∙y</a:t>
            </a:r>
            <a:r>
              <a:rPr lang="en-GB"/>
              <a:t>          (involution)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2819400" y="2438400"/>
            <a:ext cx="2667000" cy="533400"/>
            <a:chOff x="2016" y="2448"/>
            <a:chExt cx="1680" cy="336"/>
          </a:xfrm>
        </p:grpSpPr>
        <p:sp>
          <p:nvSpPr>
            <p:cNvPr id="16471" name="Line 71"/>
            <p:cNvSpPr>
              <a:spLocks noChangeShapeType="1"/>
            </p:cNvSpPr>
            <p:nvPr/>
          </p:nvSpPr>
          <p:spPr bwMode="auto">
            <a:xfrm>
              <a:off x="2208" y="2627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2" name="Line 72"/>
            <p:cNvSpPr>
              <a:spLocks noChangeShapeType="1"/>
            </p:cNvSpPr>
            <p:nvPr/>
          </p:nvSpPr>
          <p:spPr bwMode="auto">
            <a:xfrm>
              <a:off x="2448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3" name="Line 73"/>
            <p:cNvSpPr>
              <a:spLocks noChangeShapeType="1"/>
            </p:cNvSpPr>
            <p:nvPr/>
          </p:nvSpPr>
          <p:spPr bwMode="auto">
            <a:xfrm>
              <a:off x="3072" y="2613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4" name="Text Box 74"/>
            <p:cNvSpPr txBox="1">
              <a:spLocks noChangeArrowheads="1"/>
            </p:cNvSpPr>
            <p:nvPr/>
          </p:nvSpPr>
          <p:spPr bwMode="auto">
            <a:xfrm>
              <a:off x="2016" y="2483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6475" name="Text Box 75"/>
            <p:cNvSpPr txBox="1">
              <a:spLocks noChangeArrowheads="1"/>
            </p:cNvSpPr>
            <p:nvPr/>
          </p:nvSpPr>
          <p:spPr bwMode="auto">
            <a:xfrm>
              <a:off x="3408" y="2483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16476" name="Line 76"/>
            <p:cNvSpPr>
              <a:spLocks noChangeShapeType="1"/>
            </p:cNvSpPr>
            <p:nvPr/>
          </p:nvSpPr>
          <p:spPr bwMode="auto">
            <a:xfrm>
              <a:off x="2448" y="253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7" name="Line 77"/>
            <p:cNvSpPr>
              <a:spLocks noChangeShapeType="1"/>
            </p:cNvSpPr>
            <p:nvPr/>
          </p:nvSpPr>
          <p:spPr bwMode="auto">
            <a:xfrm flipV="1">
              <a:off x="2448" y="2531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8" name="Oval 78"/>
            <p:cNvSpPr>
              <a:spLocks noChangeArrowheads="1"/>
            </p:cNvSpPr>
            <p:nvPr/>
          </p:nvSpPr>
          <p:spPr bwMode="auto">
            <a:xfrm>
              <a:off x="2410" y="26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6479" name="Group 79"/>
            <p:cNvGrpSpPr>
              <a:grpSpLocks/>
            </p:cNvGrpSpPr>
            <p:nvPr/>
          </p:nvGrpSpPr>
          <p:grpSpPr bwMode="auto">
            <a:xfrm>
              <a:off x="2572" y="2448"/>
              <a:ext cx="500" cy="336"/>
              <a:chOff x="2955" y="3168"/>
              <a:chExt cx="360" cy="240"/>
            </a:xfrm>
          </p:grpSpPr>
          <p:grpSp>
            <p:nvGrpSpPr>
              <p:cNvPr id="16480" name="Group 80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482" name="Freeform 8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83" name="Line 8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84" name="Line 8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85" name="Freeform 8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86" name="Freeform 8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81" name="Oval 86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2057400" y="3200401"/>
            <a:ext cx="3962400" cy="1585913"/>
            <a:chOff x="912" y="1296"/>
            <a:chExt cx="2496" cy="999"/>
          </a:xfrm>
        </p:grpSpPr>
        <p:sp>
          <p:nvSpPr>
            <p:cNvPr id="16425" name="Line 88"/>
            <p:cNvSpPr>
              <a:spLocks noChangeShapeType="1"/>
            </p:cNvSpPr>
            <p:nvPr/>
          </p:nvSpPr>
          <p:spPr bwMode="auto">
            <a:xfrm>
              <a:off x="1104" y="152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89"/>
            <p:cNvSpPr>
              <a:spLocks noChangeShapeType="1"/>
            </p:cNvSpPr>
            <p:nvPr/>
          </p:nvSpPr>
          <p:spPr bwMode="auto">
            <a:xfrm>
              <a:off x="1344" y="161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Line 90"/>
            <p:cNvSpPr>
              <a:spLocks noChangeShapeType="1"/>
            </p:cNvSpPr>
            <p:nvPr/>
          </p:nvSpPr>
          <p:spPr bwMode="auto">
            <a:xfrm>
              <a:off x="2784" y="1789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Text Box 91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6429" name="Text Box 92"/>
            <p:cNvSpPr txBox="1">
              <a:spLocks noChangeArrowheads="1"/>
            </p:cNvSpPr>
            <p:nvPr/>
          </p:nvSpPr>
          <p:spPr bwMode="auto">
            <a:xfrm>
              <a:off x="3024" y="1666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x∙y</a:t>
              </a:r>
              <a:endParaRPr lang="en-GB" sz="1600"/>
            </a:p>
          </p:txBody>
        </p:sp>
        <p:sp>
          <p:nvSpPr>
            <p:cNvPr id="16430" name="Line 93"/>
            <p:cNvSpPr>
              <a:spLocks noChangeShapeType="1"/>
            </p:cNvSpPr>
            <p:nvPr/>
          </p:nvSpPr>
          <p:spPr bwMode="auto">
            <a:xfrm>
              <a:off x="1344" y="142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Line 94"/>
            <p:cNvSpPr>
              <a:spLocks noChangeShapeType="1"/>
            </p:cNvSpPr>
            <p:nvPr/>
          </p:nvSpPr>
          <p:spPr bwMode="auto">
            <a:xfrm flipV="1">
              <a:off x="1344" y="1427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Oval 95"/>
            <p:cNvSpPr>
              <a:spLocks noChangeArrowheads="1"/>
            </p:cNvSpPr>
            <p:nvPr/>
          </p:nvSpPr>
          <p:spPr bwMode="auto">
            <a:xfrm>
              <a:off x="1306" y="1497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33" name="Line 96"/>
            <p:cNvSpPr>
              <a:spLocks noChangeShapeType="1"/>
            </p:cNvSpPr>
            <p:nvPr/>
          </p:nvSpPr>
          <p:spPr bwMode="auto">
            <a:xfrm>
              <a:off x="2112" y="1701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Line 97"/>
            <p:cNvSpPr>
              <a:spLocks noChangeShapeType="1"/>
            </p:cNvSpPr>
            <p:nvPr/>
          </p:nvSpPr>
          <p:spPr bwMode="auto">
            <a:xfrm>
              <a:off x="2112" y="189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Text Box 98"/>
            <p:cNvSpPr txBox="1">
              <a:spLocks noChangeArrowheads="1"/>
            </p:cNvSpPr>
            <p:nvPr/>
          </p:nvSpPr>
          <p:spPr bwMode="auto">
            <a:xfrm>
              <a:off x="912" y="196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6436" name="Line 99"/>
            <p:cNvSpPr>
              <a:spLocks noChangeShapeType="1"/>
            </p:cNvSpPr>
            <p:nvPr/>
          </p:nvSpPr>
          <p:spPr bwMode="auto">
            <a:xfrm>
              <a:off x="1104" y="209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Line 100"/>
            <p:cNvSpPr>
              <a:spLocks noChangeShapeType="1"/>
            </p:cNvSpPr>
            <p:nvPr/>
          </p:nvSpPr>
          <p:spPr bwMode="auto">
            <a:xfrm>
              <a:off x="1344" y="219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Line 101"/>
            <p:cNvSpPr>
              <a:spLocks noChangeShapeType="1"/>
            </p:cNvSpPr>
            <p:nvPr/>
          </p:nvSpPr>
          <p:spPr bwMode="auto">
            <a:xfrm>
              <a:off x="1344" y="200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Line 102"/>
            <p:cNvSpPr>
              <a:spLocks noChangeShapeType="1"/>
            </p:cNvSpPr>
            <p:nvPr/>
          </p:nvSpPr>
          <p:spPr bwMode="auto">
            <a:xfrm flipV="1">
              <a:off x="1344" y="200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Oval 103"/>
            <p:cNvSpPr>
              <a:spLocks noChangeArrowheads="1"/>
            </p:cNvSpPr>
            <p:nvPr/>
          </p:nvSpPr>
          <p:spPr bwMode="auto">
            <a:xfrm>
              <a:off x="1306" y="207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41" name="Line 104"/>
            <p:cNvSpPr>
              <a:spLocks noChangeShapeType="1"/>
            </p:cNvSpPr>
            <p:nvPr/>
          </p:nvSpPr>
          <p:spPr bwMode="auto">
            <a:xfrm>
              <a:off x="1968" y="150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Line 105"/>
            <p:cNvSpPr>
              <a:spLocks noChangeShapeType="1"/>
            </p:cNvSpPr>
            <p:nvPr/>
          </p:nvSpPr>
          <p:spPr bwMode="auto">
            <a:xfrm>
              <a:off x="1968" y="208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3" name="Line 106"/>
            <p:cNvSpPr>
              <a:spLocks noChangeShapeType="1"/>
            </p:cNvSpPr>
            <p:nvPr/>
          </p:nvSpPr>
          <p:spPr bwMode="auto">
            <a:xfrm>
              <a:off x="2112" y="150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4" name="Line 107"/>
            <p:cNvSpPr>
              <a:spLocks noChangeShapeType="1"/>
            </p:cNvSpPr>
            <p:nvPr/>
          </p:nvSpPr>
          <p:spPr bwMode="auto">
            <a:xfrm>
              <a:off x="2112" y="189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Text Box 108"/>
            <p:cNvSpPr txBox="1">
              <a:spLocks noChangeArrowheads="1"/>
            </p:cNvSpPr>
            <p:nvPr/>
          </p:nvSpPr>
          <p:spPr bwMode="auto">
            <a:xfrm>
              <a:off x="1968" y="129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x'</a:t>
              </a:r>
              <a:endParaRPr lang="en-GB" sz="1600"/>
            </a:p>
          </p:txBody>
        </p:sp>
        <p:sp>
          <p:nvSpPr>
            <p:cNvPr id="16446" name="Text Box 109"/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y'</a:t>
              </a:r>
              <a:endParaRPr lang="en-GB" sz="1600"/>
            </a:p>
          </p:txBody>
        </p:sp>
        <p:grpSp>
          <p:nvGrpSpPr>
            <p:cNvPr id="16447" name="Group 110"/>
            <p:cNvGrpSpPr>
              <a:grpSpLocks/>
            </p:cNvGrpSpPr>
            <p:nvPr/>
          </p:nvGrpSpPr>
          <p:grpSpPr bwMode="auto">
            <a:xfrm>
              <a:off x="2280" y="1616"/>
              <a:ext cx="500" cy="336"/>
              <a:chOff x="2955" y="3168"/>
              <a:chExt cx="360" cy="240"/>
            </a:xfrm>
          </p:grpSpPr>
          <p:grpSp>
            <p:nvGrpSpPr>
              <p:cNvPr id="16464" name="Group 111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466" name="Freeform 11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7" name="Line 11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8" name="Line 11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9" name="Freeform 11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0" name="Freeform 11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65" name="Oval 117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448" name="Group 118"/>
            <p:cNvGrpSpPr>
              <a:grpSpLocks/>
            </p:cNvGrpSpPr>
            <p:nvPr/>
          </p:nvGrpSpPr>
          <p:grpSpPr bwMode="auto">
            <a:xfrm>
              <a:off x="1464" y="1914"/>
              <a:ext cx="500" cy="336"/>
              <a:chOff x="2955" y="3168"/>
              <a:chExt cx="360" cy="240"/>
            </a:xfrm>
          </p:grpSpPr>
          <p:grpSp>
            <p:nvGrpSpPr>
              <p:cNvPr id="16457" name="Group 119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459" name="Freeform 12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0" name="Line 12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1" name="Line 12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2" name="Freeform 12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3" name="Freeform 12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58" name="Oval 125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449" name="Group 126"/>
            <p:cNvGrpSpPr>
              <a:grpSpLocks/>
            </p:cNvGrpSpPr>
            <p:nvPr/>
          </p:nvGrpSpPr>
          <p:grpSpPr bwMode="auto">
            <a:xfrm>
              <a:off x="1464" y="1333"/>
              <a:ext cx="500" cy="336"/>
              <a:chOff x="2955" y="3168"/>
              <a:chExt cx="360" cy="240"/>
            </a:xfrm>
          </p:grpSpPr>
          <p:grpSp>
            <p:nvGrpSpPr>
              <p:cNvPr id="16450" name="Group 127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452" name="Freeform 12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3" name="Line 12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4" name="Line 13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5" name="Freeform 13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6" name="Freeform 13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51" name="Oval 133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2" name="Group 134"/>
          <p:cNvGrpSpPr>
            <a:grpSpLocks/>
          </p:cNvGrpSpPr>
          <p:nvPr/>
        </p:nvGrpSpPr>
        <p:grpSpPr bwMode="auto">
          <a:xfrm>
            <a:off x="2133600" y="5195888"/>
            <a:ext cx="3886200" cy="823913"/>
            <a:chOff x="912" y="1296"/>
            <a:chExt cx="2448" cy="519"/>
          </a:xfrm>
        </p:grpSpPr>
        <p:sp>
          <p:nvSpPr>
            <p:cNvPr id="16397" name="Line 135"/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36"/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37"/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Text Box 138"/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600"/>
            </a:p>
          </p:txBody>
        </p:sp>
        <p:sp>
          <p:nvSpPr>
            <p:cNvPr id="16401" name="Text Box 139"/>
            <p:cNvSpPr txBox="1">
              <a:spLocks noChangeArrowheads="1"/>
            </p:cNvSpPr>
            <p:nvPr/>
          </p:nvSpPr>
          <p:spPr bwMode="auto">
            <a:xfrm>
              <a:off x="2976" y="1475"/>
              <a:ext cx="38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x+y</a:t>
              </a:r>
              <a:endParaRPr lang="en-GB" sz="1600"/>
            </a:p>
          </p:txBody>
        </p:sp>
        <p:sp>
          <p:nvSpPr>
            <p:cNvPr id="16402" name="Line 140"/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41"/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Oval 142"/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05" name="Line 143"/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144"/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Text Box 145"/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600"/>
            </a:p>
          </p:txBody>
        </p:sp>
        <p:sp>
          <p:nvSpPr>
            <p:cNvPr id="16408" name="Text Box 146"/>
            <p:cNvSpPr txBox="1">
              <a:spLocks noChangeArrowheads="1"/>
            </p:cNvSpPr>
            <p:nvPr/>
          </p:nvSpPr>
          <p:spPr bwMode="auto">
            <a:xfrm>
              <a:off x="1632" y="1296"/>
              <a:ext cx="48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(x+y)'</a:t>
              </a:r>
              <a:endParaRPr lang="en-GB" sz="1600"/>
            </a:p>
          </p:txBody>
        </p:sp>
        <p:grpSp>
          <p:nvGrpSpPr>
            <p:cNvPr id="16409" name="Group 147"/>
            <p:cNvGrpSpPr>
              <a:grpSpLocks/>
            </p:cNvGrpSpPr>
            <p:nvPr/>
          </p:nvGrpSpPr>
          <p:grpSpPr bwMode="auto">
            <a:xfrm>
              <a:off x="2142" y="1436"/>
              <a:ext cx="500" cy="336"/>
              <a:chOff x="2955" y="3168"/>
              <a:chExt cx="360" cy="240"/>
            </a:xfrm>
          </p:grpSpPr>
          <p:grpSp>
            <p:nvGrpSpPr>
              <p:cNvPr id="16418" name="Group 148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420" name="Freeform 149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21" name="Line 150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22" name="Line 151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23" name="Freeform 152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24" name="Freeform 153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19" name="Oval 154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410" name="Group 155"/>
            <p:cNvGrpSpPr>
              <a:grpSpLocks/>
            </p:cNvGrpSpPr>
            <p:nvPr/>
          </p:nvGrpSpPr>
          <p:grpSpPr bwMode="auto">
            <a:xfrm>
              <a:off x="1272" y="1443"/>
              <a:ext cx="500" cy="336"/>
              <a:chOff x="2955" y="3168"/>
              <a:chExt cx="360" cy="240"/>
            </a:xfrm>
          </p:grpSpPr>
          <p:grpSp>
            <p:nvGrpSpPr>
              <p:cNvPr id="16411" name="Group 156"/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16413" name="Freeform 15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4" name="Line 15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5" name="Line 15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6" name="Freeform 16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7" name="Freeform 16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12" name="Oval 162"/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28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56552-CF23-4B08-ABD1-289A5ACD7315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SOP AND NAND CIRCUITS (1/2)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953000"/>
          </a:xfrm>
        </p:spPr>
        <p:txBody>
          <a:bodyPr/>
          <a:lstStyle/>
          <a:p>
            <a:pPr eaLnBrk="1" hangingPunct="1"/>
            <a:r>
              <a:rPr lang="en-US" sz="2400" dirty="0"/>
              <a:t>An </a:t>
            </a:r>
            <a:r>
              <a:rPr lang="en-US" sz="2400" b="1" dirty="0"/>
              <a:t>SOP expression </a:t>
            </a:r>
            <a:r>
              <a:rPr lang="en-US" sz="2400" dirty="0"/>
              <a:t>can be easily implemented using</a:t>
            </a:r>
            <a:endParaRPr lang="en-US" sz="2400" b="1" dirty="0"/>
          </a:p>
          <a:p>
            <a:pPr lvl="1" eaLnBrk="1" hangingPunct="1"/>
            <a:r>
              <a:rPr lang="en-US" sz="2000" dirty="0">
                <a:solidFill>
                  <a:srgbClr val="800000"/>
                </a:solidFill>
              </a:rPr>
              <a:t>2-level AND-OR circuit</a:t>
            </a:r>
          </a:p>
          <a:p>
            <a:pPr lvl="1" eaLnBrk="1" hangingPunct="1"/>
            <a:r>
              <a:rPr lang="en-US" sz="2000" dirty="0">
                <a:solidFill>
                  <a:srgbClr val="800000"/>
                </a:solidFill>
              </a:rPr>
              <a:t>2-level NAND circuit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Example:</a:t>
            </a:r>
            <a:r>
              <a:rPr lang="en-US" sz="2400" dirty="0">
                <a:solidFill>
                  <a:srgbClr val="800000"/>
                </a:solidFill>
              </a:rPr>
              <a:t> F = A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Using 2-level </a:t>
            </a:r>
            <a:r>
              <a:rPr lang="en-US" sz="2000" dirty="0">
                <a:solidFill>
                  <a:srgbClr val="7030A0"/>
                </a:solidFill>
                <a:sym typeface="Symbol" pitchFamily="18" charset="2"/>
              </a:rPr>
              <a:t>AND-OR</a:t>
            </a:r>
            <a:r>
              <a:rPr lang="en-US" sz="2000" dirty="0">
                <a:sym typeface="Symbol" pitchFamily="18" charset="2"/>
              </a:rPr>
              <a:t> circuit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4343401" y="3886200"/>
            <a:ext cx="3482975" cy="1784350"/>
            <a:chOff x="1440" y="2112"/>
            <a:chExt cx="2194" cy="1124"/>
          </a:xfrm>
        </p:grpSpPr>
        <p:sp>
          <p:nvSpPr>
            <p:cNvPr id="18440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18443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8448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52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18464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5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6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7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8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3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18457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18458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18459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61" name="Group 57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18462" name="AutoShape 58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63" name="Oval 59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75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31E81-E7C6-4FD4-BDA5-9B8533004302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SOP AND NAND CIRCUITS (2/2)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953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Example:</a:t>
            </a:r>
            <a:r>
              <a:rPr lang="en-US" sz="2400" dirty="0">
                <a:solidFill>
                  <a:srgbClr val="800000"/>
                </a:solidFill>
              </a:rPr>
              <a:t> F = A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B + C'D + 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Using 2-level </a:t>
            </a:r>
            <a:r>
              <a:rPr lang="en-US" sz="2000" dirty="0">
                <a:solidFill>
                  <a:srgbClr val="7030A0"/>
                </a:solidFill>
                <a:sym typeface="Symbol" pitchFamily="18" charset="2"/>
              </a:rPr>
              <a:t>NAND</a:t>
            </a:r>
            <a:r>
              <a:rPr lang="en-US" sz="2000" dirty="0">
                <a:sym typeface="Symbol" pitchFamily="18" charset="2"/>
              </a:rPr>
              <a:t> circuit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1" y="2286000"/>
            <a:ext cx="3482975" cy="1784350"/>
            <a:chOff x="1440" y="2112"/>
            <a:chExt cx="2194" cy="1124"/>
          </a:xfrm>
        </p:grpSpPr>
        <p:sp>
          <p:nvSpPr>
            <p:cNvPr id="19538" name="Text Box 5"/>
            <p:cNvSpPr txBox="1">
              <a:spLocks noChangeArrowheads="1"/>
            </p:cNvSpPr>
            <p:nvPr/>
          </p:nvSpPr>
          <p:spPr bwMode="auto">
            <a:xfrm>
              <a:off x="3360" y="2640"/>
              <a:ext cx="27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</a:t>
              </a:r>
            </a:p>
          </p:txBody>
        </p:sp>
        <p:sp>
          <p:nvSpPr>
            <p:cNvPr id="19539" name="Line 6"/>
            <p:cNvSpPr>
              <a:spLocks noChangeShapeType="1"/>
            </p:cNvSpPr>
            <p:nvPr/>
          </p:nvSpPr>
          <p:spPr bwMode="auto">
            <a:xfrm>
              <a:off x="3161" y="274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0" name="Text Box 7"/>
            <p:cNvSpPr txBox="1">
              <a:spLocks noChangeArrowheads="1"/>
            </p:cNvSpPr>
            <p:nvPr/>
          </p:nvSpPr>
          <p:spPr bwMode="auto">
            <a:xfrm>
              <a:off x="1440" y="2112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19541" name="AutoShape 8"/>
            <p:cNvSpPr>
              <a:spLocks noChangeArrowheads="1"/>
            </p:cNvSpPr>
            <p:nvPr/>
          </p:nvSpPr>
          <p:spPr bwMode="auto">
            <a:xfrm>
              <a:off x="2064" y="216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542" name="Line 9"/>
            <p:cNvSpPr>
              <a:spLocks noChangeShapeType="1"/>
            </p:cNvSpPr>
            <p:nvPr/>
          </p:nvSpPr>
          <p:spPr bwMode="auto">
            <a:xfrm flipV="1">
              <a:off x="1680" y="2256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3" name="Line 10"/>
            <p:cNvSpPr>
              <a:spLocks noChangeShapeType="1"/>
            </p:cNvSpPr>
            <p:nvPr/>
          </p:nvSpPr>
          <p:spPr bwMode="auto">
            <a:xfrm>
              <a:off x="2592" y="264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4" name="Line 11"/>
            <p:cNvSpPr>
              <a:spLocks noChangeShapeType="1"/>
            </p:cNvSpPr>
            <p:nvPr/>
          </p:nvSpPr>
          <p:spPr bwMode="auto">
            <a:xfrm flipV="1">
              <a:off x="2448" y="2736"/>
              <a:ext cx="37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5" name="Text Box 12"/>
            <p:cNvSpPr txBox="1">
              <a:spLocks noChangeArrowheads="1"/>
            </p:cNvSpPr>
            <p:nvPr/>
          </p:nvSpPr>
          <p:spPr bwMode="auto">
            <a:xfrm>
              <a:off x="1440" y="230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19546" name="AutoShape 13"/>
            <p:cNvSpPr>
              <a:spLocks noChangeArrowheads="1"/>
            </p:cNvSpPr>
            <p:nvPr/>
          </p:nvSpPr>
          <p:spPr bwMode="auto">
            <a:xfrm>
              <a:off x="2064" y="259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547" name="Line 14"/>
            <p:cNvSpPr>
              <a:spLocks noChangeShapeType="1"/>
            </p:cNvSpPr>
            <p:nvPr/>
          </p:nvSpPr>
          <p:spPr bwMode="auto">
            <a:xfrm flipV="1">
              <a:off x="2448" y="2325"/>
              <a:ext cx="144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8" name="Line 15"/>
            <p:cNvSpPr>
              <a:spLocks noChangeShapeType="1"/>
            </p:cNvSpPr>
            <p:nvPr/>
          </p:nvSpPr>
          <p:spPr bwMode="auto">
            <a:xfrm>
              <a:off x="2592" y="283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9" name="Line 16"/>
            <p:cNvSpPr>
              <a:spLocks noChangeShapeType="1"/>
            </p:cNvSpPr>
            <p:nvPr/>
          </p:nvSpPr>
          <p:spPr bwMode="auto">
            <a:xfrm>
              <a:off x="2592" y="232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50" name="Group 17"/>
            <p:cNvGrpSpPr>
              <a:grpSpLocks/>
            </p:cNvGrpSpPr>
            <p:nvPr/>
          </p:nvGrpSpPr>
          <p:grpSpPr bwMode="auto">
            <a:xfrm>
              <a:off x="2764" y="2592"/>
              <a:ext cx="384" cy="288"/>
              <a:chOff x="6768" y="11808"/>
              <a:chExt cx="1008" cy="792"/>
            </a:xfrm>
          </p:grpSpPr>
          <p:sp>
            <p:nvSpPr>
              <p:cNvPr id="19562" name="Freeform 1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3" name="Line 1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4" name="Line 2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5" name="Freeform 2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66" name="Freeform 2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51" name="Line 23"/>
            <p:cNvSpPr>
              <a:spLocks noChangeShapeType="1"/>
            </p:cNvSpPr>
            <p:nvPr/>
          </p:nvSpPr>
          <p:spPr bwMode="auto">
            <a:xfrm flipV="1">
              <a:off x="1680" y="2400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2" name="Line 24"/>
            <p:cNvSpPr>
              <a:spLocks noChangeShapeType="1"/>
            </p:cNvSpPr>
            <p:nvPr/>
          </p:nvSpPr>
          <p:spPr bwMode="auto">
            <a:xfrm flipV="1">
              <a:off x="1680" y="2688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3" name="Line 25"/>
            <p:cNvSpPr>
              <a:spLocks noChangeShapeType="1"/>
            </p:cNvSpPr>
            <p:nvPr/>
          </p:nvSpPr>
          <p:spPr bwMode="auto">
            <a:xfrm flipV="1">
              <a:off x="1680" y="2832"/>
              <a:ext cx="38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4" name="Text Box 26"/>
            <p:cNvSpPr txBox="1">
              <a:spLocks noChangeArrowheads="1"/>
            </p:cNvSpPr>
            <p:nvPr/>
          </p:nvSpPr>
          <p:spPr bwMode="auto">
            <a:xfrm>
              <a:off x="1440" y="2736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19555" name="Text Box 27"/>
            <p:cNvSpPr txBox="1">
              <a:spLocks noChangeArrowheads="1"/>
            </p:cNvSpPr>
            <p:nvPr/>
          </p:nvSpPr>
          <p:spPr bwMode="auto">
            <a:xfrm>
              <a:off x="1440" y="254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19556" name="Text Box 28"/>
            <p:cNvSpPr txBox="1">
              <a:spLocks noChangeArrowheads="1"/>
            </p:cNvSpPr>
            <p:nvPr/>
          </p:nvSpPr>
          <p:spPr bwMode="auto">
            <a:xfrm>
              <a:off x="1440" y="3024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19557" name="Line 29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8" name="Line 30"/>
            <p:cNvSpPr>
              <a:spLocks noChangeShapeType="1"/>
            </p:cNvSpPr>
            <p:nvPr/>
          </p:nvSpPr>
          <p:spPr bwMode="auto">
            <a:xfrm>
              <a:off x="1680" y="312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59" name="Group 31"/>
            <p:cNvGrpSpPr>
              <a:grpSpLocks/>
            </p:cNvGrpSpPr>
            <p:nvPr/>
          </p:nvGrpSpPr>
          <p:grpSpPr bwMode="auto">
            <a:xfrm>
              <a:off x="1776" y="2592"/>
              <a:ext cx="192" cy="180"/>
              <a:chOff x="2160" y="1584"/>
              <a:chExt cx="308" cy="288"/>
            </a:xfrm>
          </p:grpSpPr>
          <p:sp>
            <p:nvSpPr>
              <p:cNvPr id="19560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61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6019801" y="2286000"/>
            <a:ext cx="4168775" cy="1784350"/>
            <a:chOff x="2832" y="1440"/>
            <a:chExt cx="2626" cy="1124"/>
          </a:xfrm>
        </p:grpSpPr>
        <p:sp>
          <p:nvSpPr>
            <p:cNvPr id="19499" name="AutoShape 108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9500" name="Group 118"/>
            <p:cNvGrpSpPr>
              <a:grpSpLocks/>
            </p:cNvGrpSpPr>
            <p:nvPr/>
          </p:nvGrpSpPr>
          <p:grpSpPr bwMode="auto">
            <a:xfrm>
              <a:off x="3264" y="1440"/>
              <a:ext cx="2194" cy="1124"/>
              <a:chOff x="3264" y="1440"/>
              <a:chExt cx="2194" cy="1124"/>
            </a:xfrm>
          </p:grpSpPr>
          <p:sp>
            <p:nvSpPr>
              <p:cNvPr id="19501" name="Text Box 35"/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74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</a:p>
            </p:txBody>
          </p:sp>
          <p:sp>
            <p:nvSpPr>
              <p:cNvPr id="19502" name="Line 36"/>
              <p:cNvSpPr>
                <a:spLocks noChangeShapeType="1"/>
              </p:cNvSpPr>
              <p:nvPr/>
            </p:nvSpPr>
            <p:spPr bwMode="auto">
              <a:xfrm>
                <a:off x="4985" y="2072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3" name="Text Box 37"/>
              <p:cNvSpPr txBox="1">
                <a:spLocks noChangeArrowheads="1"/>
              </p:cNvSpPr>
              <p:nvPr/>
            </p:nvSpPr>
            <p:spPr bwMode="auto">
              <a:xfrm>
                <a:off x="3264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19504" name="AutoShape 38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05" name="Line 39"/>
              <p:cNvSpPr>
                <a:spLocks noChangeShapeType="1"/>
              </p:cNvSpPr>
              <p:nvPr/>
            </p:nvSpPr>
            <p:spPr bwMode="auto">
              <a:xfrm flipV="1">
                <a:off x="3504" y="1584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6" name="Line 40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7" name="Line 41"/>
              <p:cNvSpPr>
                <a:spLocks noChangeShapeType="1"/>
              </p:cNvSpPr>
              <p:nvPr/>
            </p:nvSpPr>
            <p:spPr bwMode="auto">
              <a:xfrm flipV="1">
                <a:off x="4272" y="2064"/>
                <a:ext cx="37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8" name="Text Box 42"/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19509" name="AutoShape 4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10" name="Line 44"/>
              <p:cNvSpPr>
                <a:spLocks noChangeShapeType="1"/>
              </p:cNvSpPr>
              <p:nvPr/>
            </p:nvSpPr>
            <p:spPr bwMode="auto">
              <a:xfrm flipV="1">
                <a:off x="4272" y="1653"/>
                <a:ext cx="14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1" name="Line 45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2" name="Line 46"/>
              <p:cNvSpPr>
                <a:spLocks noChangeShapeType="1"/>
              </p:cNvSpPr>
              <p:nvPr/>
            </p:nvSpPr>
            <p:spPr bwMode="auto">
              <a:xfrm>
                <a:off x="4416" y="1653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513" name="Group 47"/>
              <p:cNvGrpSpPr>
                <a:grpSpLocks/>
              </p:cNvGrpSpPr>
              <p:nvPr/>
            </p:nvGrpSpPr>
            <p:grpSpPr bwMode="auto">
              <a:xfrm>
                <a:off x="4588" y="1920"/>
                <a:ext cx="384" cy="288"/>
                <a:chOff x="6768" y="11808"/>
                <a:chExt cx="1008" cy="792"/>
              </a:xfrm>
            </p:grpSpPr>
            <p:sp>
              <p:nvSpPr>
                <p:cNvPr id="19533" name="Freeform 4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4" name="Line 4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5" name="Line 5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6" name="Freeform 5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7" name="Freeform 5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514" name="Line 53"/>
              <p:cNvSpPr>
                <a:spLocks noChangeShapeType="1"/>
              </p:cNvSpPr>
              <p:nvPr/>
            </p:nvSpPr>
            <p:spPr bwMode="auto">
              <a:xfrm flipV="1">
                <a:off x="3504" y="1728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5" name="Line 54"/>
              <p:cNvSpPr>
                <a:spLocks noChangeShapeType="1"/>
              </p:cNvSpPr>
              <p:nvPr/>
            </p:nvSpPr>
            <p:spPr bwMode="auto">
              <a:xfrm flipV="1">
                <a:off x="3504" y="2016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6" name="Line 55"/>
              <p:cNvSpPr>
                <a:spLocks noChangeShapeType="1"/>
              </p:cNvSpPr>
              <p:nvPr/>
            </p:nvSpPr>
            <p:spPr bwMode="auto">
              <a:xfrm flipV="1">
                <a:off x="3504" y="2160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7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06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19518" name="Text Box 57"/>
              <p:cNvSpPr txBox="1">
                <a:spLocks noChangeArrowheads="1"/>
              </p:cNvSpPr>
              <p:nvPr/>
            </p:nvSpPr>
            <p:spPr bwMode="auto">
              <a:xfrm>
                <a:off x="3264" y="187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19519" name="Text Box 58"/>
              <p:cNvSpPr txBox="1">
                <a:spLocks noChangeArrowheads="1"/>
              </p:cNvSpPr>
              <p:nvPr/>
            </p:nvSpPr>
            <p:spPr bwMode="auto">
              <a:xfrm>
                <a:off x="3264" y="235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19520" name="Line 59"/>
              <p:cNvSpPr>
                <a:spLocks noChangeShapeType="1"/>
              </p:cNvSpPr>
              <p:nvPr/>
            </p:nvSpPr>
            <p:spPr bwMode="auto">
              <a:xfrm>
                <a:off x="4416" y="216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1" name="Line 60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522" name="Group 61"/>
              <p:cNvGrpSpPr>
                <a:grpSpLocks/>
              </p:cNvGrpSpPr>
              <p:nvPr/>
            </p:nvGrpSpPr>
            <p:grpSpPr bwMode="auto">
              <a:xfrm>
                <a:off x="3600" y="1920"/>
                <a:ext cx="192" cy="180"/>
                <a:chOff x="2160" y="1584"/>
                <a:chExt cx="308" cy="288"/>
              </a:xfrm>
            </p:grpSpPr>
            <p:sp>
              <p:nvSpPr>
                <p:cNvPr id="19531" name="AutoShape 62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532" name="Oval 63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9523" name="Oval 64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524" name="Oval 65"/>
              <p:cNvSpPr>
                <a:spLocks noChangeArrowheads="1"/>
              </p:cNvSpPr>
              <p:nvPr/>
            </p:nvSpPr>
            <p:spPr bwMode="auto">
              <a:xfrm>
                <a:off x="4282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525" name="Oval 66"/>
              <p:cNvSpPr>
                <a:spLocks noChangeArrowheads="1"/>
              </p:cNvSpPr>
              <p:nvPr/>
            </p:nvSpPr>
            <p:spPr bwMode="auto">
              <a:xfrm>
                <a:off x="4560" y="19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526" name="Oval 67"/>
              <p:cNvSpPr>
                <a:spLocks noChangeArrowheads="1"/>
              </p:cNvSpPr>
              <p:nvPr/>
            </p:nvSpPr>
            <p:spPr bwMode="auto">
              <a:xfrm>
                <a:off x="4588" y="20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9527" name="Oval 68"/>
              <p:cNvSpPr>
                <a:spLocks noChangeArrowheads="1"/>
              </p:cNvSpPr>
              <p:nvPr/>
            </p:nvSpPr>
            <p:spPr bwMode="auto">
              <a:xfrm>
                <a:off x="4570" y="213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19528" name="Group 112"/>
              <p:cNvGrpSpPr>
                <a:grpSpLocks/>
              </p:cNvGrpSpPr>
              <p:nvPr/>
            </p:nvGrpSpPr>
            <p:grpSpPr bwMode="auto">
              <a:xfrm>
                <a:off x="3600" y="2352"/>
                <a:ext cx="192" cy="180"/>
                <a:chOff x="2160" y="1584"/>
                <a:chExt cx="308" cy="288"/>
              </a:xfrm>
            </p:grpSpPr>
            <p:sp>
              <p:nvSpPr>
                <p:cNvPr id="19529" name="AutoShape 11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530" name="Oval 11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4191001" y="4191000"/>
            <a:ext cx="4244975" cy="1784350"/>
            <a:chOff x="1680" y="2640"/>
            <a:chExt cx="2674" cy="1124"/>
          </a:xfrm>
        </p:grpSpPr>
        <p:sp>
          <p:nvSpPr>
            <p:cNvPr id="19466" name="AutoShape 109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9467" name="Group 120"/>
            <p:cNvGrpSpPr>
              <a:grpSpLocks/>
            </p:cNvGrpSpPr>
            <p:nvPr/>
          </p:nvGrpSpPr>
          <p:grpSpPr bwMode="auto">
            <a:xfrm>
              <a:off x="2112" y="2640"/>
              <a:ext cx="2242" cy="1124"/>
              <a:chOff x="2112" y="2640"/>
              <a:chExt cx="2242" cy="1124"/>
            </a:xfrm>
          </p:grpSpPr>
          <p:grpSp>
            <p:nvGrpSpPr>
              <p:cNvPr id="19468" name="Group 107"/>
              <p:cNvGrpSpPr>
                <a:grpSpLocks/>
              </p:cNvGrpSpPr>
              <p:nvPr/>
            </p:nvGrpSpPr>
            <p:grpSpPr bwMode="auto">
              <a:xfrm>
                <a:off x="2112" y="2640"/>
                <a:ext cx="2242" cy="1124"/>
                <a:chOff x="1968" y="2640"/>
                <a:chExt cx="2242" cy="1124"/>
              </a:xfrm>
            </p:grpSpPr>
            <p:sp>
              <p:nvSpPr>
                <p:cNvPr id="1947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36" y="3158"/>
                  <a:ext cx="274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F</a:t>
                  </a:r>
                </a:p>
              </p:txBody>
            </p:sp>
            <p:sp>
              <p:nvSpPr>
                <p:cNvPr id="19473" name="Line 71"/>
                <p:cNvSpPr>
                  <a:spLocks noChangeShapeType="1"/>
                </p:cNvSpPr>
                <p:nvPr/>
              </p:nvSpPr>
              <p:spPr bwMode="auto">
                <a:xfrm>
                  <a:off x="3737" y="3262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7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968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19475" name="AutoShape 73"/>
                <p:cNvSpPr>
                  <a:spLocks noChangeArrowheads="1"/>
                </p:cNvSpPr>
                <p:nvPr/>
              </p:nvSpPr>
              <p:spPr bwMode="auto">
                <a:xfrm>
                  <a:off x="2592" y="2688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476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08" y="2784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77" name="Line 75"/>
                <p:cNvSpPr>
                  <a:spLocks noChangeShapeType="1"/>
                </p:cNvSpPr>
                <p:nvPr/>
              </p:nvSpPr>
              <p:spPr bwMode="auto">
                <a:xfrm>
                  <a:off x="3120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7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976" y="3264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7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968" y="283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19480" name="AutoShape 78"/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481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976" y="2853"/>
                  <a:ext cx="144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2" name="Line 80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3" name="Line 81"/>
                <p:cNvSpPr>
                  <a:spLocks noChangeShapeType="1"/>
                </p:cNvSpPr>
                <p:nvPr/>
              </p:nvSpPr>
              <p:spPr bwMode="auto">
                <a:xfrm>
                  <a:off x="3120" y="2853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08" y="2928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5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08" y="3216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6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08" y="3360"/>
                  <a:ext cx="38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7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968" y="3264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19488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968" y="307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1948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968" y="3552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19490" name="Line 94"/>
                <p:cNvSpPr>
                  <a:spLocks noChangeShapeType="1"/>
                </p:cNvSpPr>
                <p:nvPr/>
              </p:nvSpPr>
              <p:spPr bwMode="auto">
                <a:xfrm>
                  <a:off x="3120" y="3360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91" name="Line 95"/>
                <p:cNvSpPr>
                  <a:spLocks noChangeShapeType="1"/>
                </p:cNvSpPr>
                <p:nvPr/>
              </p:nvSpPr>
              <p:spPr bwMode="auto">
                <a:xfrm>
                  <a:off x="2208" y="3648"/>
                  <a:ext cx="9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492" name="Group 96"/>
                <p:cNvGrpSpPr>
                  <a:grpSpLocks/>
                </p:cNvGrpSpPr>
                <p:nvPr/>
              </p:nvGrpSpPr>
              <p:grpSpPr bwMode="auto">
                <a:xfrm>
                  <a:off x="2304" y="3120"/>
                  <a:ext cx="192" cy="180"/>
                  <a:chOff x="2160" y="1584"/>
                  <a:chExt cx="308" cy="288"/>
                </a:xfrm>
              </p:grpSpPr>
              <p:sp>
                <p:nvSpPr>
                  <p:cNvPr id="19497" name="AutoShape 9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949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9493" name="Oval 99"/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9494" name="Oval 100"/>
                <p:cNvSpPr>
                  <a:spLocks noChangeArrowheads="1"/>
                </p:cNvSpPr>
                <p:nvPr/>
              </p:nvSpPr>
              <p:spPr bwMode="auto">
                <a:xfrm>
                  <a:off x="2986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19495" name="AutoShape 104"/>
                <p:cNvSpPr>
                  <a:spLocks noChangeArrowheads="1"/>
                </p:cNvSpPr>
                <p:nvPr/>
              </p:nvSpPr>
              <p:spPr bwMode="auto">
                <a:xfrm>
                  <a:off x="3324" y="3092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496" name="Oval 105"/>
                <p:cNvSpPr>
                  <a:spLocks noChangeArrowheads="1"/>
                </p:cNvSpPr>
                <p:nvPr/>
              </p:nvSpPr>
              <p:spPr bwMode="auto">
                <a:xfrm>
                  <a:off x="3708" y="3236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9469" name="Group 115"/>
              <p:cNvGrpSpPr>
                <a:grpSpLocks/>
              </p:cNvGrpSpPr>
              <p:nvPr/>
            </p:nvGrpSpPr>
            <p:grpSpPr bwMode="auto">
              <a:xfrm>
                <a:off x="2448" y="3552"/>
                <a:ext cx="192" cy="180"/>
                <a:chOff x="2160" y="1584"/>
                <a:chExt cx="308" cy="288"/>
              </a:xfrm>
            </p:grpSpPr>
            <p:sp>
              <p:nvSpPr>
                <p:cNvPr id="19470" name="AutoShape 1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471" name="Oval 1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208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A0D82-EA48-405C-A1C4-F40EEBCE0A02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 AND NOR CIRCUITS (1/2)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953000"/>
          </a:xfrm>
        </p:spPr>
        <p:txBody>
          <a:bodyPr/>
          <a:lstStyle/>
          <a:p>
            <a:pPr eaLnBrk="1" hangingPunct="1"/>
            <a:r>
              <a:rPr lang="en-US" sz="2400" dirty="0"/>
              <a:t>A POS expression can be easily implemented using</a:t>
            </a:r>
            <a:endParaRPr lang="en-US" sz="2400" b="1" dirty="0"/>
          </a:p>
          <a:p>
            <a:pPr lvl="1" eaLnBrk="1" hangingPunct="1"/>
            <a:r>
              <a:rPr lang="en-US" sz="2000" dirty="0">
                <a:solidFill>
                  <a:srgbClr val="800000"/>
                </a:solidFill>
              </a:rPr>
              <a:t>2-level OR-AND circuit</a:t>
            </a:r>
          </a:p>
          <a:p>
            <a:pPr lvl="1" eaLnBrk="1" hangingPunct="1"/>
            <a:r>
              <a:rPr lang="en-US" sz="2000" dirty="0">
                <a:solidFill>
                  <a:srgbClr val="800000"/>
                </a:solidFill>
              </a:rPr>
              <a:t>2-level NOR circuit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Example:</a:t>
            </a:r>
            <a:r>
              <a:rPr lang="en-US" sz="2400" dirty="0">
                <a:solidFill>
                  <a:srgbClr val="800000"/>
                </a:solidFill>
              </a:rPr>
              <a:t> G = (A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Using 2-level </a:t>
            </a:r>
            <a:r>
              <a:rPr lang="en-US" sz="2000" dirty="0">
                <a:solidFill>
                  <a:srgbClr val="7030A0"/>
                </a:solidFill>
                <a:sym typeface="Symbol" pitchFamily="18" charset="2"/>
              </a:rPr>
              <a:t>OR-AND</a:t>
            </a:r>
            <a:r>
              <a:rPr lang="en-US" sz="2000" dirty="0">
                <a:sym typeface="Symbol" pitchFamily="18" charset="2"/>
              </a:rPr>
              <a:t> circuit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432301" y="3886200"/>
            <a:ext cx="3387725" cy="1784350"/>
            <a:chOff x="1832" y="2448"/>
            <a:chExt cx="2134" cy="1124"/>
          </a:xfrm>
        </p:grpSpPr>
        <p:sp>
          <p:nvSpPr>
            <p:cNvPr id="20488" name="Text Box 35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20489" name="Line 36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37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20491" name="Line 38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39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40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41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20495" name="AutoShape 42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496" name="Line 43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44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45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99" name="Group 46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20517" name="Freeform 47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8" name="Line 48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9" name="Line 49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Freeform 50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" name="Freeform 51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0" name="Line 52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53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54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Text Box 55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20504" name="Text Box 56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20505" name="Text Box 57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20506" name="Line 58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59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08" name="Group 60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20512" name="Freeform 6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3" name="Line 6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4" name="Line 6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5" name="Freeform 6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6" name="Freeform 6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9" name="Group 31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20510" name="AutoShape 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11" name="Oval 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933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EF0FC-DA79-4C24-9534-D29A1685A5E5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 AND NOR CIRCUITS (2/2)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953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Example:</a:t>
            </a:r>
            <a:r>
              <a:rPr lang="en-US" sz="2400" dirty="0">
                <a:solidFill>
                  <a:srgbClr val="800000"/>
                </a:solidFill>
              </a:rPr>
              <a:t> G = (A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+B)  (C'+D)  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Using 2-level </a:t>
            </a:r>
            <a:r>
              <a:rPr lang="en-US" sz="2000" dirty="0">
                <a:solidFill>
                  <a:srgbClr val="7030A0"/>
                </a:solidFill>
                <a:sym typeface="Symbol" pitchFamily="18" charset="2"/>
              </a:rPr>
              <a:t>NOR</a:t>
            </a:r>
            <a:r>
              <a:rPr lang="en-US" sz="2000" dirty="0">
                <a:sym typeface="Symbol" pitchFamily="18" charset="2"/>
              </a:rPr>
              <a:t> circuit</a:t>
            </a: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2362201" y="2209800"/>
            <a:ext cx="3387725" cy="1784350"/>
            <a:chOff x="1832" y="2448"/>
            <a:chExt cx="2134" cy="1124"/>
          </a:xfrm>
        </p:grpSpPr>
        <p:sp>
          <p:nvSpPr>
            <p:cNvPr id="21606" name="Text Box 109"/>
            <p:cNvSpPr txBox="1">
              <a:spLocks noChangeArrowheads="1"/>
            </p:cNvSpPr>
            <p:nvPr/>
          </p:nvSpPr>
          <p:spPr bwMode="auto">
            <a:xfrm>
              <a:off x="3740" y="2976"/>
              <a:ext cx="2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G</a:t>
              </a:r>
            </a:p>
          </p:txBody>
        </p:sp>
        <p:sp>
          <p:nvSpPr>
            <p:cNvPr id="21607" name="Line 110"/>
            <p:cNvSpPr>
              <a:spLocks noChangeShapeType="1"/>
            </p:cNvSpPr>
            <p:nvPr/>
          </p:nvSpPr>
          <p:spPr bwMode="auto">
            <a:xfrm>
              <a:off x="3514" y="3080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8" name="Text Box 111"/>
            <p:cNvSpPr txBox="1">
              <a:spLocks noChangeArrowheads="1"/>
            </p:cNvSpPr>
            <p:nvPr/>
          </p:nvSpPr>
          <p:spPr bwMode="auto">
            <a:xfrm>
              <a:off x="1832" y="244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21609" name="Line 112"/>
            <p:cNvSpPr>
              <a:spLocks noChangeShapeType="1"/>
            </p:cNvSpPr>
            <p:nvPr/>
          </p:nvSpPr>
          <p:spPr bwMode="auto">
            <a:xfrm flipV="1">
              <a:off x="2064" y="2592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" name="Line 113"/>
            <p:cNvSpPr>
              <a:spLocks noChangeShapeType="1"/>
            </p:cNvSpPr>
            <p:nvPr/>
          </p:nvSpPr>
          <p:spPr bwMode="auto">
            <a:xfrm>
              <a:off x="2924" y="297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1" name="Line 114"/>
            <p:cNvSpPr>
              <a:spLocks noChangeShapeType="1"/>
            </p:cNvSpPr>
            <p:nvPr/>
          </p:nvSpPr>
          <p:spPr bwMode="auto">
            <a:xfrm flipV="1">
              <a:off x="2784" y="307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2" name="Text Box 115"/>
            <p:cNvSpPr txBox="1">
              <a:spLocks noChangeArrowheads="1"/>
            </p:cNvSpPr>
            <p:nvPr/>
          </p:nvSpPr>
          <p:spPr bwMode="auto">
            <a:xfrm>
              <a:off x="1832" y="264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21613" name="AutoShape 116"/>
            <p:cNvSpPr>
              <a:spLocks noChangeArrowheads="1"/>
            </p:cNvSpPr>
            <p:nvPr/>
          </p:nvSpPr>
          <p:spPr bwMode="auto">
            <a:xfrm>
              <a:off x="3120" y="2907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614" name="Line 117"/>
            <p:cNvSpPr>
              <a:spLocks noChangeShapeType="1"/>
            </p:cNvSpPr>
            <p:nvPr/>
          </p:nvSpPr>
          <p:spPr bwMode="auto">
            <a:xfrm flipV="1">
              <a:off x="2789" y="2662"/>
              <a:ext cx="139" cy="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5" name="Line 118"/>
            <p:cNvSpPr>
              <a:spLocks noChangeShapeType="1"/>
            </p:cNvSpPr>
            <p:nvPr/>
          </p:nvSpPr>
          <p:spPr bwMode="auto">
            <a:xfrm>
              <a:off x="2924" y="316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6" name="Line 119"/>
            <p:cNvSpPr>
              <a:spLocks noChangeShapeType="1"/>
            </p:cNvSpPr>
            <p:nvPr/>
          </p:nvSpPr>
          <p:spPr bwMode="auto">
            <a:xfrm>
              <a:off x="2924" y="2661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617" name="Group 120"/>
            <p:cNvGrpSpPr>
              <a:grpSpLocks/>
            </p:cNvGrpSpPr>
            <p:nvPr/>
          </p:nvGrpSpPr>
          <p:grpSpPr bwMode="auto">
            <a:xfrm>
              <a:off x="2391" y="2919"/>
              <a:ext cx="384" cy="288"/>
              <a:chOff x="6768" y="11808"/>
              <a:chExt cx="1008" cy="792"/>
            </a:xfrm>
          </p:grpSpPr>
          <p:sp>
            <p:nvSpPr>
              <p:cNvPr id="21635" name="Freeform 12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6" name="Line 12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7" name="Line 12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8" name="Freeform 12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9" name="Freeform 12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18" name="Line 126"/>
            <p:cNvSpPr>
              <a:spLocks noChangeShapeType="1"/>
            </p:cNvSpPr>
            <p:nvPr/>
          </p:nvSpPr>
          <p:spPr bwMode="auto">
            <a:xfrm flipV="1">
              <a:off x="2064" y="2736"/>
              <a:ext cx="371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9" name="Line 127"/>
            <p:cNvSpPr>
              <a:spLocks noChangeShapeType="1"/>
            </p:cNvSpPr>
            <p:nvPr/>
          </p:nvSpPr>
          <p:spPr bwMode="auto">
            <a:xfrm flipV="1">
              <a:off x="2064" y="2997"/>
              <a:ext cx="35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0" name="Line 128"/>
            <p:cNvSpPr>
              <a:spLocks noChangeShapeType="1"/>
            </p:cNvSpPr>
            <p:nvPr/>
          </p:nvSpPr>
          <p:spPr bwMode="auto">
            <a:xfrm flipV="1">
              <a:off x="2064" y="3141"/>
              <a:ext cx="3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1" name="Text Box 129"/>
            <p:cNvSpPr txBox="1">
              <a:spLocks noChangeArrowheads="1"/>
            </p:cNvSpPr>
            <p:nvPr/>
          </p:nvSpPr>
          <p:spPr bwMode="auto">
            <a:xfrm>
              <a:off x="1832" y="3045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D</a:t>
              </a:r>
            </a:p>
          </p:txBody>
        </p:sp>
        <p:sp>
          <p:nvSpPr>
            <p:cNvPr id="21622" name="Text Box 130"/>
            <p:cNvSpPr txBox="1">
              <a:spLocks noChangeArrowheads="1"/>
            </p:cNvSpPr>
            <p:nvPr/>
          </p:nvSpPr>
          <p:spPr bwMode="auto">
            <a:xfrm>
              <a:off x="1832" y="2853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C</a:t>
              </a:r>
            </a:p>
          </p:txBody>
        </p:sp>
        <p:sp>
          <p:nvSpPr>
            <p:cNvPr id="21623" name="Text Box 131"/>
            <p:cNvSpPr txBox="1">
              <a:spLocks noChangeArrowheads="1"/>
            </p:cNvSpPr>
            <p:nvPr/>
          </p:nvSpPr>
          <p:spPr bwMode="auto">
            <a:xfrm>
              <a:off x="1832" y="3360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E</a:t>
              </a:r>
            </a:p>
          </p:txBody>
        </p:sp>
        <p:sp>
          <p:nvSpPr>
            <p:cNvPr id="21624" name="Line 132"/>
            <p:cNvSpPr>
              <a:spLocks noChangeShapeType="1"/>
            </p:cNvSpPr>
            <p:nvPr/>
          </p:nvSpPr>
          <p:spPr bwMode="auto">
            <a:xfrm>
              <a:off x="2924" y="3168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5" name="Line 133"/>
            <p:cNvSpPr>
              <a:spLocks noChangeShapeType="1"/>
            </p:cNvSpPr>
            <p:nvPr/>
          </p:nvSpPr>
          <p:spPr bwMode="auto">
            <a:xfrm>
              <a:off x="2064" y="3456"/>
              <a:ext cx="86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626" name="Group 134"/>
            <p:cNvGrpSpPr>
              <a:grpSpLocks/>
            </p:cNvGrpSpPr>
            <p:nvPr/>
          </p:nvGrpSpPr>
          <p:grpSpPr bwMode="auto">
            <a:xfrm>
              <a:off x="2391" y="2519"/>
              <a:ext cx="384" cy="288"/>
              <a:chOff x="6768" y="11808"/>
              <a:chExt cx="1008" cy="792"/>
            </a:xfrm>
          </p:grpSpPr>
          <p:sp>
            <p:nvSpPr>
              <p:cNvPr id="21630" name="Freeform 13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1" name="Line 13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2" name="Line 13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3" name="Freeform 13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4" name="Freeform 13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627" name="Group 140"/>
            <p:cNvGrpSpPr>
              <a:grpSpLocks/>
            </p:cNvGrpSpPr>
            <p:nvPr/>
          </p:nvGrpSpPr>
          <p:grpSpPr bwMode="auto">
            <a:xfrm>
              <a:off x="2170" y="2900"/>
              <a:ext cx="192" cy="180"/>
              <a:chOff x="2160" y="1584"/>
              <a:chExt cx="308" cy="288"/>
            </a:xfrm>
          </p:grpSpPr>
          <p:sp>
            <p:nvSpPr>
              <p:cNvPr id="21628" name="AutoShape 141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629" name="Oval 142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6" name="Group 234"/>
          <p:cNvGrpSpPr>
            <a:grpSpLocks/>
          </p:cNvGrpSpPr>
          <p:nvPr/>
        </p:nvGrpSpPr>
        <p:grpSpPr bwMode="auto">
          <a:xfrm>
            <a:off x="6019801" y="2209800"/>
            <a:ext cx="4073525" cy="1784350"/>
            <a:chOff x="2832" y="1392"/>
            <a:chExt cx="2566" cy="1124"/>
          </a:xfrm>
        </p:grpSpPr>
        <p:sp>
          <p:nvSpPr>
            <p:cNvPr id="21561" name="AutoShape 35"/>
            <p:cNvSpPr>
              <a:spLocks noChangeArrowheads="1"/>
            </p:cNvSpPr>
            <p:nvPr/>
          </p:nvSpPr>
          <p:spPr bwMode="auto">
            <a:xfrm>
              <a:off x="2832" y="19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21562" name="Group 181"/>
            <p:cNvGrpSpPr>
              <a:grpSpLocks/>
            </p:cNvGrpSpPr>
            <p:nvPr/>
          </p:nvGrpSpPr>
          <p:grpSpPr bwMode="auto">
            <a:xfrm>
              <a:off x="3264" y="1392"/>
              <a:ext cx="2134" cy="1124"/>
              <a:chOff x="3264" y="1392"/>
              <a:chExt cx="2134" cy="1124"/>
            </a:xfrm>
          </p:grpSpPr>
          <p:grpSp>
            <p:nvGrpSpPr>
              <p:cNvPr id="21563" name="Group 146"/>
              <p:cNvGrpSpPr>
                <a:grpSpLocks/>
              </p:cNvGrpSpPr>
              <p:nvPr/>
            </p:nvGrpSpPr>
            <p:grpSpPr bwMode="auto">
              <a:xfrm>
                <a:off x="3264" y="1392"/>
                <a:ext cx="2134" cy="1124"/>
                <a:chOff x="1832" y="2448"/>
                <a:chExt cx="2134" cy="1124"/>
              </a:xfrm>
            </p:grpSpPr>
            <p:sp>
              <p:nvSpPr>
                <p:cNvPr id="21572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740" y="2976"/>
                  <a:ext cx="226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G</a:t>
                  </a:r>
                </a:p>
              </p:txBody>
            </p:sp>
            <p:sp>
              <p:nvSpPr>
                <p:cNvPr id="21573" name="Line 148"/>
                <p:cNvSpPr>
                  <a:spLocks noChangeShapeType="1"/>
                </p:cNvSpPr>
                <p:nvPr/>
              </p:nvSpPr>
              <p:spPr bwMode="auto">
                <a:xfrm>
                  <a:off x="3514" y="3080"/>
                  <a:ext cx="21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74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832" y="2448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A</a:t>
                  </a:r>
                </a:p>
              </p:txBody>
            </p:sp>
            <p:sp>
              <p:nvSpPr>
                <p:cNvPr id="21575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064" y="2592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76" name="Line 151"/>
                <p:cNvSpPr>
                  <a:spLocks noChangeShapeType="1"/>
                </p:cNvSpPr>
                <p:nvPr/>
              </p:nvSpPr>
              <p:spPr bwMode="auto">
                <a:xfrm>
                  <a:off x="2924" y="297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77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784" y="3072"/>
                  <a:ext cx="33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78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832" y="264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B</a:t>
                  </a:r>
                </a:p>
              </p:txBody>
            </p:sp>
            <p:sp>
              <p:nvSpPr>
                <p:cNvPr id="21579" name="AutoShape 154"/>
                <p:cNvSpPr>
                  <a:spLocks noChangeArrowheads="1"/>
                </p:cNvSpPr>
                <p:nvPr/>
              </p:nvSpPr>
              <p:spPr bwMode="auto">
                <a:xfrm>
                  <a:off x="3120" y="2907"/>
                  <a:ext cx="385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580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789" y="2662"/>
                  <a:ext cx="139" cy="2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81" name="Line 156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82" name="Line 157"/>
                <p:cNvSpPr>
                  <a:spLocks noChangeShapeType="1"/>
                </p:cNvSpPr>
                <p:nvPr/>
              </p:nvSpPr>
              <p:spPr bwMode="auto">
                <a:xfrm>
                  <a:off x="2924" y="2661"/>
                  <a:ext cx="0" cy="315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583" name="Group 158"/>
                <p:cNvGrpSpPr>
                  <a:grpSpLocks/>
                </p:cNvGrpSpPr>
                <p:nvPr/>
              </p:nvGrpSpPr>
              <p:grpSpPr bwMode="auto">
                <a:xfrm>
                  <a:off x="2391" y="2919"/>
                  <a:ext cx="384" cy="288"/>
                  <a:chOff x="6768" y="11808"/>
                  <a:chExt cx="1008" cy="792"/>
                </a:xfrm>
              </p:grpSpPr>
              <p:sp>
                <p:nvSpPr>
                  <p:cNvPr id="21601" name="Freeform 15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144 w 288"/>
                      <a:gd name="T3" fmla="*/ 396 h 864"/>
                      <a:gd name="T4" fmla="*/ 0 w 288"/>
                      <a:gd name="T5" fmla="*/ 792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02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03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04" name="Freeform 16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05" name="Freeform 16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584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064" y="2736"/>
                  <a:ext cx="371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8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064" y="2997"/>
                  <a:ext cx="357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86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064" y="3141"/>
                  <a:ext cx="3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87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1832" y="3045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D</a:t>
                  </a:r>
                </a:p>
              </p:txBody>
            </p:sp>
            <p:sp>
              <p:nvSpPr>
                <p:cNvPr id="21588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832" y="2853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C</a:t>
                  </a:r>
                </a:p>
              </p:txBody>
            </p:sp>
            <p:sp>
              <p:nvSpPr>
                <p:cNvPr id="21589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832" y="3360"/>
                  <a:ext cx="24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r" eaLnBrk="0" hangingPunct="0">
                    <a:spcBef>
                      <a:spcPct val="30000"/>
                    </a:spcBef>
                  </a:pPr>
                  <a:r>
                    <a:rPr lang="en-GB" sz="1600"/>
                    <a:t>E</a:t>
                  </a:r>
                </a:p>
              </p:txBody>
            </p:sp>
            <p:sp>
              <p:nvSpPr>
                <p:cNvPr id="21590" name="Line 170"/>
                <p:cNvSpPr>
                  <a:spLocks noChangeShapeType="1"/>
                </p:cNvSpPr>
                <p:nvPr/>
              </p:nvSpPr>
              <p:spPr bwMode="auto">
                <a:xfrm>
                  <a:off x="2924" y="3168"/>
                  <a:ext cx="0" cy="288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91" name="Line 171"/>
                <p:cNvSpPr>
                  <a:spLocks noChangeShapeType="1"/>
                </p:cNvSpPr>
                <p:nvPr/>
              </p:nvSpPr>
              <p:spPr bwMode="auto">
                <a:xfrm>
                  <a:off x="2064" y="3456"/>
                  <a:ext cx="864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592" name="Group 172"/>
                <p:cNvGrpSpPr>
                  <a:grpSpLocks/>
                </p:cNvGrpSpPr>
                <p:nvPr/>
              </p:nvGrpSpPr>
              <p:grpSpPr bwMode="auto">
                <a:xfrm>
                  <a:off x="2391" y="2519"/>
                  <a:ext cx="384" cy="288"/>
                  <a:chOff x="6768" y="11808"/>
                  <a:chExt cx="1008" cy="792"/>
                </a:xfrm>
              </p:grpSpPr>
              <p:sp>
                <p:nvSpPr>
                  <p:cNvPr id="21596" name="Freeform 173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144 w 288"/>
                      <a:gd name="T3" fmla="*/ 396 h 864"/>
                      <a:gd name="T4" fmla="*/ 0 w 288"/>
                      <a:gd name="T5" fmla="*/ 792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97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98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599" name="Freeform 176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600" name="Freeform 177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593" name="Group 178"/>
                <p:cNvGrpSpPr>
                  <a:grpSpLocks/>
                </p:cNvGrpSpPr>
                <p:nvPr/>
              </p:nvGrpSpPr>
              <p:grpSpPr bwMode="auto">
                <a:xfrm>
                  <a:off x="2170" y="2900"/>
                  <a:ext cx="192" cy="180"/>
                  <a:chOff x="2160" y="1584"/>
                  <a:chExt cx="308" cy="288"/>
                </a:xfrm>
              </p:grpSpPr>
              <p:sp>
                <p:nvSpPr>
                  <p:cNvPr id="21594" name="AutoShape 17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127" y="1617"/>
                    <a:ext cx="288" cy="221"/>
                  </a:xfrm>
                  <a:prstGeom prst="flowChartMerg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1595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1688"/>
                    <a:ext cx="80" cy="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21564" name="Oval 66"/>
              <p:cNvSpPr>
                <a:spLocks noChangeArrowheads="1"/>
              </p:cNvSpPr>
              <p:nvPr/>
            </p:nvSpPr>
            <p:spPr bwMode="auto">
              <a:xfrm>
                <a:off x="4209" y="15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1565" name="Oval 67"/>
              <p:cNvSpPr>
                <a:spLocks noChangeArrowheads="1"/>
              </p:cNvSpPr>
              <p:nvPr/>
            </p:nvSpPr>
            <p:spPr bwMode="auto">
              <a:xfrm>
                <a:off x="4209" y="19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1566" name="Oval 68"/>
              <p:cNvSpPr>
                <a:spLocks noChangeArrowheads="1"/>
              </p:cNvSpPr>
              <p:nvPr/>
            </p:nvSpPr>
            <p:spPr bwMode="auto">
              <a:xfrm>
                <a:off x="4500" y="190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1567" name="Oval 69"/>
              <p:cNvSpPr>
                <a:spLocks noChangeArrowheads="1"/>
              </p:cNvSpPr>
              <p:nvPr/>
            </p:nvSpPr>
            <p:spPr bwMode="auto">
              <a:xfrm>
                <a:off x="4500" y="199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1568" name="Oval 70"/>
              <p:cNvSpPr>
                <a:spLocks noChangeArrowheads="1"/>
              </p:cNvSpPr>
              <p:nvPr/>
            </p:nvSpPr>
            <p:spPr bwMode="auto">
              <a:xfrm>
                <a:off x="4500" y="208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21569" name="Group 143"/>
              <p:cNvGrpSpPr>
                <a:grpSpLocks/>
              </p:cNvGrpSpPr>
              <p:nvPr/>
            </p:nvGrpSpPr>
            <p:grpSpPr bwMode="auto">
              <a:xfrm>
                <a:off x="3600" y="2304"/>
                <a:ext cx="192" cy="180"/>
                <a:chOff x="2160" y="1584"/>
                <a:chExt cx="308" cy="288"/>
              </a:xfrm>
            </p:grpSpPr>
            <p:sp>
              <p:nvSpPr>
                <p:cNvPr id="21570" name="AutoShape 14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571" name="Oval 14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13" name="Group 235"/>
          <p:cNvGrpSpPr>
            <a:grpSpLocks/>
          </p:cNvGrpSpPr>
          <p:nvPr/>
        </p:nvGrpSpPr>
        <p:grpSpPr bwMode="auto">
          <a:xfrm>
            <a:off x="4191001" y="4191000"/>
            <a:ext cx="4073525" cy="1784350"/>
            <a:chOff x="1680" y="2640"/>
            <a:chExt cx="2566" cy="1124"/>
          </a:xfrm>
        </p:grpSpPr>
        <p:sp>
          <p:nvSpPr>
            <p:cNvPr id="21514" name="AutoShape 75"/>
            <p:cNvSpPr>
              <a:spLocks noChangeArrowheads="1"/>
            </p:cNvSpPr>
            <p:nvPr/>
          </p:nvSpPr>
          <p:spPr bwMode="auto">
            <a:xfrm>
              <a:off x="1680" y="3120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21515" name="Group 233"/>
            <p:cNvGrpSpPr>
              <a:grpSpLocks/>
            </p:cNvGrpSpPr>
            <p:nvPr/>
          </p:nvGrpSpPr>
          <p:grpSpPr bwMode="auto">
            <a:xfrm>
              <a:off x="2112" y="2640"/>
              <a:ext cx="2134" cy="1124"/>
              <a:chOff x="2256" y="2592"/>
              <a:chExt cx="2134" cy="1124"/>
            </a:xfrm>
          </p:grpSpPr>
          <p:sp>
            <p:nvSpPr>
              <p:cNvPr id="21516" name="Text Box 184"/>
              <p:cNvSpPr txBox="1">
                <a:spLocks noChangeArrowheads="1"/>
              </p:cNvSpPr>
              <p:nvPr/>
            </p:nvSpPr>
            <p:spPr bwMode="auto">
              <a:xfrm>
                <a:off x="4164" y="3120"/>
                <a:ext cx="226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G</a:t>
                </a:r>
              </a:p>
            </p:txBody>
          </p:sp>
          <p:sp>
            <p:nvSpPr>
              <p:cNvPr id="21517" name="Line 185"/>
              <p:cNvSpPr>
                <a:spLocks noChangeShapeType="1"/>
              </p:cNvSpPr>
              <p:nvPr/>
            </p:nvSpPr>
            <p:spPr bwMode="auto">
              <a:xfrm>
                <a:off x="3938" y="3224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8" name="Text Box 186"/>
              <p:cNvSpPr txBox="1">
                <a:spLocks noChangeArrowheads="1"/>
              </p:cNvSpPr>
              <p:nvPr/>
            </p:nvSpPr>
            <p:spPr bwMode="auto">
              <a:xfrm>
                <a:off x="2256" y="2592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21519" name="Line 187"/>
              <p:cNvSpPr>
                <a:spLocks noChangeShapeType="1"/>
              </p:cNvSpPr>
              <p:nvPr/>
            </p:nvSpPr>
            <p:spPr bwMode="auto">
              <a:xfrm flipV="1">
                <a:off x="2488" y="2736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Line 188"/>
              <p:cNvSpPr>
                <a:spLocks noChangeShapeType="1"/>
              </p:cNvSpPr>
              <p:nvPr/>
            </p:nvSpPr>
            <p:spPr bwMode="auto">
              <a:xfrm>
                <a:off x="3348" y="312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Line 189"/>
              <p:cNvSpPr>
                <a:spLocks noChangeShapeType="1"/>
              </p:cNvSpPr>
              <p:nvPr/>
            </p:nvSpPr>
            <p:spPr bwMode="auto">
              <a:xfrm flipV="1">
                <a:off x="3208" y="3216"/>
                <a:ext cx="33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Text Box 190"/>
              <p:cNvSpPr txBox="1">
                <a:spLocks noChangeArrowheads="1"/>
              </p:cNvSpPr>
              <p:nvPr/>
            </p:nvSpPr>
            <p:spPr bwMode="auto">
              <a:xfrm>
                <a:off x="2256" y="278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B</a:t>
                </a:r>
              </a:p>
            </p:txBody>
          </p:sp>
          <p:sp>
            <p:nvSpPr>
              <p:cNvPr id="21523" name="Line 192"/>
              <p:cNvSpPr>
                <a:spLocks noChangeShapeType="1"/>
              </p:cNvSpPr>
              <p:nvPr/>
            </p:nvSpPr>
            <p:spPr bwMode="auto">
              <a:xfrm flipV="1">
                <a:off x="3213" y="2806"/>
                <a:ext cx="139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Line 193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Line 194"/>
              <p:cNvSpPr>
                <a:spLocks noChangeShapeType="1"/>
              </p:cNvSpPr>
              <p:nvPr/>
            </p:nvSpPr>
            <p:spPr bwMode="auto">
              <a:xfrm>
                <a:off x="3348" y="2805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526" name="Group 195"/>
              <p:cNvGrpSpPr>
                <a:grpSpLocks/>
              </p:cNvGrpSpPr>
              <p:nvPr/>
            </p:nvGrpSpPr>
            <p:grpSpPr bwMode="auto">
              <a:xfrm>
                <a:off x="2815" y="3063"/>
                <a:ext cx="384" cy="288"/>
                <a:chOff x="6768" y="11808"/>
                <a:chExt cx="1008" cy="792"/>
              </a:xfrm>
            </p:grpSpPr>
            <p:sp>
              <p:nvSpPr>
                <p:cNvPr id="21556" name="Freeform 19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7" name="Line 19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8" name="Line 19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9" name="Freeform 19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0" name="Freeform 20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27" name="Line 201"/>
              <p:cNvSpPr>
                <a:spLocks noChangeShapeType="1"/>
              </p:cNvSpPr>
              <p:nvPr/>
            </p:nvSpPr>
            <p:spPr bwMode="auto">
              <a:xfrm flipV="1">
                <a:off x="2488" y="2880"/>
                <a:ext cx="37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Line 202"/>
              <p:cNvSpPr>
                <a:spLocks noChangeShapeType="1"/>
              </p:cNvSpPr>
              <p:nvPr/>
            </p:nvSpPr>
            <p:spPr bwMode="auto">
              <a:xfrm flipV="1">
                <a:off x="2488" y="3141"/>
                <a:ext cx="357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Line 203"/>
              <p:cNvSpPr>
                <a:spLocks noChangeShapeType="1"/>
              </p:cNvSpPr>
              <p:nvPr/>
            </p:nvSpPr>
            <p:spPr bwMode="auto">
              <a:xfrm flipV="1">
                <a:off x="2488" y="3285"/>
                <a:ext cx="3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Text Box 204"/>
              <p:cNvSpPr txBox="1">
                <a:spLocks noChangeArrowheads="1"/>
              </p:cNvSpPr>
              <p:nvPr/>
            </p:nvSpPr>
            <p:spPr bwMode="auto">
              <a:xfrm>
                <a:off x="2256" y="3189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D</a:t>
                </a:r>
              </a:p>
            </p:txBody>
          </p:sp>
          <p:sp>
            <p:nvSpPr>
              <p:cNvPr id="21531" name="Text Box 205"/>
              <p:cNvSpPr txBox="1">
                <a:spLocks noChangeArrowheads="1"/>
              </p:cNvSpPr>
              <p:nvPr/>
            </p:nvSpPr>
            <p:spPr bwMode="auto">
              <a:xfrm>
                <a:off x="2256" y="2997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C</a:t>
                </a:r>
              </a:p>
            </p:txBody>
          </p:sp>
          <p:sp>
            <p:nvSpPr>
              <p:cNvPr id="21532" name="Text Box 206"/>
              <p:cNvSpPr txBox="1">
                <a:spLocks noChangeArrowheads="1"/>
              </p:cNvSpPr>
              <p:nvPr/>
            </p:nvSpPr>
            <p:spPr bwMode="auto">
              <a:xfrm>
                <a:off x="2256" y="3504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E</a:t>
                </a:r>
              </a:p>
            </p:txBody>
          </p:sp>
          <p:sp>
            <p:nvSpPr>
              <p:cNvPr id="21533" name="Line 207"/>
              <p:cNvSpPr>
                <a:spLocks noChangeShapeType="1"/>
              </p:cNvSpPr>
              <p:nvPr/>
            </p:nvSpPr>
            <p:spPr bwMode="auto">
              <a:xfrm>
                <a:off x="3348" y="3312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Line 208"/>
              <p:cNvSpPr>
                <a:spLocks noChangeShapeType="1"/>
              </p:cNvSpPr>
              <p:nvPr/>
            </p:nvSpPr>
            <p:spPr bwMode="auto">
              <a:xfrm>
                <a:off x="2488" y="3600"/>
                <a:ext cx="8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535" name="Group 209"/>
              <p:cNvGrpSpPr>
                <a:grpSpLocks/>
              </p:cNvGrpSpPr>
              <p:nvPr/>
            </p:nvGrpSpPr>
            <p:grpSpPr bwMode="auto">
              <a:xfrm>
                <a:off x="2815" y="2663"/>
                <a:ext cx="384" cy="288"/>
                <a:chOff x="6768" y="11808"/>
                <a:chExt cx="1008" cy="792"/>
              </a:xfrm>
            </p:grpSpPr>
            <p:sp>
              <p:nvSpPr>
                <p:cNvPr id="21551" name="Freeform 2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2" name="Line 2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3" name="Line 2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4" name="Freeform 2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5" name="Freeform 2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36" name="Group 215"/>
              <p:cNvGrpSpPr>
                <a:grpSpLocks/>
              </p:cNvGrpSpPr>
              <p:nvPr/>
            </p:nvGrpSpPr>
            <p:grpSpPr bwMode="auto">
              <a:xfrm>
                <a:off x="2594" y="3044"/>
                <a:ext cx="192" cy="180"/>
                <a:chOff x="2160" y="1584"/>
                <a:chExt cx="308" cy="288"/>
              </a:xfrm>
            </p:grpSpPr>
            <p:sp>
              <p:nvSpPr>
                <p:cNvPr id="21549" name="AutoShape 216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550" name="Oval 217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1537" name="Oval 218"/>
              <p:cNvSpPr>
                <a:spLocks noChangeArrowheads="1"/>
              </p:cNvSpPr>
              <p:nvPr/>
            </p:nvSpPr>
            <p:spPr bwMode="auto">
              <a:xfrm>
                <a:off x="3201" y="2781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1538" name="Oval 219"/>
              <p:cNvSpPr>
                <a:spLocks noChangeArrowheads="1"/>
              </p:cNvSpPr>
              <p:nvPr/>
            </p:nvSpPr>
            <p:spPr bwMode="auto">
              <a:xfrm>
                <a:off x="3201" y="319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grpSp>
            <p:nvGrpSpPr>
              <p:cNvPr id="21539" name="Group 223"/>
              <p:cNvGrpSpPr>
                <a:grpSpLocks/>
              </p:cNvGrpSpPr>
              <p:nvPr/>
            </p:nvGrpSpPr>
            <p:grpSpPr bwMode="auto">
              <a:xfrm>
                <a:off x="2592" y="3504"/>
                <a:ext cx="192" cy="180"/>
                <a:chOff x="2160" y="1584"/>
                <a:chExt cx="308" cy="288"/>
              </a:xfrm>
            </p:grpSpPr>
            <p:sp>
              <p:nvSpPr>
                <p:cNvPr id="21547" name="AutoShape 224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548" name="Oval 225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1540" name="Group 226"/>
              <p:cNvGrpSpPr>
                <a:grpSpLocks/>
              </p:cNvGrpSpPr>
              <p:nvPr/>
            </p:nvGrpSpPr>
            <p:grpSpPr bwMode="auto">
              <a:xfrm>
                <a:off x="3504" y="3072"/>
                <a:ext cx="384" cy="288"/>
                <a:chOff x="6768" y="11808"/>
                <a:chExt cx="1008" cy="792"/>
              </a:xfrm>
            </p:grpSpPr>
            <p:sp>
              <p:nvSpPr>
                <p:cNvPr id="21542" name="Freeform 22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3" name="Line 22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4" name="Line 22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5" name="Freeform 23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6" name="Freeform 23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41" name="Oval 232"/>
              <p:cNvSpPr>
                <a:spLocks noChangeArrowheads="1"/>
              </p:cNvSpPr>
              <p:nvPr/>
            </p:nvSpPr>
            <p:spPr bwMode="auto">
              <a:xfrm>
                <a:off x="3890" y="32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49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5E72C-ED88-46EE-8FED-A1163FCE0DF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0725" name="Rectangle 8"/>
          <p:cNvSpPr>
            <a:spLocks noGrp="1" noChangeArrowheads="1"/>
          </p:cNvSpPr>
          <p:nvPr>
            <p:ph type="title"/>
          </p:nvPr>
        </p:nvSpPr>
        <p:spPr>
          <a:xfrm>
            <a:off x="1981200" y="2362201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6442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A1E8E-B811-4DE8-8F14-BD683BE31E2F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PROGRAMMABLE LOGIC ARRAY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4267200" cy="4835525"/>
          </a:xfrm>
        </p:spPr>
        <p:txBody>
          <a:bodyPr/>
          <a:lstStyle/>
          <a:p>
            <a:pPr eaLnBrk="1" hangingPunct="1"/>
            <a:r>
              <a:rPr lang="en-US" sz="2400" dirty="0"/>
              <a:t>A programmable integrated circuit – implements  sum-of-products circuits (allow multiple outputs).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2 stages</a:t>
            </a:r>
          </a:p>
          <a:p>
            <a:pPr lvl="1" eaLnBrk="1" hangingPunct="1"/>
            <a:r>
              <a:rPr lang="en-US" sz="2000" dirty="0"/>
              <a:t>AND gates = product terms</a:t>
            </a:r>
          </a:p>
          <a:p>
            <a:pPr lvl="1" eaLnBrk="1" hangingPunct="1"/>
            <a:r>
              <a:rPr lang="en-US" sz="2000" dirty="0"/>
              <a:t>OR gates   = outputs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Connections between inputs and the planes can be ‘burned’.</a:t>
            </a:r>
            <a:endParaRPr lang="en-US" sz="2400" dirty="0">
              <a:sym typeface="Symbol" pitchFamily="18" charset="2"/>
            </a:endParaRPr>
          </a:p>
        </p:txBody>
      </p:sp>
      <p:pic>
        <p:nvPicPr>
          <p:cNvPr id="317444" name="Picture 4" descr="04~Figure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133600"/>
            <a:ext cx="3886200" cy="3246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00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1072A-1623-4B67-8D36-A84909C698B2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WHERE ARE WE NOW?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250238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/>
              <a:t>Number systems and codes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Boolean algebra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solidFill>
                  <a:srgbClr val="800000"/>
                </a:solidFill>
              </a:rPr>
              <a:t>Logic gates and circuits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Simplification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Combinational circuits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6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53200" y="1295400"/>
            <a:ext cx="2743200" cy="762000"/>
            <a:chOff x="3168" y="816"/>
            <a:chExt cx="1728" cy="480"/>
          </a:xfrm>
        </p:grpSpPr>
        <p:sp>
          <p:nvSpPr>
            <p:cNvPr id="4111" name="AutoShape 5"/>
            <p:cNvSpPr>
              <a:spLocks/>
            </p:cNvSpPr>
            <p:nvPr/>
          </p:nvSpPr>
          <p:spPr bwMode="auto">
            <a:xfrm>
              <a:off x="3168" y="816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12" name="Text Box 6"/>
            <p:cNvSpPr txBox="1">
              <a:spLocks noChangeArrowheads="1"/>
            </p:cNvSpPr>
            <p:nvPr/>
          </p:nvSpPr>
          <p:spPr bwMode="auto">
            <a:xfrm>
              <a:off x="3312" y="960"/>
              <a:ext cx="1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Preparation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553200" y="2133600"/>
            <a:ext cx="2819400" cy="1371600"/>
            <a:chOff x="3168" y="1344"/>
            <a:chExt cx="1776" cy="864"/>
          </a:xfrm>
        </p:grpSpPr>
        <p:sp>
          <p:nvSpPr>
            <p:cNvPr id="4109" name="AutoShape 8"/>
            <p:cNvSpPr>
              <a:spLocks/>
            </p:cNvSpPr>
            <p:nvPr/>
          </p:nvSpPr>
          <p:spPr bwMode="auto">
            <a:xfrm>
              <a:off x="3168" y="1344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10" name="Text Box 9"/>
            <p:cNvSpPr txBox="1">
              <a:spLocks noChangeArrowheads="1"/>
            </p:cNvSpPr>
            <p:nvPr/>
          </p:nvSpPr>
          <p:spPr bwMode="auto">
            <a:xfrm>
              <a:off x="3360" y="1680"/>
              <a:ext cx="15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Logic Design</a:t>
              </a:r>
            </a:p>
          </p:txBody>
        </p:sp>
      </p:grpSp>
      <p:sp>
        <p:nvSpPr>
          <p:cNvPr id="319501" name="AutoShape 13"/>
          <p:cNvSpPr>
            <a:spLocks noChangeArrowheads="1"/>
          </p:cNvSpPr>
          <p:nvPr/>
        </p:nvSpPr>
        <p:spPr bwMode="auto">
          <a:xfrm>
            <a:off x="5753100" y="2303493"/>
            <a:ext cx="914400" cy="228600"/>
          </a:xfrm>
          <a:prstGeom prst="leftArrow">
            <a:avLst>
              <a:gd name="adj1" fmla="val 50000"/>
              <a:gd name="adj2" fmla="val 100000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87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0B1E0-575F-4A1E-A8CE-51328A39662C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PLA EXAMPLE (1/2)</a:t>
            </a:r>
          </a:p>
        </p:txBody>
      </p:sp>
      <p:pic>
        <p:nvPicPr>
          <p:cNvPr id="25606" name="Picture 6" descr="PLAExampleTa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066800"/>
            <a:ext cx="59436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1303" name="Picture 7" descr="05~Figure_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435351"/>
            <a:ext cx="4876800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486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D6FAEE-DC7A-493E-B217-BD3656DAA537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PLA EXAMPLE (2/2)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001000" cy="4835525"/>
          </a:xfrm>
        </p:spPr>
        <p:txBody>
          <a:bodyPr/>
          <a:lstStyle/>
          <a:p>
            <a:pPr eaLnBrk="1" hangingPunct="1"/>
            <a:r>
              <a:rPr lang="en-US" sz="2400" dirty="0"/>
              <a:t>Simplified representation of previous PLA.</a:t>
            </a:r>
            <a:endParaRPr lang="en-US" sz="2400" dirty="0">
              <a:sym typeface="Symbol" pitchFamily="18" charset="2"/>
            </a:endParaRPr>
          </a:p>
        </p:txBody>
      </p:sp>
      <p:pic>
        <p:nvPicPr>
          <p:cNvPr id="313348" name="Picture 4" descr="06~Figure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905000"/>
            <a:ext cx="5105400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9521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12B12-CC18-4B50-BA2F-7D6B474CD2E5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READ ONLY MEMORY (ROM)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724400"/>
          </a:xfrm>
        </p:spPr>
        <p:txBody>
          <a:bodyPr/>
          <a:lstStyle/>
          <a:p>
            <a:pPr eaLnBrk="1" hangingPunct="1"/>
            <a:r>
              <a:rPr lang="en-US" sz="2800" dirty="0"/>
              <a:t>Similar to PLA</a:t>
            </a:r>
          </a:p>
          <a:p>
            <a:pPr lvl="1" eaLnBrk="1" hangingPunct="1"/>
            <a:r>
              <a:rPr lang="en-US" sz="2400" dirty="0"/>
              <a:t>Set of inputs (called addresses)</a:t>
            </a:r>
          </a:p>
          <a:p>
            <a:pPr lvl="1" eaLnBrk="1" hangingPunct="1"/>
            <a:r>
              <a:rPr lang="en-US" sz="2400" dirty="0"/>
              <a:t>Set of outputs</a:t>
            </a:r>
          </a:p>
          <a:p>
            <a:pPr lvl="1" eaLnBrk="1" hangingPunct="1"/>
            <a:r>
              <a:rPr lang="en-US" sz="2400" dirty="0"/>
              <a:t>Programmable mapping between inputs and outputs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Fully decoded: able to implement any mapping.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In contrast, PLAs may not be able to implement a </a:t>
            </a:r>
            <a:r>
              <a:rPr lang="en-US" sz="2800" dirty="0">
                <a:solidFill>
                  <a:srgbClr val="7030A0"/>
                </a:solidFill>
              </a:rPr>
              <a:t>given mapping</a:t>
            </a:r>
            <a:r>
              <a:rPr lang="en-US" sz="2800" dirty="0"/>
              <a:t> due to not having enough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0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E3D8D-879B-4132-B0F3-5CEAD843C240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INTEGRATED CIRCUIT (IC) CHIP</a:t>
            </a: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81200" y="3886200"/>
            <a:ext cx="4038600" cy="914400"/>
          </a:xfrm>
          <a:noFill/>
        </p:spPr>
        <p:txBody>
          <a:bodyPr/>
          <a:lstStyle/>
          <a:p>
            <a:pPr eaLnBrk="1" hangingPunct="1"/>
            <a:r>
              <a:rPr lang="en-US" sz="2400" dirty="0"/>
              <a:t>Example of a </a:t>
            </a:r>
            <a:r>
              <a:rPr lang="en-US" sz="2400" dirty="0">
                <a:solidFill>
                  <a:srgbClr val="0000CC"/>
                </a:solidFill>
              </a:rPr>
              <a:t>74LS00 </a:t>
            </a:r>
            <a:r>
              <a:rPr lang="en-US" sz="2400" dirty="0"/>
              <a:t>chip: Quad NAND gates.</a:t>
            </a:r>
          </a:p>
        </p:txBody>
      </p:sp>
      <p:pic>
        <p:nvPicPr>
          <p:cNvPr id="23559" name="Picture 7" descr="circuit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295401"/>
            <a:ext cx="18288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8" descr="IC_chi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371600"/>
            <a:ext cx="27051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24600" y="3657600"/>
            <a:ext cx="2743200" cy="2190750"/>
            <a:chOff x="3024" y="2304"/>
            <a:chExt cx="1728" cy="1380"/>
          </a:xfrm>
        </p:grpSpPr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 rot="5400000">
              <a:off x="3107" y="2628"/>
              <a:ext cx="1380" cy="7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 rot="5400000">
              <a:off x="3306" y="2399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5400000">
              <a:off x="3306" y="2576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5400000">
              <a:off x="3306" y="2753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5400000">
              <a:off x="3306" y="2930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400000">
              <a:off x="3306" y="3107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5400000">
              <a:off x="3306" y="3284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6</a:t>
              </a:r>
              <a:endParaRPr lang="en-US"/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5400000">
              <a:off x="3306" y="3461"/>
              <a:ext cx="119" cy="1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en-US" sz="800">
                  <a:latin typeface="Times New Roman" pitchFamily="18" charset="0"/>
                </a:rPr>
                <a:t>7</a:t>
              </a:r>
              <a:endParaRPr lang="en-US"/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 rot="5400000">
              <a:off x="3630" y="2937"/>
              <a:ext cx="1181" cy="120"/>
              <a:chOff x="0" y="0"/>
              <a:chExt cx="20002" cy="20000"/>
            </a:xfrm>
          </p:grpSpPr>
          <p:sp>
            <p:nvSpPr>
              <p:cNvPr id="23624" name="Rectangl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14</a:t>
                </a:r>
                <a:endParaRPr lang="en-US"/>
              </a:p>
            </p:txBody>
          </p:sp>
          <p:sp>
            <p:nvSpPr>
              <p:cNvPr id="23625" name="Rectangle 20"/>
              <p:cNvSpPr>
                <a:spLocks noChangeArrowheads="1"/>
              </p:cNvSpPr>
              <p:nvPr/>
            </p:nvSpPr>
            <p:spPr bwMode="auto">
              <a:xfrm>
                <a:off x="2999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13</a:t>
                </a:r>
                <a:endParaRPr lang="en-US"/>
              </a:p>
            </p:txBody>
          </p:sp>
          <p:sp>
            <p:nvSpPr>
              <p:cNvPr id="23626" name="Rectangle 21"/>
              <p:cNvSpPr>
                <a:spLocks noChangeArrowheads="1"/>
              </p:cNvSpPr>
              <p:nvPr/>
            </p:nvSpPr>
            <p:spPr bwMode="auto">
              <a:xfrm>
                <a:off x="5998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12</a:t>
                </a:r>
                <a:endParaRPr lang="en-US"/>
              </a:p>
            </p:txBody>
          </p:sp>
          <p:sp>
            <p:nvSpPr>
              <p:cNvPr id="23627" name="Rectangle 22"/>
              <p:cNvSpPr>
                <a:spLocks noChangeArrowheads="1"/>
              </p:cNvSpPr>
              <p:nvPr/>
            </p:nvSpPr>
            <p:spPr bwMode="auto">
              <a:xfrm>
                <a:off x="8997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11</a:t>
                </a:r>
                <a:endParaRPr lang="en-US"/>
              </a:p>
            </p:txBody>
          </p:sp>
          <p:sp>
            <p:nvSpPr>
              <p:cNvPr id="23628" name="Rectangle 23"/>
              <p:cNvSpPr>
                <a:spLocks noChangeArrowheads="1"/>
              </p:cNvSpPr>
              <p:nvPr/>
            </p:nvSpPr>
            <p:spPr bwMode="auto">
              <a:xfrm>
                <a:off x="11996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10</a:t>
                </a:r>
                <a:endParaRPr lang="en-US"/>
              </a:p>
            </p:txBody>
          </p:sp>
          <p:sp>
            <p:nvSpPr>
              <p:cNvPr id="23629" name="Rectangle 24"/>
              <p:cNvSpPr>
                <a:spLocks noChangeArrowheads="1"/>
              </p:cNvSpPr>
              <p:nvPr/>
            </p:nvSpPr>
            <p:spPr bwMode="auto">
              <a:xfrm>
                <a:off x="14995" y="0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9</a:t>
                </a:r>
                <a:endParaRPr lang="en-US"/>
              </a:p>
            </p:txBody>
          </p:sp>
          <p:sp>
            <p:nvSpPr>
              <p:cNvPr id="23630" name="Rectangle 25"/>
              <p:cNvSpPr>
                <a:spLocks noChangeArrowheads="1"/>
              </p:cNvSpPr>
              <p:nvPr/>
            </p:nvSpPr>
            <p:spPr bwMode="auto">
              <a:xfrm>
                <a:off x="17994" y="175"/>
                <a:ext cx="2008" cy="198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ctr"/>
                <a:r>
                  <a:rPr lang="en-US" sz="800">
                    <a:latin typeface="Times New Roman" pitchFamily="18" charset="0"/>
                  </a:rPr>
                  <a:t>8</a:t>
                </a:r>
                <a:endParaRPr lang="en-US"/>
              </a:p>
            </p:txBody>
          </p:sp>
        </p:grpSp>
        <p:grpSp>
          <p:nvGrpSpPr>
            <p:cNvPr id="23571" name="Group 26"/>
            <p:cNvGrpSpPr>
              <a:grpSpLocks/>
            </p:cNvGrpSpPr>
            <p:nvPr/>
          </p:nvGrpSpPr>
          <p:grpSpPr bwMode="auto">
            <a:xfrm rot="5400000">
              <a:off x="3763" y="2253"/>
              <a:ext cx="67" cy="169"/>
              <a:chOff x="0" y="-1"/>
              <a:chExt cx="20000" cy="20001"/>
            </a:xfrm>
          </p:grpSpPr>
          <p:sp>
            <p:nvSpPr>
              <p:cNvPr id="23622" name="Arc 27"/>
              <p:cNvSpPr>
                <a:spLocks/>
              </p:cNvSpPr>
              <p:nvPr/>
            </p:nvSpPr>
            <p:spPr bwMode="auto">
              <a:xfrm flipV="1">
                <a:off x="0" y="8438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8519 w 21600"/>
                  <a:gd name="T3" fmla="*/ 6189 h 21600"/>
                  <a:gd name="T4" fmla="*/ 0 w 21600"/>
                  <a:gd name="T5" fmla="*/ 618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3" name="Arc 28"/>
              <p:cNvSpPr>
                <a:spLocks/>
              </p:cNvSpPr>
              <p:nvPr/>
            </p:nvSpPr>
            <p:spPr bwMode="auto">
              <a:xfrm>
                <a:off x="0" y="-1"/>
                <a:ext cx="20000" cy="11562"/>
              </a:xfrm>
              <a:custGeom>
                <a:avLst/>
                <a:gdLst>
                  <a:gd name="T0" fmla="*/ 0 w 21600"/>
                  <a:gd name="T1" fmla="*/ 0 h 21600"/>
                  <a:gd name="T2" fmla="*/ 18519 w 21600"/>
                  <a:gd name="T3" fmla="*/ 6189 h 21600"/>
                  <a:gd name="T4" fmla="*/ 0 w 21600"/>
                  <a:gd name="T5" fmla="*/ 618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72" name="Rectangle 29"/>
            <p:cNvSpPr>
              <a:spLocks noChangeArrowheads="1"/>
            </p:cNvSpPr>
            <p:nvPr/>
          </p:nvSpPr>
          <p:spPr bwMode="auto">
            <a:xfrm rot="-5400000">
              <a:off x="3103" y="3425"/>
              <a:ext cx="8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 algn="r"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GND</a:t>
              </a:r>
              <a:endParaRPr lang="en-US" sz="1200"/>
            </a:p>
          </p:txBody>
        </p:sp>
        <p:sp>
          <p:nvSpPr>
            <p:cNvPr id="23573" name="Rectangle 30"/>
            <p:cNvSpPr>
              <a:spLocks noChangeArrowheads="1"/>
            </p:cNvSpPr>
            <p:nvPr/>
          </p:nvSpPr>
          <p:spPr bwMode="auto">
            <a:xfrm rot="5400000" flipV="1">
              <a:off x="4478" y="2271"/>
              <a:ext cx="127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12700" tIns="12700" rIns="12700" bIns="12700"/>
            <a:lstStyle/>
            <a:p>
              <a:pPr>
                <a:lnSpc>
                  <a:spcPct val="64000"/>
                </a:lnSpc>
              </a:pPr>
              <a:r>
                <a:rPr lang="en-US" sz="1200">
                  <a:latin typeface="Times New Roman" pitchFamily="18" charset="0"/>
                </a:rPr>
                <a:t>Vcc = 5v</a:t>
              </a:r>
            </a:p>
          </p:txBody>
        </p:sp>
        <p:grpSp>
          <p:nvGrpSpPr>
            <p:cNvPr id="23574" name="Group 31"/>
            <p:cNvGrpSpPr>
              <a:grpSpLocks/>
            </p:cNvGrpSpPr>
            <p:nvPr/>
          </p:nvGrpSpPr>
          <p:grpSpPr bwMode="auto">
            <a:xfrm>
              <a:off x="3426" y="2466"/>
              <a:ext cx="295" cy="355"/>
              <a:chOff x="3093" y="11361"/>
              <a:chExt cx="560" cy="673"/>
            </a:xfrm>
          </p:grpSpPr>
          <p:sp>
            <p:nvSpPr>
              <p:cNvPr id="23611" name="Line 32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2" name="Line 33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Line 34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Line 35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Line 36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Line 37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7" name="Line 38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8" name="Line 39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19" name="Group 40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23620" name="Oval 41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621" name="AutoShape 42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3575" name="Group 43"/>
            <p:cNvGrpSpPr>
              <a:grpSpLocks/>
            </p:cNvGrpSpPr>
            <p:nvPr/>
          </p:nvGrpSpPr>
          <p:grpSpPr bwMode="auto">
            <a:xfrm>
              <a:off x="3426" y="2988"/>
              <a:ext cx="295" cy="355"/>
              <a:chOff x="3093" y="11361"/>
              <a:chExt cx="560" cy="673"/>
            </a:xfrm>
          </p:grpSpPr>
          <p:sp>
            <p:nvSpPr>
              <p:cNvPr id="23600" name="Line 44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45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46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Line 47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Line 48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5" name="Line 49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50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51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08" name="Group 52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23609" name="Oval 53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610" name="AutoShape 54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3576" name="Group 55"/>
            <p:cNvGrpSpPr>
              <a:grpSpLocks/>
            </p:cNvGrpSpPr>
            <p:nvPr/>
          </p:nvGrpSpPr>
          <p:grpSpPr bwMode="auto">
            <a:xfrm flipH="1">
              <a:off x="3861" y="2632"/>
              <a:ext cx="295" cy="355"/>
              <a:chOff x="3093" y="11361"/>
              <a:chExt cx="560" cy="673"/>
            </a:xfrm>
          </p:grpSpPr>
          <p:sp>
            <p:nvSpPr>
              <p:cNvPr id="23589" name="Line 56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0" name="Line 57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1" name="Line 58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2" name="Line 59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3" name="Line 60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4" name="Line 61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5" name="Line 62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6" name="Line 63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97" name="Group 64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23598" name="Oval 65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599" name="AutoShape 66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23577" name="Group 67"/>
            <p:cNvGrpSpPr>
              <a:grpSpLocks/>
            </p:cNvGrpSpPr>
            <p:nvPr/>
          </p:nvGrpSpPr>
          <p:grpSpPr bwMode="auto">
            <a:xfrm flipH="1">
              <a:off x="3861" y="3162"/>
              <a:ext cx="295" cy="354"/>
              <a:chOff x="3093" y="11361"/>
              <a:chExt cx="560" cy="673"/>
            </a:xfrm>
          </p:grpSpPr>
          <p:sp>
            <p:nvSpPr>
              <p:cNvPr id="23578" name="Line 68"/>
              <p:cNvSpPr>
                <a:spLocks noChangeShapeType="1"/>
              </p:cNvSpPr>
              <p:nvPr/>
            </p:nvSpPr>
            <p:spPr bwMode="auto">
              <a:xfrm rot="5400000">
                <a:off x="3354" y="11100"/>
                <a:ext cx="1" cy="5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Line 69"/>
              <p:cNvSpPr>
                <a:spLocks noChangeShapeType="1"/>
              </p:cNvSpPr>
              <p:nvPr/>
            </p:nvSpPr>
            <p:spPr bwMode="auto">
              <a:xfrm rot="5400000">
                <a:off x="3491" y="11480"/>
                <a:ext cx="2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Line 70"/>
              <p:cNvSpPr>
                <a:spLocks noChangeShapeType="1"/>
              </p:cNvSpPr>
              <p:nvPr/>
            </p:nvSpPr>
            <p:spPr bwMode="auto">
              <a:xfrm rot="5400000">
                <a:off x="3163" y="11597"/>
                <a:ext cx="1" cy="1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1" name="Line 71"/>
              <p:cNvSpPr>
                <a:spLocks noChangeShapeType="1"/>
              </p:cNvSpPr>
              <p:nvPr/>
            </p:nvSpPr>
            <p:spPr bwMode="auto">
              <a:xfrm rot="5400000">
                <a:off x="3143" y="11549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2" name="Line 72"/>
              <p:cNvSpPr>
                <a:spLocks noChangeShapeType="1"/>
              </p:cNvSpPr>
              <p:nvPr/>
            </p:nvSpPr>
            <p:spPr bwMode="auto">
              <a:xfrm rot="5400000">
                <a:off x="3348" y="11333"/>
                <a:ext cx="1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Line 73"/>
              <p:cNvSpPr>
                <a:spLocks noChangeShapeType="1"/>
              </p:cNvSpPr>
              <p:nvPr/>
            </p:nvSpPr>
            <p:spPr bwMode="auto">
              <a:xfrm rot="5400000">
                <a:off x="3397" y="11522"/>
                <a:ext cx="1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4" name="Line 74"/>
              <p:cNvSpPr>
                <a:spLocks noChangeShapeType="1"/>
              </p:cNvSpPr>
              <p:nvPr/>
            </p:nvSpPr>
            <p:spPr bwMode="auto">
              <a:xfrm rot="5400000">
                <a:off x="3473" y="11970"/>
                <a:ext cx="11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5" name="Line 75"/>
              <p:cNvSpPr>
                <a:spLocks noChangeShapeType="1"/>
              </p:cNvSpPr>
              <p:nvPr/>
            </p:nvSpPr>
            <p:spPr bwMode="auto">
              <a:xfrm rot="5400000">
                <a:off x="3319" y="11822"/>
                <a:ext cx="1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586" name="Group 76"/>
              <p:cNvGrpSpPr>
                <a:grpSpLocks/>
              </p:cNvGrpSpPr>
              <p:nvPr/>
            </p:nvGrpSpPr>
            <p:grpSpPr bwMode="auto">
              <a:xfrm>
                <a:off x="3398" y="11587"/>
                <a:ext cx="255" cy="354"/>
                <a:chOff x="5483" y="12352"/>
                <a:chExt cx="255" cy="354"/>
              </a:xfrm>
            </p:grpSpPr>
            <p:sp>
              <p:nvSpPr>
                <p:cNvPr id="23587" name="Oval 77"/>
                <p:cNvSpPr>
                  <a:spLocks noChangeArrowheads="1"/>
                </p:cNvSpPr>
                <p:nvPr/>
              </p:nvSpPr>
              <p:spPr bwMode="auto">
                <a:xfrm rot="5400000">
                  <a:off x="5574" y="12634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588" name="AutoShape 78"/>
                <p:cNvSpPr>
                  <a:spLocks noChangeArrowheads="1"/>
                </p:cNvSpPr>
                <p:nvPr/>
              </p:nvSpPr>
              <p:spPr bwMode="auto">
                <a:xfrm rot="5400000">
                  <a:off x="5476" y="12359"/>
                  <a:ext cx="270" cy="255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3573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0ADA99-69A7-4611-B4E0-A69A87179699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 GATES AND CIRCUITS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4582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Gate Symbols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Inverter / AND / OR / NAND / NOR / XOR / XNOR</a:t>
            </a:r>
          </a:p>
          <a:p>
            <a:pPr eaLnBrk="1" hangingPunct="1"/>
            <a:r>
              <a:rPr lang="en-US" sz="2800" dirty="0"/>
              <a:t>Drawing and Analyzing Logic Circuits</a:t>
            </a:r>
          </a:p>
          <a:p>
            <a:pPr eaLnBrk="1" hangingPunct="1"/>
            <a:endParaRPr lang="en-US" sz="2800" dirty="0">
              <a:solidFill>
                <a:srgbClr val="8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Universal Gates</a:t>
            </a:r>
          </a:p>
          <a:p>
            <a:pPr eaLnBrk="1" hangingPunct="1"/>
            <a:r>
              <a:rPr lang="en-US" sz="2800" dirty="0"/>
              <a:t>SOP and NAND Circuits</a:t>
            </a:r>
          </a:p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POS and NOR Circuits</a:t>
            </a:r>
          </a:p>
        </p:txBody>
      </p:sp>
    </p:spTree>
    <p:extLst>
      <p:ext uri="{BB962C8B-B14F-4D97-AF65-F5344CB8AC3E}">
        <p14:creationId xmlns:p14="http://schemas.microsoft.com/office/powerpoint/2010/main" val="426151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1808" y="6400800"/>
            <a:ext cx="472900" cy="383706"/>
          </a:xfrm>
        </p:spPr>
        <p:txBody>
          <a:bodyPr/>
          <a:lstStyle/>
          <a:p>
            <a:pPr>
              <a:defRPr/>
            </a:pPr>
            <a:fld id="{C7C1217E-3B6A-46C3-A948-BA4AF4829E4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LOGIC GATES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140652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800000"/>
                </a:solidFill>
              </a:rPr>
              <a:t>Gate symbols</a:t>
            </a:r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2258663" y="1532736"/>
            <a:ext cx="5573069" cy="4630737"/>
            <a:chOff x="912" y="1152"/>
            <a:chExt cx="2544" cy="2574"/>
          </a:xfrm>
        </p:grpSpPr>
        <p:grpSp>
          <p:nvGrpSpPr>
            <p:cNvPr id="6152" name="Group 33"/>
            <p:cNvGrpSpPr>
              <a:grpSpLocks/>
            </p:cNvGrpSpPr>
            <p:nvPr/>
          </p:nvGrpSpPr>
          <p:grpSpPr bwMode="auto">
            <a:xfrm>
              <a:off x="2064" y="1152"/>
              <a:ext cx="1296" cy="366"/>
              <a:chOff x="2592" y="1536"/>
              <a:chExt cx="1296" cy="366"/>
            </a:xfrm>
          </p:grpSpPr>
          <p:sp>
            <p:nvSpPr>
              <p:cNvPr id="6272" name="AutoShape 34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73" name="Line 35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4" name="Line 36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5" name="Line 37"/>
              <p:cNvSpPr>
                <a:spLocks noChangeShapeType="1"/>
              </p:cNvSpPr>
              <p:nvPr/>
            </p:nvSpPr>
            <p:spPr bwMode="auto">
              <a:xfrm>
                <a:off x="3312" y="174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6" name="Text Box 38"/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277" name="Text Box 39"/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336" cy="1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</p:grpSp>
        <p:grpSp>
          <p:nvGrpSpPr>
            <p:cNvPr id="6153" name="Group 40"/>
            <p:cNvGrpSpPr>
              <a:grpSpLocks/>
            </p:cNvGrpSpPr>
            <p:nvPr/>
          </p:nvGrpSpPr>
          <p:grpSpPr bwMode="auto">
            <a:xfrm>
              <a:off x="2064" y="1632"/>
              <a:ext cx="1296" cy="366"/>
              <a:chOff x="2592" y="2016"/>
              <a:chExt cx="1296" cy="366"/>
            </a:xfrm>
          </p:grpSpPr>
          <p:grpSp>
            <p:nvGrpSpPr>
              <p:cNvPr id="6261" name="Group 41"/>
              <p:cNvGrpSpPr>
                <a:grpSpLocks/>
              </p:cNvGrpSpPr>
              <p:nvPr/>
            </p:nvGrpSpPr>
            <p:grpSpPr bwMode="auto">
              <a:xfrm>
                <a:off x="3003" y="2112"/>
                <a:ext cx="288" cy="240"/>
                <a:chOff x="6768" y="11808"/>
                <a:chExt cx="1008" cy="792"/>
              </a:xfrm>
            </p:grpSpPr>
            <p:sp>
              <p:nvSpPr>
                <p:cNvPr id="6267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8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62" name="Line 47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3" name="Line 48"/>
              <p:cNvSpPr>
                <a:spLocks noChangeShapeType="1"/>
              </p:cNvSpPr>
              <p:nvPr/>
            </p:nvSpPr>
            <p:spPr bwMode="auto">
              <a:xfrm>
                <a:off x="2784" y="230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4" name="Line 49"/>
              <p:cNvSpPr>
                <a:spLocks noChangeShapeType="1"/>
              </p:cNvSpPr>
              <p:nvPr/>
            </p:nvSpPr>
            <p:spPr bwMode="auto">
              <a:xfrm>
                <a:off x="3298" y="223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5" name="Text Box 50"/>
              <p:cNvSpPr txBox="1">
                <a:spLocks noChangeArrowheads="1"/>
              </p:cNvSpPr>
              <p:nvPr/>
            </p:nvSpPr>
            <p:spPr bwMode="auto">
              <a:xfrm>
                <a:off x="2592" y="2016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266" name="Text Box 51"/>
              <p:cNvSpPr txBox="1">
                <a:spLocks noChangeArrowheads="1"/>
              </p:cNvSpPr>
              <p:nvPr/>
            </p:nvSpPr>
            <p:spPr bwMode="auto">
              <a:xfrm>
                <a:off x="3552" y="2112"/>
                <a:ext cx="336" cy="1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a+b</a:t>
                </a:r>
                <a:endParaRPr lang="en-GB" sz="1600"/>
              </a:p>
            </p:txBody>
          </p:sp>
        </p:grpSp>
        <p:grpSp>
          <p:nvGrpSpPr>
            <p:cNvPr id="6154" name="Group 52"/>
            <p:cNvGrpSpPr>
              <a:grpSpLocks/>
            </p:cNvGrpSpPr>
            <p:nvPr/>
          </p:nvGrpSpPr>
          <p:grpSpPr bwMode="auto">
            <a:xfrm>
              <a:off x="2064" y="2160"/>
              <a:ext cx="1248" cy="240"/>
              <a:chOff x="2400" y="2352"/>
              <a:chExt cx="1248" cy="240"/>
            </a:xfrm>
          </p:grpSpPr>
          <p:grpSp>
            <p:nvGrpSpPr>
              <p:cNvPr id="6254" name="Group 53"/>
              <p:cNvGrpSpPr>
                <a:grpSpLocks/>
              </p:cNvGrpSpPr>
              <p:nvPr/>
            </p:nvGrpSpPr>
            <p:grpSpPr bwMode="auto">
              <a:xfrm>
                <a:off x="2866" y="2352"/>
                <a:ext cx="254" cy="240"/>
                <a:chOff x="3058" y="2526"/>
                <a:chExt cx="254" cy="240"/>
              </a:xfrm>
            </p:grpSpPr>
            <p:sp>
              <p:nvSpPr>
                <p:cNvPr id="6259" name="AutoShape 54"/>
                <p:cNvSpPr>
                  <a:spLocks noChangeArrowheads="1"/>
                </p:cNvSpPr>
                <p:nvPr/>
              </p:nvSpPr>
              <p:spPr bwMode="auto">
                <a:xfrm rot="-5400000">
                  <a:off x="3022" y="2562"/>
                  <a:ext cx="240" cy="167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260" name="Oval 55"/>
                <p:cNvSpPr>
                  <a:spLocks noChangeArrowheads="1"/>
                </p:cNvSpPr>
                <p:nvPr/>
              </p:nvSpPr>
              <p:spPr bwMode="auto">
                <a:xfrm>
                  <a:off x="3241" y="262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6255" name="Line 56"/>
              <p:cNvSpPr>
                <a:spLocks noChangeShapeType="1"/>
              </p:cNvSpPr>
              <p:nvPr/>
            </p:nvSpPr>
            <p:spPr bwMode="auto">
              <a:xfrm>
                <a:off x="2592" y="246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" name="Text Box 57"/>
              <p:cNvSpPr txBox="1">
                <a:spLocks noChangeArrowheads="1"/>
              </p:cNvSpPr>
              <p:nvPr/>
            </p:nvSpPr>
            <p:spPr bwMode="auto">
              <a:xfrm>
                <a:off x="2400" y="2370"/>
                <a:ext cx="192" cy="1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</p:txBody>
          </p:sp>
          <p:sp>
            <p:nvSpPr>
              <p:cNvPr id="6257" name="Text Box 58"/>
              <p:cNvSpPr txBox="1">
                <a:spLocks noChangeArrowheads="1"/>
              </p:cNvSpPr>
              <p:nvPr/>
            </p:nvSpPr>
            <p:spPr bwMode="auto">
              <a:xfrm>
                <a:off x="3360" y="2370"/>
                <a:ext cx="288" cy="1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a'</a:t>
                </a:r>
                <a:endParaRPr lang="en-GB" sz="1600"/>
              </a:p>
            </p:txBody>
          </p:sp>
          <p:sp>
            <p:nvSpPr>
              <p:cNvPr id="6258" name="Line 59"/>
              <p:cNvSpPr>
                <a:spLocks noChangeShapeType="1"/>
              </p:cNvSpPr>
              <p:nvPr/>
            </p:nvSpPr>
            <p:spPr bwMode="auto">
              <a:xfrm>
                <a:off x="3133" y="2479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55" name="Group 60"/>
            <p:cNvGrpSpPr>
              <a:grpSpLocks/>
            </p:cNvGrpSpPr>
            <p:nvPr/>
          </p:nvGrpSpPr>
          <p:grpSpPr bwMode="auto">
            <a:xfrm>
              <a:off x="2064" y="2928"/>
              <a:ext cx="1392" cy="366"/>
              <a:chOff x="2544" y="3072"/>
              <a:chExt cx="1392" cy="366"/>
            </a:xfrm>
          </p:grpSpPr>
          <p:sp>
            <p:nvSpPr>
              <p:cNvPr id="6241" name="Line 61"/>
              <p:cNvSpPr>
                <a:spLocks noChangeShapeType="1"/>
              </p:cNvSpPr>
              <p:nvPr/>
            </p:nvSpPr>
            <p:spPr bwMode="auto">
              <a:xfrm>
                <a:off x="2736" y="3216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2" name="Line 62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3" name="Line 63"/>
              <p:cNvSpPr>
                <a:spLocks noChangeShapeType="1"/>
              </p:cNvSpPr>
              <p:nvPr/>
            </p:nvSpPr>
            <p:spPr bwMode="auto">
              <a:xfrm>
                <a:off x="3326" y="3292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4" name="Text Box 64"/>
              <p:cNvSpPr txBox="1">
                <a:spLocks noChangeArrowheads="1"/>
              </p:cNvSpPr>
              <p:nvPr/>
            </p:nvSpPr>
            <p:spPr bwMode="auto">
              <a:xfrm>
                <a:off x="2544" y="307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245" name="Text Box 65"/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432" cy="1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(</a:t>
                </a:r>
                <a:r>
                  <a:rPr lang="en-GB" sz="1400" b="1" dirty="0" err="1"/>
                  <a:t>a+b</a:t>
                </a:r>
                <a:r>
                  <a:rPr lang="en-GB" sz="1400" b="1" dirty="0"/>
                  <a:t>)'</a:t>
                </a:r>
                <a:endParaRPr lang="en-GB" sz="1600" dirty="0"/>
              </a:p>
            </p:txBody>
          </p:sp>
          <p:grpSp>
            <p:nvGrpSpPr>
              <p:cNvPr id="6246" name="Group 66"/>
              <p:cNvGrpSpPr>
                <a:grpSpLocks/>
              </p:cNvGrpSpPr>
              <p:nvPr/>
            </p:nvGrpSpPr>
            <p:grpSpPr bwMode="auto">
              <a:xfrm>
                <a:off x="2955" y="3168"/>
                <a:ext cx="360" cy="240"/>
                <a:chOff x="2955" y="3168"/>
                <a:chExt cx="360" cy="240"/>
              </a:xfrm>
            </p:grpSpPr>
            <p:grpSp>
              <p:nvGrpSpPr>
                <p:cNvPr id="6247" name="Group 67"/>
                <p:cNvGrpSpPr>
                  <a:grpSpLocks/>
                </p:cNvGrpSpPr>
                <p:nvPr/>
              </p:nvGrpSpPr>
              <p:grpSpPr bwMode="auto">
                <a:xfrm>
                  <a:off x="2955" y="3168"/>
                  <a:ext cx="288" cy="240"/>
                  <a:chOff x="6768" y="11808"/>
                  <a:chExt cx="1008" cy="792"/>
                </a:xfrm>
              </p:grpSpPr>
              <p:sp>
                <p:nvSpPr>
                  <p:cNvPr id="6249" name="Freeform 6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144 w 288"/>
                      <a:gd name="T3" fmla="*/ 396 h 864"/>
                      <a:gd name="T4" fmla="*/ 0 w 288"/>
                      <a:gd name="T5" fmla="*/ 792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5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51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52" name="Freeform 7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53" name="Freeform 7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48" name="Oval 73"/>
                <p:cNvSpPr>
                  <a:spLocks noChangeArrowheads="1"/>
                </p:cNvSpPr>
                <p:nvPr/>
              </p:nvSpPr>
              <p:spPr bwMode="auto">
                <a:xfrm>
                  <a:off x="3244" y="3264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6156" name="Group 74"/>
            <p:cNvGrpSpPr>
              <a:grpSpLocks/>
            </p:cNvGrpSpPr>
            <p:nvPr/>
          </p:nvGrpSpPr>
          <p:grpSpPr bwMode="auto">
            <a:xfrm>
              <a:off x="2064" y="2496"/>
              <a:ext cx="1344" cy="366"/>
              <a:chOff x="2544" y="2640"/>
              <a:chExt cx="1344" cy="366"/>
            </a:xfrm>
          </p:grpSpPr>
          <p:sp>
            <p:nvSpPr>
              <p:cNvPr id="6233" name="Line 75"/>
              <p:cNvSpPr>
                <a:spLocks noChangeShapeType="1"/>
              </p:cNvSpPr>
              <p:nvPr/>
            </p:nvSpPr>
            <p:spPr bwMode="auto">
              <a:xfrm>
                <a:off x="2736" y="2784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4" name="Line 76"/>
              <p:cNvSpPr>
                <a:spLocks noChangeShapeType="1"/>
              </p:cNvSpPr>
              <p:nvPr/>
            </p:nvSpPr>
            <p:spPr bwMode="auto">
              <a:xfrm>
                <a:off x="2736" y="2928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5" name="Line 77"/>
              <p:cNvSpPr>
                <a:spLocks noChangeShapeType="1"/>
              </p:cNvSpPr>
              <p:nvPr/>
            </p:nvSpPr>
            <p:spPr bwMode="auto">
              <a:xfrm>
                <a:off x="3354" y="2860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6" name="Text Box 78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237" name="Text Box 79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384" cy="1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</a:t>
                </a:r>
                <a:r>
                  <a:rPr lang="en-GB" sz="1400" b="1">
                    <a:sym typeface="Symbol" pitchFamily="18" charset="2"/>
                  </a:rPr>
                  <a:t></a:t>
                </a:r>
                <a:r>
                  <a:rPr lang="en-GB" sz="1400" b="1"/>
                  <a:t>b)'</a:t>
                </a:r>
                <a:endParaRPr lang="en-GB" sz="1600"/>
              </a:p>
            </p:txBody>
          </p:sp>
          <p:grpSp>
            <p:nvGrpSpPr>
              <p:cNvPr id="6238" name="Group 80"/>
              <p:cNvGrpSpPr>
                <a:grpSpLocks/>
              </p:cNvGrpSpPr>
              <p:nvPr/>
            </p:nvGrpSpPr>
            <p:grpSpPr bwMode="auto">
              <a:xfrm>
                <a:off x="2976" y="2736"/>
                <a:ext cx="359" cy="240"/>
                <a:chOff x="2976" y="2736"/>
                <a:chExt cx="359" cy="240"/>
              </a:xfrm>
            </p:grpSpPr>
            <p:sp>
              <p:nvSpPr>
                <p:cNvPr id="6239" name="AutoShape 81"/>
                <p:cNvSpPr>
                  <a:spLocks noChangeArrowheads="1"/>
                </p:cNvSpPr>
                <p:nvPr/>
              </p:nvSpPr>
              <p:spPr bwMode="auto">
                <a:xfrm>
                  <a:off x="2976" y="2736"/>
                  <a:ext cx="288" cy="240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6240" name="Oval 82"/>
                <p:cNvSpPr>
                  <a:spLocks noChangeArrowheads="1"/>
                </p:cNvSpPr>
                <p:nvPr/>
              </p:nvSpPr>
              <p:spPr bwMode="auto">
                <a:xfrm>
                  <a:off x="3264" y="2826"/>
                  <a:ext cx="71" cy="57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grpSp>
          <p:nvGrpSpPr>
            <p:cNvPr id="6157" name="Group 83"/>
            <p:cNvGrpSpPr>
              <a:grpSpLocks/>
            </p:cNvGrpSpPr>
            <p:nvPr/>
          </p:nvGrpSpPr>
          <p:grpSpPr bwMode="auto">
            <a:xfrm>
              <a:off x="2064" y="3360"/>
              <a:ext cx="1392" cy="366"/>
              <a:chOff x="2400" y="3552"/>
              <a:chExt cx="1392" cy="366"/>
            </a:xfrm>
          </p:grpSpPr>
          <p:sp>
            <p:nvSpPr>
              <p:cNvPr id="6220" name="Line 84"/>
              <p:cNvSpPr>
                <a:spLocks noChangeShapeType="1"/>
              </p:cNvSpPr>
              <p:nvPr/>
            </p:nvSpPr>
            <p:spPr bwMode="auto">
              <a:xfrm>
                <a:off x="2592" y="36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1" name="Line 85"/>
              <p:cNvSpPr>
                <a:spLocks noChangeShapeType="1"/>
              </p:cNvSpPr>
              <p:nvPr/>
            </p:nvSpPr>
            <p:spPr bwMode="auto">
              <a:xfrm>
                <a:off x="2592" y="3840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2" name="Line 86"/>
              <p:cNvSpPr>
                <a:spLocks noChangeShapeType="1"/>
              </p:cNvSpPr>
              <p:nvPr/>
            </p:nvSpPr>
            <p:spPr bwMode="auto">
              <a:xfrm>
                <a:off x="3106" y="3772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3" name="Text Box 87"/>
              <p:cNvSpPr txBox="1">
                <a:spLocks noChangeArrowheads="1"/>
              </p:cNvSpPr>
              <p:nvPr/>
            </p:nvSpPr>
            <p:spPr bwMode="auto">
              <a:xfrm>
                <a:off x="2400" y="3552"/>
                <a:ext cx="192" cy="36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a</a:t>
                </a:r>
              </a:p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6224" name="Text Box 88"/>
              <p:cNvSpPr txBox="1">
                <a:spLocks noChangeArrowheads="1"/>
              </p:cNvSpPr>
              <p:nvPr/>
            </p:nvSpPr>
            <p:spPr bwMode="auto">
              <a:xfrm>
                <a:off x="3360" y="3648"/>
                <a:ext cx="432" cy="18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 </a:t>
                </a:r>
                <a:r>
                  <a:rPr lang="en-GB" sz="1400" b="1">
                    <a:sym typeface="Symbol" pitchFamily="18" charset="2"/>
                  </a:rPr>
                  <a:t> </a:t>
                </a:r>
                <a:r>
                  <a:rPr lang="en-GB" sz="1400" b="1"/>
                  <a:t>b</a:t>
                </a:r>
                <a:endParaRPr lang="en-GB" sz="1600"/>
              </a:p>
            </p:txBody>
          </p:sp>
          <p:grpSp>
            <p:nvGrpSpPr>
              <p:cNvPr id="6225" name="Group 89"/>
              <p:cNvGrpSpPr>
                <a:grpSpLocks/>
              </p:cNvGrpSpPr>
              <p:nvPr/>
            </p:nvGrpSpPr>
            <p:grpSpPr bwMode="auto">
              <a:xfrm>
                <a:off x="2770" y="3648"/>
                <a:ext cx="329" cy="240"/>
                <a:chOff x="2770" y="3648"/>
                <a:chExt cx="329" cy="240"/>
              </a:xfrm>
            </p:grpSpPr>
            <p:grpSp>
              <p:nvGrpSpPr>
                <p:cNvPr id="6226" name="Group 90"/>
                <p:cNvGrpSpPr>
                  <a:grpSpLocks/>
                </p:cNvGrpSpPr>
                <p:nvPr/>
              </p:nvGrpSpPr>
              <p:grpSpPr bwMode="auto">
                <a:xfrm>
                  <a:off x="2811" y="3648"/>
                  <a:ext cx="288" cy="240"/>
                  <a:chOff x="6768" y="11808"/>
                  <a:chExt cx="1008" cy="792"/>
                </a:xfrm>
              </p:grpSpPr>
              <p:sp>
                <p:nvSpPr>
                  <p:cNvPr id="6228" name="Freeform 9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144 w 288"/>
                      <a:gd name="T3" fmla="*/ 396 h 864"/>
                      <a:gd name="T4" fmla="*/ 0 w 288"/>
                      <a:gd name="T5" fmla="*/ 792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2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3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31" name="Freeform 9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32" name="Freeform 9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27" name="Freeform 96"/>
                <p:cNvSpPr>
                  <a:spLocks/>
                </p:cNvSpPr>
                <p:nvPr/>
              </p:nvSpPr>
              <p:spPr bwMode="auto">
                <a:xfrm>
                  <a:off x="2770" y="3648"/>
                  <a:ext cx="41" cy="240"/>
                </a:xfrm>
                <a:custGeom>
                  <a:avLst/>
                  <a:gdLst>
                    <a:gd name="T0" fmla="*/ 0 w 288"/>
                    <a:gd name="T1" fmla="*/ 0 h 864"/>
                    <a:gd name="T2" fmla="*/ 41 w 288"/>
                    <a:gd name="T3" fmla="*/ 120 h 864"/>
                    <a:gd name="T4" fmla="*/ 0 w 288"/>
                    <a:gd name="T5" fmla="*/ 24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64" name="Group 157"/>
            <p:cNvGrpSpPr>
              <a:grpSpLocks/>
            </p:cNvGrpSpPr>
            <p:nvPr/>
          </p:nvGrpSpPr>
          <p:grpSpPr bwMode="auto">
            <a:xfrm>
              <a:off x="912" y="1296"/>
              <a:ext cx="1152" cy="2363"/>
              <a:chOff x="912" y="1296"/>
              <a:chExt cx="1152" cy="2363"/>
            </a:xfrm>
          </p:grpSpPr>
          <p:sp>
            <p:nvSpPr>
              <p:cNvPr id="6167" name="Text Box 32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1152" cy="20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EXCLUSIVE OR</a:t>
                </a:r>
                <a:endParaRPr lang="en-GB" sz="1400" b="1"/>
              </a:p>
            </p:txBody>
          </p:sp>
          <p:sp>
            <p:nvSpPr>
              <p:cNvPr id="6168" name="Text Box 113"/>
              <p:cNvSpPr txBox="1">
                <a:spLocks noChangeArrowheads="1"/>
              </p:cNvSpPr>
              <p:nvPr/>
            </p:nvSpPr>
            <p:spPr bwMode="auto">
              <a:xfrm>
                <a:off x="1248" y="1296"/>
                <a:ext cx="528" cy="20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AND</a:t>
                </a:r>
                <a:endParaRPr lang="en-GB" sz="1400" b="1"/>
              </a:p>
            </p:txBody>
          </p:sp>
          <p:sp>
            <p:nvSpPr>
              <p:cNvPr id="6169" name="Text Box 151"/>
              <p:cNvSpPr txBox="1">
                <a:spLocks noChangeArrowheads="1"/>
              </p:cNvSpPr>
              <p:nvPr/>
            </p:nvSpPr>
            <p:spPr bwMode="auto">
              <a:xfrm>
                <a:off x="1248" y="1728"/>
                <a:ext cx="528" cy="20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OR</a:t>
                </a:r>
                <a:endParaRPr lang="en-GB" sz="1400" b="1"/>
              </a:p>
            </p:txBody>
          </p:sp>
          <p:sp>
            <p:nvSpPr>
              <p:cNvPr id="6170" name="Text Box 152"/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528" cy="20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NOT</a:t>
                </a:r>
                <a:endParaRPr lang="en-GB" sz="1400" b="1"/>
              </a:p>
            </p:txBody>
          </p:sp>
          <p:sp>
            <p:nvSpPr>
              <p:cNvPr id="6171" name="Text Box 153"/>
              <p:cNvSpPr txBox="1">
                <a:spLocks noChangeArrowheads="1"/>
              </p:cNvSpPr>
              <p:nvPr/>
            </p:nvSpPr>
            <p:spPr bwMode="auto">
              <a:xfrm>
                <a:off x="1248" y="2592"/>
                <a:ext cx="528" cy="20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NAND</a:t>
                </a:r>
                <a:endParaRPr lang="en-GB" sz="1400" b="1"/>
              </a:p>
            </p:txBody>
          </p:sp>
          <p:sp>
            <p:nvSpPr>
              <p:cNvPr id="6172" name="Text Box 154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528" cy="20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 sz="1600"/>
                  <a:t>NOR</a:t>
                </a:r>
                <a:endParaRPr lang="en-GB" sz="1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454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Logic Gates and Circuits</a:t>
            </a:r>
          </a:p>
        </p:txBody>
      </p:sp>
      <p:sp>
        <p:nvSpPr>
          <p:cNvPr id="1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63835" y="6362304"/>
            <a:ext cx="884730" cy="384785"/>
          </a:xfrm>
        </p:spPr>
        <p:txBody>
          <a:bodyPr/>
          <a:lstStyle/>
          <a:p>
            <a:pPr>
              <a:defRPr/>
            </a:pPr>
            <a:fld id="{8AFD4D28-9AA3-4227-A030-A7D3C78ED190}" type="slidenum">
              <a:rPr lang="en-US" altLang="en-US" sz="2400"/>
              <a:pPr>
                <a:defRPr/>
              </a:pPr>
              <a:t>5</a:t>
            </a:fld>
            <a:endParaRPr lang="en-US" altLang="en-US" sz="2400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INVERTER/AND/OR GATES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95400"/>
            <a:ext cx="4038600" cy="457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800000"/>
                </a:solidFill>
              </a:rPr>
              <a:t>Inverter (NOT gate)</a:t>
            </a:r>
          </a:p>
        </p:txBody>
      </p:sp>
      <p:grpSp>
        <p:nvGrpSpPr>
          <p:cNvPr id="2" name="Group 241"/>
          <p:cNvGrpSpPr>
            <a:grpSpLocks/>
          </p:cNvGrpSpPr>
          <p:nvPr/>
        </p:nvGrpSpPr>
        <p:grpSpPr bwMode="auto">
          <a:xfrm>
            <a:off x="3516313" y="1905000"/>
            <a:ext cx="4430712" cy="457200"/>
            <a:chOff x="1255" y="1200"/>
            <a:chExt cx="2791" cy="288"/>
          </a:xfrm>
        </p:grpSpPr>
        <p:grpSp>
          <p:nvGrpSpPr>
            <p:cNvPr id="7264" name="Group 26"/>
            <p:cNvGrpSpPr>
              <a:grpSpLocks/>
            </p:cNvGrpSpPr>
            <p:nvPr/>
          </p:nvGrpSpPr>
          <p:grpSpPr bwMode="auto">
            <a:xfrm>
              <a:off x="1255" y="1200"/>
              <a:ext cx="1248" cy="288"/>
              <a:chOff x="1255" y="1392"/>
              <a:chExt cx="1248" cy="288"/>
            </a:xfrm>
          </p:grpSpPr>
          <p:grpSp>
            <p:nvGrpSpPr>
              <p:cNvPr id="7273" name="Group 27"/>
              <p:cNvGrpSpPr>
                <a:grpSpLocks/>
              </p:cNvGrpSpPr>
              <p:nvPr/>
            </p:nvGrpSpPr>
            <p:grpSpPr bwMode="auto">
              <a:xfrm>
                <a:off x="1728" y="1392"/>
                <a:ext cx="308" cy="288"/>
                <a:chOff x="2160" y="1584"/>
                <a:chExt cx="308" cy="288"/>
              </a:xfrm>
            </p:grpSpPr>
            <p:sp>
              <p:nvSpPr>
                <p:cNvPr id="7278" name="AutoShape 28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79" name="Oval 29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7274" name="Line 30"/>
              <p:cNvSpPr>
                <a:spLocks noChangeShapeType="1"/>
              </p:cNvSpPr>
              <p:nvPr/>
            </p:nvSpPr>
            <p:spPr bwMode="auto">
              <a:xfrm>
                <a:off x="1454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" name="Text Box 31"/>
              <p:cNvSpPr txBox="1">
                <a:spLocks noChangeArrowheads="1"/>
              </p:cNvSpPr>
              <p:nvPr/>
            </p:nvSpPr>
            <p:spPr bwMode="auto">
              <a:xfrm>
                <a:off x="1255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7276" name="Text Box 32"/>
              <p:cNvSpPr txBox="1">
                <a:spLocks noChangeArrowheads="1"/>
              </p:cNvSpPr>
              <p:nvPr/>
            </p:nvSpPr>
            <p:spPr bwMode="auto">
              <a:xfrm>
                <a:off x="2263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7277" name="Line 33"/>
              <p:cNvSpPr>
                <a:spLocks noChangeShapeType="1"/>
              </p:cNvSpPr>
              <p:nvPr/>
            </p:nvSpPr>
            <p:spPr bwMode="auto">
              <a:xfrm>
                <a:off x="2051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65" name="Group 34"/>
            <p:cNvGrpSpPr>
              <a:grpSpLocks/>
            </p:cNvGrpSpPr>
            <p:nvPr/>
          </p:nvGrpSpPr>
          <p:grpSpPr bwMode="auto">
            <a:xfrm>
              <a:off x="2770" y="1200"/>
              <a:ext cx="1276" cy="288"/>
              <a:chOff x="2770" y="1392"/>
              <a:chExt cx="1276" cy="288"/>
            </a:xfrm>
          </p:grpSpPr>
          <p:grpSp>
            <p:nvGrpSpPr>
              <p:cNvPr id="7266" name="Group 35"/>
              <p:cNvGrpSpPr>
                <a:grpSpLocks/>
              </p:cNvGrpSpPr>
              <p:nvPr/>
            </p:nvGrpSpPr>
            <p:grpSpPr bwMode="auto">
              <a:xfrm>
                <a:off x="3258" y="1392"/>
                <a:ext cx="316" cy="288"/>
                <a:chOff x="3258" y="1392"/>
                <a:chExt cx="316" cy="288"/>
              </a:xfrm>
            </p:grpSpPr>
            <p:sp>
              <p:nvSpPr>
                <p:cNvPr id="7271" name="AutoShape 36"/>
                <p:cNvSpPr>
                  <a:spLocks noChangeArrowheads="1"/>
                </p:cNvSpPr>
                <p:nvPr/>
              </p:nvSpPr>
              <p:spPr bwMode="auto">
                <a:xfrm rot="-5400000">
                  <a:off x="3320" y="1425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72" name="Oval 37"/>
                <p:cNvSpPr>
                  <a:spLocks noChangeArrowheads="1"/>
                </p:cNvSpPr>
                <p:nvPr/>
              </p:nvSpPr>
              <p:spPr bwMode="auto">
                <a:xfrm>
                  <a:off x="3258" y="1507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7267" name="Line 38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264" cy="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8" name="Text Box 39"/>
              <p:cNvSpPr txBox="1">
                <a:spLocks noChangeArrowheads="1"/>
              </p:cNvSpPr>
              <p:nvPr/>
            </p:nvSpPr>
            <p:spPr bwMode="auto">
              <a:xfrm>
                <a:off x="2770" y="1440"/>
                <a:ext cx="19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600"/>
                  <a:t>A</a:t>
                </a:r>
              </a:p>
            </p:txBody>
          </p:sp>
          <p:sp>
            <p:nvSpPr>
              <p:cNvPr id="7269" name="Text Box 40"/>
              <p:cNvSpPr txBox="1">
                <a:spLocks noChangeArrowheads="1"/>
              </p:cNvSpPr>
              <p:nvPr/>
            </p:nvSpPr>
            <p:spPr bwMode="auto">
              <a:xfrm>
                <a:off x="3806" y="1440"/>
                <a:ext cx="24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A'</a:t>
                </a:r>
              </a:p>
            </p:txBody>
          </p:sp>
          <p:sp>
            <p:nvSpPr>
              <p:cNvPr id="7270" name="Line 41"/>
              <p:cNvSpPr>
                <a:spLocks noChangeShapeType="1"/>
              </p:cNvSpPr>
              <p:nvPr/>
            </p:nvSpPr>
            <p:spPr bwMode="auto">
              <a:xfrm>
                <a:off x="3587" y="1536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13064" name="Group 7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7401906"/>
              </p:ext>
            </p:extLst>
          </p:nvPr>
        </p:nvGraphicFramePr>
        <p:xfrm>
          <a:off x="8382000" y="1600200"/>
          <a:ext cx="1066800" cy="10058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065" name="Rectangle 73"/>
          <p:cNvSpPr>
            <a:spLocks noChangeArrowheads="1"/>
          </p:cNvSpPr>
          <p:nvPr/>
        </p:nvSpPr>
        <p:spPr bwMode="auto">
          <a:xfrm>
            <a:off x="1981200" y="2819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AND gate</a:t>
            </a:r>
          </a:p>
        </p:txBody>
      </p:sp>
      <p:grpSp>
        <p:nvGrpSpPr>
          <p:cNvPr id="7" name="Group 164"/>
          <p:cNvGrpSpPr>
            <a:grpSpLocks/>
          </p:cNvGrpSpPr>
          <p:nvPr/>
        </p:nvGrpSpPr>
        <p:grpSpPr bwMode="auto">
          <a:xfrm>
            <a:off x="2590800" y="3505200"/>
            <a:ext cx="2743200" cy="609600"/>
            <a:chOff x="864" y="2112"/>
            <a:chExt cx="1728" cy="384"/>
          </a:xfrm>
        </p:grpSpPr>
        <p:sp>
          <p:nvSpPr>
            <p:cNvPr id="7258" name="AutoShape 76"/>
            <p:cNvSpPr>
              <a:spLocks noChangeArrowheads="1"/>
            </p:cNvSpPr>
            <p:nvPr/>
          </p:nvSpPr>
          <p:spPr bwMode="auto">
            <a:xfrm>
              <a:off x="1392" y="2160"/>
              <a:ext cx="384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259" name="Line 77"/>
            <p:cNvSpPr>
              <a:spLocks noChangeShapeType="1"/>
            </p:cNvSpPr>
            <p:nvPr/>
          </p:nvSpPr>
          <p:spPr bwMode="auto">
            <a:xfrm>
              <a:off x="1104" y="220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0" name="Line 78"/>
            <p:cNvSpPr>
              <a:spLocks noChangeShapeType="1"/>
            </p:cNvSpPr>
            <p:nvPr/>
          </p:nvSpPr>
          <p:spPr bwMode="auto">
            <a:xfrm>
              <a:off x="1104" y="244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1" name="Line 79"/>
            <p:cNvSpPr>
              <a:spLocks noChangeShapeType="1"/>
            </p:cNvSpPr>
            <p:nvPr/>
          </p:nvSpPr>
          <p:spPr bwMode="auto">
            <a:xfrm flipV="1">
              <a:off x="1790" y="231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2" name="Text Box 80"/>
            <p:cNvSpPr txBox="1">
              <a:spLocks noChangeArrowheads="1"/>
            </p:cNvSpPr>
            <p:nvPr/>
          </p:nvSpPr>
          <p:spPr bwMode="auto">
            <a:xfrm>
              <a:off x="864" y="2112"/>
              <a:ext cx="192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 dirty="0"/>
                <a:t>AB</a:t>
              </a:r>
            </a:p>
          </p:txBody>
        </p:sp>
        <p:sp>
          <p:nvSpPr>
            <p:cNvPr id="7263" name="Text Box 81"/>
            <p:cNvSpPr txBox="1">
              <a:spLocks noChangeArrowheads="1"/>
            </p:cNvSpPr>
            <p:nvPr/>
          </p:nvSpPr>
          <p:spPr bwMode="auto">
            <a:xfrm>
              <a:off x="2112" y="2208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 </a:t>
              </a:r>
              <a:r>
                <a:rPr lang="en-GB" sz="1600"/>
                <a:t>B</a:t>
              </a:r>
            </a:p>
          </p:txBody>
        </p:sp>
      </p:grpSp>
      <p:graphicFrame>
        <p:nvGraphicFramePr>
          <p:cNvPr id="213155" name="Group 163"/>
          <p:cNvGraphicFramePr>
            <a:graphicFrameLocks noGrp="1"/>
          </p:cNvGraphicFramePr>
          <p:nvPr/>
        </p:nvGraphicFramePr>
        <p:xfrm>
          <a:off x="2895600" y="4343400"/>
          <a:ext cx="1828800" cy="1676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3157" name="Rectangle 165"/>
          <p:cNvSpPr>
            <a:spLocks noChangeArrowheads="1"/>
          </p:cNvSpPr>
          <p:nvPr/>
        </p:nvSpPr>
        <p:spPr bwMode="auto">
          <a:xfrm>
            <a:off x="6248400" y="2819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solidFill>
                  <a:srgbClr val="800000"/>
                </a:solidFill>
              </a:rPr>
              <a:t>OR gate</a:t>
            </a:r>
          </a:p>
        </p:txBody>
      </p:sp>
      <p:grpSp>
        <p:nvGrpSpPr>
          <p:cNvPr id="8" name="Group 176"/>
          <p:cNvGrpSpPr>
            <a:grpSpLocks/>
          </p:cNvGrpSpPr>
          <p:nvPr/>
        </p:nvGrpSpPr>
        <p:grpSpPr bwMode="auto">
          <a:xfrm>
            <a:off x="6781800" y="3505200"/>
            <a:ext cx="2514600" cy="584200"/>
            <a:chOff x="1584" y="1536"/>
            <a:chExt cx="1584" cy="368"/>
          </a:xfrm>
        </p:grpSpPr>
        <p:sp>
          <p:nvSpPr>
            <p:cNvPr id="7247" name="Line 177"/>
            <p:cNvSpPr>
              <a:spLocks noChangeShapeType="1"/>
            </p:cNvSpPr>
            <p:nvPr/>
          </p:nvSpPr>
          <p:spPr bwMode="auto">
            <a:xfrm>
              <a:off x="1824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8" name="Line 178"/>
            <p:cNvSpPr>
              <a:spLocks noChangeShapeType="1"/>
            </p:cNvSpPr>
            <p:nvPr/>
          </p:nvSpPr>
          <p:spPr bwMode="auto">
            <a:xfrm>
              <a:off x="1824" y="187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" name="Line 179"/>
            <p:cNvSpPr>
              <a:spLocks noChangeShapeType="1"/>
            </p:cNvSpPr>
            <p:nvPr/>
          </p:nvSpPr>
          <p:spPr bwMode="auto">
            <a:xfrm flipV="1">
              <a:off x="2489" y="174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0" name="Text Box 180"/>
            <p:cNvSpPr txBox="1">
              <a:spLocks noChangeArrowheads="1"/>
            </p:cNvSpPr>
            <p:nvPr/>
          </p:nvSpPr>
          <p:spPr bwMode="auto">
            <a:xfrm>
              <a:off x="1584" y="1536"/>
              <a:ext cx="192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 dirty="0"/>
                <a:t>AB</a:t>
              </a:r>
            </a:p>
          </p:txBody>
        </p:sp>
        <p:sp>
          <p:nvSpPr>
            <p:cNvPr id="7251" name="Text Box 181"/>
            <p:cNvSpPr txBox="1">
              <a:spLocks noChangeArrowheads="1"/>
            </p:cNvSpPr>
            <p:nvPr/>
          </p:nvSpPr>
          <p:spPr bwMode="auto">
            <a:xfrm>
              <a:off x="2784" y="16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  <p:grpSp>
          <p:nvGrpSpPr>
            <p:cNvPr id="7252" name="Group 182"/>
            <p:cNvGrpSpPr>
              <a:grpSpLocks/>
            </p:cNvGrpSpPr>
            <p:nvPr/>
          </p:nvGrpSpPr>
          <p:grpSpPr bwMode="auto">
            <a:xfrm>
              <a:off x="2099" y="1602"/>
              <a:ext cx="384" cy="302"/>
              <a:chOff x="6768" y="11808"/>
              <a:chExt cx="1008" cy="792"/>
            </a:xfrm>
          </p:grpSpPr>
          <p:sp>
            <p:nvSpPr>
              <p:cNvPr id="7253" name="Freeform 183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184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5" name="Line 185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6" name="Freeform 186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7" name="Freeform 187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13207" name="Group 215"/>
          <p:cNvGraphicFramePr>
            <a:graphicFrameLocks noGrp="1"/>
          </p:cNvGraphicFramePr>
          <p:nvPr/>
        </p:nvGraphicFramePr>
        <p:xfrm>
          <a:off x="7010400" y="4343400"/>
          <a:ext cx="1828800" cy="167767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3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15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33489" y="6235351"/>
            <a:ext cx="612504" cy="433646"/>
          </a:xfrm>
        </p:spPr>
        <p:txBody>
          <a:bodyPr/>
          <a:lstStyle/>
          <a:p>
            <a:pPr>
              <a:defRPr/>
            </a:pPr>
            <a:fld id="{595F1D5E-2043-4742-B968-46C90863F4E3}" type="slidenum">
              <a:rPr lang="en-US" altLang="en-US" sz="2400"/>
              <a:pPr>
                <a:defRPr/>
              </a:pPr>
              <a:t>6</a:t>
            </a:fld>
            <a:endParaRPr lang="en-US" altLang="en-US" sz="2400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NAND/NOR GATES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066800"/>
            <a:ext cx="2514600" cy="457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800000"/>
                </a:solidFill>
              </a:rPr>
              <a:t>NAND gate</a:t>
            </a:r>
          </a:p>
        </p:txBody>
      </p:sp>
      <p:graphicFrame>
        <p:nvGraphicFramePr>
          <p:cNvPr id="286858" name="Group 138"/>
          <p:cNvGraphicFramePr>
            <a:graphicFrameLocks noGrp="1"/>
          </p:cNvGraphicFramePr>
          <p:nvPr/>
        </p:nvGraphicFramePr>
        <p:xfrm>
          <a:off x="3352800" y="17526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29100" y="1158875"/>
            <a:ext cx="6053138" cy="558800"/>
            <a:chOff x="720" y="1392"/>
            <a:chExt cx="3813" cy="352"/>
          </a:xfrm>
        </p:grpSpPr>
        <p:sp>
          <p:nvSpPr>
            <p:cNvPr id="8332" name="Line 31"/>
            <p:cNvSpPr>
              <a:spLocks noChangeShapeType="1"/>
            </p:cNvSpPr>
            <p:nvPr/>
          </p:nvSpPr>
          <p:spPr bwMode="auto">
            <a:xfrm>
              <a:off x="891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3" name="Line 32"/>
            <p:cNvSpPr>
              <a:spLocks noChangeShapeType="1"/>
            </p:cNvSpPr>
            <p:nvPr/>
          </p:nvSpPr>
          <p:spPr bwMode="auto">
            <a:xfrm>
              <a:off x="891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4" name="Line 33"/>
            <p:cNvSpPr>
              <a:spLocks noChangeShapeType="1"/>
            </p:cNvSpPr>
            <p:nvPr/>
          </p:nvSpPr>
          <p:spPr bwMode="auto">
            <a:xfrm>
              <a:off x="1480" y="158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5" name="Text Box 34"/>
            <p:cNvSpPr txBox="1">
              <a:spLocks noChangeArrowheads="1"/>
            </p:cNvSpPr>
            <p:nvPr/>
          </p:nvSpPr>
          <p:spPr bwMode="auto">
            <a:xfrm>
              <a:off x="720" y="1399"/>
              <a:ext cx="192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 dirty="0"/>
                <a:t>AB</a:t>
              </a:r>
              <a:endParaRPr lang="en-GB" sz="1600" dirty="0"/>
            </a:p>
          </p:txBody>
        </p:sp>
        <p:sp>
          <p:nvSpPr>
            <p:cNvPr id="8336" name="Text Box 35"/>
            <p:cNvSpPr txBox="1">
              <a:spLocks noChangeArrowheads="1"/>
            </p:cNvSpPr>
            <p:nvPr/>
          </p:nvSpPr>
          <p:spPr bwMode="auto">
            <a:xfrm>
              <a:off x="1680" y="1440"/>
              <a:ext cx="54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b="1">
                  <a:sym typeface="Symbol" pitchFamily="18" charset="2"/>
                </a:rPr>
                <a:t></a:t>
              </a:r>
              <a:r>
                <a:rPr lang="en-GB" sz="1400" b="1"/>
                <a:t> B)'</a:t>
              </a:r>
            </a:p>
          </p:txBody>
        </p:sp>
        <p:grpSp>
          <p:nvGrpSpPr>
            <p:cNvPr id="8337" name="Group 36"/>
            <p:cNvGrpSpPr>
              <a:grpSpLocks/>
            </p:cNvGrpSpPr>
            <p:nvPr/>
          </p:nvGrpSpPr>
          <p:grpSpPr bwMode="auto">
            <a:xfrm>
              <a:off x="1131" y="1461"/>
              <a:ext cx="347" cy="240"/>
              <a:chOff x="1440" y="1536"/>
              <a:chExt cx="347" cy="240"/>
            </a:xfrm>
          </p:grpSpPr>
          <p:sp>
            <p:nvSpPr>
              <p:cNvPr id="8349" name="AutoShape 37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350" name="Oval 38"/>
              <p:cNvSpPr>
                <a:spLocks noChangeArrowheads="1"/>
              </p:cNvSpPr>
              <p:nvPr/>
            </p:nvSpPr>
            <p:spPr bwMode="auto">
              <a:xfrm>
                <a:off x="1739" y="1637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8338" name="Group 39"/>
            <p:cNvGrpSpPr>
              <a:grpSpLocks/>
            </p:cNvGrpSpPr>
            <p:nvPr/>
          </p:nvGrpSpPr>
          <p:grpSpPr bwMode="auto">
            <a:xfrm>
              <a:off x="3600" y="1482"/>
              <a:ext cx="212" cy="192"/>
              <a:chOff x="2160" y="1584"/>
              <a:chExt cx="308" cy="288"/>
            </a:xfrm>
          </p:grpSpPr>
          <p:sp>
            <p:nvSpPr>
              <p:cNvPr id="8347" name="AutoShape 40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348" name="Oval 41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339" name="AutoShape 42"/>
            <p:cNvSpPr>
              <a:spLocks noChangeArrowheads="1"/>
            </p:cNvSpPr>
            <p:nvPr/>
          </p:nvSpPr>
          <p:spPr bwMode="auto">
            <a:xfrm>
              <a:off x="3168" y="1461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340" name="Line 43"/>
            <p:cNvSpPr>
              <a:spLocks noChangeShapeType="1"/>
            </p:cNvSpPr>
            <p:nvPr/>
          </p:nvSpPr>
          <p:spPr bwMode="auto">
            <a:xfrm>
              <a:off x="2928" y="150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1" name="Line 44"/>
            <p:cNvSpPr>
              <a:spLocks noChangeShapeType="1"/>
            </p:cNvSpPr>
            <p:nvPr/>
          </p:nvSpPr>
          <p:spPr bwMode="auto">
            <a:xfrm>
              <a:off x="2928" y="165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2" name="Line 45"/>
            <p:cNvSpPr>
              <a:spLocks noChangeShapeType="1"/>
            </p:cNvSpPr>
            <p:nvPr/>
          </p:nvSpPr>
          <p:spPr bwMode="auto">
            <a:xfrm flipV="1">
              <a:off x="3456" y="1570"/>
              <a:ext cx="144" cy="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3" name="Text Box 46"/>
            <p:cNvSpPr txBox="1">
              <a:spLocks noChangeArrowheads="1"/>
            </p:cNvSpPr>
            <p:nvPr/>
          </p:nvSpPr>
          <p:spPr bwMode="auto">
            <a:xfrm>
              <a:off x="2750" y="1414"/>
              <a:ext cx="192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400" b="1" dirty="0"/>
                <a:t>AB</a:t>
              </a:r>
              <a:endParaRPr lang="en-GB" sz="1600" dirty="0"/>
            </a:p>
          </p:txBody>
        </p:sp>
        <p:sp>
          <p:nvSpPr>
            <p:cNvPr id="8344" name="Text Box 47"/>
            <p:cNvSpPr txBox="1">
              <a:spLocks noChangeArrowheads="1"/>
            </p:cNvSpPr>
            <p:nvPr/>
          </p:nvSpPr>
          <p:spPr bwMode="auto">
            <a:xfrm>
              <a:off x="3957" y="1475"/>
              <a:ext cx="57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(A </a:t>
              </a:r>
              <a:r>
                <a:rPr lang="en-GB" sz="1400" b="1">
                  <a:sym typeface="Symbol" pitchFamily="18" charset="2"/>
                </a:rPr>
                <a:t> </a:t>
              </a:r>
              <a:r>
                <a:rPr lang="en-GB" sz="1400" b="1"/>
                <a:t>B)'</a:t>
              </a:r>
              <a:endParaRPr lang="en-GB" sz="1600"/>
            </a:p>
          </p:txBody>
        </p:sp>
        <p:sp>
          <p:nvSpPr>
            <p:cNvPr id="8345" name="Line 48"/>
            <p:cNvSpPr>
              <a:spLocks noChangeShapeType="1"/>
            </p:cNvSpPr>
            <p:nvPr/>
          </p:nvSpPr>
          <p:spPr bwMode="auto">
            <a:xfrm flipV="1">
              <a:off x="3825" y="1571"/>
              <a:ext cx="151" cy="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6" name="Text Box 49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096000" y="1981201"/>
            <a:ext cx="3810000" cy="1128713"/>
            <a:chOff x="3024" y="2688"/>
            <a:chExt cx="2400" cy="711"/>
          </a:xfrm>
        </p:grpSpPr>
        <p:sp>
          <p:nvSpPr>
            <p:cNvPr id="8310" name="Text Box 5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NAND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8311" name="Text Box 5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Negative-OR</a:t>
              </a:r>
            </a:p>
          </p:txBody>
        </p:sp>
        <p:grpSp>
          <p:nvGrpSpPr>
            <p:cNvPr id="8312" name="Group 53"/>
            <p:cNvGrpSpPr>
              <a:grpSpLocks/>
            </p:cNvGrpSpPr>
            <p:nvPr/>
          </p:nvGrpSpPr>
          <p:grpSpPr bwMode="auto">
            <a:xfrm>
              <a:off x="3024" y="2736"/>
              <a:ext cx="974" cy="336"/>
              <a:chOff x="3072" y="2256"/>
              <a:chExt cx="974" cy="336"/>
            </a:xfrm>
          </p:grpSpPr>
          <p:sp>
            <p:nvSpPr>
              <p:cNvPr id="8326" name="Line 54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7" name="Line 55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8" name="Line 56"/>
              <p:cNvSpPr>
                <a:spLocks noChangeShapeType="1"/>
              </p:cNvSpPr>
              <p:nvPr/>
            </p:nvSpPr>
            <p:spPr bwMode="auto">
              <a:xfrm>
                <a:off x="3820" y="241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329" name="Group 57"/>
              <p:cNvGrpSpPr>
                <a:grpSpLocks/>
              </p:cNvGrpSpPr>
              <p:nvPr/>
            </p:nvGrpSpPr>
            <p:grpSpPr bwMode="auto">
              <a:xfrm>
                <a:off x="3360" y="2256"/>
                <a:ext cx="459" cy="336"/>
                <a:chOff x="3360" y="2256"/>
                <a:chExt cx="459" cy="336"/>
              </a:xfrm>
            </p:grpSpPr>
            <p:sp>
              <p:nvSpPr>
                <p:cNvPr id="8330" name="AutoShape 58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331" name="Oval 59"/>
                <p:cNvSpPr>
                  <a:spLocks noChangeArrowheads="1"/>
                </p:cNvSpPr>
                <p:nvPr/>
              </p:nvSpPr>
              <p:spPr bwMode="auto">
                <a:xfrm>
                  <a:off x="3743" y="237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grpSp>
          <p:nvGrpSpPr>
            <p:cNvPr id="8313" name="Group 60"/>
            <p:cNvGrpSpPr>
              <a:grpSpLocks/>
            </p:cNvGrpSpPr>
            <p:nvPr/>
          </p:nvGrpSpPr>
          <p:grpSpPr bwMode="auto">
            <a:xfrm>
              <a:off x="4430" y="2750"/>
              <a:ext cx="969" cy="302"/>
              <a:chOff x="4509" y="2256"/>
              <a:chExt cx="969" cy="302"/>
            </a:xfrm>
          </p:grpSpPr>
          <p:sp>
            <p:nvSpPr>
              <p:cNvPr id="8315" name="Line 61"/>
              <p:cNvSpPr>
                <a:spLocks noChangeShapeType="1"/>
              </p:cNvSpPr>
              <p:nvPr/>
            </p:nvSpPr>
            <p:spPr bwMode="auto">
              <a:xfrm>
                <a:off x="4509" y="2327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6" name="Line 62"/>
              <p:cNvSpPr>
                <a:spLocks noChangeShapeType="1"/>
              </p:cNvSpPr>
              <p:nvPr/>
            </p:nvSpPr>
            <p:spPr bwMode="auto">
              <a:xfrm>
                <a:off x="4510" y="2491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7" name="Line 63"/>
              <p:cNvSpPr>
                <a:spLocks noChangeShapeType="1"/>
              </p:cNvSpPr>
              <p:nvPr/>
            </p:nvSpPr>
            <p:spPr bwMode="auto">
              <a:xfrm flipV="1">
                <a:off x="5190" y="2396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318" name="Group 64"/>
              <p:cNvGrpSpPr>
                <a:grpSpLocks/>
              </p:cNvGrpSpPr>
              <p:nvPr/>
            </p:nvGrpSpPr>
            <p:grpSpPr bwMode="auto">
              <a:xfrm>
                <a:off x="4800" y="2256"/>
                <a:ext cx="384" cy="302"/>
                <a:chOff x="6768" y="11808"/>
                <a:chExt cx="1008" cy="792"/>
              </a:xfrm>
            </p:grpSpPr>
            <p:sp>
              <p:nvSpPr>
                <p:cNvPr id="8321" name="Freeform 65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2" name="Line 66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3" name="Line 67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4" name="Freeform 68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5" name="Freeform 69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19" name="Oval 70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8320" name="Oval 71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76" cy="69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8314" name="Text Box 72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  <p:sp>
        <p:nvSpPr>
          <p:cNvPr id="286795" name="Rectangle 75"/>
          <p:cNvSpPr>
            <a:spLocks noChangeArrowheads="1"/>
          </p:cNvSpPr>
          <p:nvPr/>
        </p:nvSpPr>
        <p:spPr bwMode="auto">
          <a:xfrm>
            <a:off x="1981200" y="3733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solidFill>
                  <a:srgbClr val="800000"/>
                </a:solidFill>
              </a:rPr>
              <a:t>NOR gate</a:t>
            </a: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4283075" y="3810001"/>
            <a:ext cx="5943600" cy="544513"/>
            <a:chOff x="864" y="563"/>
            <a:chExt cx="3744" cy="343"/>
          </a:xfrm>
        </p:grpSpPr>
        <p:sp>
          <p:nvSpPr>
            <p:cNvPr id="8280" name="Text Box 77"/>
            <p:cNvSpPr txBox="1">
              <a:spLocks noChangeArrowheads="1"/>
            </p:cNvSpPr>
            <p:nvPr/>
          </p:nvSpPr>
          <p:spPr bwMode="auto">
            <a:xfrm>
              <a:off x="2448" y="563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  <p:grpSp>
          <p:nvGrpSpPr>
            <p:cNvPr id="8281" name="Group 78"/>
            <p:cNvGrpSpPr>
              <a:grpSpLocks/>
            </p:cNvGrpSpPr>
            <p:nvPr/>
          </p:nvGrpSpPr>
          <p:grpSpPr bwMode="auto">
            <a:xfrm>
              <a:off x="864" y="563"/>
              <a:ext cx="1488" cy="330"/>
              <a:chOff x="864" y="563"/>
              <a:chExt cx="1488" cy="330"/>
            </a:xfrm>
          </p:grpSpPr>
          <p:sp>
            <p:nvSpPr>
              <p:cNvPr id="8298" name="Line 79"/>
              <p:cNvSpPr>
                <a:spLocks noChangeShapeType="1"/>
              </p:cNvSpPr>
              <p:nvPr/>
            </p:nvSpPr>
            <p:spPr bwMode="auto">
              <a:xfrm>
                <a:off x="1035" y="673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9" name="Line 80"/>
              <p:cNvSpPr>
                <a:spLocks noChangeShapeType="1"/>
              </p:cNvSpPr>
              <p:nvPr/>
            </p:nvSpPr>
            <p:spPr bwMode="auto">
              <a:xfrm>
                <a:off x="1035" y="81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0" name="Line 81"/>
              <p:cNvSpPr>
                <a:spLocks noChangeShapeType="1"/>
              </p:cNvSpPr>
              <p:nvPr/>
            </p:nvSpPr>
            <p:spPr bwMode="auto">
              <a:xfrm>
                <a:off x="1624" y="74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1" name="Text Box 82"/>
              <p:cNvSpPr txBox="1">
                <a:spLocks noChangeArrowheads="1"/>
              </p:cNvSpPr>
              <p:nvPr/>
            </p:nvSpPr>
            <p:spPr bwMode="auto">
              <a:xfrm>
                <a:off x="864" y="563"/>
                <a:ext cx="192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 dirty="0"/>
                  <a:t>AB</a:t>
                </a:r>
                <a:endParaRPr lang="en-GB" sz="1600" dirty="0"/>
              </a:p>
            </p:txBody>
          </p:sp>
          <p:sp>
            <p:nvSpPr>
              <p:cNvPr id="8302" name="Text Box 83"/>
              <p:cNvSpPr txBox="1">
                <a:spLocks noChangeArrowheads="1"/>
              </p:cNvSpPr>
              <p:nvPr/>
            </p:nvSpPr>
            <p:spPr bwMode="auto">
              <a:xfrm>
                <a:off x="1810" y="653"/>
                <a:ext cx="542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8303" name="Oval 84"/>
              <p:cNvSpPr>
                <a:spLocks noChangeArrowheads="1"/>
              </p:cNvSpPr>
              <p:nvPr/>
            </p:nvSpPr>
            <p:spPr bwMode="auto">
              <a:xfrm>
                <a:off x="1574" y="726"/>
                <a:ext cx="48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8304" name="Group 85"/>
              <p:cNvGrpSpPr>
                <a:grpSpLocks/>
              </p:cNvGrpSpPr>
              <p:nvPr/>
            </p:nvGrpSpPr>
            <p:grpSpPr bwMode="auto">
              <a:xfrm>
                <a:off x="1278" y="629"/>
                <a:ext cx="288" cy="240"/>
                <a:chOff x="6768" y="11808"/>
                <a:chExt cx="1008" cy="792"/>
              </a:xfrm>
            </p:grpSpPr>
            <p:sp>
              <p:nvSpPr>
                <p:cNvPr id="8305" name="Freeform 8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6" name="Line 8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7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8" name="Freeform 8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9" name="Freeform 9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282" name="Group 91"/>
            <p:cNvGrpSpPr>
              <a:grpSpLocks/>
            </p:cNvGrpSpPr>
            <p:nvPr/>
          </p:nvGrpSpPr>
          <p:grpSpPr bwMode="auto">
            <a:xfrm>
              <a:off x="2880" y="576"/>
              <a:ext cx="1728" cy="330"/>
              <a:chOff x="2880" y="576"/>
              <a:chExt cx="1728" cy="330"/>
            </a:xfrm>
          </p:grpSpPr>
          <p:grpSp>
            <p:nvGrpSpPr>
              <p:cNvPr id="8283" name="Group 92"/>
              <p:cNvGrpSpPr>
                <a:grpSpLocks/>
              </p:cNvGrpSpPr>
              <p:nvPr/>
            </p:nvGrpSpPr>
            <p:grpSpPr bwMode="auto">
              <a:xfrm>
                <a:off x="3730" y="644"/>
                <a:ext cx="212" cy="192"/>
                <a:chOff x="2160" y="1584"/>
                <a:chExt cx="308" cy="288"/>
              </a:xfrm>
            </p:grpSpPr>
            <p:sp>
              <p:nvSpPr>
                <p:cNvPr id="8296" name="AutoShape 93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97" name="Oval 94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8284" name="Line 95"/>
              <p:cNvSpPr>
                <a:spLocks noChangeShapeType="1"/>
              </p:cNvSpPr>
              <p:nvPr/>
            </p:nvSpPr>
            <p:spPr bwMode="auto">
              <a:xfrm>
                <a:off x="3058" y="671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5" name="Line 96"/>
              <p:cNvSpPr>
                <a:spLocks noChangeShapeType="1"/>
              </p:cNvSpPr>
              <p:nvPr/>
            </p:nvSpPr>
            <p:spPr bwMode="auto">
              <a:xfrm>
                <a:off x="3058" y="81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6" name="Line 97"/>
              <p:cNvSpPr>
                <a:spLocks noChangeShapeType="1"/>
              </p:cNvSpPr>
              <p:nvPr/>
            </p:nvSpPr>
            <p:spPr bwMode="auto">
              <a:xfrm flipV="1">
                <a:off x="3586" y="732"/>
                <a:ext cx="144" cy="1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87" name="Text Box 98"/>
              <p:cNvSpPr txBox="1">
                <a:spLocks noChangeArrowheads="1"/>
              </p:cNvSpPr>
              <p:nvPr/>
            </p:nvSpPr>
            <p:spPr bwMode="auto">
              <a:xfrm>
                <a:off x="2880" y="576"/>
                <a:ext cx="192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30000"/>
                  </a:spcBef>
                </a:pPr>
                <a:r>
                  <a:rPr lang="en-GB" sz="1400" b="1" dirty="0"/>
                  <a:t>AB</a:t>
                </a:r>
                <a:endParaRPr lang="en-GB" sz="1600" dirty="0"/>
              </a:p>
            </p:txBody>
          </p:sp>
          <p:sp>
            <p:nvSpPr>
              <p:cNvPr id="8288" name="Text Box 99"/>
              <p:cNvSpPr txBox="1">
                <a:spLocks noChangeArrowheads="1"/>
              </p:cNvSpPr>
              <p:nvPr/>
            </p:nvSpPr>
            <p:spPr bwMode="auto">
              <a:xfrm>
                <a:off x="4032" y="637"/>
                <a:ext cx="576" cy="19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(A + B)'</a:t>
                </a:r>
                <a:endParaRPr lang="en-GB" sz="1600"/>
              </a:p>
            </p:txBody>
          </p:sp>
          <p:sp>
            <p:nvSpPr>
              <p:cNvPr id="8289" name="Line 100"/>
              <p:cNvSpPr>
                <a:spLocks noChangeShapeType="1"/>
              </p:cNvSpPr>
              <p:nvPr/>
            </p:nvSpPr>
            <p:spPr bwMode="auto">
              <a:xfrm flipV="1">
                <a:off x="3955" y="733"/>
                <a:ext cx="117" cy="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90" name="Group 101"/>
              <p:cNvGrpSpPr>
                <a:grpSpLocks/>
              </p:cNvGrpSpPr>
              <p:nvPr/>
            </p:nvGrpSpPr>
            <p:grpSpPr bwMode="auto">
              <a:xfrm>
                <a:off x="3294" y="609"/>
                <a:ext cx="288" cy="240"/>
                <a:chOff x="6768" y="11808"/>
                <a:chExt cx="1008" cy="792"/>
              </a:xfrm>
            </p:grpSpPr>
            <p:sp>
              <p:nvSpPr>
                <p:cNvPr id="8291" name="Freeform 10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2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3" name="Line 10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4" name="Freeform 10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5" name="Freeform 10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286859" name="Group 139"/>
          <p:cNvGraphicFramePr>
            <a:graphicFrameLocks noGrp="1"/>
          </p:cNvGraphicFramePr>
          <p:nvPr>
            <p:ph sz="half" idx="2"/>
          </p:nvPr>
        </p:nvGraphicFramePr>
        <p:xfrm>
          <a:off x="3352800" y="44196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140"/>
          <p:cNvGrpSpPr>
            <a:grpSpLocks/>
          </p:cNvGrpSpPr>
          <p:nvPr/>
        </p:nvGrpSpPr>
        <p:grpSpPr bwMode="auto">
          <a:xfrm>
            <a:off x="6097589" y="4648201"/>
            <a:ext cx="3805237" cy="1128713"/>
            <a:chOff x="3044" y="2688"/>
            <a:chExt cx="2397" cy="711"/>
          </a:xfrm>
        </p:grpSpPr>
        <p:sp>
          <p:nvSpPr>
            <p:cNvPr id="8257" name="Text Box 141"/>
            <p:cNvSpPr txBox="1">
              <a:spLocks noChangeArrowheads="1"/>
            </p:cNvSpPr>
            <p:nvPr/>
          </p:nvSpPr>
          <p:spPr bwMode="auto">
            <a:xfrm>
              <a:off x="3216" y="3168"/>
              <a:ext cx="62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NOR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8258" name="Text Box 142"/>
            <p:cNvSpPr txBox="1">
              <a:spLocks noChangeArrowheads="1"/>
            </p:cNvSpPr>
            <p:nvPr/>
          </p:nvSpPr>
          <p:spPr bwMode="auto">
            <a:xfrm>
              <a:off x="4320" y="3168"/>
              <a:ext cx="110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Negative-AND</a:t>
              </a:r>
            </a:p>
          </p:txBody>
        </p:sp>
        <p:grpSp>
          <p:nvGrpSpPr>
            <p:cNvPr id="8259" name="Group 143"/>
            <p:cNvGrpSpPr>
              <a:grpSpLocks/>
            </p:cNvGrpSpPr>
            <p:nvPr/>
          </p:nvGrpSpPr>
          <p:grpSpPr bwMode="auto">
            <a:xfrm>
              <a:off x="3044" y="2736"/>
              <a:ext cx="954" cy="302"/>
              <a:chOff x="3044" y="2736"/>
              <a:chExt cx="954" cy="302"/>
            </a:xfrm>
          </p:grpSpPr>
          <p:sp>
            <p:nvSpPr>
              <p:cNvPr id="8269" name="Line 144"/>
              <p:cNvSpPr>
                <a:spLocks noChangeShapeType="1"/>
              </p:cNvSpPr>
              <p:nvPr/>
            </p:nvSpPr>
            <p:spPr bwMode="auto">
              <a:xfrm>
                <a:off x="3058" y="279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0" name="Line 145"/>
              <p:cNvSpPr>
                <a:spLocks noChangeShapeType="1"/>
              </p:cNvSpPr>
              <p:nvPr/>
            </p:nvSpPr>
            <p:spPr bwMode="auto">
              <a:xfrm>
                <a:off x="3044" y="299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71" name="Line 146"/>
              <p:cNvSpPr>
                <a:spLocks noChangeShapeType="1"/>
              </p:cNvSpPr>
              <p:nvPr/>
            </p:nvSpPr>
            <p:spPr bwMode="auto">
              <a:xfrm>
                <a:off x="3772" y="2894"/>
                <a:ext cx="22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72" name="Group 147"/>
              <p:cNvGrpSpPr>
                <a:grpSpLocks/>
              </p:cNvGrpSpPr>
              <p:nvPr/>
            </p:nvGrpSpPr>
            <p:grpSpPr bwMode="auto">
              <a:xfrm>
                <a:off x="3312" y="2736"/>
                <a:ext cx="459" cy="302"/>
                <a:chOff x="3312" y="2736"/>
                <a:chExt cx="459" cy="302"/>
              </a:xfrm>
            </p:grpSpPr>
            <p:sp>
              <p:nvSpPr>
                <p:cNvPr id="8273" name="Oval 148"/>
                <p:cNvSpPr>
                  <a:spLocks noChangeArrowheads="1"/>
                </p:cNvSpPr>
                <p:nvPr/>
              </p:nvSpPr>
              <p:spPr bwMode="auto">
                <a:xfrm>
                  <a:off x="3695" y="285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8274" name="Group 149"/>
                <p:cNvGrpSpPr>
                  <a:grpSpLocks/>
                </p:cNvGrpSpPr>
                <p:nvPr/>
              </p:nvGrpSpPr>
              <p:grpSpPr bwMode="auto">
                <a:xfrm>
                  <a:off x="3312" y="2736"/>
                  <a:ext cx="384" cy="302"/>
                  <a:chOff x="6768" y="11808"/>
                  <a:chExt cx="1008" cy="792"/>
                </a:xfrm>
              </p:grpSpPr>
              <p:sp>
                <p:nvSpPr>
                  <p:cNvPr id="8275" name="Freeform 150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144 w 288"/>
                      <a:gd name="T3" fmla="*/ 396 h 864"/>
                      <a:gd name="T4" fmla="*/ 0 w 288"/>
                      <a:gd name="T5" fmla="*/ 792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76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77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78" name="Freeform 153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79" name="Freeform 154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486 w 576"/>
                      <a:gd name="T3" fmla="*/ 144 h 432"/>
                      <a:gd name="T4" fmla="*/ 648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8260" name="Group 155"/>
            <p:cNvGrpSpPr>
              <a:grpSpLocks/>
            </p:cNvGrpSpPr>
            <p:nvPr/>
          </p:nvGrpSpPr>
          <p:grpSpPr bwMode="auto">
            <a:xfrm>
              <a:off x="4430" y="2736"/>
              <a:ext cx="1011" cy="336"/>
              <a:chOff x="4430" y="2736"/>
              <a:chExt cx="1011" cy="336"/>
            </a:xfrm>
          </p:grpSpPr>
          <p:sp>
            <p:nvSpPr>
              <p:cNvPr id="8262" name="Line 156"/>
              <p:cNvSpPr>
                <a:spLocks noChangeShapeType="1"/>
              </p:cNvSpPr>
              <p:nvPr/>
            </p:nvSpPr>
            <p:spPr bwMode="auto">
              <a:xfrm>
                <a:off x="4430" y="2821"/>
                <a:ext cx="235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3" name="Line 157"/>
              <p:cNvSpPr>
                <a:spLocks noChangeShapeType="1"/>
              </p:cNvSpPr>
              <p:nvPr/>
            </p:nvSpPr>
            <p:spPr bwMode="auto">
              <a:xfrm>
                <a:off x="4431" y="2985"/>
                <a:ext cx="241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64" name="Line 158"/>
              <p:cNvSpPr>
                <a:spLocks noChangeShapeType="1"/>
              </p:cNvSpPr>
              <p:nvPr/>
            </p:nvSpPr>
            <p:spPr bwMode="auto">
              <a:xfrm flipV="1">
                <a:off x="5153" y="290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65" name="Group 159"/>
              <p:cNvGrpSpPr>
                <a:grpSpLocks/>
              </p:cNvGrpSpPr>
              <p:nvPr/>
            </p:nvGrpSpPr>
            <p:grpSpPr bwMode="auto">
              <a:xfrm>
                <a:off x="4673" y="2736"/>
                <a:ext cx="463" cy="336"/>
                <a:chOff x="4673" y="2736"/>
                <a:chExt cx="463" cy="336"/>
              </a:xfrm>
            </p:grpSpPr>
            <p:sp>
              <p:nvSpPr>
                <p:cNvPr id="8266" name="AutoShape 160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384" cy="336"/>
                </a:xfrm>
                <a:prstGeom prst="flowChartDelay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8267" name="Oval 161"/>
                <p:cNvSpPr>
                  <a:spLocks noChangeArrowheads="1"/>
                </p:cNvSpPr>
                <p:nvPr/>
              </p:nvSpPr>
              <p:spPr bwMode="auto">
                <a:xfrm>
                  <a:off x="4673" y="2798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8268" name="Oval 162"/>
                <p:cNvSpPr>
                  <a:spLocks noChangeArrowheads="1"/>
                </p:cNvSpPr>
                <p:nvPr/>
              </p:nvSpPr>
              <p:spPr bwMode="auto">
                <a:xfrm>
                  <a:off x="4673" y="2942"/>
                  <a:ext cx="76" cy="69"/>
                </a:xfrm>
                <a:prstGeom prst="ellips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8261" name="Text Box 163"/>
            <p:cNvSpPr txBox="1">
              <a:spLocks noChangeArrowheads="1"/>
            </p:cNvSpPr>
            <p:nvPr/>
          </p:nvSpPr>
          <p:spPr bwMode="auto">
            <a:xfrm>
              <a:off x="4080" y="2688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400" b="1">
                  <a:sym typeface="Symbol" pitchFamily="18" charset="2"/>
                </a:rPr>
                <a:t></a:t>
              </a:r>
              <a:endParaRPr lang="en-GB" sz="2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22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8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44107" y="6154808"/>
            <a:ext cx="724186" cy="447606"/>
          </a:xfrm>
        </p:spPr>
        <p:txBody>
          <a:bodyPr/>
          <a:lstStyle/>
          <a:p>
            <a:pPr>
              <a:defRPr/>
            </a:pPr>
            <a:fld id="{02BC6475-1776-45B8-9518-C30E9D87F747}" type="slidenum">
              <a:rPr lang="en-US" altLang="en-US" sz="2400"/>
              <a:pPr>
                <a:defRPr/>
              </a:pPr>
              <a:t>7</a:t>
            </a:fld>
            <a:endParaRPr lang="en-US" altLang="en-US" sz="2400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XOR/XNOR GATES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95400"/>
            <a:ext cx="2514600" cy="457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800000"/>
                </a:solidFill>
              </a:rPr>
              <a:t>XOR gate</a:t>
            </a:r>
          </a:p>
        </p:txBody>
      </p:sp>
      <p:graphicFrame>
        <p:nvGraphicFramePr>
          <p:cNvPr id="288772" name="Group 4"/>
          <p:cNvGraphicFramePr>
            <a:graphicFrameLocks noGrp="1"/>
          </p:cNvGraphicFramePr>
          <p:nvPr>
            <p:extLst/>
          </p:nvPr>
        </p:nvGraphicFramePr>
        <p:xfrm>
          <a:off x="6781800" y="16764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8841" name="Rectangle 73"/>
          <p:cNvSpPr>
            <a:spLocks noChangeArrowheads="1"/>
          </p:cNvSpPr>
          <p:nvPr/>
        </p:nvSpPr>
        <p:spPr bwMode="auto">
          <a:xfrm>
            <a:off x="1981200" y="3733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solidFill>
                  <a:srgbClr val="800000"/>
                </a:solidFill>
              </a:rPr>
              <a:t>XNOR gate</a:t>
            </a:r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3657600" y="1981200"/>
            <a:ext cx="2667000" cy="654050"/>
            <a:chOff x="1584" y="1584"/>
            <a:chExt cx="1680" cy="412"/>
          </a:xfrm>
        </p:grpSpPr>
        <p:sp>
          <p:nvSpPr>
            <p:cNvPr id="9294" name="Line 166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Line 167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Line 168"/>
            <p:cNvSpPr>
              <a:spLocks noChangeShapeType="1"/>
            </p:cNvSpPr>
            <p:nvPr/>
          </p:nvSpPr>
          <p:spPr bwMode="auto">
            <a:xfrm flipV="1">
              <a:off x="2489" y="179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Text Box 169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9298" name="Text Box 170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</a:t>
              </a:r>
            </a:p>
          </p:txBody>
        </p:sp>
        <p:grpSp>
          <p:nvGrpSpPr>
            <p:cNvPr id="9299" name="Group 171"/>
            <p:cNvGrpSpPr>
              <a:grpSpLocks/>
            </p:cNvGrpSpPr>
            <p:nvPr/>
          </p:nvGrpSpPr>
          <p:grpSpPr bwMode="auto">
            <a:xfrm>
              <a:off x="2043" y="1642"/>
              <a:ext cx="440" cy="310"/>
              <a:chOff x="2043" y="1642"/>
              <a:chExt cx="440" cy="310"/>
            </a:xfrm>
          </p:grpSpPr>
          <p:sp>
            <p:nvSpPr>
              <p:cNvPr id="9300" name="Freeform 172"/>
              <p:cNvSpPr>
                <a:spLocks/>
              </p:cNvSpPr>
              <p:nvPr/>
            </p:nvSpPr>
            <p:spPr bwMode="auto">
              <a:xfrm>
                <a:off x="2099" y="1650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55 w 288"/>
                  <a:gd name="T3" fmla="*/ 151 h 864"/>
                  <a:gd name="T4" fmla="*/ 0 w 288"/>
                  <a:gd name="T5" fmla="*/ 30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1" name="Line 173"/>
              <p:cNvSpPr>
                <a:spLocks noChangeShapeType="1"/>
              </p:cNvSpPr>
              <p:nvPr/>
            </p:nvSpPr>
            <p:spPr bwMode="auto">
              <a:xfrm>
                <a:off x="2099" y="1650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2" name="Line 174"/>
              <p:cNvSpPr>
                <a:spLocks noChangeShapeType="1"/>
              </p:cNvSpPr>
              <p:nvPr/>
            </p:nvSpPr>
            <p:spPr bwMode="auto">
              <a:xfrm>
                <a:off x="2099" y="1952"/>
                <a:ext cx="1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3" name="Freeform 175"/>
              <p:cNvSpPr>
                <a:spLocks/>
              </p:cNvSpPr>
              <p:nvPr/>
            </p:nvSpPr>
            <p:spPr bwMode="auto">
              <a:xfrm>
                <a:off x="2236" y="1650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185 w 576"/>
                  <a:gd name="T3" fmla="*/ 55 h 432"/>
                  <a:gd name="T4" fmla="*/ 247 w 576"/>
                  <a:gd name="T5" fmla="*/ 165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4" name="Freeform 176"/>
              <p:cNvSpPr>
                <a:spLocks/>
              </p:cNvSpPr>
              <p:nvPr/>
            </p:nvSpPr>
            <p:spPr bwMode="auto">
              <a:xfrm flipV="1">
                <a:off x="2236" y="1787"/>
                <a:ext cx="247" cy="165"/>
              </a:xfrm>
              <a:custGeom>
                <a:avLst/>
                <a:gdLst>
                  <a:gd name="T0" fmla="*/ 0 w 576"/>
                  <a:gd name="T1" fmla="*/ 0 h 432"/>
                  <a:gd name="T2" fmla="*/ 185 w 576"/>
                  <a:gd name="T3" fmla="*/ 55 h 432"/>
                  <a:gd name="T4" fmla="*/ 247 w 576"/>
                  <a:gd name="T5" fmla="*/ 165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5" name="Freeform 177"/>
              <p:cNvSpPr>
                <a:spLocks/>
              </p:cNvSpPr>
              <p:nvPr/>
            </p:nvSpPr>
            <p:spPr bwMode="auto">
              <a:xfrm>
                <a:off x="2043" y="1642"/>
                <a:ext cx="55" cy="302"/>
              </a:xfrm>
              <a:custGeom>
                <a:avLst/>
                <a:gdLst>
                  <a:gd name="T0" fmla="*/ 0 w 288"/>
                  <a:gd name="T1" fmla="*/ 0 h 864"/>
                  <a:gd name="T2" fmla="*/ 55 w 288"/>
                  <a:gd name="T3" fmla="*/ 151 h 864"/>
                  <a:gd name="T4" fmla="*/ 0 w 288"/>
                  <a:gd name="T5" fmla="*/ 30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79"/>
          <p:cNvGrpSpPr>
            <a:grpSpLocks/>
          </p:cNvGrpSpPr>
          <p:nvPr/>
        </p:nvGrpSpPr>
        <p:grpSpPr bwMode="auto">
          <a:xfrm>
            <a:off x="3581400" y="4495800"/>
            <a:ext cx="2819400" cy="654050"/>
            <a:chOff x="1584" y="1584"/>
            <a:chExt cx="1776" cy="412"/>
          </a:xfrm>
        </p:grpSpPr>
        <p:sp>
          <p:nvSpPr>
            <p:cNvPr id="9280" name="Line 180"/>
            <p:cNvSpPr>
              <a:spLocks noChangeShapeType="1"/>
            </p:cNvSpPr>
            <p:nvPr/>
          </p:nvSpPr>
          <p:spPr bwMode="auto">
            <a:xfrm>
              <a:off x="1824" y="16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Line 181"/>
            <p:cNvSpPr>
              <a:spLocks noChangeShapeType="1"/>
            </p:cNvSpPr>
            <p:nvPr/>
          </p:nvSpPr>
          <p:spPr bwMode="auto">
            <a:xfrm>
              <a:off x="1824" y="192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2" name="Line 182"/>
            <p:cNvSpPr>
              <a:spLocks noChangeShapeType="1"/>
            </p:cNvSpPr>
            <p:nvPr/>
          </p:nvSpPr>
          <p:spPr bwMode="auto">
            <a:xfrm flipV="1">
              <a:off x="2544" y="1790"/>
              <a:ext cx="233" cy="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Text Box 183"/>
            <p:cNvSpPr txBox="1">
              <a:spLocks noChangeArrowheads="1"/>
            </p:cNvSpPr>
            <p:nvPr/>
          </p:nvSpPr>
          <p:spPr bwMode="auto">
            <a:xfrm>
              <a:off x="1584" y="1584"/>
              <a:ext cx="192" cy="4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3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9284" name="Text Box 184"/>
            <p:cNvSpPr txBox="1">
              <a:spLocks noChangeArrowheads="1"/>
            </p:cNvSpPr>
            <p:nvPr/>
          </p:nvSpPr>
          <p:spPr bwMode="auto">
            <a:xfrm>
              <a:off x="2784" y="1680"/>
              <a:ext cx="57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(A </a:t>
              </a:r>
              <a:r>
                <a:rPr lang="en-GB" sz="1600">
                  <a:sym typeface="Symbol" pitchFamily="18" charset="2"/>
                </a:rPr>
                <a:t></a:t>
              </a:r>
              <a:r>
                <a:rPr lang="en-GB" sz="1600"/>
                <a:t> B)'</a:t>
              </a:r>
            </a:p>
          </p:txBody>
        </p:sp>
        <p:grpSp>
          <p:nvGrpSpPr>
            <p:cNvPr id="9285" name="Group 185"/>
            <p:cNvGrpSpPr>
              <a:grpSpLocks/>
            </p:cNvGrpSpPr>
            <p:nvPr/>
          </p:nvGrpSpPr>
          <p:grpSpPr bwMode="auto">
            <a:xfrm>
              <a:off x="2043" y="1642"/>
              <a:ext cx="505" cy="310"/>
              <a:chOff x="2043" y="1642"/>
              <a:chExt cx="505" cy="310"/>
            </a:xfrm>
          </p:grpSpPr>
          <p:grpSp>
            <p:nvGrpSpPr>
              <p:cNvPr id="9286" name="Group 186"/>
              <p:cNvGrpSpPr>
                <a:grpSpLocks/>
              </p:cNvGrpSpPr>
              <p:nvPr/>
            </p:nvGrpSpPr>
            <p:grpSpPr bwMode="auto">
              <a:xfrm>
                <a:off x="2043" y="1642"/>
                <a:ext cx="440" cy="310"/>
                <a:chOff x="2043" y="1642"/>
                <a:chExt cx="440" cy="310"/>
              </a:xfrm>
            </p:grpSpPr>
            <p:sp>
              <p:nvSpPr>
                <p:cNvPr id="9288" name="Freeform 187"/>
                <p:cNvSpPr>
                  <a:spLocks/>
                </p:cNvSpPr>
                <p:nvPr/>
              </p:nvSpPr>
              <p:spPr bwMode="auto">
                <a:xfrm>
                  <a:off x="2099" y="1650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55 w 288"/>
                    <a:gd name="T3" fmla="*/ 151 h 864"/>
                    <a:gd name="T4" fmla="*/ 0 w 288"/>
                    <a:gd name="T5" fmla="*/ 30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9" name="Line 188"/>
                <p:cNvSpPr>
                  <a:spLocks noChangeShapeType="1"/>
                </p:cNvSpPr>
                <p:nvPr/>
              </p:nvSpPr>
              <p:spPr bwMode="auto">
                <a:xfrm>
                  <a:off x="2099" y="1650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0" name="Line 189"/>
                <p:cNvSpPr>
                  <a:spLocks noChangeShapeType="1"/>
                </p:cNvSpPr>
                <p:nvPr/>
              </p:nvSpPr>
              <p:spPr bwMode="auto">
                <a:xfrm>
                  <a:off x="2099" y="1952"/>
                  <a:ext cx="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1" name="Freeform 190"/>
                <p:cNvSpPr>
                  <a:spLocks/>
                </p:cNvSpPr>
                <p:nvPr/>
              </p:nvSpPr>
              <p:spPr bwMode="auto">
                <a:xfrm>
                  <a:off x="2236" y="1650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185 w 576"/>
                    <a:gd name="T3" fmla="*/ 55 h 432"/>
                    <a:gd name="T4" fmla="*/ 247 w 576"/>
                    <a:gd name="T5" fmla="*/ 165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2" name="Freeform 191"/>
                <p:cNvSpPr>
                  <a:spLocks/>
                </p:cNvSpPr>
                <p:nvPr/>
              </p:nvSpPr>
              <p:spPr bwMode="auto">
                <a:xfrm flipV="1">
                  <a:off x="2236" y="1787"/>
                  <a:ext cx="247" cy="165"/>
                </a:xfrm>
                <a:custGeom>
                  <a:avLst/>
                  <a:gdLst>
                    <a:gd name="T0" fmla="*/ 0 w 576"/>
                    <a:gd name="T1" fmla="*/ 0 h 432"/>
                    <a:gd name="T2" fmla="*/ 185 w 576"/>
                    <a:gd name="T3" fmla="*/ 55 h 432"/>
                    <a:gd name="T4" fmla="*/ 247 w 576"/>
                    <a:gd name="T5" fmla="*/ 165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3" name="Freeform 192"/>
                <p:cNvSpPr>
                  <a:spLocks/>
                </p:cNvSpPr>
                <p:nvPr/>
              </p:nvSpPr>
              <p:spPr bwMode="auto">
                <a:xfrm>
                  <a:off x="2043" y="1642"/>
                  <a:ext cx="55" cy="302"/>
                </a:xfrm>
                <a:custGeom>
                  <a:avLst/>
                  <a:gdLst>
                    <a:gd name="T0" fmla="*/ 0 w 288"/>
                    <a:gd name="T1" fmla="*/ 0 h 864"/>
                    <a:gd name="T2" fmla="*/ 55 w 288"/>
                    <a:gd name="T3" fmla="*/ 151 h 864"/>
                    <a:gd name="T4" fmla="*/ 0 w 288"/>
                    <a:gd name="T5" fmla="*/ 30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87" name="Oval 193"/>
              <p:cNvSpPr>
                <a:spLocks noChangeArrowheads="1"/>
              </p:cNvSpPr>
              <p:nvPr/>
            </p:nvSpPr>
            <p:spPr bwMode="auto">
              <a:xfrm>
                <a:off x="2473" y="1751"/>
                <a:ext cx="75" cy="75"/>
              </a:xfrm>
              <a:prstGeom prst="ellips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aphicFrame>
        <p:nvGraphicFramePr>
          <p:cNvPr id="288989" name="Group 221"/>
          <p:cNvGraphicFramePr>
            <a:graphicFrameLocks noGrp="1"/>
          </p:cNvGraphicFramePr>
          <p:nvPr>
            <p:ph sz="half" idx="2"/>
          </p:nvPr>
        </p:nvGraphicFramePr>
        <p:xfrm>
          <a:off x="6781800" y="4114800"/>
          <a:ext cx="2133600" cy="16764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(A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 B)'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8992" name="Text Box 224"/>
          <p:cNvSpPr txBox="1">
            <a:spLocks noChangeArrowheads="1"/>
          </p:cNvSpPr>
          <p:nvPr/>
        </p:nvSpPr>
        <p:spPr bwMode="auto">
          <a:xfrm>
            <a:off x="2362200" y="5486401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XNOR can be represented by </a:t>
            </a:r>
            <a:r>
              <a:rPr lang="en-US" sz="1600">
                <a:sym typeface="Wingdings 2" pitchFamily="18" charset="2"/>
              </a:rPr>
              <a:t> (Example: A  B)</a:t>
            </a:r>
          </a:p>
        </p:txBody>
      </p:sp>
    </p:spTree>
    <p:extLst>
      <p:ext uri="{BB962C8B-B14F-4D97-AF65-F5344CB8AC3E}">
        <p14:creationId xmlns:p14="http://schemas.microsoft.com/office/powerpoint/2010/main" val="119627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27305-602A-4B3C-9081-3CFD18D057F6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 CIRCUITS (1/2)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1406525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Fan-in:</a:t>
            </a:r>
            <a:r>
              <a:rPr lang="en-US" sz="2400" dirty="0"/>
              <a:t> the number of inputs of a gate.</a:t>
            </a:r>
          </a:p>
          <a:p>
            <a:pPr eaLnBrk="1" hangingPunct="1"/>
            <a:r>
              <a:rPr lang="en-US" sz="2400" dirty="0"/>
              <a:t>Gates may have fan-in more than 2.</a:t>
            </a:r>
          </a:p>
          <a:p>
            <a:pPr lvl="1" eaLnBrk="1" hangingPunct="1"/>
            <a:r>
              <a:rPr lang="en-US" sz="2000" dirty="0"/>
              <a:t>Example: a 3-input AND gate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1981200" y="3124201"/>
            <a:ext cx="82296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/>
              <a:t>Given a Boolean expression, we may implement it as a logic circuit.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/>
              <a:t>Example: </a:t>
            </a:r>
            <a:r>
              <a:rPr lang="en-US" sz="2400">
                <a:solidFill>
                  <a:srgbClr val="800000"/>
                </a:solidFill>
              </a:rPr>
              <a:t>F1 = x</a:t>
            </a:r>
            <a:r>
              <a:rPr lang="en-US" sz="2400">
                <a:solidFill>
                  <a:srgbClr val="800000"/>
                </a:solidFill>
                <a:sym typeface="Symbol" pitchFamily="18" charset="2"/>
              </a:rPr>
              <a:t>yz'</a:t>
            </a:r>
            <a:r>
              <a:rPr lang="en-US" sz="2400">
                <a:sym typeface="Symbol" pitchFamily="18" charset="2"/>
              </a:rPr>
              <a:t> (note the use of a 3-input AND gate)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43400" y="4648200"/>
            <a:ext cx="3810000" cy="1295400"/>
            <a:chOff x="1824" y="2736"/>
            <a:chExt cx="2400" cy="816"/>
          </a:xfrm>
        </p:grpSpPr>
        <p:sp>
          <p:nvSpPr>
            <p:cNvPr id="10255" name="AutoShape 7"/>
            <p:cNvSpPr>
              <a:spLocks noChangeArrowheads="1"/>
            </p:cNvSpPr>
            <p:nvPr/>
          </p:nvSpPr>
          <p:spPr bwMode="auto">
            <a:xfrm>
              <a:off x="3120" y="2791"/>
              <a:ext cx="480" cy="384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256" name="Line 8"/>
            <p:cNvSpPr>
              <a:spLocks noChangeShapeType="1"/>
            </p:cNvSpPr>
            <p:nvPr/>
          </p:nvSpPr>
          <p:spPr bwMode="auto">
            <a:xfrm>
              <a:off x="2064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9"/>
            <p:cNvSpPr>
              <a:spLocks noChangeShapeType="1"/>
            </p:cNvSpPr>
            <p:nvPr/>
          </p:nvSpPr>
          <p:spPr bwMode="auto">
            <a:xfrm>
              <a:off x="2640" y="340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10"/>
            <p:cNvSpPr>
              <a:spLocks noChangeShapeType="1"/>
            </p:cNvSpPr>
            <p:nvPr/>
          </p:nvSpPr>
          <p:spPr bwMode="auto">
            <a:xfrm>
              <a:off x="3610" y="299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9" name="Group 11"/>
            <p:cNvGrpSpPr>
              <a:grpSpLocks/>
            </p:cNvGrpSpPr>
            <p:nvPr/>
          </p:nvGrpSpPr>
          <p:grpSpPr bwMode="auto">
            <a:xfrm>
              <a:off x="2304" y="3264"/>
              <a:ext cx="322" cy="288"/>
              <a:chOff x="2304" y="3264"/>
              <a:chExt cx="322" cy="288"/>
            </a:xfrm>
          </p:grpSpPr>
          <p:sp>
            <p:nvSpPr>
              <p:cNvPr id="10269" name="AutoShape 12"/>
              <p:cNvSpPr>
                <a:spLocks noChangeArrowheads="1"/>
              </p:cNvSpPr>
              <p:nvPr/>
            </p:nvSpPr>
            <p:spPr bwMode="auto">
              <a:xfrm rot="-5400000">
                <a:off x="2271" y="3297"/>
                <a:ext cx="288" cy="221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70" name="Oval 13"/>
              <p:cNvSpPr>
                <a:spLocks noChangeArrowheads="1"/>
              </p:cNvSpPr>
              <p:nvPr/>
            </p:nvSpPr>
            <p:spPr bwMode="auto">
              <a:xfrm>
                <a:off x="2546" y="3382"/>
                <a:ext cx="80" cy="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260" name="Text Box 14"/>
            <p:cNvSpPr txBox="1">
              <a:spLocks noChangeArrowheads="1"/>
            </p:cNvSpPr>
            <p:nvPr/>
          </p:nvSpPr>
          <p:spPr bwMode="auto">
            <a:xfrm>
              <a:off x="1824" y="2736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0261" name="Line 15"/>
            <p:cNvSpPr>
              <a:spLocks noChangeShapeType="1"/>
            </p:cNvSpPr>
            <p:nvPr/>
          </p:nvSpPr>
          <p:spPr bwMode="auto">
            <a:xfrm flipV="1">
              <a:off x="2880" y="3120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6"/>
            <p:cNvSpPr>
              <a:spLocks noChangeShapeType="1"/>
            </p:cNvSpPr>
            <p:nvPr/>
          </p:nvSpPr>
          <p:spPr bwMode="auto">
            <a:xfrm>
              <a:off x="2880" y="312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17"/>
            <p:cNvSpPr>
              <a:spLocks noChangeShapeType="1"/>
            </p:cNvSpPr>
            <p:nvPr/>
          </p:nvSpPr>
          <p:spPr bwMode="auto">
            <a:xfrm>
              <a:off x="2016" y="3003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Line 18"/>
            <p:cNvSpPr>
              <a:spLocks noChangeShapeType="1"/>
            </p:cNvSpPr>
            <p:nvPr/>
          </p:nvSpPr>
          <p:spPr bwMode="auto">
            <a:xfrm>
              <a:off x="2016" y="2880"/>
              <a:ext cx="110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19"/>
            <p:cNvSpPr txBox="1">
              <a:spLocks noChangeArrowheads="1"/>
            </p:cNvSpPr>
            <p:nvPr/>
          </p:nvSpPr>
          <p:spPr bwMode="auto">
            <a:xfrm>
              <a:off x="1824" y="2880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10266" name="Text Box 20"/>
            <p:cNvSpPr txBox="1">
              <a:spLocks noChangeArrowheads="1"/>
            </p:cNvSpPr>
            <p:nvPr/>
          </p:nvSpPr>
          <p:spPr bwMode="auto">
            <a:xfrm>
              <a:off x="1838" y="3278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0267" name="Text Box 21"/>
            <p:cNvSpPr txBox="1">
              <a:spLocks noChangeArrowheads="1"/>
            </p:cNvSpPr>
            <p:nvPr/>
          </p:nvSpPr>
          <p:spPr bwMode="auto">
            <a:xfrm>
              <a:off x="3888" y="288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F1</a:t>
              </a:r>
              <a:endParaRPr lang="en-GB" sz="1400" b="1"/>
            </a:p>
          </p:txBody>
        </p:sp>
        <p:sp>
          <p:nvSpPr>
            <p:cNvPr id="10268" name="Text Box 22"/>
            <p:cNvSpPr txBox="1">
              <a:spLocks noChangeArrowheads="1"/>
            </p:cNvSpPr>
            <p:nvPr/>
          </p:nvSpPr>
          <p:spPr bwMode="auto">
            <a:xfrm>
              <a:off x="2928" y="326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z'</a:t>
              </a:r>
              <a:endParaRPr lang="en-GB" sz="1400" b="1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781800" y="2168525"/>
            <a:ext cx="1524000" cy="427038"/>
            <a:chOff x="4128" y="1488"/>
            <a:chExt cx="960" cy="269"/>
          </a:xfrm>
        </p:grpSpPr>
        <p:sp>
          <p:nvSpPr>
            <p:cNvPr id="10250" name="AutoShape 24"/>
            <p:cNvSpPr>
              <a:spLocks noChangeArrowheads="1"/>
            </p:cNvSpPr>
            <p:nvPr/>
          </p:nvSpPr>
          <p:spPr bwMode="auto">
            <a:xfrm>
              <a:off x="4416" y="1488"/>
              <a:ext cx="336" cy="269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251" name="Line 27"/>
            <p:cNvSpPr>
              <a:spLocks noChangeShapeType="1"/>
            </p:cNvSpPr>
            <p:nvPr/>
          </p:nvSpPr>
          <p:spPr bwMode="auto">
            <a:xfrm>
              <a:off x="4752" y="16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35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40"/>
            <p:cNvSpPr>
              <a:spLocks noChangeShapeType="1"/>
            </p:cNvSpPr>
            <p:nvPr/>
          </p:nvSpPr>
          <p:spPr bwMode="auto">
            <a:xfrm>
              <a:off x="4128" y="163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41"/>
            <p:cNvSpPr>
              <a:spLocks noChangeShapeType="1"/>
            </p:cNvSpPr>
            <p:nvPr/>
          </p:nvSpPr>
          <p:spPr bwMode="auto">
            <a:xfrm>
              <a:off x="4128" y="172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057400" y="5029200"/>
            <a:ext cx="2209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Every input must be connected in a working circuit.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35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Logic Gates and Circuits</a:t>
            </a:r>
          </a:p>
        </p:txBody>
      </p:sp>
      <p:sp>
        <p:nvSpPr>
          <p:cNvPr id="1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B634-86D7-4A4B-A14E-2A28D8BA4B41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 CIRCUITS (2/2)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644525"/>
          </a:xfrm>
        </p:spPr>
        <p:txBody>
          <a:bodyPr/>
          <a:lstStyle/>
          <a:p>
            <a:pPr eaLnBrk="1" hangingPunct="1"/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F2 = x + </a:t>
            </a:r>
            <a:r>
              <a:rPr lang="en-US" sz="2400" dirty="0" err="1">
                <a:solidFill>
                  <a:srgbClr val="800000"/>
                </a:solidFill>
              </a:rPr>
              <a:t>y'</a:t>
            </a:r>
            <a:r>
              <a:rPr lang="en-US" sz="2400" dirty="0" err="1">
                <a:solidFill>
                  <a:srgbClr val="800000"/>
                </a:solidFill>
                <a:sym typeface="Symbol" pitchFamily="18" charset="2"/>
              </a:rPr>
              <a:t>z</a:t>
            </a:r>
            <a:endParaRPr lang="en-US" sz="2400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1981200" y="3810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/>
              <a:t>Example: </a:t>
            </a:r>
            <a:r>
              <a:rPr lang="en-US" sz="2400">
                <a:solidFill>
                  <a:srgbClr val="800000"/>
                </a:solidFill>
              </a:rPr>
              <a:t>F3 = x</a:t>
            </a:r>
            <a:r>
              <a:rPr lang="en-US" sz="2400">
                <a:solidFill>
                  <a:srgbClr val="800000"/>
                </a:solidFill>
                <a:sym typeface="Symbol" pitchFamily="18" charset="2"/>
              </a:rPr>
              <a:t>y' + x'z 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362200" y="1697038"/>
            <a:ext cx="3429000" cy="1738312"/>
            <a:chOff x="528" y="1143"/>
            <a:chExt cx="2160" cy="1095"/>
          </a:xfrm>
        </p:grpSpPr>
        <p:grpSp>
          <p:nvGrpSpPr>
            <p:cNvPr id="11361" name="Group 73"/>
            <p:cNvGrpSpPr>
              <a:grpSpLocks/>
            </p:cNvGrpSpPr>
            <p:nvPr/>
          </p:nvGrpSpPr>
          <p:grpSpPr bwMode="auto">
            <a:xfrm>
              <a:off x="528" y="1143"/>
              <a:ext cx="2160" cy="663"/>
              <a:chOff x="528" y="1143"/>
              <a:chExt cx="2160" cy="663"/>
            </a:xfrm>
          </p:grpSpPr>
          <p:sp>
            <p:nvSpPr>
              <p:cNvPr id="11363" name="AutoShape 29"/>
              <p:cNvSpPr>
                <a:spLocks noChangeArrowheads="1"/>
              </p:cNvSpPr>
              <p:nvPr/>
            </p:nvSpPr>
            <p:spPr bwMode="auto">
              <a:xfrm>
                <a:off x="1056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64" name="Line 3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5" name="Line 31"/>
              <p:cNvSpPr>
                <a:spLocks noChangeShapeType="1"/>
              </p:cNvSpPr>
              <p:nvPr/>
            </p:nvSpPr>
            <p:spPr bwMode="auto">
              <a:xfrm>
                <a:off x="1440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6" name="Line 32"/>
              <p:cNvSpPr>
                <a:spLocks noChangeShapeType="1"/>
              </p:cNvSpPr>
              <p:nvPr/>
            </p:nvSpPr>
            <p:spPr bwMode="auto">
              <a:xfrm>
                <a:off x="2112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7" name="Text Box 33"/>
              <p:cNvSpPr txBox="1">
                <a:spLocks noChangeArrowheads="1"/>
              </p:cNvSpPr>
              <p:nvPr/>
            </p:nvSpPr>
            <p:spPr bwMode="auto">
              <a:xfrm>
                <a:off x="55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11368" name="Line 34"/>
              <p:cNvSpPr>
                <a:spLocks noChangeShapeType="1"/>
              </p:cNvSpPr>
              <p:nvPr/>
            </p:nvSpPr>
            <p:spPr bwMode="auto">
              <a:xfrm flipV="1">
                <a:off x="1584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9" name="Line 35"/>
              <p:cNvSpPr>
                <a:spLocks noChangeShapeType="1"/>
              </p:cNvSpPr>
              <p:nvPr/>
            </p:nvSpPr>
            <p:spPr bwMode="auto">
              <a:xfrm>
                <a:off x="1584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" name="Line 36"/>
              <p:cNvSpPr>
                <a:spLocks noChangeShapeType="1"/>
              </p:cNvSpPr>
              <p:nvPr/>
            </p:nvSpPr>
            <p:spPr bwMode="auto">
              <a:xfrm>
                <a:off x="768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1" name="Text Box 37"/>
              <p:cNvSpPr txBox="1">
                <a:spLocks noChangeArrowheads="1"/>
              </p:cNvSpPr>
              <p:nvPr/>
            </p:nvSpPr>
            <p:spPr bwMode="auto">
              <a:xfrm>
                <a:off x="528" y="1383"/>
                <a:ext cx="240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endParaRPr lang="en-GB" sz="1400" b="1"/>
              </a:p>
            </p:txBody>
          </p:sp>
          <p:sp>
            <p:nvSpPr>
              <p:cNvPr id="11372" name="Text Box 38"/>
              <p:cNvSpPr txBox="1">
                <a:spLocks noChangeArrowheads="1"/>
              </p:cNvSpPr>
              <p:nvPr/>
            </p:nvSpPr>
            <p:spPr bwMode="auto">
              <a:xfrm>
                <a:off x="552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11373" name="Text Box 39"/>
              <p:cNvSpPr txBox="1">
                <a:spLocks noChangeArrowheads="1"/>
              </p:cNvSpPr>
              <p:nvPr/>
            </p:nvSpPr>
            <p:spPr bwMode="auto">
              <a:xfrm>
                <a:off x="2352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11374" name="Text Box 40"/>
              <p:cNvSpPr txBox="1">
                <a:spLocks noChangeArrowheads="1"/>
              </p:cNvSpPr>
              <p:nvPr/>
            </p:nvSpPr>
            <p:spPr bwMode="auto">
              <a:xfrm>
                <a:off x="1536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11375" name="Group 41"/>
              <p:cNvGrpSpPr>
                <a:grpSpLocks/>
              </p:cNvGrpSpPr>
              <p:nvPr/>
            </p:nvGrpSpPr>
            <p:grpSpPr bwMode="auto">
              <a:xfrm>
                <a:off x="1728" y="1200"/>
                <a:ext cx="384" cy="291"/>
                <a:chOff x="6768" y="11808"/>
                <a:chExt cx="1008" cy="792"/>
              </a:xfrm>
            </p:grpSpPr>
            <p:sp>
              <p:nvSpPr>
                <p:cNvPr id="11377" name="Freeform 4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8" name="Line 4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9" name="Line 4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0" name="Freeform 4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1" name="Freeform 4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76" name="Line 47"/>
              <p:cNvSpPr>
                <a:spLocks noChangeShapeType="1"/>
              </p:cNvSpPr>
              <p:nvPr/>
            </p:nvSpPr>
            <p:spPr bwMode="auto">
              <a:xfrm>
                <a:off x="816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62" name="Text Box 48"/>
            <p:cNvSpPr txBox="1">
              <a:spLocks noChangeArrowheads="1"/>
            </p:cNvSpPr>
            <p:nvPr/>
          </p:nvSpPr>
          <p:spPr bwMode="auto">
            <a:xfrm>
              <a:off x="816" y="1872"/>
              <a:ext cx="158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/>
                <a:t>If complemented literals are available</a:t>
              </a:r>
            </a:p>
          </p:txBody>
        </p:sp>
      </p:grpSp>
      <p:grpSp>
        <p:nvGrpSpPr>
          <p:cNvPr id="5" name="Group 143"/>
          <p:cNvGrpSpPr>
            <a:grpSpLocks/>
          </p:cNvGrpSpPr>
          <p:nvPr/>
        </p:nvGrpSpPr>
        <p:grpSpPr bwMode="auto">
          <a:xfrm>
            <a:off x="6096000" y="1697038"/>
            <a:ext cx="3962400" cy="1738312"/>
            <a:chOff x="2880" y="1143"/>
            <a:chExt cx="2496" cy="1095"/>
          </a:xfrm>
        </p:grpSpPr>
        <p:grpSp>
          <p:nvGrpSpPr>
            <p:cNvPr id="11336" name="Group 141"/>
            <p:cNvGrpSpPr>
              <a:grpSpLocks/>
            </p:cNvGrpSpPr>
            <p:nvPr/>
          </p:nvGrpSpPr>
          <p:grpSpPr bwMode="auto">
            <a:xfrm>
              <a:off x="3456" y="1479"/>
              <a:ext cx="1584" cy="759"/>
              <a:chOff x="3456" y="1479"/>
              <a:chExt cx="1584" cy="759"/>
            </a:xfrm>
          </p:grpSpPr>
          <p:sp>
            <p:nvSpPr>
              <p:cNvPr id="11359" name="Text Box 49"/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15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i="1"/>
                  <a:t>If complemented literals are not available</a:t>
                </a:r>
              </a:p>
            </p:txBody>
          </p:sp>
          <p:sp>
            <p:nvSpPr>
              <p:cNvPr id="11360" name="AutoShape 50"/>
              <p:cNvSpPr>
                <a:spLocks noChangeArrowheads="1"/>
              </p:cNvSpPr>
              <p:nvPr/>
            </p:nvSpPr>
            <p:spPr bwMode="auto">
              <a:xfrm>
                <a:off x="3744" y="1479"/>
                <a:ext cx="384" cy="307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337" name="Group 142"/>
            <p:cNvGrpSpPr>
              <a:grpSpLocks/>
            </p:cNvGrpSpPr>
            <p:nvPr/>
          </p:nvGrpSpPr>
          <p:grpSpPr bwMode="auto">
            <a:xfrm>
              <a:off x="2880" y="1143"/>
              <a:ext cx="2496" cy="663"/>
              <a:chOff x="2880" y="1143"/>
              <a:chExt cx="2496" cy="663"/>
            </a:xfrm>
          </p:grpSpPr>
          <p:sp>
            <p:nvSpPr>
              <p:cNvPr id="11338" name="Line 51"/>
              <p:cNvSpPr>
                <a:spLocks noChangeShapeType="1"/>
              </p:cNvSpPr>
              <p:nvPr/>
            </p:nvSpPr>
            <p:spPr bwMode="auto">
              <a:xfrm>
                <a:off x="3072" y="1527"/>
                <a:ext cx="67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Line 52"/>
              <p:cNvSpPr>
                <a:spLocks noChangeShapeType="1"/>
              </p:cNvSpPr>
              <p:nvPr/>
            </p:nvSpPr>
            <p:spPr bwMode="auto">
              <a:xfrm>
                <a:off x="4128" y="1623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Line 53"/>
              <p:cNvSpPr>
                <a:spLocks noChangeShapeType="1"/>
              </p:cNvSpPr>
              <p:nvPr/>
            </p:nvSpPr>
            <p:spPr bwMode="auto">
              <a:xfrm>
                <a:off x="4800" y="1335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Text Box 54"/>
              <p:cNvSpPr txBox="1">
                <a:spLocks noChangeArrowheads="1"/>
              </p:cNvSpPr>
              <p:nvPr/>
            </p:nvSpPr>
            <p:spPr bwMode="auto">
              <a:xfrm>
                <a:off x="3312" y="114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endParaRPr lang="en-GB" sz="1400" b="1"/>
              </a:p>
            </p:txBody>
          </p:sp>
          <p:sp>
            <p:nvSpPr>
              <p:cNvPr id="11342" name="Line 55"/>
              <p:cNvSpPr>
                <a:spLocks noChangeShapeType="1"/>
              </p:cNvSpPr>
              <p:nvPr/>
            </p:nvSpPr>
            <p:spPr bwMode="auto">
              <a:xfrm flipV="1">
                <a:off x="4272" y="1431"/>
                <a:ext cx="0" cy="19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3" name="Line 56"/>
              <p:cNvSpPr>
                <a:spLocks noChangeShapeType="1"/>
              </p:cNvSpPr>
              <p:nvPr/>
            </p:nvSpPr>
            <p:spPr bwMode="auto">
              <a:xfrm>
                <a:off x="4272" y="1431"/>
                <a:ext cx="175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4" name="Line 57"/>
              <p:cNvSpPr>
                <a:spLocks noChangeShapeType="1"/>
              </p:cNvSpPr>
              <p:nvPr/>
            </p:nvSpPr>
            <p:spPr bwMode="auto">
              <a:xfrm>
                <a:off x="3456" y="1287"/>
                <a:ext cx="10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5" name="Text Box 59"/>
              <p:cNvSpPr txBox="1">
                <a:spLocks noChangeArrowheads="1"/>
              </p:cNvSpPr>
              <p:nvPr/>
            </p:nvSpPr>
            <p:spPr bwMode="auto">
              <a:xfrm>
                <a:off x="3360" y="1575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z</a:t>
                </a:r>
                <a:endParaRPr lang="en-GB" sz="1400" b="1"/>
              </a:p>
            </p:txBody>
          </p:sp>
          <p:sp>
            <p:nvSpPr>
              <p:cNvPr id="11346" name="Text Box 60"/>
              <p:cNvSpPr txBox="1">
                <a:spLocks noChangeArrowheads="1"/>
              </p:cNvSpPr>
              <p:nvPr/>
            </p:nvSpPr>
            <p:spPr bwMode="auto">
              <a:xfrm>
                <a:off x="5040" y="1239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F2</a:t>
                </a:r>
                <a:endParaRPr lang="en-GB" sz="1400" b="1"/>
              </a:p>
            </p:txBody>
          </p:sp>
          <p:sp>
            <p:nvSpPr>
              <p:cNvPr id="11347" name="Text Box 61"/>
              <p:cNvSpPr txBox="1">
                <a:spLocks noChangeArrowheads="1"/>
              </p:cNvSpPr>
              <p:nvPr/>
            </p:nvSpPr>
            <p:spPr bwMode="auto">
              <a:xfrm>
                <a:off x="4224" y="1575"/>
                <a:ext cx="336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y'</a:t>
                </a:r>
                <a:r>
                  <a:rPr lang="en-GB">
                    <a:sym typeface="Symbol" pitchFamily="18" charset="2"/>
                  </a:rPr>
                  <a:t></a:t>
                </a:r>
                <a:r>
                  <a:rPr lang="en-GB"/>
                  <a:t>z</a:t>
                </a:r>
                <a:endParaRPr lang="en-GB" sz="1400" b="1"/>
              </a:p>
            </p:txBody>
          </p:sp>
          <p:grpSp>
            <p:nvGrpSpPr>
              <p:cNvPr id="11348" name="Group 62"/>
              <p:cNvGrpSpPr>
                <a:grpSpLocks/>
              </p:cNvGrpSpPr>
              <p:nvPr/>
            </p:nvGrpSpPr>
            <p:grpSpPr bwMode="auto">
              <a:xfrm>
                <a:off x="4416" y="1200"/>
                <a:ext cx="384" cy="291"/>
                <a:chOff x="6768" y="11808"/>
                <a:chExt cx="1008" cy="792"/>
              </a:xfrm>
            </p:grpSpPr>
            <p:sp>
              <p:nvSpPr>
                <p:cNvPr id="11354" name="Freeform 6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44 w 288"/>
                    <a:gd name="T3" fmla="*/ 396 h 864"/>
                    <a:gd name="T4" fmla="*/ 0 w 288"/>
                    <a:gd name="T5" fmla="*/ 792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5" name="Line 6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6" name="Line 6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7" name="Freeform 6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8" name="Freeform 6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86 w 576"/>
                    <a:gd name="T3" fmla="*/ 144 h 432"/>
                    <a:gd name="T4" fmla="*/ 648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49" name="Line 68"/>
              <p:cNvSpPr>
                <a:spLocks noChangeShapeType="1"/>
              </p:cNvSpPr>
              <p:nvPr/>
            </p:nvSpPr>
            <p:spPr bwMode="auto">
              <a:xfrm>
                <a:off x="3504" y="1719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50" name="Group 69"/>
              <p:cNvGrpSpPr>
                <a:grpSpLocks/>
              </p:cNvGrpSpPr>
              <p:nvPr/>
            </p:nvGrpSpPr>
            <p:grpSpPr bwMode="auto">
              <a:xfrm>
                <a:off x="3264" y="1431"/>
                <a:ext cx="192" cy="180"/>
                <a:chOff x="2160" y="1584"/>
                <a:chExt cx="308" cy="288"/>
              </a:xfrm>
            </p:grpSpPr>
            <p:sp>
              <p:nvSpPr>
                <p:cNvPr id="11352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2127" y="1617"/>
                  <a:ext cx="288" cy="221"/>
                </a:xfrm>
                <a:prstGeom prst="flowChartMerg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1353" name="Oval 71"/>
                <p:cNvSpPr>
                  <a:spLocks noChangeArrowheads="1"/>
                </p:cNvSpPr>
                <p:nvPr/>
              </p:nvSpPr>
              <p:spPr bwMode="auto">
                <a:xfrm>
                  <a:off x="2388" y="1688"/>
                  <a:ext cx="80" cy="6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1351" name="Text Box 72"/>
              <p:cNvSpPr txBox="1">
                <a:spLocks noChangeArrowheads="1"/>
              </p:cNvSpPr>
              <p:nvPr/>
            </p:nvSpPr>
            <p:spPr bwMode="auto">
              <a:xfrm>
                <a:off x="2880" y="1383"/>
                <a:ext cx="192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endParaRPr lang="en-GB" sz="1400" b="1"/>
              </a:p>
            </p:txBody>
          </p:sp>
        </p:grpSp>
      </p:grpSp>
      <p:sp>
        <p:nvSpPr>
          <p:cNvPr id="11274" name="Line 75"/>
          <p:cNvSpPr>
            <a:spLocks noChangeShapeType="1"/>
          </p:cNvSpPr>
          <p:nvPr/>
        </p:nvSpPr>
        <p:spPr bwMode="auto">
          <a:xfrm>
            <a:off x="5943600" y="163512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38"/>
          <p:cNvGrpSpPr>
            <a:grpSpLocks/>
          </p:cNvGrpSpPr>
          <p:nvPr/>
        </p:nvGrpSpPr>
        <p:grpSpPr bwMode="auto">
          <a:xfrm>
            <a:off x="2232026" y="4343400"/>
            <a:ext cx="3559175" cy="1487488"/>
            <a:chOff x="446" y="2736"/>
            <a:chExt cx="2242" cy="937"/>
          </a:xfrm>
        </p:grpSpPr>
        <p:sp>
          <p:nvSpPr>
            <p:cNvPr id="11310" name="AutoShape 77"/>
            <p:cNvSpPr>
              <a:spLocks noChangeArrowheads="1"/>
            </p:cNvSpPr>
            <p:nvPr/>
          </p:nvSpPr>
          <p:spPr bwMode="auto">
            <a:xfrm>
              <a:off x="1008" y="3312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311" name="Line 79"/>
            <p:cNvSpPr>
              <a:spLocks noChangeShapeType="1"/>
            </p:cNvSpPr>
            <p:nvPr/>
          </p:nvSpPr>
          <p:spPr bwMode="auto">
            <a:xfrm>
              <a:off x="1420" y="349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Line 80"/>
            <p:cNvSpPr>
              <a:spLocks noChangeShapeType="1"/>
            </p:cNvSpPr>
            <p:nvPr/>
          </p:nvSpPr>
          <p:spPr bwMode="auto">
            <a:xfrm>
              <a:off x="2208" y="326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Line 81"/>
            <p:cNvSpPr>
              <a:spLocks noChangeShapeType="1"/>
            </p:cNvSpPr>
            <p:nvPr/>
          </p:nvSpPr>
          <p:spPr bwMode="auto">
            <a:xfrm flipV="1">
              <a:off x="1612" y="3298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Line 82"/>
            <p:cNvSpPr>
              <a:spLocks noChangeShapeType="1"/>
            </p:cNvSpPr>
            <p:nvPr/>
          </p:nvSpPr>
          <p:spPr bwMode="auto">
            <a:xfrm>
              <a:off x="1612" y="32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Text Box 83"/>
            <p:cNvSpPr txBox="1">
              <a:spLocks noChangeArrowheads="1"/>
            </p:cNvSpPr>
            <p:nvPr/>
          </p:nvSpPr>
          <p:spPr bwMode="auto">
            <a:xfrm>
              <a:off x="446" y="328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x'</a:t>
              </a:r>
              <a:endParaRPr lang="en-GB" sz="1400" b="1"/>
            </a:p>
          </p:txBody>
        </p:sp>
        <p:sp>
          <p:nvSpPr>
            <p:cNvPr id="11316" name="Text Box 84"/>
            <p:cNvSpPr txBox="1">
              <a:spLocks noChangeArrowheads="1"/>
            </p:cNvSpPr>
            <p:nvPr/>
          </p:nvSpPr>
          <p:spPr bwMode="auto">
            <a:xfrm>
              <a:off x="470" y="3442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1317" name="Text Box 85"/>
            <p:cNvSpPr txBox="1">
              <a:spLocks noChangeArrowheads="1"/>
            </p:cNvSpPr>
            <p:nvPr/>
          </p:nvSpPr>
          <p:spPr bwMode="auto">
            <a:xfrm>
              <a:off x="2400" y="3168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1318" name="Text Box 86"/>
            <p:cNvSpPr txBox="1">
              <a:spLocks noChangeArrowheads="1"/>
            </p:cNvSpPr>
            <p:nvPr/>
          </p:nvSpPr>
          <p:spPr bwMode="auto">
            <a:xfrm>
              <a:off x="1564" y="3442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1319" name="Group 87"/>
            <p:cNvGrpSpPr>
              <a:grpSpLocks/>
            </p:cNvGrpSpPr>
            <p:nvPr/>
          </p:nvGrpSpPr>
          <p:grpSpPr bwMode="auto">
            <a:xfrm>
              <a:off x="1824" y="3099"/>
              <a:ext cx="384" cy="291"/>
              <a:chOff x="6768" y="11808"/>
              <a:chExt cx="1008" cy="792"/>
            </a:xfrm>
          </p:grpSpPr>
          <p:sp>
            <p:nvSpPr>
              <p:cNvPr id="11331" name="Freeform 8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2" name="Line 8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3" name="Line 9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4" name="Freeform 9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5" name="Freeform 9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20" name="Line 94"/>
            <p:cNvSpPr>
              <a:spLocks noChangeShapeType="1"/>
            </p:cNvSpPr>
            <p:nvPr/>
          </p:nvSpPr>
          <p:spPr bwMode="auto">
            <a:xfrm>
              <a:off x="1420" y="296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Line 95"/>
            <p:cNvSpPr>
              <a:spLocks noChangeShapeType="1"/>
            </p:cNvSpPr>
            <p:nvPr/>
          </p:nvSpPr>
          <p:spPr bwMode="auto">
            <a:xfrm flipV="1">
              <a:off x="1612" y="2962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Line 96"/>
            <p:cNvSpPr>
              <a:spLocks noChangeShapeType="1"/>
            </p:cNvSpPr>
            <p:nvPr/>
          </p:nvSpPr>
          <p:spPr bwMode="auto">
            <a:xfrm>
              <a:off x="1612" y="315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Text Box 97"/>
            <p:cNvSpPr txBox="1">
              <a:spLocks noChangeArrowheads="1"/>
            </p:cNvSpPr>
            <p:nvPr/>
          </p:nvSpPr>
          <p:spPr bwMode="auto">
            <a:xfrm>
              <a:off x="1564" y="2770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1324" name="AutoShape 98"/>
            <p:cNvSpPr>
              <a:spLocks noChangeArrowheads="1"/>
            </p:cNvSpPr>
            <p:nvPr/>
          </p:nvSpPr>
          <p:spPr bwMode="auto">
            <a:xfrm>
              <a:off x="1008" y="2784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325" name="Text Box 100"/>
            <p:cNvSpPr txBox="1">
              <a:spLocks noChangeArrowheads="1"/>
            </p:cNvSpPr>
            <p:nvPr/>
          </p:nvSpPr>
          <p:spPr bwMode="auto">
            <a:xfrm>
              <a:off x="446" y="273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1326" name="Text Box 101"/>
            <p:cNvSpPr txBox="1">
              <a:spLocks noChangeArrowheads="1"/>
            </p:cNvSpPr>
            <p:nvPr/>
          </p:nvSpPr>
          <p:spPr bwMode="auto">
            <a:xfrm>
              <a:off x="446" y="2914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y'</a:t>
              </a:r>
              <a:endParaRPr lang="en-GB" sz="1400" b="1"/>
            </a:p>
          </p:txBody>
        </p:sp>
        <p:sp>
          <p:nvSpPr>
            <p:cNvPr id="11327" name="Line 78"/>
            <p:cNvSpPr>
              <a:spLocks noChangeShapeType="1"/>
            </p:cNvSpPr>
            <p:nvPr/>
          </p:nvSpPr>
          <p:spPr bwMode="auto">
            <a:xfrm>
              <a:off x="672" y="339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Line 93"/>
            <p:cNvSpPr>
              <a:spLocks noChangeShapeType="1"/>
            </p:cNvSpPr>
            <p:nvPr/>
          </p:nvSpPr>
          <p:spPr bwMode="auto">
            <a:xfrm>
              <a:off x="672" y="358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99"/>
            <p:cNvSpPr>
              <a:spLocks noChangeShapeType="1"/>
            </p:cNvSpPr>
            <p:nvPr/>
          </p:nvSpPr>
          <p:spPr bwMode="auto">
            <a:xfrm>
              <a:off x="672" y="2832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Line 102"/>
            <p:cNvSpPr>
              <a:spLocks noChangeShapeType="1"/>
            </p:cNvSpPr>
            <p:nvPr/>
          </p:nvSpPr>
          <p:spPr bwMode="auto">
            <a:xfrm>
              <a:off x="672" y="3024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6" name="Line 104"/>
          <p:cNvSpPr>
            <a:spLocks noChangeShapeType="1"/>
          </p:cNvSpPr>
          <p:nvPr/>
        </p:nvSpPr>
        <p:spPr bwMode="auto">
          <a:xfrm>
            <a:off x="5943600" y="4114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139"/>
          <p:cNvGrpSpPr>
            <a:grpSpLocks/>
          </p:cNvGrpSpPr>
          <p:nvPr/>
        </p:nvGrpSpPr>
        <p:grpSpPr bwMode="auto">
          <a:xfrm>
            <a:off x="6096000" y="4267200"/>
            <a:ext cx="4114800" cy="1487488"/>
            <a:chOff x="2880" y="2688"/>
            <a:chExt cx="2592" cy="937"/>
          </a:xfrm>
        </p:grpSpPr>
        <p:sp>
          <p:nvSpPr>
            <p:cNvPr id="11278" name="AutoShape 105"/>
            <p:cNvSpPr>
              <a:spLocks noChangeArrowheads="1"/>
            </p:cNvSpPr>
            <p:nvPr/>
          </p:nvSpPr>
          <p:spPr bwMode="auto">
            <a:xfrm>
              <a:off x="3792" y="3264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279" name="Line 106"/>
            <p:cNvSpPr>
              <a:spLocks noChangeShapeType="1"/>
            </p:cNvSpPr>
            <p:nvPr/>
          </p:nvSpPr>
          <p:spPr bwMode="auto">
            <a:xfrm>
              <a:off x="4204" y="344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07"/>
            <p:cNvSpPr>
              <a:spLocks noChangeShapeType="1"/>
            </p:cNvSpPr>
            <p:nvPr/>
          </p:nvSpPr>
          <p:spPr bwMode="auto">
            <a:xfrm>
              <a:off x="4992" y="3216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08"/>
            <p:cNvSpPr>
              <a:spLocks noChangeShapeType="1"/>
            </p:cNvSpPr>
            <p:nvPr/>
          </p:nvSpPr>
          <p:spPr bwMode="auto">
            <a:xfrm flipV="1">
              <a:off x="4396" y="3250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09"/>
            <p:cNvSpPr>
              <a:spLocks noChangeShapeType="1"/>
            </p:cNvSpPr>
            <p:nvPr/>
          </p:nvSpPr>
          <p:spPr bwMode="auto">
            <a:xfrm>
              <a:off x="4396" y="325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Text Box 111"/>
            <p:cNvSpPr txBox="1">
              <a:spLocks noChangeArrowheads="1"/>
            </p:cNvSpPr>
            <p:nvPr/>
          </p:nvSpPr>
          <p:spPr bwMode="auto">
            <a:xfrm>
              <a:off x="2928" y="3394"/>
              <a:ext cx="19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z</a:t>
              </a:r>
              <a:endParaRPr lang="en-GB" sz="1400" b="1"/>
            </a:p>
          </p:txBody>
        </p:sp>
        <p:sp>
          <p:nvSpPr>
            <p:cNvPr id="11284" name="Text Box 112"/>
            <p:cNvSpPr txBox="1">
              <a:spLocks noChangeArrowheads="1"/>
            </p:cNvSpPr>
            <p:nvPr/>
          </p:nvSpPr>
          <p:spPr bwMode="auto">
            <a:xfrm>
              <a:off x="5184" y="3120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F3</a:t>
              </a:r>
              <a:endParaRPr lang="en-GB" sz="1400" b="1"/>
            </a:p>
          </p:txBody>
        </p:sp>
        <p:sp>
          <p:nvSpPr>
            <p:cNvPr id="11285" name="Text Box 113"/>
            <p:cNvSpPr txBox="1">
              <a:spLocks noChangeArrowheads="1"/>
            </p:cNvSpPr>
            <p:nvPr/>
          </p:nvSpPr>
          <p:spPr bwMode="auto">
            <a:xfrm>
              <a:off x="4348" y="3394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x'.z</a:t>
              </a:r>
              <a:endParaRPr lang="en-GB" sz="1400" b="1"/>
            </a:p>
          </p:txBody>
        </p:sp>
        <p:grpSp>
          <p:nvGrpSpPr>
            <p:cNvPr id="11286" name="Group 114"/>
            <p:cNvGrpSpPr>
              <a:grpSpLocks/>
            </p:cNvGrpSpPr>
            <p:nvPr/>
          </p:nvGrpSpPr>
          <p:grpSpPr bwMode="auto">
            <a:xfrm>
              <a:off x="4608" y="3051"/>
              <a:ext cx="384" cy="291"/>
              <a:chOff x="6768" y="11808"/>
              <a:chExt cx="1008" cy="792"/>
            </a:xfrm>
          </p:grpSpPr>
          <p:sp>
            <p:nvSpPr>
              <p:cNvPr id="11305" name="Freeform 11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44 w 288"/>
                  <a:gd name="T3" fmla="*/ 396 h 864"/>
                  <a:gd name="T4" fmla="*/ 0 w 288"/>
                  <a:gd name="T5" fmla="*/ 79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6" name="Line 11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7" name="Line 11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8" name="Freeform 11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9" name="Freeform 11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86 w 576"/>
                  <a:gd name="T3" fmla="*/ 144 h 432"/>
                  <a:gd name="T4" fmla="*/ 648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7" name="Line 120"/>
            <p:cNvSpPr>
              <a:spLocks noChangeShapeType="1"/>
            </p:cNvSpPr>
            <p:nvPr/>
          </p:nvSpPr>
          <p:spPr bwMode="auto">
            <a:xfrm>
              <a:off x="4204" y="291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121"/>
            <p:cNvSpPr>
              <a:spLocks noChangeShapeType="1"/>
            </p:cNvSpPr>
            <p:nvPr/>
          </p:nvSpPr>
          <p:spPr bwMode="auto">
            <a:xfrm flipV="1">
              <a:off x="4396" y="291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122"/>
            <p:cNvSpPr>
              <a:spLocks noChangeShapeType="1"/>
            </p:cNvSpPr>
            <p:nvPr/>
          </p:nvSpPr>
          <p:spPr bwMode="auto">
            <a:xfrm>
              <a:off x="4396" y="3106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Text Box 123"/>
            <p:cNvSpPr txBox="1">
              <a:spLocks noChangeArrowheads="1"/>
            </p:cNvSpPr>
            <p:nvPr/>
          </p:nvSpPr>
          <p:spPr bwMode="auto">
            <a:xfrm>
              <a:off x="4348" y="2722"/>
              <a:ext cx="3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GB"/>
                <a:t>x.y'</a:t>
              </a:r>
              <a:endParaRPr lang="en-GB" sz="1400" b="1"/>
            </a:p>
          </p:txBody>
        </p:sp>
        <p:sp>
          <p:nvSpPr>
            <p:cNvPr id="11291" name="AutoShape 124"/>
            <p:cNvSpPr>
              <a:spLocks noChangeArrowheads="1"/>
            </p:cNvSpPr>
            <p:nvPr/>
          </p:nvSpPr>
          <p:spPr bwMode="auto">
            <a:xfrm>
              <a:off x="3792" y="2736"/>
              <a:ext cx="404" cy="323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292" name="Text Box 125"/>
            <p:cNvSpPr txBox="1">
              <a:spLocks noChangeArrowheads="1"/>
            </p:cNvSpPr>
            <p:nvPr/>
          </p:nvSpPr>
          <p:spPr bwMode="auto">
            <a:xfrm>
              <a:off x="2880" y="2688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x</a:t>
              </a:r>
              <a:endParaRPr lang="en-GB" sz="1400" b="1"/>
            </a:p>
          </p:txBody>
        </p:sp>
        <p:sp>
          <p:nvSpPr>
            <p:cNvPr id="11293" name="Text Box 126"/>
            <p:cNvSpPr txBox="1">
              <a:spLocks noChangeArrowheads="1"/>
            </p:cNvSpPr>
            <p:nvPr/>
          </p:nvSpPr>
          <p:spPr bwMode="auto">
            <a:xfrm>
              <a:off x="2880" y="2866"/>
              <a:ext cx="24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30000"/>
                </a:spcBef>
              </a:pPr>
              <a:r>
                <a:rPr lang="en-GB"/>
                <a:t>y</a:t>
              </a:r>
              <a:endParaRPr lang="en-GB" sz="1400" b="1"/>
            </a:p>
          </p:txBody>
        </p:sp>
        <p:sp>
          <p:nvSpPr>
            <p:cNvPr id="11294" name="Line 127"/>
            <p:cNvSpPr>
              <a:spLocks noChangeShapeType="1"/>
            </p:cNvSpPr>
            <p:nvPr/>
          </p:nvSpPr>
          <p:spPr bwMode="auto">
            <a:xfrm>
              <a:off x="3264" y="3346"/>
              <a:ext cx="52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128"/>
            <p:cNvSpPr>
              <a:spLocks noChangeShapeType="1"/>
            </p:cNvSpPr>
            <p:nvPr/>
          </p:nvSpPr>
          <p:spPr bwMode="auto">
            <a:xfrm>
              <a:off x="3120" y="3538"/>
              <a:ext cx="67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Line 129"/>
            <p:cNvSpPr>
              <a:spLocks noChangeShapeType="1"/>
            </p:cNvSpPr>
            <p:nvPr/>
          </p:nvSpPr>
          <p:spPr bwMode="auto">
            <a:xfrm>
              <a:off x="3120" y="2784"/>
              <a:ext cx="67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130"/>
            <p:cNvSpPr>
              <a:spLocks noChangeShapeType="1"/>
            </p:cNvSpPr>
            <p:nvPr/>
          </p:nvSpPr>
          <p:spPr bwMode="auto">
            <a:xfrm>
              <a:off x="3120" y="2976"/>
              <a:ext cx="67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98" name="Group 131"/>
            <p:cNvGrpSpPr>
              <a:grpSpLocks/>
            </p:cNvGrpSpPr>
            <p:nvPr/>
          </p:nvGrpSpPr>
          <p:grpSpPr bwMode="auto">
            <a:xfrm>
              <a:off x="3408" y="2880"/>
              <a:ext cx="192" cy="180"/>
              <a:chOff x="2160" y="1584"/>
              <a:chExt cx="308" cy="288"/>
            </a:xfrm>
          </p:grpSpPr>
          <p:sp>
            <p:nvSpPr>
              <p:cNvPr id="11303" name="AutoShape 132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04" name="Oval 133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299" name="Group 134"/>
            <p:cNvGrpSpPr>
              <a:grpSpLocks/>
            </p:cNvGrpSpPr>
            <p:nvPr/>
          </p:nvGrpSpPr>
          <p:grpSpPr bwMode="auto">
            <a:xfrm>
              <a:off x="3408" y="3264"/>
              <a:ext cx="192" cy="180"/>
              <a:chOff x="2160" y="1584"/>
              <a:chExt cx="308" cy="288"/>
            </a:xfrm>
          </p:grpSpPr>
          <p:sp>
            <p:nvSpPr>
              <p:cNvPr id="11301" name="AutoShape 135"/>
              <p:cNvSpPr>
                <a:spLocks noChangeArrowheads="1"/>
              </p:cNvSpPr>
              <p:nvPr/>
            </p:nvSpPr>
            <p:spPr bwMode="auto">
              <a:xfrm rot="-5400000">
                <a:off x="2127" y="1617"/>
                <a:ext cx="288" cy="221"/>
              </a:xfrm>
              <a:prstGeom prst="flowChartMerg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02" name="Oval 136"/>
              <p:cNvSpPr>
                <a:spLocks noChangeArrowheads="1"/>
              </p:cNvSpPr>
              <p:nvPr/>
            </p:nvSpPr>
            <p:spPr bwMode="auto">
              <a:xfrm>
                <a:off x="2388" y="1688"/>
                <a:ext cx="80" cy="6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300" name="Line 137"/>
            <p:cNvSpPr>
              <a:spLocks noChangeShapeType="1"/>
            </p:cNvSpPr>
            <p:nvPr/>
          </p:nvSpPr>
          <p:spPr bwMode="auto">
            <a:xfrm>
              <a:off x="3264" y="2784"/>
              <a:ext cx="0" cy="5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57034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13649</TotalTime>
  <Words>1276</Words>
  <Application>Microsoft Office PowerPoint</Application>
  <PresentationFormat>Widescreen</PresentationFormat>
  <Paragraphs>422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Metropolitan</vt:lpstr>
      <vt:lpstr>Introduction to Computer Science</vt:lpstr>
      <vt:lpstr>WHERE ARE WE NOW?</vt:lpstr>
      <vt:lpstr>LOGIC GATES AND CIRCUITS</vt:lpstr>
      <vt:lpstr>LOGIC GATES</vt:lpstr>
      <vt:lpstr>INVERTER/AND/OR GATES</vt:lpstr>
      <vt:lpstr>NAND/NOR GATES</vt:lpstr>
      <vt:lpstr>XOR/XNOR GATES</vt:lpstr>
      <vt:lpstr>LOGIC CIRCUITS (1/2)</vt:lpstr>
      <vt:lpstr>LOGIC CIRCUITS (2/2)</vt:lpstr>
      <vt:lpstr>ANALYSING LOGIC CIRCUITS</vt:lpstr>
      <vt:lpstr>UNIVERSAL GATES</vt:lpstr>
      <vt:lpstr>NAND GATE</vt:lpstr>
      <vt:lpstr>NOR GATE</vt:lpstr>
      <vt:lpstr>SOP AND NAND CIRCUITS (1/2)</vt:lpstr>
      <vt:lpstr>SOP AND NAND CIRCUITS (2/2)</vt:lpstr>
      <vt:lpstr>POS AND NOR CIRCUITS (1/2)</vt:lpstr>
      <vt:lpstr>POS AND NOR CIRCUITS (2/2)</vt:lpstr>
      <vt:lpstr>Appendix</vt:lpstr>
      <vt:lpstr>PROGRAMMABLE LOGIC ARRAY</vt:lpstr>
      <vt:lpstr>PLA EXAMPLE (1/2)</vt:lpstr>
      <vt:lpstr>PLA EXAMPLE (2/2)</vt:lpstr>
      <vt:lpstr>READ ONLY MEMORY (ROM)</vt:lpstr>
      <vt:lpstr>INTEGRATED CIRCUIT (IC) CHIP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Hieu Huynh</dc:creator>
  <cp:lastModifiedBy>Hieu Huynh</cp:lastModifiedBy>
  <cp:revision>150</cp:revision>
  <cp:lastPrinted>2018-02-27T15:29:14Z</cp:lastPrinted>
  <dcterms:created xsi:type="dcterms:W3CDTF">2018-02-01T01:09:19Z</dcterms:created>
  <dcterms:modified xsi:type="dcterms:W3CDTF">2018-10-31T13:38:53Z</dcterms:modified>
</cp:coreProperties>
</file>