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6"/>
  </p:notesMasterIdLst>
  <p:handoutMasterIdLst>
    <p:handoutMasterId r:id="rId67"/>
  </p:handoutMasterIdLst>
  <p:sldIdLst>
    <p:sldId id="385" r:id="rId2"/>
    <p:sldId id="387" r:id="rId3"/>
    <p:sldId id="388" r:id="rId4"/>
    <p:sldId id="389" r:id="rId5"/>
    <p:sldId id="390" r:id="rId6"/>
    <p:sldId id="391" r:id="rId7"/>
    <p:sldId id="392" r:id="rId8"/>
    <p:sldId id="302" r:id="rId9"/>
    <p:sldId id="303" r:id="rId10"/>
    <p:sldId id="327" r:id="rId11"/>
    <p:sldId id="304" r:id="rId12"/>
    <p:sldId id="305" r:id="rId13"/>
    <p:sldId id="306" r:id="rId14"/>
    <p:sldId id="307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310" r:id="rId29"/>
    <p:sldId id="311" r:id="rId30"/>
    <p:sldId id="312" r:id="rId31"/>
    <p:sldId id="328" r:id="rId32"/>
    <p:sldId id="329" r:id="rId33"/>
    <p:sldId id="330" r:id="rId34"/>
    <p:sldId id="313" r:id="rId35"/>
    <p:sldId id="314" r:id="rId36"/>
    <p:sldId id="331" r:id="rId37"/>
    <p:sldId id="315" r:id="rId38"/>
    <p:sldId id="317" r:id="rId39"/>
    <p:sldId id="332" r:id="rId40"/>
    <p:sldId id="406" r:id="rId41"/>
    <p:sldId id="318" r:id="rId42"/>
    <p:sldId id="316" r:id="rId43"/>
    <p:sldId id="333" r:id="rId44"/>
    <p:sldId id="319" r:id="rId45"/>
    <p:sldId id="407" r:id="rId46"/>
    <p:sldId id="320" r:id="rId47"/>
    <p:sldId id="344" r:id="rId48"/>
    <p:sldId id="321" r:id="rId49"/>
    <p:sldId id="335" r:id="rId50"/>
    <p:sldId id="346" r:id="rId51"/>
    <p:sldId id="345" r:id="rId52"/>
    <p:sldId id="347" r:id="rId53"/>
    <p:sldId id="322" r:id="rId54"/>
    <p:sldId id="336" r:id="rId55"/>
    <p:sldId id="350" r:id="rId56"/>
    <p:sldId id="349" r:id="rId57"/>
    <p:sldId id="351" r:id="rId58"/>
    <p:sldId id="408" r:id="rId59"/>
    <p:sldId id="413" r:id="rId60"/>
    <p:sldId id="410" r:id="rId61"/>
    <p:sldId id="411" r:id="rId62"/>
    <p:sldId id="412" r:id="rId63"/>
    <p:sldId id="352" r:id="rId64"/>
    <p:sldId id="338" r:id="rId65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75" autoAdjust="0"/>
  </p:normalViewPr>
  <p:slideViewPr>
    <p:cSldViewPr snapToGrid="0">
      <p:cViewPr varScale="1">
        <p:scale>
          <a:sx n="91" d="100"/>
          <a:sy n="91" d="100"/>
        </p:scale>
        <p:origin x="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5955E-0C1A-43ED-AEC8-FA00FACDCEF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A1570AD-2FC6-43CB-AF3B-38C69DD65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CB6904-5A07-4337-A017-7D95A9E52F7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577BA0C-EFEB-4FDE-98FA-9A744125F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A599CE-69E4-49ED-84EC-44319C3FC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6C1C54A-65F4-493E-A9D2-029093193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CDFB2B-8FD6-4703-B7AB-AC57DBD342F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932774B-37EC-4BE5-8A6C-193E77B84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AC80D63-8305-47AB-B8BF-99706083C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4EEEC96-3D62-44D4-88A1-690C287EA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256954-6134-4D42-A16A-7FB11F0436A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B234A10-2554-4641-9615-ED613459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0130B70-6BF4-47F9-82E4-4BC1DDC61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03AB6DA-850E-4AC7-BF66-005D6F005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23DF6-1DD9-4F68-AC5E-302A5D12D8E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81F8EFE-8288-4F0E-AB12-107278E84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473A4E5-B7F9-4103-9954-CAA092F71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48ABD0E-DB90-46C0-AAAA-B1FE1696F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B37433-1943-4131-91F9-97A63950314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540E20-E720-4949-96A2-D7A074B30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4E08C0-8F11-412F-BC78-896A86672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48ABD0E-DB90-46C0-AAAA-B1FE1696F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B37433-1943-4131-91F9-97A63950314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540E20-E720-4949-96A2-D7A074B30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4E08C0-8F11-412F-BC78-896A86672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48ABD0E-DB90-46C0-AAAA-B1FE1696F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B37433-1943-4131-91F9-97A63950314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540E20-E720-4949-96A2-D7A074B30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4E08C0-8F11-412F-BC78-896A86672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227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48ABD0E-DB90-46C0-AAAA-B1FE1696F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B37433-1943-4131-91F9-97A6395031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540E20-E720-4949-96A2-D7A074B30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4E08C0-8F11-412F-BC78-896A86672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57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23FC325-7B99-41C8-AEA0-A759EBF52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DCAB10-EFED-4F78-845A-CEFFB03CC75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395B37F-7725-4ECA-90BD-E1571B340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CA8D3D6-5773-476C-9E6D-093CDEDE2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6127281-A9ED-4C15-87EF-35834522E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FCA8B-D247-4183-A854-1B13284E099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5D30EDE-25A5-424B-8CBE-2C5F462DD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AD6626A-5D1F-4427-8B63-43A312302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2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35D531D-1B18-45A7-B4FC-CE8A76A4C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2100E3-077B-4E2B-AEEE-D570A90CEED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44A4F6A-F3D1-4275-B4B4-F49C66753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45BBB0A-BEF4-43F5-ADF3-6F46E1FA4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713FB92-C210-4A68-8836-1DC364659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2A2A6-75BE-4238-8F9E-41712DCD831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471F80B-3709-4961-802A-DDBB63C6F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E2C4F11-5EC9-4297-9E6D-44EE84C6C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F1D8629-3C71-4D5B-9367-4CADE7AFC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D0B67F-DF78-4C13-A638-666CAD80DC2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4868109-AAB2-49DB-BD36-9B56546D6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67C5CFB-4C18-41FC-9C1B-9429C3EB7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57483BD-9358-439E-9CFF-70F9476CD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5953D-0179-4594-88F4-D1E435CFB69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1C1A75E-A9B1-4DDE-83C5-25C96F435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754972E-3047-4A99-A31D-24B1EBB43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EE612B-A402-4586-BE78-7CD26FB93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64425F-E574-44DE-A23E-8BB66D8FFA0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5F0117E-6196-49B6-8E1C-A50C8FC72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EE630C4-88E5-4CCA-B3D8-28555D046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8015017-19E1-4157-8244-F6A336FAD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540F42-1643-42CF-B95D-890A2B29D46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2197825-2559-4BF0-B1E8-D21101F68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9965112-6772-4E6B-9B84-E5B7FF8A5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8C5E955-F6AD-4B97-954D-C517E679A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91BE33-2B51-4935-A131-DD6386A245A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18AB878-810B-42B4-BD7C-364A1E6C7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15BB715-C5F8-45CF-9178-601E39DF4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DF174F4-60B8-4CE8-B928-A74EA8354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25621-1541-4308-97EA-CC94EA26EE2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9620A97-0929-4298-9066-AD8D02E60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94A5FC8-D690-4D80-9DED-D9D3475DE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F6B22E9-CAE1-4A27-8A44-6F61AF415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AC392E-CE87-49C0-9459-4438290F22A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58CBF3B-E576-4CBB-95BB-3B158DECC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6BBCEB5-20A7-45FF-B54D-B6A661CAA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C085BCE-49B9-4362-8D72-B81CB7B10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BB611F-36C0-4BF6-BA6B-D490B8EBE54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874918B-7410-4634-8A08-1C64500F6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990EDFC-A3A5-474C-902A-0E6FB3067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188A85F-2E35-475E-9BFB-FEE4683BC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78C2F9-F4C1-44B9-8FBB-626283A44A5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5BC6000-82E8-4963-A875-3F8CAEDD2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E4514B5-7CCE-4238-B185-8DEAA85B3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E4473F2-3EF4-4E85-8665-EE856D8A4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A417AF-BF7B-4ED4-86D9-EDCD71751F3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BB85A8-43EA-4BA1-9D9C-675422247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584A078-2548-47F1-A6E9-042475221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669EA89-F0D2-42D0-99E4-C82379E55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81A6C-4A42-4700-8616-1269B28CE8F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A052A9A-DC71-4C85-A308-B0E4860C3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ED3AD10-4133-4AE1-8D92-C79B7300E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0251383-61C7-4F51-8480-6B7C40EC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4B77D9-A720-4447-9AF8-FA7B8B1FE7C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6D1E8D1-B23C-40CD-B97F-F42A54553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E179C9B-F428-4DC7-A026-0FCC12E52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0251383-61C7-4F51-8480-6B7C40EC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4B77D9-A720-4447-9AF8-FA7B8B1FE7C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6D1E8D1-B23C-40CD-B97F-F42A54553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E179C9B-F428-4DC7-A026-0FCC12E52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951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74D022D-FDC5-4A0E-88C6-E59A95A59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83ABAA-CAED-4146-BDA0-CC8BB2C1D723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8D1CED4-CCA7-4DF2-807C-CD9C8F850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0DE465A-D30D-4B1D-B393-365039483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8307EE8-010F-47DA-87B2-52D8FF0E2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A3E4AF-75A7-4FCC-A8CF-8223CA08185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9BF7606-A389-4B37-AC74-0C24F5328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A69D8BA5-2DA1-434D-A5CC-080BE63F9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14C03AB-CE9B-4FAD-B769-3C8F4F17F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51C78-535E-4B18-8EA2-C6616C3739A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FEF018F-DCEC-465B-BD7F-F4F9C9481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8BBA340-870E-4EBE-876A-A85C8971F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2A68D8E-5C0C-4E65-BD9B-8538DD434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2BFFB-2869-4FA7-A0E4-395F0FA66D1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CA037AF-C38C-4291-9F76-01FF0E6A0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2FDE78A-0EAB-4816-8A0A-F47024ECA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1A14833-3D08-41C6-AAF6-5CD4B4F0F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0E4DDB-C379-415F-9E07-845545D0D3D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12283E2-616E-434E-806C-3307BDA47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BEE45C1-9BBF-45F5-8952-4DF62E941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0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5FE906F-96AE-4EEC-B703-7F964FCFD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9B820E-EA12-4517-9382-22ADBE3D1EB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8001161-27D7-49F4-BC90-E89233DF8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C8845C4-3106-42A6-8446-9A22A87CA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D7055EFB-F2E5-4CE8-8250-84C92965B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7B86D2-21B8-4F94-BD2E-CCC974957A9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9235709-7369-470E-8C5E-9FFD3957AB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2AE72ECC-7E2E-4D29-9544-6DC279FF9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2C84B0A-7A89-47A0-99B6-ECFFB8BDF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923697-FBFE-4C81-BEF0-F4C46E0EDAD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7836252-FA4D-48E5-ADC8-41F11DD48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252F8CC-C3C9-49F7-B745-B1039D1A9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33A4152-3CCC-4AB1-A46F-053501044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695B89-7E79-4C9A-9843-0E7899C44A6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DE210E2C-E3C9-49CA-B344-D9D547444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694A275-FD84-426C-8FFA-9E17F6B7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FB634C1-BCA9-4D46-B39B-5024F81E5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A05BD-350E-4C1C-BABF-C8C9CB298FE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CB430417-70D4-4853-957B-F597AAD1F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7F997EAA-F2E6-4008-B136-E7DFA465B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93B56C6A-C137-4B49-9AFF-887B9114B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8AC4E3-527A-4281-8139-B45979AB3C3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C04BEFAF-1C8B-4517-A777-0D4750186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40BDD8B-4E7B-4D59-A59F-711D6F22A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0B4965A-BAA6-492F-A00D-06A27A31C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39F19-38EC-4CE6-A1FE-DB53E1E429D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03B83FA-B571-4562-A215-465BE029A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73450A3E-5799-4839-BB22-AAB97E4B4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0B4965A-BAA6-492F-A00D-06A27A31C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39F19-38EC-4CE6-A1FE-DB53E1E429D8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03B83FA-B571-4562-A215-465BE029A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73450A3E-5799-4839-BB22-AAB97E4B4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388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0B4965A-BAA6-492F-A00D-06A27A31C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39F19-38EC-4CE6-A1FE-DB53E1E429D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03B83FA-B571-4562-A215-465BE029A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73450A3E-5799-4839-BB22-AAB97E4B4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599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6BCA1C4-8016-455B-AC37-89C4C7FB4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8C7F62-287A-4643-985F-4D24DB8A1A87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7CBF930-11A1-4A33-8295-740276ECD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08500F1-A1BD-4F84-9B9A-D8BD44D14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9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CCE8F70-9380-4099-A80F-B26675716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3BE921-8DE6-4DB9-8204-698039B21EE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41016A0-1811-4441-BD34-7C7E68B95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EA39A0A7-9109-4EC9-852C-8C5121F2C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2519697-9697-42EE-AE24-02C60D6E6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E15C-5B78-42D9-A51A-339CE9DEF20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B1D796D-937F-4795-A226-075BA1B19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BF21114-C0DD-49F8-9EF3-75648FC67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E674E7B-FEF9-42E4-BA3E-915906B4D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799949-A7DB-4028-9D9A-9CB883AD862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B0D6A2C-CF85-40AC-83CF-D57B0A55E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299BFF9-9144-41E6-BC8D-2B35C9002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62DE-859B-41B2-A49C-BA11C7EE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AF0D-8C99-4304-BEF6-971D2BB8C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9A7E-FB23-4D70-B504-66C6F845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92708-7CA9-4F87-85E9-37328A35E5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Invitation to Computer Science, C++ Version, Fourth Edition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12A8E-A0FD-45F1-BD1F-EF6647CD83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684D-33C2-4EE1-843F-B445E058F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83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arshpatil.com/newsite/images/grid-computing.gif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ud_computin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ws.amazon.com/ec2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reemation.net/cloud-computing-linear-utility-or-complex-ecosyste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504" y="1758998"/>
            <a:ext cx="10782300" cy="1347170"/>
          </a:xfrm>
        </p:spPr>
        <p:txBody>
          <a:bodyPr/>
          <a:lstStyle/>
          <a:p>
            <a:pPr algn="ctr" eaLnBrk="1" hangingPunct="1"/>
            <a:r>
              <a:rPr lang="en-US" sz="4600" b="1" dirty="0"/>
              <a:t>Introduction to Computer Science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4293" y="3508861"/>
            <a:ext cx="9228201" cy="797893"/>
          </a:xfrm>
        </p:spPr>
        <p:txBody>
          <a:bodyPr/>
          <a:lstStyle/>
          <a:p>
            <a:pPr algn="ctr" eaLnBrk="1" hangingPunct="1"/>
            <a:r>
              <a:rPr lang="en-US" b="1" dirty="0"/>
              <a:t>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0101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899737-01D3-400D-AA87-0EE1DE5CE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26066" y="6365289"/>
            <a:ext cx="770472" cy="308847"/>
          </a:xfrm>
        </p:spPr>
        <p:txBody>
          <a:bodyPr/>
          <a:lstStyle/>
          <a:p>
            <a:pPr>
              <a:defRPr/>
            </a:pPr>
            <a:fld id="{A1C3BF30-FC85-4D16-BB1E-802091B9339D}" type="slidenum">
              <a:rPr lang="en-US" altLang="en-US" sz="2400"/>
              <a:pPr>
                <a:defRPr/>
              </a:pPr>
              <a:t>10</a:t>
            </a:fld>
            <a:endParaRPr lang="en-US" altLang="en-US" sz="2400" dirty="0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025ACB26-F345-41F3-9A8A-52C7BF9B208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97366" y="6074823"/>
            <a:ext cx="8229600" cy="500108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Structure of Random Access Memory</a:t>
            </a:r>
          </a:p>
        </p:txBody>
      </p:sp>
      <p:pic>
        <p:nvPicPr>
          <p:cNvPr id="23557" name="Picture 7" descr="SchnGerst_f05">
            <a:extLst>
              <a:ext uri="{FF2B5EF4-FFF2-40B4-BE49-F238E27FC236}">
                <a16:creationId xmlns:a16="http://schemas.microsoft.com/office/drawing/2014/main" id="{C480F4F2-81E0-471A-977C-2F092570A9C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977" y="678150"/>
            <a:ext cx="8762893" cy="5198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226D8B2A-E364-4620-BC3E-7CA31D04A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and Cache (continued)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9FB32B0-964E-43B8-9363-E543E125B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4814069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/>
              <a:t>Parts of the memory subsystem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Fetch/store controller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/>
              <a:t>Fetch: Retrieve a value from memory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/>
              <a:t>Store: Store a value into memory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Memory address register (MAR)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Memory data register (MDR)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Memory cells with decoder(s) to select individual cells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26DDD8F1-BC0C-4291-B2FE-B9CF1BEDE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and Cache (continued)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EFB4DBBF-BADF-4723-BEE0-7A372A953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588951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3200" dirty="0"/>
              <a:t>Fetch operation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800" dirty="0"/>
              <a:t>The address of the desired memory cell is moved into the MAR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800" dirty="0"/>
              <a:t>Fetch/store controller signals a fetch, accessing the memory cell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800" dirty="0"/>
              <a:t>The value at the MAR’s location flows into the MDR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9E563D83-DBB3-4EBE-87E4-F5486A080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and Cache (continued)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329EFE0-D707-4017-8CDD-AC1E295B0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4627638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Store operation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The address of the cell where the value should go is placed in the MAR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The new value is placed in the MDR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Fetch/store controller signals a store, copying the MDR’s value into the desired cell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9420B244-C807-4568-8B5E-F80BFBABA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and Cache (continued)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6D5FD7A8-BC66-4A45-883D-3ED0D22F7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Memory register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Very fast memory location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Given a name, not an address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Serves some special purpose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Modern computers have dozens or hundreds of registers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9420B244-C807-4568-8B5E-F80BFBABA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Powers of Two</a:t>
            </a:r>
          </a:p>
        </p:txBody>
      </p:sp>
      <p:graphicFrame>
        <p:nvGraphicFramePr>
          <p:cNvPr id="6" name="Group 75">
            <a:extLst>
              <a:ext uri="{FF2B5EF4-FFF2-40B4-BE49-F238E27FC236}">
                <a16:creationId xmlns:a16="http://schemas.microsoft.com/office/drawing/2014/main" id="{6A130D56-8D92-4485-8A0D-1070722DBC5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397001"/>
          <a:ext cx="8077200" cy="4816475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508735449"/>
                    </a:ext>
                  </a:extLst>
                </a:gridCol>
                <a:gridCol w="4222750">
                  <a:extLst>
                    <a:ext uri="{9D8B030D-6E8A-4147-A177-3AD203B41FA5}">
                      <a16:colId xmlns:a16="http://schemas.microsoft.com/office/drawing/2014/main" val="281729314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12582600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03008011"/>
                    </a:ext>
                  </a:extLst>
                </a:gridCol>
              </a:tblGrid>
              <a:tr h="963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1K =1,024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kilo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45561"/>
                  </a:ext>
                </a:extLst>
              </a:tr>
              <a:tr h="963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1M=1,048,576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mega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89689"/>
                  </a:ext>
                </a:extLst>
              </a:tr>
              <a:tr h="963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1G=1,07,741,824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giga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370260"/>
                  </a:ext>
                </a:extLst>
              </a:tr>
              <a:tr h="963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1T=1,099,511,627,776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134312"/>
                  </a:ext>
                </a:extLst>
              </a:tr>
              <a:tr h="9632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1P=1,125,899,906,842,624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endParaRPr kumimoji="0" lang="en-US" alt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peta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4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08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9420B244-C807-4568-8B5E-F80BFBABA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Powers of Two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A7C4D251-0E80-49A2-AFD3-183648B77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56801"/>
              </p:ext>
            </p:extLst>
          </p:nvPr>
        </p:nvGraphicFramePr>
        <p:xfrm>
          <a:off x="2057400" y="1379246"/>
          <a:ext cx="8077200" cy="5118319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3171302744"/>
                    </a:ext>
                  </a:extLst>
                </a:gridCol>
                <a:gridCol w="4222750">
                  <a:extLst>
                    <a:ext uri="{9D8B030D-6E8A-4147-A177-3AD203B41FA5}">
                      <a16:colId xmlns:a16="http://schemas.microsoft.com/office/drawing/2014/main" val="405059357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4481174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99930650"/>
                    </a:ext>
                  </a:extLst>
                </a:gridCol>
              </a:tblGrid>
              <a:tr h="89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1K =1,024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kilo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772460"/>
                  </a:ext>
                </a:extLst>
              </a:tr>
              <a:tr h="89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1M=1,048,576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mega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824820"/>
                  </a:ext>
                </a:extLst>
              </a:tr>
              <a:tr h="89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1G=1,07,741,824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giga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84511"/>
                  </a:ext>
                </a:extLst>
              </a:tr>
              <a:tr h="896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1T=1,099,511,627,776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kumimoji="0" lang="en-US" alt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1,000,000,000,000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1,000,000,000,000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8808"/>
                  </a:ext>
                </a:extLst>
              </a:tr>
              <a:tr h="1265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2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1P=1,125,899,906,842,624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kumimoji="0" lang="en-US" altLang="en-US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1,000,000,000,000,000</a:t>
                      </a:r>
                      <a:endParaRPr kumimoji="0" lang="en-US" altLang="en-US" sz="2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peta</a:t>
                      </a: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72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9420B244-C807-4568-8B5E-F80BFBABA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Powers of 10 as text</a:t>
            </a:r>
          </a:p>
        </p:txBody>
      </p:sp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BFFAAD24-BC8E-46C1-A811-4FFD62C00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05428"/>
              </p:ext>
            </p:extLst>
          </p:nvPr>
        </p:nvGraphicFramePr>
        <p:xfrm>
          <a:off x="2331553" y="1182209"/>
          <a:ext cx="7797867" cy="5094303"/>
        </p:xfrm>
        <a:graphic>
          <a:graphicData uri="http://schemas.openxmlformats.org/drawingml/2006/table">
            <a:tbl>
              <a:tblPr/>
              <a:tblGrid>
                <a:gridCol w="2772575">
                  <a:extLst>
                    <a:ext uri="{9D8B030D-6E8A-4147-A177-3AD203B41FA5}">
                      <a16:colId xmlns:a16="http://schemas.microsoft.com/office/drawing/2014/main" val="750100699"/>
                    </a:ext>
                  </a:extLst>
                </a:gridCol>
                <a:gridCol w="2426003">
                  <a:extLst>
                    <a:ext uri="{9D8B030D-6E8A-4147-A177-3AD203B41FA5}">
                      <a16:colId xmlns:a16="http://schemas.microsoft.com/office/drawing/2014/main" val="4001599109"/>
                    </a:ext>
                  </a:extLst>
                </a:gridCol>
                <a:gridCol w="2599289">
                  <a:extLst>
                    <a:ext uri="{9D8B030D-6E8A-4147-A177-3AD203B41FA5}">
                      <a16:colId xmlns:a16="http://schemas.microsoft.com/office/drawing/2014/main" val="1472853380"/>
                    </a:ext>
                  </a:extLst>
                </a:gridCol>
              </a:tblGrid>
              <a:tr h="333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# Bytes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Base 10 value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Amt of text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116011"/>
                  </a:ext>
                </a:extLst>
              </a:tr>
              <a:tr h="428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byte 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character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4755"/>
                  </a:ext>
                </a:extLst>
              </a:tr>
              <a:tr h="432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kilobyte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(thousand)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typed page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48641"/>
                  </a:ext>
                </a:extLst>
              </a:tr>
              <a:tr h="428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megabyte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(million)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2-3 novels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010614"/>
                  </a:ext>
                </a:extLst>
              </a:tr>
              <a:tr h="428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gigabyte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(billion)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Dept. library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73382"/>
                  </a:ext>
                </a:extLst>
              </a:tr>
              <a:tr h="6144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terabyte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(trillion)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University library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021110"/>
                  </a:ext>
                </a:extLst>
              </a:tr>
              <a:tr h="782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petabyte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(quadrillion)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libraries. In N. America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301527"/>
                  </a:ext>
                </a:extLst>
              </a:tr>
              <a:tr h="7845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exabyte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(quintillion)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words ever printed in history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04999"/>
                  </a:ext>
                </a:extLst>
              </a:tr>
              <a:tr h="4321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zettabyte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(hexillion)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09442"/>
                  </a:ext>
                </a:extLst>
              </a:tr>
              <a:tr h="428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 yottabyte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(heptillion)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742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31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Some sizes dictated by the structure of main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9E6A-2918-4E20-8C0A-5FD983C9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en-US" dirty="0"/>
              <a:t>Assume our instruction having the form of</a:t>
            </a:r>
          </a:p>
          <a:p>
            <a:r>
              <a:rPr lang="en-US" altLang="en-US" dirty="0"/>
              <a:t>4 bits for the op code</a:t>
            </a:r>
          </a:p>
          <a:p>
            <a:r>
              <a:rPr lang="en-US" altLang="en-US" dirty="0"/>
              <a:t>12 bits for the address</a:t>
            </a:r>
          </a:p>
          <a:p>
            <a:pPr marL="0" indent="0">
              <a:buNone/>
            </a:pPr>
            <a:r>
              <a:rPr lang="en-US" altLang="en-US" dirty="0"/>
              <a:t>if we plan to have one instruction per memory cell, then we need to have for our computer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An MAR (memory address register) of 12 bits.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memory size of at most 2</a:t>
            </a:r>
            <a:r>
              <a:rPr lang="en-US" altLang="en-US" baseline="30000" dirty="0">
                <a:ea typeface="MS PGothic" panose="020B0600070205080204" pitchFamily="34" charset="-128"/>
              </a:rPr>
              <a:t>12</a:t>
            </a:r>
            <a:r>
              <a:rPr lang="en-US" altLang="en-US" dirty="0">
                <a:ea typeface="MS PGothic" panose="020B0600070205080204" pitchFamily="34" charset="-128"/>
              </a:rPr>
              <a:t> = 2</a:t>
            </a:r>
            <a:r>
              <a:rPr lang="en-US" altLang="en-US" baseline="30000" dirty="0">
                <a:ea typeface="MS PGothic" panose="020B0600070205080204" pitchFamily="34" charset="-128"/>
              </a:rPr>
              <a:t>2</a:t>
            </a:r>
            <a:r>
              <a:rPr lang="en-US" altLang="en-US" dirty="0">
                <a:ea typeface="MS PGothic" panose="020B0600070205080204" pitchFamily="34" charset="-128"/>
              </a:rPr>
              <a:t>* 2</a:t>
            </a:r>
            <a:r>
              <a:rPr lang="en-US" altLang="en-US" baseline="30000" dirty="0">
                <a:ea typeface="MS PGothic" panose="020B0600070205080204" pitchFamily="34" charset="-128"/>
              </a:rPr>
              <a:t>10</a:t>
            </a:r>
            <a:r>
              <a:rPr lang="en-US" altLang="en-US" dirty="0">
                <a:ea typeface="MS PGothic" panose="020B0600070205080204" pitchFamily="34" charset="-128"/>
              </a:rPr>
              <a:t> = 4K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memory width of 4 + 12 = 16 bits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If MDR (memory data register) is 16 bits, then the largest sized number is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0111 1111 1111 1111</a:t>
            </a:r>
            <a:r>
              <a:rPr lang="en-US" altLang="en-US" baseline="-25000" dirty="0">
                <a:ea typeface="MS PGothic" panose="020B0600070205080204" pitchFamily="34" charset="-128"/>
              </a:rPr>
              <a:t>2</a:t>
            </a:r>
            <a:r>
              <a:rPr lang="en-US" altLang="en-US" dirty="0">
                <a:ea typeface="MS PGothic" panose="020B0600070205080204" pitchFamily="34" charset="-128"/>
              </a:rPr>
              <a:t>= 2</a:t>
            </a:r>
            <a:r>
              <a:rPr lang="en-US" altLang="en-US" baseline="30000" dirty="0">
                <a:ea typeface="MS PGothic" panose="020B0600070205080204" pitchFamily="34" charset="-128"/>
              </a:rPr>
              <a:t>15</a:t>
            </a:r>
            <a:r>
              <a:rPr lang="en-US" altLang="en-US" dirty="0">
                <a:ea typeface="MS PGothic" panose="020B0600070205080204" pitchFamily="34" charset="-128"/>
              </a:rPr>
              <a:t> -1 = 32,768.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Other Components of Memory 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9E6A-2918-4E20-8C0A-5FD983C9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Besides the Random Access Memory and the MAR and MDR, two other components exist:</a:t>
            </a:r>
          </a:p>
          <a:p>
            <a:pPr lvl="1"/>
            <a:r>
              <a:rPr lang="en-US" altLang="en-US" dirty="0">
                <a:solidFill>
                  <a:srgbClr val="CC3300"/>
                </a:solidFill>
              </a:rPr>
              <a:t>Fetch/store controller</a:t>
            </a:r>
            <a:r>
              <a:rPr lang="en-US" altLang="en-US" dirty="0"/>
              <a:t>: Sends a signal to Fetch or Store</a:t>
            </a:r>
          </a:p>
          <a:p>
            <a:pPr lvl="1"/>
            <a:r>
              <a:rPr lang="en-US" altLang="en-US" dirty="0">
                <a:solidFill>
                  <a:srgbClr val="CC3300"/>
                </a:solidFill>
              </a:rPr>
              <a:t>Memory decoder circuits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A N x 2</a:t>
            </a:r>
            <a:r>
              <a:rPr lang="en-US" altLang="en-US" baseline="30000" dirty="0"/>
              <a:t>N</a:t>
            </a:r>
            <a:r>
              <a:rPr lang="en-US" altLang="en-US" dirty="0"/>
              <a:t> decoder has N input lines and 2</a:t>
            </a:r>
            <a:r>
              <a:rPr lang="en-US" altLang="en-US" baseline="30000" dirty="0"/>
              <a:t>N</a:t>
            </a:r>
            <a:r>
              <a:rPr lang="en-US" altLang="en-US" dirty="0"/>
              <a:t> output lines.</a:t>
            </a:r>
          </a:p>
          <a:p>
            <a:pPr lvl="2"/>
            <a:r>
              <a:rPr lang="en-US" altLang="en-US" dirty="0"/>
              <a:t>When the N input lines are set to 0s or 1s and the N values are interpreted as a binary number, they represent all the numbers between 0 and 2</a:t>
            </a:r>
            <a:r>
              <a:rPr lang="en-US" altLang="en-US" baseline="30000" dirty="0"/>
              <a:t>N</a:t>
            </a:r>
            <a:r>
              <a:rPr lang="en-US" altLang="en-US" dirty="0"/>
              <a:t>-1.</a:t>
            </a:r>
          </a:p>
          <a:p>
            <a:pPr lvl="2"/>
            <a:r>
              <a:rPr lang="en-US" altLang="en-US" dirty="0"/>
              <a:t>The output to the decoder is a 1 on the line identified by the value of the input and a 0 on all the other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475" y="1336700"/>
            <a:ext cx="10610430" cy="2774610"/>
          </a:xfrm>
        </p:spPr>
        <p:txBody>
          <a:bodyPr>
            <a:normAutofit/>
          </a:bodyPr>
          <a:lstStyle/>
          <a:p>
            <a:pPr>
              <a:spcBef>
                <a:spcPct val="120000"/>
              </a:spcBef>
            </a:pPr>
            <a:r>
              <a:rPr lang="en-US" altLang="en-US" sz="2800" dirty="0"/>
              <a:t>The components of a computer system</a:t>
            </a:r>
          </a:p>
          <a:p>
            <a:pPr>
              <a:spcBef>
                <a:spcPct val="120000"/>
              </a:spcBef>
            </a:pPr>
            <a:r>
              <a:rPr lang="en-US" altLang="en-US" sz="2800" dirty="0"/>
              <a:t>Putting all the pieces together</a:t>
            </a:r>
            <a:r>
              <a:rPr lang="en-US" altLang="en-US" sz="2800" dirty="0">
                <a:cs typeface="Arial" panose="020B0604020202020204" pitchFamily="34" charset="0"/>
              </a:rPr>
              <a:t>—</a:t>
            </a:r>
            <a:r>
              <a:rPr lang="en-US" altLang="en-US" sz="2800" dirty="0"/>
              <a:t>the Von Neumann architecture</a:t>
            </a:r>
          </a:p>
          <a:p>
            <a:pPr>
              <a:spcBef>
                <a:spcPct val="120000"/>
              </a:spcBef>
            </a:pPr>
            <a:r>
              <a:rPr lang="en-US" altLang="en-US" sz="2800" dirty="0"/>
              <a:t>Non-Von Neumann architectures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87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Other Components of Memory Unit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9E6A-2918-4E20-8C0A-5FD983C9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3800382"/>
            <a:ext cx="10753725" cy="238519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011</a:t>
            </a:r>
            <a:r>
              <a:rPr lang="en-US" altLang="en-US" baseline="-25000" dirty="0"/>
              <a:t>2</a:t>
            </a:r>
            <a:r>
              <a:rPr lang="en-US" altLang="en-US" dirty="0"/>
              <a:t> = 3 so the line labeled 3, the 4th from the top outputs a 1 and all other lines output a 0.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 decoder selects one line for a pulse, when the input lines are interpreted as a binary number.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Why is this useful for a memory unit?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CD700B-E5C4-45F9-B7B9-59AFA370F5BC}"/>
              </a:ext>
            </a:extLst>
          </p:cNvPr>
          <p:cNvGrpSpPr/>
          <p:nvPr/>
        </p:nvGrpSpPr>
        <p:grpSpPr>
          <a:xfrm>
            <a:off x="3843292" y="1305018"/>
            <a:ext cx="5334000" cy="1752600"/>
            <a:chOff x="1295400" y="1219200"/>
            <a:chExt cx="5334000" cy="17526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E535D54-2C9A-4ABB-9424-1CB46C084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219200"/>
              <a:ext cx="24384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86F8C1E4-4292-400F-9ECD-11462078C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1371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E0CAC01F-9C20-4773-BF12-D2685D153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1905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A5A13D3-C64D-4967-9DD6-8A450019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2514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6EF972A-D332-40EB-A77C-8CC323E3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371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E7C1E531-797F-4BF1-957A-34A0D774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6002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1726B066-2A95-462B-A08F-BD00E420F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828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11D306C4-036A-4795-BEE2-F94CCC8AA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057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4AE623E-633C-45CA-B505-EE0956D6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286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4D02782-48A0-4B60-9D2B-E09DB1EEA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514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FC03ACD-6D03-4EA1-829A-067B22341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6670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CA921DA-3C48-4735-A34D-466C010F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2583699-1190-474C-AC0A-6A7E88721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1219200"/>
              <a:ext cx="45720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dirty="0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dirty="0"/>
                <a:t>1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DB4A9D5-7C9A-4030-B142-4AAC7BFE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2057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45E051F7-AC9C-4175-8EEE-BFB2D3B35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752600"/>
              <a:ext cx="16002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3 x 8 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3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Other Components of Memory Unit (Example)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06BB66-F2CE-4F4A-8F0D-BA739A41A280}"/>
              </a:ext>
            </a:extLst>
          </p:cNvPr>
          <p:cNvGrpSpPr/>
          <p:nvPr/>
        </p:nvGrpSpPr>
        <p:grpSpPr>
          <a:xfrm>
            <a:off x="2929317" y="1701553"/>
            <a:ext cx="6248400" cy="4419600"/>
            <a:chOff x="533400" y="1524000"/>
            <a:chExt cx="6248400" cy="44196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F6229210-C000-4F48-B657-F7A1C30E2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1676400"/>
              <a:ext cx="2971800" cy="4267200"/>
              <a:chOff x="2400" y="1056"/>
              <a:chExt cx="1872" cy="2688"/>
            </a:xfrm>
          </p:grpSpPr>
          <p:sp>
            <p:nvSpPr>
              <p:cNvPr id="45" name="Rectangle 4">
                <a:extLst>
                  <a:ext uri="{FF2B5EF4-FFF2-40B4-BE49-F238E27FC236}">
                    <a16:creationId xmlns:a16="http://schemas.microsoft.com/office/drawing/2014/main" id="{487E6B18-032A-4D9F-A13A-CBE84B53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00"/>
                <a:ext cx="1296" cy="25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B8A2C35A-8007-4F68-B2C1-8243BF633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056"/>
                <a:ext cx="480" cy="2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0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3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4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5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6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7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•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•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•</a:t>
                </a:r>
              </a:p>
              <a:p>
                <a:pPr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7" name="Line 6">
                <a:extLst>
                  <a:ext uri="{FF2B5EF4-FFF2-40B4-BE49-F238E27FC236}">
                    <a16:creationId xmlns:a16="http://schemas.microsoft.com/office/drawing/2014/main" id="{F978239A-9300-4CF1-916B-A5E2D4DCC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DF5E2AAF-95C0-4EE2-AF49-91E8803D4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5720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82A30C48-2837-43AB-97FB-ECB959A1E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68A1140E-3E0B-49F6-896D-991D9AF23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92A62C7E-EEEA-4C10-BB8B-486B36B97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B469F78D-90EC-4B42-A5F6-67FBF217C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8DDA34CE-61FF-4CEB-812A-A6E3A9C7F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971800"/>
              <a:ext cx="2209800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BDA598EE-5190-4847-B019-A686EF5BA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581400"/>
              <a:ext cx="16002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4 x 2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4</a:t>
              </a:r>
              <a:r>
                <a:rPr lang="en-US" altLang="en-US" sz="2400">
                  <a:latin typeface="Times New Roman" panose="02020603050405020304" pitchFamily="18" charset="0"/>
                </a:rPr>
                <a:t> decoder</a:t>
              </a: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37FFF46-CF63-42EB-B59B-C26A72EF7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343400"/>
              <a:ext cx="10668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E7F5F7DF-4054-44D6-82C6-EEE2C77D6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114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id="{5DFE9A6B-241D-446C-B6C3-CF05FBF5E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" y="1524000"/>
              <a:ext cx="2438400" cy="1058863"/>
              <a:chOff x="384" y="960"/>
              <a:chExt cx="1536" cy="667"/>
            </a:xfrm>
          </p:grpSpPr>
          <p:sp>
            <p:nvSpPr>
              <p:cNvPr id="42" name="Rectangle 17">
                <a:extLst>
                  <a:ext uri="{FF2B5EF4-FFF2-40B4-BE49-F238E27FC236}">
                    <a16:creationId xmlns:a16="http://schemas.microsoft.com/office/drawing/2014/main" id="{3D832A35-663D-44E6-A67A-84777AC16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15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FE7912A7-6A70-440C-81F4-FF0D12AB0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339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0     1     1     1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07702185-ACEE-4313-9734-270E1EF00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96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365CCC53-47C6-4B48-9ED4-457408691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133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33573314-9041-4384-ABB6-FB325A6D6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362200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ED1ECDF4-99E9-48A8-809F-1991F61B7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038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36CDAC78-4AB3-4A92-AF50-B2D96526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4B64C68C-3475-495B-9715-93EFDD518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724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77B1B77F-4B76-4E1B-952B-FBE5A3292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325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7D49188B-6D90-4A8A-B966-FC5F0D89E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9530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839B388D-47F5-4023-A4C1-B5A2565C4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52578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81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Decoder Circuit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0522F88-FC11-4297-AD03-95ED39E1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Decoder: can be built from AND-OR-NOT gates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As with all circuits, to build a decoder, 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Build a truth table for the circuit (For example, for a 3 x 8 decoder, there are 8 rows, 3 input choices, and 8 output values).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Use the sum-of-products algorithm to find the Boolean expression for the truth table.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Build the circuit.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0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Decoder Circuit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0522F88-FC11-4297-AD03-95ED39E1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decoder circuit doesn't scale well--- i.e. as the number of bits in the MAR increases, the number of output lines for the decoder goes up exponentially.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Most computers today have an MAR of 32 bits. Thus, if the memory was laid out as we showed it, we would need a 32 x 2</a:t>
            </a:r>
            <a:r>
              <a:rPr lang="en-US" altLang="en-US" baseline="30000" dirty="0"/>
              <a:t>32</a:t>
            </a:r>
            <a:r>
              <a:rPr lang="en-US" altLang="en-US" dirty="0"/>
              <a:t> decoder!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	 Note 2</a:t>
            </a:r>
            <a:r>
              <a:rPr lang="en-US" altLang="en-US" baseline="30000" dirty="0"/>
              <a:t>32</a:t>
            </a:r>
            <a:r>
              <a:rPr lang="en-US" altLang="en-US" dirty="0"/>
              <a:t> is 2</a:t>
            </a:r>
            <a:r>
              <a:rPr lang="en-US" altLang="en-US" baseline="30000" dirty="0"/>
              <a:t>2 </a:t>
            </a:r>
            <a:r>
              <a:rPr lang="en-US" altLang="en-US" dirty="0"/>
              <a:t>2</a:t>
            </a:r>
            <a:r>
              <a:rPr lang="en-US" altLang="en-US" baseline="30000" dirty="0"/>
              <a:t>30 </a:t>
            </a:r>
            <a:r>
              <a:rPr lang="en-US" altLang="en-US" dirty="0"/>
              <a:t>= 4 G 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So most memory is not 1 dimensional, but 2-dimensional (or even 3-dimensional if </a:t>
            </a:r>
            <a:r>
              <a:rPr lang="en-US" altLang="en-US" b="1" dirty="0">
                <a:solidFill>
                  <a:srgbClr val="CC3300"/>
                </a:solidFill>
              </a:rPr>
              <a:t>banked memory</a:t>
            </a:r>
            <a:r>
              <a:rPr lang="en-US" altLang="en-US" b="1" dirty="0"/>
              <a:t> is used).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5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Overall RAM Organization</a:t>
            </a:r>
          </a:p>
        </p:txBody>
      </p:sp>
      <p:pic>
        <p:nvPicPr>
          <p:cNvPr id="6" name="Picture 7" descr="SchnGerst_f05">
            <a:extLst>
              <a:ext uri="{FF2B5EF4-FFF2-40B4-BE49-F238E27FC236}">
                <a16:creationId xmlns:a16="http://schemas.microsoft.com/office/drawing/2014/main" id="{DE4FAB8C-23C5-4828-9FC8-DC7300696F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6855" y="992097"/>
            <a:ext cx="8358188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70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6421-7F84-4BB8-9992-8F116850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2D RAM Organization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0773B3-2A02-42CF-9798-6D912C1E6090}"/>
              </a:ext>
            </a:extLst>
          </p:cNvPr>
          <p:cNvGrpSpPr/>
          <p:nvPr/>
        </p:nvGrpSpPr>
        <p:grpSpPr>
          <a:xfrm>
            <a:off x="1747947" y="935007"/>
            <a:ext cx="8077200" cy="5638800"/>
            <a:chOff x="533400" y="685800"/>
            <a:chExt cx="8077200" cy="5638800"/>
          </a:xfrm>
        </p:grpSpPr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20682361-A969-4FF9-A346-12E14F191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685800"/>
              <a:ext cx="2438400" cy="1058863"/>
              <a:chOff x="384" y="960"/>
              <a:chExt cx="1536" cy="667"/>
            </a:xfrm>
          </p:grpSpPr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72D641B2-2E5E-47C0-9E2D-53A3D80E1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15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EE130266-D34F-4B1D-ABC0-0C775C3F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339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/>
                  <a:t>0     1     1     1</a:t>
                </a:r>
              </a:p>
            </p:txBody>
          </p:sp>
          <p:sp>
            <p:nvSpPr>
              <p:cNvPr id="39" name="Text Box 15">
                <a:extLst>
                  <a:ext uri="{FF2B5EF4-FFF2-40B4-BE49-F238E27FC236}">
                    <a16:creationId xmlns:a16="http://schemas.microsoft.com/office/drawing/2014/main" id="{80B691CC-739D-4349-9631-0DF96ABCE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96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/>
                  <a:t>MAR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691CF3-7566-45B9-A89D-C88F73000E52}"/>
                </a:ext>
              </a:extLst>
            </p:cNvPr>
            <p:cNvGrpSpPr/>
            <p:nvPr/>
          </p:nvGrpSpPr>
          <p:grpSpPr>
            <a:xfrm>
              <a:off x="609600" y="1143000"/>
              <a:ext cx="8001000" cy="5181600"/>
              <a:chOff x="609600" y="1143000"/>
              <a:chExt cx="8001000" cy="5181600"/>
            </a:xfrm>
          </p:grpSpPr>
          <p:sp>
            <p:nvSpPr>
              <p:cNvPr id="10" name="Line 3">
                <a:extLst>
                  <a:ext uri="{FF2B5EF4-FFF2-40B4-BE49-F238E27FC236}">
                    <a16:creationId xmlns:a16="http://schemas.microsoft.com/office/drawing/2014/main" id="{DB69DB65-885A-4AEC-9FB3-9184B21EB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400" y="5334000"/>
                <a:ext cx="3733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">
                <a:extLst>
                  <a:ext uri="{FF2B5EF4-FFF2-40B4-BE49-F238E27FC236}">
                    <a16:creationId xmlns:a16="http://schemas.microsoft.com/office/drawing/2014/main" id="{DE2A5822-E78F-4DDA-A932-B5375E88E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0400" y="3733800"/>
                <a:ext cx="3733800" cy="2590800"/>
                <a:chOff x="2016" y="1680"/>
                <a:chExt cx="2352" cy="1632"/>
              </a:xfrm>
            </p:grpSpPr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6B706430-7D59-42B8-80E7-3E9BC8E2C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680"/>
                  <a:ext cx="2352" cy="16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C7C85DD8-8A2A-43E1-AB46-CF262A4B50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01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700B276F-D225-4ECB-9DB9-DB1C2E4C4C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44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8">
                  <a:extLst>
                    <a:ext uri="{FF2B5EF4-FFF2-40B4-BE49-F238E27FC236}">
                      <a16:creationId xmlns:a16="http://schemas.microsoft.com/office/drawing/2014/main" id="{1C98C43D-EA5C-475E-9B36-2D65BAB72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92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9">
                  <a:extLst>
                    <a:ext uri="{FF2B5EF4-FFF2-40B4-BE49-F238E27FC236}">
                      <a16:creationId xmlns:a16="http://schemas.microsoft.com/office/drawing/2014/main" id="{1ACDDCA1-4716-4BB2-83F9-59E85CA8E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0" y="1680"/>
                  <a:ext cx="0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">
                  <a:extLst>
                    <a:ext uri="{FF2B5EF4-FFF2-40B4-BE49-F238E27FC236}">
                      <a16:creationId xmlns:a16="http://schemas.microsoft.com/office/drawing/2014/main" id="{5E29336B-A13A-490D-BB7B-024D8B5FF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680"/>
                  <a:ext cx="0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1">
                  <a:extLst>
                    <a:ext uri="{FF2B5EF4-FFF2-40B4-BE49-F238E27FC236}">
                      <a16:creationId xmlns:a16="http://schemas.microsoft.com/office/drawing/2014/main" id="{AD536370-981E-4E2A-97AC-D904110D0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680"/>
                  <a:ext cx="0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6103C637-1EE3-4EA7-ACA4-B1D0AD273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1295400" cy="1219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2 x 4 </a:t>
                </a:r>
              </a:p>
              <a:p>
                <a:pPr algn="ctr"/>
                <a:r>
                  <a:rPr lang="en-US" altLang="en-US" sz="2400" b="1"/>
                  <a:t>decoder </a:t>
                </a:r>
              </a:p>
            </p:txBody>
          </p:sp>
          <p:sp>
            <p:nvSpPr>
              <p:cNvPr id="13" name="Rectangle 17">
                <a:extLst>
                  <a:ext uri="{FF2B5EF4-FFF2-40B4-BE49-F238E27FC236}">
                    <a16:creationId xmlns:a16="http://schemas.microsoft.com/office/drawing/2014/main" id="{27E78B38-19B4-464C-81C0-414DDF7D5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2209800"/>
                <a:ext cx="1600200" cy="990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2 x 4 </a:t>
                </a:r>
              </a:p>
              <a:p>
                <a:pPr algn="ctr"/>
                <a:r>
                  <a:rPr lang="en-US" altLang="en-US" sz="2400" b="1"/>
                  <a:t>decoder</a:t>
                </a:r>
              </a:p>
            </p:txBody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A0D76A84-145E-427D-BFE2-3729BC93D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" y="1676400"/>
                <a:ext cx="0" cy="198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8617FDFD-E8EB-4C14-9C16-B65FF3B3C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1600" y="1676400"/>
                <a:ext cx="0" cy="198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182E5D58-C116-4768-B069-2C9FBB5B6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000" y="3962400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BF681511-6311-4ACE-BE3D-9C1A80D06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000" y="4343400"/>
                <a:ext cx="1295400" cy="15240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BB1C8D48-A615-41D0-B323-F409B8780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000" y="4419600"/>
                <a:ext cx="12954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BA0B837D-2F7B-426D-90AD-A80EB889F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000" y="4724400"/>
                <a:ext cx="129540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B5CBAFAA-D94E-4EA7-A6B4-006C238AB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0200" y="11430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9BDAE24B-EB35-4BE7-AD1F-572C3B197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5000" y="16764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7A207311-A91B-414C-A6F1-188C139C8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400" y="16764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02E9A453-2A89-4C1C-848D-83B10EFD5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124200"/>
                <a:ext cx="2286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7B4970ED-1B13-4705-97CD-B4911B880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2819400"/>
                <a:ext cx="12192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9">
                <a:extLst>
                  <a:ext uri="{FF2B5EF4-FFF2-40B4-BE49-F238E27FC236}">
                    <a16:creationId xmlns:a16="http://schemas.microsoft.com/office/drawing/2014/main" id="{32EC9D58-A6A2-40BC-A4A8-01C09E23D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2590800"/>
                <a:ext cx="2209800" cy="1143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365B9F44-60CB-42B3-9527-3B79B8737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2438400"/>
                <a:ext cx="3124200" cy="121920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1">
                <a:extLst>
                  <a:ext uri="{FF2B5EF4-FFF2-40B4-BE49-F238E27FC236}">
                    <a16:creationId xmlns:a16="http://schemas.microsoft.com/office/drawing/2014/main" id="{B13CA9ED-270B-44CB-BEE3-C681FC40F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1200" y="3124200"/>
                <a:ext cx="1447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b="1"/>
                  <a:t>columns</a:t>
                </a:r>
              </a:p>
            </p:txBody>
          </p:sp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FD4D778B-3714-4736-BB20-7A9898399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48006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b="1"/>
                  <a:t>rows</a:t>
                </a:r>
              </a:p>
            </p:txBody>
          </p:sp>
          <p:sp>
            <p:nvSpPr>
              <p:cNvPr id="29" name="Text Box 33">
                <a:extLst>
                  <a:ext uri="{FF2B5EF4-FFF2-40B4-BE49-F238E27FC236}">
                    <a16:creationId xmlns:a16="http://schemas.microsoft.com/office/drawing/2014/main" id="{E9A278A6-1FBA-44AB-836C-450D8FF49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1676400"/>
                <a:ext cx="4267200" cy="1187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b="1"/>
                  <a:t>Note that a 4 x </a:t>
                </a:r>
                <a:r>
                  <a:rPr lang="en-US" altLang="en-US" sz="2400" b="1">
                    <a:solidFill>
                      <a:srgbClr val="CC3300"/>
                    </a:solidFill>
                  </a:rPr>
                  <a:t>16</a:t>
                </a:r>
                <a:r>
                  <a:rPr lang="en-US" altLang="en-US" sz="2400" b="1">
                    <a:solidFill>
                      <a:schemeClr val="bg2"/>
                    </a:solidFill>
                  </a:rPr>
                  <a:t> </a:t>
                </a:r>
                <a:r>
                  <a:rPr lang="en-US" altLang="en-US" sz="2400" b="1"/>
                  <a:t>decoder was used for the 1-D memory.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408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24A-B4EE-4D6C-B397-F609FFB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D7F7-1639-4B49-A2ED-51739B11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535634"/>
            <a:ext cx="10753725" cy="403452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Memory access is much slower than processing time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Faster memory is too expensive to use for all memory cells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Locality principle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Once a value is used, it is likely to be used again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Small size, fast memory just for values currently in use speeds computing time</a:t>
            </a:r>
          </a:p>
        </p:txBody>
      </p:sp>
    </p:spTree>
    <p:extLst>
      <p:ext uri="{BB962C8B-B14F-4D97-AF65-F5344CB8AC3E}">
        <p14:creationId xmlns:p14="http://schemas.microsoft.com/office/powerpoint/2010/main" val="385269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24A-B4EE-4D6C-B397-F609FFB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Input/Output</a:t>
            </a:r>
            <a:r>
              <a:rPr lang="en-US" altLang="en-US" dirty="0"/>
              <a:t> and Mass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D7F7-1639-4B49-A2ED-51739B11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0" y="1535634"/>
            <a:ext cx="10753725" cy="4034528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2800" dirty="0"/>
              <a:t>Communication with outside world and external data storage</a:t>
            </a:r>
          </a:p>
          <a:p>
            <a:pPr lvl="1">
              <a:spcBef>
                <a:spcPct val="100000"/>
              </a:spcBef>
            </a:pPr>
            <a:r>
              <a:rPr lang="en-US" altLang="en-US" dirty="0"/>
              <a:t>Human interfaces: Monitor, keyboard, mouse</a:t>
            </a:r>
          </a:p>
          <a:p>
            <a:pPr lvl="1">
              <a:spcBef>
                <a:spcPct val="100000"/>
              </a:spcBef>
            </a:pPr>
            <a:r>
              <a:rPr lang="en-US" altLang="en-US" dirty="0"/>
              <a:t>Archival storage: Not dependent on constant power</a:t>
            </a:r>
          </a:p>
          <a:p>
            <a:pPr>
              <a:spcBef>
                <a:spcPct val="100000"/>
              </a:spcBef>
            </a:pPr>
            <a:r>
              <a:rPr lang="en-US" altLang="en-US" sz="2800" dirty="0"/>
              <a:t>External devices vary tremendously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43444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A067871F-F484-47F1-8552-88F31A939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and Mass Storage (continued)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0AF488A8-B265-495B-AE5F-5FECD70BD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130" y="1423953"/>
            <a:ext cx="10850122" cy="38600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Volatile storage</a:t>
            </a:r>
          </a:p>
          <a:p>
            <a:pPr lvl="1" eaLnBrk="1" hangingPunct="1"/>
            <a:r>
              <a:rPr lang="en-US" altLang="en-US" dirty="0"/>
              <a:t>Information disappears when the power is turned off</a:t>
            </a:r>
            <a:endParaRPr lang="en-US" altLang="en-US" sz="3000" dirty="0"/>
          </a:p>
          <a:p>
            <a:pPr lvl="1" eaLnBrk="1" hangingPunct="1"/>
            <a:r>
              <a:rPr lang="en-US" altLang="en-US" dirty="0"/>
              <a:t>Example: RAM</a:t>
            </a:r>
          </a:p>
          <a:p>
            <a:pPr eaLnBrk="1" hangingPunct="1"/>
            <a:r>
              <a:rPr lang="en-US" altLang="en-US" sz="2800" dirty="0"/>
              <a:t>Nonvolatile storage</a:t>
            </a:r>
          </a:p>
          <a:p>
            <a:pPr lvl="1" eaLnBrk="1" hangingPunct="1"/>
            <a:r>
              <a:rPr lang="en-US" altLang="en-US" dirty="0"/>
              <a:t>Information does not disappear when the power is turned off</a:t>
            </a:r>
          </a:p>
          <a:p>
            <a:pPr lvl="1" eaLnBrk="1" hangingPunct="1"/>
            <a:r>
              <a:rPr lang="en-US" altLang="en-US" dirty="0"/>
              <a:t>Example: Mass storage devices such as disks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5FC83387-843C-4FBD-A6F2-455185BD1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and Mass Storage (continued)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7F09AE5-7D9F-42A6-8B31-8BEE5D375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650" y="1291329"/>
            <a:ext cx="9736150" cy="37762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sz="2800" dirty="0"/>
              <a:t>Mass storage devices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/>
              <a:t>Direct access storage device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dirty="0"/>
              <a:t>Hard drive, CD-ROM, DVD, USB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dirty="0"/>
              <a:t>Uses its own addressing scheme to access data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/>
              <a:t>Sequential access storage device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dirty="0"/>
              <a:t>Tape drive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dirty="0"/>
              <a:t>Stores data sequentially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475" y="1336700"/>
            <a:ext cx="10610430" cy="4435886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</a:pPr>
            <a:r>
              <a:rPr lang="en-US" altLang="en-US" sz="2800" dirty="0"/>
              <a:t>Computer organization examines the computer as a collection of interacting “functional units”</a:t>
            </a:r>
          </a:p>
          <a:p>
            <a:pPr>
              <a:spcBef>
                <a:spcPct val="150000"/>
              </a:spcBef>
            </a:pPr>
            <a:r>
              <a:rPr lang="en-US" altLang="en-US" sz="2800" dirty="0"/>
              <a:t>Functional units may be built out of the circuits already studied</a:t>
            </a:r>
          </a:p>
          <a:p>
            <a:pPr>
              <a:spcBef>
                <a:spcPct val="150000"/>
              </a:spcBef>
            </a:pPr>
            <a:r>
              <a:rPr lang="en-US" altLang="en-US" sz="2800" dirty="0"/>
              <a:t>Higher level of abstraction assists in understanding by reducing complexity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2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7916B983-ACDA-4DC3-9625-122E5A717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Input/Output</a:t>
            </a:r>
            <a:r>
              <a:rPr lang="en-US" altLang="en-US" dirty="0"/>
              <a:t> and Mass Storage (continued)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950D06F4-23C6-47BC-BB40-FB689E764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539" y="1263409"/>
            <a:ext cx="9345261" cy="45580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/>
              <a:t>Direct access storage devices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Data stored on a spinning disk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Disk divided into concentric rings (sectors)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Read/write head moves from one ring to another while disk spins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Access time depends on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Time to move head to correct sector (track): </a:t>
            </a:r>
            <a:r>
              <a:rPr lang="en-US" altLang="en-US" b="1" dirty="0"/>
              <a:t>Seek time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/>
              <a:t>Time for sector to spin to data location: </a:t>
            </a:r>
            <a:r>
              <a:rPr lang="en-US" altLang="en-US" b="1" dirty="0"/>
              <a:t>Latency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6">
            <a:extLst>
              <a:ext uri="{FF2B5EF4-FFF2-40B4-BE49-F238E27FC236}">
                <a16:creationId xmlns:a16="http://schemas.microsoft.com/office/drawing/2014/main" id="{50C804BB-F73C-4642-B69A-D2E811AAC7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337175"/>
            <a:ext cx="8229600" cy="539237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Overall Organization of a Typical Disk</a:t>
            </a:r>
          </a:p>
        </p:txBody>
      </p:sp>
      <p:pic>
        <p:nvPicPr>
          <p:cNvPr id="56325" name="Picture 7" descr="SchnGerst_f05">
            <a:extLst>
              <a:ext uri="{FF2B5EF4-FFF2-40B4-BE49-F238E27FC236}">
                <a16:creationId xmlns:a16="http://schemas.microsoft.com/office/drawing/2014/main" id="{43442649-F59E-452C-B70C-3E6F2D2634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8963" y="770726"/>
            <a:ext cx="6737350" cy="448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3545E8A3-BC4C-4CA0-A092-5755E981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Input/Output and Mass Storage (continued)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E330495A-2250-43F9-8F4C-3986C838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130" y="1205823"/>
            <a:ext cx="10772775" cy="407352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 dirty="0"/>
              <a:t>I/O controller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/>
              <a:t>Intermediary between central processor and I/O devices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/>
              <a:t>Processor sends request and data, then goes on with its work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/>
              <a:t>I/O controller signals/interrupts processor when request is complete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6">
            <a:extLst>
              <a:ext uri="{FF2B5EF4-FFF2-40B4-BE49-F238E27FC236}">
                <a16:creationId xmlns:a16="http://schemas.microsoft.com/office/drawing/2014/main" id="{DB4388C6-836A-4EBE-8405-82294171E4B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334001"/>
            <a:ext cx="8229600" cy="445565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Organization of an I/O Controller</a:t>
            </a:r>
          </a:p>
        </p:txBody>
      </p:sp>
      <p:pic>
        <p:nvPicPr>
          <p:cNvPr id="60421" name="Picture 7" descr="SchnGerst_f05">
            <a:extLst>
              <a:ext uri="{FF2B5EF4-FFF2-40B4-BE49-F238E27FC236}">
                <a16:creationId xmlns:a16="http://schemas.microsoft.com/office/drawing/2014/main" id="{23077300-1449-4AC2-8760-D1249940A77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533401"/>
            <a:ext cx="8318500" cy="4727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86F2C057-0D2A-4C19-BDE4-700CACF9B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Arithmetic/Logic Unit</a:t>
            </a:r>
            <a:r>
              <a:rPr lang="en-US" altLang="en-US" baseline="30000"/>
              <a:t>*</a:t>
            </a:r>
            <a:endParaRPr lang="en-US" altLang="en-US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C7BB96BC-8461-4841-890F-ACE285F1C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50047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i="1" dirty="0"/>
              <a:t>A</a:t>
            </a:r>
            <a:r>
              <a:rPr lang="en-US" altLang="en-US" sz="2600" i="1" dirty="0"/>
              <a:t>rithmetic and </a:t>
            </a:r>
            <a:r>
              <a:rPr lang="en-US" altLang="en-US" sz="2600" b="1" i="1" dirty="0"/>
              <a:t>L</a:t>
            </a:r>
            <a:r>
              <a:rPr lang="en-US" altLang="en-US" sz="2600" i="1" dirty="0"/>
              <a:t>ogic </a:t>
            </a:r>
            <a:r>
              <a:rPr lang="en-US" altLang="en-US" sz="2600" b="1" i="1" dirty="0"/>
              <a:t>U</a:t>
            </a:r>
            <a:r>
              <a:rPr lang="en-US" altLang="en-US" sz="2600" i="1" dirty="0"/>
              <a:t>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/>
              <a:t>“Manufacturing” section of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/>
              <a:t>Contains decision mechanisms and can make comparisons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Actual computations are performed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Primitive operation circuits</a:t>
            </a:r>
            <a:r>
              <a:rPr lang="en-US" altLang="en-US" sz="2600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dirty="0"/>
              <a:t>Arithmetic </a:t>
            </a:r>
            <a:r>
              <a:rPr lang="en-US" altLang="en-US" sz="2200" i="1" dirty="0"/>
              <a:t>[+, -, *, /]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dirty="0"/>
              <a:t>Comparison </a:t>
            </a:r>
            <a:r>
              <a:rPr lang="en-US" altLang="en-US" sz="2200" i="1" dirty="0"/>
              <a:t>[equality or CE, GT, LT, NEQ] 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dirty="0"/>
              <a:t>Logic </a:t>
            </a:r>
            <a:r>
              <a:rPr lang="en-US" altLang="en-US" sz="2200" i="1" dirty="0"/>
              <a:t>[AND, OR, NOT, XOR]</a:t>
            </a:r>
            <a:r>
              <a:rPr lang="en-US" altLang="en-US" sz="2100" dirty="0"/>
              <a:t> Data inputs and results stored in registers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/>
              <a:t>Multiplexor selects desired output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49D73CDC-118C-4969-9935-E02213C7A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Arithmetic/Logic Unit (continued)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7EE35938-C484-4613-AAB2-296179021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633" y="1219783"/>
            <a:ext cx="10960003" cy="5125176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ALU process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Values for operations copied into ALU’s input register locations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All circuits compute results for those inputs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Multiplexor selects the one desired result from all values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Result value copied to desired result register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6">
            <a:extLst>
              <a:ext uri="{FF2B5EF4-FFF2-40B4-BE49-F238E27FC236}">
                <a16:creationId xmlns:a16="http://schemas.microsoft.com/office/drawing/2014/main" id="{B290F928-CF5B-466E-89BA-3D6DDD2D48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257802"/>
            <a:ext cx="8229600" cy="465924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Using a Multiplexor Circuit to Select the Proper ALU Result</a:t>
            </a:r>
          </a:p>
        </p:txBody>
      </p:sp>
      <p:pic>
        <p:nvPicPr>
          <p:cNvPr id="66565" name="Picture 7" descr="SchnGerst_f05">
            <a:extLst>
              <a:ext uri="{FF2B5EF4-FFF2-40B4-BE49-F238E27FC236}">
                <a16:creationId xmlns:a16="http://schemas.microsoft.com/office/drawing/2014/main" id="{31CCAFE8-D68E-4E7D-A389-364904F5C69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7042" y="573346"/>
            <a:ext cx="8342313" cy="437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197B35BB-0105-4D6D-B27C-40FB3AE0D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Control Unit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507FD35D-0C61-43F3-825B-917DBCCA7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Manages stored program execution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Task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u="sng"/>
              <a:t>Fetch</a:t>
            </a:r>
            <a:r>
              <a:rPr lang="en-US" altLang="en-US"/>
              <a:t> from memory the next instruction to be executed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u="sng"/>
              <a:t>Decode</a:t>
            </a:r>
            <a:r>
              <a:rPr lang="en-US" altLang="en-US"/>
              <a:t> it: Determine what is to be done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u="sng"/>
              <a:t>Execute</a:t>
            </a:r>
            <a:r>
              <a:rPr lang="en-US" altLang="en-US"/>
              <a:t> it: Issue appropriate command to ALU, memory, and I/O controllers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>
            <a:extLst>
              <a:ext uri="{FF2B5EF4-FFF2-40B4-BE49-F238E27FC236}">
                <a16:creationId xmlns:a16="http://schemas.microsoft.com/office/drawing/2014/main" id="{6F4FCE79-2B9B-43DA-A414-21182E1A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Language Instructions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619C7C8-E0BA-4317-99FE-D9667DD79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/>
              <a:t>Can be decoded and executed by control unit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Parts of instructions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/>
              <a:t>Operation code (op code)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en-US"/>
              <a:t>Unique unsigned-integer code assigned to each machine language operation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/>
              <a:t>Address fields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en-US"/>
              <a:t>Memory addresses of the values on which operation will work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6">
            <a:extLst>
              <a:ext uri="{FF2B5EF4-FFF2-40B4-BE49-F238E27FC236}">
                <a16:creationId xmlns:a16="http://schemas.microsoft.com/office/drawing/2014/main" id="{8437AE20-AAEA-4DF9-B6A9-7993FCBDB6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32339" y="3928817"/>
            <a:ext cx="8229600" cy="522081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Typical Machine Language Instruction Format</a:t>
            </a:r>
          </a:p>
        </p:txBody>
      </p:sp>
      <p:pic>
        <p:nvPicPr>
          <p:cNvPr id="72709" name="Picture 7" descr="SchnGerst_f05">
            <a:extLst>
              <a:ext uri="{FF2B5EF4-FFF2-40B4-BE49-F238E27FC236}">
                <a16:creationId xmlns:a16="http://schemas.microsoft.com/office/drawing/2014/main" id="{0E6E2755-CDB1-488D-8E12-ABD4C1837D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752601"/>
            <a:ext cx="7543800" cy="1522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Concept of Abstraction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8993F-6991-4D39-812E-99755DAF7C26}"/>
              </a:ext>
            </a:extLst>
          </p:cNvPr>
          <p:cNvSpPr/>
          <p:nvPr/>
        </p:nvSpPr>
        <p:spPr>
          <a:xfrm>
            <a:off x="6704218" y="1408773"/>
            <a:ext cx="1528653" cy="58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</a:t>
            </a:r>
          </a:p>
        </p:txBody>
      </p: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8E16F29D-2A55-40C1-B1F8-3796B0522803}"/>
              </a:ext>
            </a:extLst>
          </p:cNvPr>
          <p:cNvGrpSpPr/>
          <p:nvPr/>
        </p:nvGrpSpPr>
        <p:grpSpPr>
          <a:xfrm>
            <a:off x="3458014" y="2468871"/>
            <a:ext cx="8022220" cy="586332"/>
            <a:chOff x="2813718" y="2450554"/>
            <a:chExt cx="8022220" cy="586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A0E484-9543-4151-B9C5-42C636D77361}"/>
                </a:ext>
              </a:extLst>
            </p:cNvPr>
            <p:cNvSpPr/>
            <p:nvPr/>
          </p:nvSpPr>
          <p:spPr>
            <a:xfrm>
              <a:off x="2813718" y="2450554"/>
              <a:ext cx="1528653" cy="58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72671A-2C2E-426B-BA62-E33A1BE7F8FB}"/>
                </a:ext>
              </a:extLst>
            </p:cNvPr>
            <p:cNvSpPr/>
            <p:nvPr/>
          </p:nvSpPr>
          <p:spPr>
            <a:xfrm>
              <a:off x="6008308" y="2450554"/>
              <a:ext cx="1528653" cy="58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56ACD7-EDEA-4B5A-BAA0-F312A8CB260E}"/>
                </a:ext>
              </a:extLst>
            </p:cNvPr>
            <p:cNvSpPr/>
            <p:nvPr/>
          </p:nvSpPr>
          <p:spPr>
            <a:xfrm>
              <a:off x="9307285" y="2450554"/>
              <a:ext cx="1528653" cy="58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B42EF5-9801-4325-9DCE-E14565D8C0F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342371" y="2743720"/>
              <a:ext cx="16659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43ADB8-E91A-475C-9683-FEB2014C1B3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536961" y="2743720"/>
              <a:ext cx="177032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2899B-5374-45E1-92E7-37C3C432082A}"/>
              </a:ext>
            </a:extLst>
          </p:cNvPr>
          <p:cNvGrpSpPr/>
          <p:nvPr/>
        </p:nvGrpSpPr>
        <p:grpSpPr>
          <a:xfrm>
            <a:off x="2994292" y="3472813"/>
            <a:ext cx="8949663" cy="2159240"/>
            <a:chOff x="2397740" y="3515363"/>
            <a:chExt cx="8949663" cy="21592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36EA9D-F453-4DA9-87EE-10C46966C77D}"/>
                </a:ext>
              </a:extLst>
            </p:cNvPr>
            <p:cNvSpPr/>
            <p:nvPr/>
          </p:nvSpPr>
          <p:spPr>
            <a:xfrm>
              <a:off x="2397740" y="3515363"/>
              <a:ext cx="2639515" cy="2159240"/>
            </a:xfrm>
            <a:prstGeom prst="rect">
              <a:avLst/>
            </a:prstGeom>
            <a:solidFill>
              <a:schemeClr val="bg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2BDEF3-5F0E-48C1-9D71-3FE5C44FA549}"/>
                </a:ext>
              </a:extLst>
            </p:cNvPr>
            <p:cNvSpPr/>
            <p:nvPr/>
          </p:nvSpPr>
          <p:spPr>
            <a:xfrm>
              <a:off x="3090409" y="3692256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40E7B7-9B2D-4F2E-A140-AFD0D85F340F}"/>
                </a:ext>
              </a:extLst>
            </p:cNvPr>
            <p:cNvSpPr/>
            <p:nvPr/>
          </p:nvSpPr>
          <p:spPr>
            <a:xfrm>
              <a:off x="3090409" y="4863193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104F77-52C9-4E18-9A9D-00527EED2AAD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3441077" y="4331448"/>
              <a:ext cx="0" cy="531745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5D7CE0-C44F-4253-965C-AC91AA3DE262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3689037" y="4237840"/>
              <a:ext cx="875277" cy="270501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38BD93-79DD-467F-9FDD-AE264AE9E100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3689037" y="4508341"/>
              <a:ext cx="875277" cy="448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5DC3C-53C6-4350-85F4-598F4C4EE2DC}"/>
                </a:ext>
              </a:extLst>
            </p:cNvPr>
            <p:cNvSpPr/>
            <p:nvPr/>
          </p:nvSpPr>
          <p:spPr>
            <a:xfrm>
              <a:off x="5482289" y="3515363"/>
              <a:ext cx="2639515" cy="2159240"/>
            </a:xfrm>
            <a:prstGeom prst="rect">
              <a:avLst/>
            </a:prstGeom>
            <a:solidFill>
              <a:schemeClr val="bg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A27EFA-8D31-4E0F-9E07-C760E5807945}"/>
                </a:ext>
              </a:extLst>
            </p:cNvPr>
            <p:cNvSpPr/>
            <p:nvPr/>
          </p:nvSpPr>
          <p:spPr>
            <a:xfrm>
              <a:off x="6162414" y="3787523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68CB8A-F8D1-4598-A4FC-8F6A3D8F1445}"/>
                </a:ext>
              </a:extLst>
            </p:cNvPr>
            <p:cNvSpPr/>
            <p:nvPr/>
          </p:nvSpPr>
          <p:spPr>
            <a:xfrm>
              <a:off x="6162414" y="4958460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4D1DE-3B30-4828-A1EB-3D847A3C1A28}"/>
                </a:ext>
              </a:extLst>
            </p:cNvPr>
            <p:cNvCxnSpPr>
              <a:cxnSpLocks/>
              <a:stCxn id="29" idx="4"/>
              <a:endCxn id="30" idx="0"/>
            </p:cNvCxnSpPr>
            <p:nvPr/>
          </p:nvCxnSpPr>
          <p:spPr>
            <a:xfrm>
              <a:off x="6513082" y="4426715"/>
              <a:ext cx="0" cy="531745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1DC4EE-9572-4F18-AAFB-C31C46183C45}"/>
                </a:ext>
              </a:extLst>
            </p:cNvPr>
            <p:cNvCxnSpPr>
              <a:cxnSpLocks/>
              <a:stCxn id="29" idx="5"/>
            </p:cNvCxnSpPr>
            <p:nvPr/>
          </p:nvCxnSpPr>
          <p:spPr>
            <a:xfrm>
              <a:off x="6761042" y="4333107"/>
              <a:ext cx="875277" cy="270501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ADE44A-8410-45CB-9E40-59A3E61674D1}"/>
                </a:ext>
              </a:extLst>
            </p:cNvPr>
            <p:cNvCxnSpPr>
              <a:cxnSpLocks/>
              <a:stCxn id="30" idx="7"/>
            </p:cNvCxnSpPr>
            <p:nvPr/>
          </p:nvCxnSpPr>
          <p:spPr>
            <a:xfrm flipV="1">
              <a:off x="6761042" y="4603608"/>
              <a:ext cx="875277" cy="448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85081-F350-470F-A093-E7E70C5A6746}"/>
                </a:ext>
              </a:extLst>
            </p:cNvPr>
            <p:cNvSpPr/>
            <p:nvPr/>
          </p:nvSpPr>
          <p:spPr>
            <a:xfrm>
              <a:off x="8707888" y="3515363"/>
              <a:ext cx="2639515" cy="2159240"/>
            </a:xfrm>
            <a:prstGeom prst="rect">
              <a:avLst/>
            </a:prstGeom>
            <a:solidFill>
              <a:schemeClr val="bg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9A5E13-9E3C-407F-A1EF-08D222F98385}"/>
                </a:ext>
              </a:extLst>
            </p:cNvPr>
            <p:cNvSpPr/>
            <p:nvPr/>
          </p:nvSpPr>
          <p:spPr>
            <a:xfrm>
              <a:off x="9704562" y="3700881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6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9569AA5-8A6F-41ED-AB9E-89E0734826DC}"/>
                </a:ext>
              </a:extLst>
            </p:cNvPr>
            <p:cNvSpPr/>
            <p:nvPr/>
          </p:nvSpPr>
          <p:spPr>
            <a:xfrm>
              <a:off x="9704562" y="4871818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7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FA30CB-D48B-48B1-8064-24232446100E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10055230" y="4340073"/>
              <a:ext cx="0" cy="531745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930EE1-E54F-4D85-8697-18D5D4FC7923}"/>
                </a:ext>
              </a:extLst>
            </p:cNvPr>
            <p:cNvCxnSpPr>
              <a:cxnSpLocks/>
              <a:stCxn id="35" idx="3"/>
              <a:endCxn id="41" idx="7"/>
            </p:cNvCxnSpPr>
            <p:nvPr/>
          </p:nvCxnSpPr>
          <p:spPr>
            <a:xfrm flipH="1">
              <a:off x="9426520" y="4246465"/>
              <a:ext cx="380750" cy="178885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05976C-A6D7-4EEB-9369-0B8BB86316E4}"/>
                </a:ext>
              </a:extLst>
            </p:cNvPr>
            <p:cNvCxnSpPr>
              <a:cxnSpLocks/>
              <a:stCxn id="36" idx="1"/>
              <a:endCxn id="41" idx="5"/>
            </p:cNvCxnSpPr>
            <p:nvPr/>
          </p:nvCxnSpPr>
          <p:spPr>
            <a:xfrm flipH="1" flipV="1">
              <a:off x="9426520" y="4877326"/>
              <a:ext cx="380750" cy="881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E8CA60-7AAF-4149-8EFD-C6B5FE13C8A6}"/>
                </a:ext>
              </a:extLst>
            </p:cNvPr>
            <p:cNvSpPr/>
            <p:nvPr/>
          </p:nvSpPr>
          <p:spPr>
            <a:xfrm>
              <a:off x="7285651" y="4319268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5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28A82E0-867E-478F-A2CB-810006178390}"/>
                </a:ext>
              </a:extLst>
            </p:cNvPr>
            <p:cNvSpPr/>
            <p:nvPr/>
          </p:nvSpPr>
          <p:spPr>
            <a:xfrm>
              <a:off x="8827892" y="4331742"/>
              <a:ext cx="701336" cy="639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</a:t>
              </a:r>
              <a:r>
                <a:rPr lang="en-US" sz="2000" b="1" baseline="-25000" dirty="0"/>
                <a:t>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7C8945-76E1-4B97-93EA-9D6378E1C33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H="1">
              <a:off x="5884372" y="4333107"/>
              <a:ext cx="380750" cy="17523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AC5FE9-101C-4C26-A1CE-ADD8A8A89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314" y="4508341"/>
              <a:ext cx="1320058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CBE5381-AEC2-4D19-B086-9211E52261A8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5883511" y="4505267"/>
              <a:ext cx="381611" cy="546801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836F0C-B73D-4A3C-B5C6-0B619F84BDE0}"/>
                </a:ext>
              </a:extLst>
            </p:cNvPr>
            <p:cNvCxnSpPr>
              <a:cxnSpLocks/>
              <a:stCxn id="41" idx="2"/>
              <a:endCxn id="40" idx="6"/>
            </p:cNvCxnSpPr>
            <p:nvPr/>
          </p:nvCxnSpPr>
          <p:spPr>
            <a:xfrm flipH="1" flipV="1">
              <a:off x="7986987" y="4638864"/>
              <a:ext cx="840905" cy="1247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TextBox 4098">
            <a:extLst>
              <a:ext uri="{FF2B5EF4-FFF2-40B4-BE49-F238E27FC236}">
                <a16:creationId xmlns:a16="http://schemas.microsoft.com/office/drawing/2014/main" id="{A5AFDA01-E6F1-4942-A2E6-CF7BC5D0EEC8}"/>
              </a:ext>
            </a:extLst>
          </p:cNvPr>
          <p:cNvSpPr txBox="1"/>
          <p:nvPr/>
        </p:nvSpPr>
        <p:spPr>
          <a:xfrm>
            <a:off x="90734" y="2559054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Higher-level system view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C63B30-DB25-4C68-BDE8-E08B0C3D4CB5}"/>
              </a:ext>
            </a:extLst>
          </p:cNvPr>
          <p:cNvSpPr txBox="1"/>
          <p:nvPr/>
        </p:nvSpPr>
        <p:spPr>
          <a:xfrm>
            <a:off x="61619" y="1461779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Highest-level system view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9EC5D1-5D0C-43EB-AC54-C20E7651636E}"/>
              </a:ext>
            </a:extLst>
          </p:cNvPr>
          <p:cNvSpPr txBox="1"/>
          <p:nvPr/>
        </p:nvSpPr>
        <p:spPr>
          <a:xfrm>
            <a:off x="153491" y="4330540"/>
            <a:ext cx="239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components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C36CCA-F6CD-4ACB-B9F3-6334DF622370}"/>
              </a:ext>
            </a:extLst>
          </p:cNvPr>
          <p:cNvSpPr txBox="1"/>
          <p:nvPr/>
        </p:nvSpPr>
        <p:spPr>
          <a:xfrm>
            <a:off x="155536" y="6022406"/>
            <a:ext cx="239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system view</a:t>
            </a:r>
          </a:p>
        </p:txBody>
      </p:sp>
    </p:spTree>
    <p:extLst>
      <p:ext uri="{BB962C8B-B14F-4D97-AF65-F5344CB8AC3E}">
        <p14:creationId xmlns:p14="http://schemas.microsoft.com/office/powerpoint/2010/main" val="1919882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2ACA-8A9D-4719-8631-0ED75EEF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Language Instructions</a:t>
            </a:r>
            <a:endParaRPr lang="en-US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9200D424-98BB-46DD-8A28-92E38B3D4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76976"/>
              </p:ext>
            </p:extLst>
          </p:nvPr>
        </p:nvGraphicFramePr>
        <p:xfrm>
          <a:off x="1945137" y="1026944"/>
          <a:ext cx="8074025" cy="569959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1293172138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19705464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67214023"/>
                    </a:ext>
                  </a:extLst>
                </a:gridCol>
                <a:gridCol w="4449762">
                  <a:extLst>
                    <a:ext uri="{9D8B030D-6E8A-4147-A177-3AD203B41FA5}">
                      <a16:colId xmlns:a16="http://schemas.microsoft.com/office/drawing/2014/main" val="696219046"/>
                    </a:ext>
                  </a:extLst>
                </a:gridCol>
              </a:tblGrid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Instruction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Binary Op Code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914824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472568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048378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23768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942207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Increment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14565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54049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Decrement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25765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Compare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98670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Jump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563922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Jump GT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463779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Jump EQ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96217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Jump LT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176140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Jump NEQ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41102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924006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514801"/>
                  </a:ext>
                </a:extLst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13716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Halt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2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43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A46439CE-2916-4FD7-8F2B-B06D2EF63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Language Instructions (continued)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7F31D319-719E-4A8F-98C7-24993BEC5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875" y="1074944"/>
            <a:ext cx="10184043" cy="5395658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2800" dirty="0"/>
              <a:t>Operations of machine language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Data transfer operations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dirty="0"/>
              <a:t>Move values to and from memory and registers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Arithmetic/logic operations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dirty="0"/>
              <a:t>Perform ALU operations that produce numeric values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Compare operations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Compare two values and set an indicator on the basis of the results of the compare; set register bits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Branch operations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Jump to a new memory address to continue processing</a:t>
            </a:r>
          </a:p>
          <a:p>
            <a:pPr lvl="1">
              <a:spcBef>
                <a:spcPts val="6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>
            <a:extLst>
              <a:ext uri="{FF2B5EF4-FFF2-40B4-BE49-F238E27FC236}">
                <a16:creationId xmlns:a16="http://schemas.microsoft.com/office/drawing/2014/main" id="{290CAA62-8085-445A-B198-75FE5D03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Unit Registers and Circuits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E7CB381B-4CE9-478F-A6EE-8CF167D7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7618" y="1102865"/>
            <a:ext cx="10428348" cy="50280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Parts of control unit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Links to other subsystems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Instruction decoder circuit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Two special registers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Program counter (PC)</a:t>
            </a:r>
          </a:p>
          <a:p>
            <a:pPr lvl="3" eaLnBrk="1" hangingPunct="1">
              <a:spcBef>
                <a:spcPct val="40000"/>
              </a:spcBef>
            </a:pPr>
            <a:r>
              <a:rPr lang="en-US" altLang="en-US" sz="2200" dirty="0"/>
              <a:t>Stores the memory address of the next instruction to be executed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altLang="en-US" dirty="0"/>
              <a:t>Instruction register (IR)</a:t>
            </a:r>
          </a:p>
          <a:p>
            <a:pPr lvl="3" eaLnBrk="1" hangingPunct="1">
              <a:spcBef>
                <a:spcPct val="40000"/>
              </a:spcBef>
            </a:pPr>
            <a:r>
              <a:rPr lang="en-US" altLang="en-US" sz="2200" dirty="0"/>
              <a:t>Stores the code for the current instruction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6">
            <a:extLst>
              <a:ext uri="{FF2B5EF4-FFF2-40B4-BE49-F238E27FC236}">
                <a16:creationId xmlns:a16="http://schemas.microsoft.com/office/drawing/2014/main" id="{43469CB5-A514-4764-91DD-1769849CE1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257801"/>
            <a:ext cx="8229600" cy="8731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Organization of the Control Unit Registers and Circuits</a:t>
            </a:r>
          </a:p>
        </p:txBody>
      </p:sp>
      <p:pic>
        <p:nvPicPr>
          <p:cNvPr id="82949" name="Picture 7" descr="SchnGerst_f05">
            <a:extLst>
              <a:ext uri="{FF2B5EF4-FFF2-40B4-BE49-F238E27FC236}">
                <a16:creationId xmlns:a16="http://schemas.microsoft.com/office/drawing/2014/main" id="{FF3E9125-EF7F-4812-8100-903995A39C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4135" y="820751"/>
            <a:ext cx="845820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>
            <a:extLst>
              <a:ext uri="{FF2B5EF4-FFF2-40B4-BE49-F238E27FC236}">
                <a16:creationId xmlns:a16="http://schemas.microsoft.com/office/drawing/2014/main" id="{618E972D-6612-4D5E-8223-EFF244415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611" y="274638"/>
            <a:ext cx="11182203" cy="7305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Putting All the Pieces Together—the Von Neumann Architecture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3EDED843-A487-44C7-9760-8EF1E38D8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757" y="1368111"/>
            <a:ext cx="10686614" cy="4097349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Subsystems connected by a bus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u="sng" dirty="0"/>
              <a:t>Bus</a:t>
            </a:r>
            <a:r>
              <a:rPr lang="en-US" altLang="en-US" dirty="0"/>
              <a:t>: Wires that permit data transfer among them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At this level, ignore the details of circuits that perform these tasks: Abstraction!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Computer repeats fetch-decode-execute cycle indefinitely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chnGerst_f05">
            <a:extLst>
              <a:ext uri="{FF2B5EF4-FFF2-40B4-BE49-F238E27FC236}">
                <a16:creationId xmlns:a16="http://schemas.microsoft.com/office/drawing/2014/main" id="{1101319A-CF49-4C11-8CF0-7C887B900C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1568" y="820149"/>
            <a:ext cx="8236581" cy="58714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901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>
            <a:extLst>
              <a:ext uri="{FF2B5EF4-FFF2-40B4-BE49-F238E27FC236}">
                <a16:creationId xmlns:a16="http://schemas.microsoft.com/office/drawing/2014/main" id="{8C872E84-B69B-40D3-BB75-43D216AE2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Non-Von Neumann Architectures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F9986AB-011D-4A4D-812A-66A67EDF2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761" y="1429769"/>
            <a:ext cx="10701737" cy="323995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Physical limitations on speed of Von Neumann computers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Non-Von Neumann architectures explored to bypass these limitations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Parallel computing architectures can provide improvements; multiple operations occur at the same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>
            <a:extLst>
              <a:ext uri="{FF2B5EF4-FFF2-40B4-BE49-F238E27FC236}">
                <a16:creationId xmlns:a16="http://schemas.microsoft.com/office/drawing/2014/main" id="{5AB42B70-8B0E-4903-818F-811410D21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Non-Von Neumann Architectures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D618DD0B-B326-4E28-91E4-51B8D3500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103" y="1850656"/>
            <a:ext cx="10707554" cy="325474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Physical limitations on speed of Von Neumann computers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Non-Von Neumann architectures explored to bypass these limitations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Parallel computing architectures can provide improvements; multiple operations occur at the same time</a:t>
            </a:r>
          </a:p>
        </p:txBody>
      </p:sp>
      <p:sp>
        <p:nvSpPr>
          <p:cNvPr id="168965" name="Line 5">
            <a:extLst>
              <a:ext uri="{FF2B5EF4-FFF2-40B4-BE49-F238E27FC236}">
                <a16:creationId xmlns:a16="http://schemas.microsoft.com/office/drawing/2014/main" id="{FC3A8742-B39E-49CB-A5C1-81DE178F4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95" y="146584"/>
            <a:ext cx="8245323" cy="593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Line 6">
            <a:extLst>
              <a:ext uri="{FF2B5EF4-FFF2-40B4-BE49-F238E27FC236}">
                <a16:creationId xmlns:a16="http://schemas.microsoft.com/office/drawing/2014/main" id="{4E880232-6A33-423C-BD55-CAF3EC142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096" y="146582"/>
            <a:ext cx="8245322" cy="6491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164AA854-0A13-46B1-98B7-117B7FCC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200" dirty="0">
                <a:solidFill>
                  <a:schemeClr val="tx2"/>
                </a:solidFill>
                <a:latin typeface="Garamond" panose="02020404030301010803" pitchFamily="18" charset="0"/>
              </a:rPr>
              <a:t>Parallel Architectures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>
            <a:extLst>
              <a:ext uri="{FF2B5EF4-FFF2-40B4-BE49-F238E27FC236}">
                <a16:creationId xmlns:a16="http://schemas.microsoft.com/office/drawing/2014/main" id="{270AF7BB-DDE2-4E13-B823-C23A74D08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251" y="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SIMD Parallel Architectures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7E7404F9-2D16-4573-8886-92F9DBCC9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51" y="1143001"/>
            <a:ext cx="9507549" cy="46993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dirty="0"/>
              <a:t>SIMD architecture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Single instruction/multiple data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Multiple processors running in parallel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All processors execute same operation at one time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Each processor operates on its own data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Suitable for vector operations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6">
            <a:extLst>
              <a:ext uri="{FF2B5EF4-FFF2-40B4-BE49-F238E27FC236}">
                <a16:creationId xmlns:a16="http://schemas.microsoft.com/office/drawing/2014/main" id="{ADBF99CE-E97B-40C7-9A98-DBCBA09D46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257801"/>
            <a:ext cx="8229600" cy="8731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A SIMD Parallel Processing System</a:t>
            </a:r>
          </a:p>
        </p:txBody>
      </p:sp>
      <p:pic>
        <p:nvPicPr>
          <p:cNvPr id="95237" name="Picture 7" descr="SchnGerst_f05">
            <a:extLst>
              <a:ext uri="{FF2B5EF4-FFF2-40B4-BE49-F238E27FC236}">
                <a16:creationId xmlns:a16="http://schemas.microsoft.com/office/drawing/2014/main" id="{B488B00B-C738-4C36-8ADA-B0E4C2ABCDA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81001"/>
            <a:ext cx="7696200" cy="460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a Computer System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475" y="1336700"/>
            <a:ext cx="10610430" cy="4435886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sz="2800" dirty="0"/>
              <a:t>Von Neumann architecture has four functional units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Memory</a:t>
            </a:r>
          </a:p>
          <a:p>
            <a:pPr lvl="1">
              <a:spcBef>
                <a:spcPct val="30000"/>
              </a:spcBef>
            </a:pPr>
            <a:r>
              <a:rPr lang="en-US" altLang="en-US" dirty="0" err="1"/>
              <a:t>Input/Output</a:t>
            </a:r>
            <a:endParaRPr lang="en-US" altLang="en-US" dirty="0"/>
          </a:p>
          <a:p>
            <a:pPr lvl="1">
              <a:spcBef>
                <a:spcPct val="30000"/>
              </a:spcBef>
            </a:pPr>
            <a:r>
              <a:rPr lang="en-US" altLang="en-US" dirty="0"/>
              <a:t>Arithmetic/Logic unit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Control unit</a:t>
            </a:r>
          </a:p>
          <a:p>
            <a:pPr>
              <a:spcBef>
                <a:spcPct val="30000"/>
              </a:spcBef>
            </a:pPr>
            <a:r>
              <a:rPr lang="en-US" altLang="en-US" sz="2800" dirty="0"/>
              <a:t>Sequential execution of instructions</a:t>
            </a:r>
          </a:p>
          <a:p>
            <a:pPr>
              <a:spcBef>
                <a:spcPct val="30000"/>
              </a:spcBef>
            </a:pPr>
            <a:r>
              <a:rPr lang="en-US" altLang="en-US" sz="2800" dirty="0"/>
              <a:t>Stored program concept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770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>
            <a:extLst>
              <a:ext uri="{FF2B5EF4-FFF2-40B4-BE49-F238E27FC236}">
                <a16:creationId xmlns:a16="http://schemas.microsoft.com/office/drawing/2014/main" id="{5CF777A6-44BA-424E-9A44-AD6413F9C93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5257801"/>
            <a:ext cx="8229600" cy="8731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A SIMD Parallel Processing System</a:t>
            </a:r>
          </a:p>
        </p:txBody>
      </p:sp>
      <p:pic>
        <p:nvPicPr>
          <p:cNvPr id="97285" name="Picture 3" descr="SchnGerst_f05">
            <a:extLst>
              <a:ext uri="{FF2B5EF4-FFF2-40B4-BE49-F238E27FC236}">
                <a16:creationId xmlns:a16="http://schemas.microsoft.com/office/drawing/2014/main" id="{6FEDB66C-A6D1-4850-A55C-EBC5B986D9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81001"/>
            <a:ext cx="7696200" cy="460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>
            <a:extLst>
              <a:ext uri="{FF2B5EF4-FFF2-40B4-BE49-F238E27FC236}">
                <a16:creationId xmlns:a16="http://schemas.microsoft.com/office/drawing/2014/main" id="{E94E2E9F-139E-4F2D-9AEF-95547CB4B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Associative SIMD</a:t>
            </a: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168D11AC-7EE6-40B1-A8C8-D0757CE24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832104"/>
          </a:xfrm>
        </p:spPr>
        <p:txBody>
          <a:bodyPr/>
          <a:lstStyle/>
          <a:p>
            <a:pPr eaLnBrk="1" hangingPunct="1"/>
            <a:r>
              <a:rPr lang="en-US" altLang="en-US" sz="2600" b="1" dirty="0"/>
              <a:t>Associative Computer:</a:t>
            </a:r>
            <a:r>
              <a:rPr lang="en-US" altLang="en-US" sz="2600" dirty="0"/>
              <a:t> A SIMD computer with certain additional hardware features. </a:t>
            </a:r>
          </a:p>
          <a:p>
            <a:pPr lvl="1" eaLnBrk="1" hangingPunct="1"/>
            <a:r>
              <a:rPr lang="en-US" altLang="en-US" sz="2200" dirty="0"/>
              <a:t>Features can be supported (less efficiently) in software by a traditional SIMD</a:t>
            </a:r>
          </a:p>
          <a:p>
            <a:pPr lvl="1" eaLnBrk="1" hangingPunct="1"/>
            <a:r>
              <a:rPr lang="en-US" altLang="en-US" sz="2200" dirty="0"/>
              <a:t>The name “associative” is due to its ability to locate items in the memory of PEs by content rather than location.</a:t>
            </a:r>
          </a:p>
          <a:p>
            <a:pPr lvl="2" eaLnBrk="1" hangingPunct="1"/>
            <a:r>
              <a:rPr lang="en-US" altLang="en-US" sz="2000" dirty="0"/>
              <a:t>Uses associative features to simulate an associative memory</a:t>
            </a:r>
          </a:p>
          <a:p>
            <a:pPr eaLnBrk="1" hangingPunct="1"/>
            <a:r>
              <a:rPr lang="en-US" altLang="en-US" sz="2600" dirty="0"/>
              <a:t>The ASC model (for </a:t>
            </a:r>
            <a:r>
              <a:rPr lang="en-US" altLang="en-US" sz="2600" u="sng" dirty="0" err="1"/>
              <a:t>AS</a:t>
            </a:r>
            <a:r>
              <a:rPr lang="en-US" altLang="en-US" sz="2600" dirty="0" err="1"/>
              <a:t>sociative</a:t>
            </a:r>
            <a:r>
              <a:rPr lang="en-US" altLang="en-US" sz="2600" dirty="0"/>
              <a:t> </a:t>
            </a:r>
            <a:r>
              <a:rPr lang="en-US" altLang="en-US" sz="2600" u="sng" dirty="0"/>
              <a:t>C</a:t>
            </a:r>
            <a:r>
              <a:rPr lang="en-US" altLang="en-US" sz="2600" dirty="0"/>
              <a:t>omputing) identifies the properties assumed for an associative computer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5" descr="ascSIMD">
            <a:extLst>
              <a:ext uri="{FF2B5EF4-FFF2-40B4-BE49-F238E27FC236}">
                <a16:creationId xmlns:a16="http://schemas.microsoft.com/office/drawing/2014/main" id="{1C4E42AE-3D90-429C-A207-2F1C490B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" y="381001"/>
            <a:ext cx="7793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6">
            <a:extLst>
              <a:ext uri="{FF2B5EF4-FFF2-40B4-BE49-F238E27FC236}">
                <a16:creationId xmlns:a16="http://schemas.microsoft.com/office/drawing/2014/main" id="{456B8B01-F47F-4B2D-ABF4-3C1181AA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58" y="5781676"/>
            <a:ext cx="8229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An Associative SIMD Parallel Processing System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B0E6AC-6F71-4557-B47F-4AE57A8B2400}"/>
              </a:ext>
            </a:extLst>
          </p:cNvPr>
          <p:cNvSpPr/>
          <p:nvPr/>
        </p:nvSpPr>
        <p:spPr>
          <a:xfrm>
            <a:off x="8761534" y="2201723"/>
            <a:ext cx="28502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0"/>
              </a:rPr>
              <a:t>An ASC processor is a SIMD computer that has </a:t>
            </a:r>
            <a:r>
              <a:rPr lang="en-US" dirty="0" err="1">
                <a:solidFill>
                  <a:srgbClr val="000000"/>
                </a:solidFill>
                <a:latin typeface="ff0"/>
              </a:rPr>
              <a:t>addi-tional</a:t>
            </a:r>
            <a:r>
              <a:rPr lang="en-US" dirty="0">
                <a:solidFill>
                  <a:srgbClr val="000000"/>
                </a:solidFill>
                <a:latin typeface="ff0"/>
              </a:rPr>
              <a:t> hardware, in the form of a broadcast/reduction net-work, to support specific high-speed global </a:t>
            </a:r>
            <a:r>
              <a:rPr lang="en-US" dirty="0" err="1">
                <a:solidFill>
                  <a:srgbClr val="000000"/>
                </a:solidFill>
                <a:latin typeface="ff0"/>
              </a:rPr>
              <a:t>operations.An</a:t>
            </a:r>
            <a:r>
              <a:rPr lang="en-US" dirty="0">
                <a:solidFill>
                  <a:srgbClr val="000000"/>
                </a:solidFill>
                <a:latin typeface="ff0"/>
              </a:rPr>
              <a:t> ASC computer must be able to: broadcast from </a:t>
            </a:r>
            <a:r>
              <a:rPr lang="en-US" dirty="0" err="1">
                <a:solidFill>
                  <a:srgbClr val="000000"/>
                </a:solidFill>
                <a:latin typeface="ff0"/>
              </a:rPr>
              <a:t>thecontrol</a:t>
            </a:r>
            <a:r>
              <a:rPr lang="en-US" dirty="0">
                <a:solidFill>
                  <a:srgbClr val="000000"/>
                </a:solidFill>
                <a:latin typeface="ff0"/>
              </a:rPr>
              <a:t> unit to all PEs; search all PEs in parallel;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3">
            <a:extLst>
              <a:ext uri="{FF2B5EF4-FFF2-40B4-BE49-F238E27FC236}">
                <a16:creationId xmlns:a16="http://schemas.microsoft.com/office/drawing/2014/main" id="{3083F351-D812-435E-BF48-CC0FDD59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4944" y="1239795"/>
            <a:ext cx="10589834" cy="4679091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/>
              <a:t>MIMD architecture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Multiple instruction/multiple data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Multiple processors running in parallel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Each processor performs its own operations on its own data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dirty="0"/>
              <a:t>Processors communicate with each other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7F5804AD-25F3-46D4-B6B7-E36F2D51E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305800" cy="11430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/>
              <a:t>MIMD Parallel Architectures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6">
            <a:extLst>
              <a:ext uri="{FF2B5EF4-FFF2-40B4-BE49-F238E27FC236}">
                <a16:creationId xmlns:a16="http://schemas.microsoft.com/office/drawing/2014/main" id="{8F994F80-1D34-425E-B346-D80FFCC8852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5849" y="5614087"/>
            <a:ext cx="8229600" cy="694811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Model of MIMD Parallel Processing</a:t>
            </a:r>
          </a:p>
        </p:txBody>
      </p:sp>
      <p:pic>
        <p:nvPicPr>
          <p:cNvPr id="107525" name="Picture 7" descr="SchnGerst_f05">
            <a:extLst>
              <a:ext uri="{FF2B5EF4-FFF2-40B4-BE49-F238E27FC236}">
                <a16:creationId xmlns:a16="http://schemas.microsoft.com/office/drawing/2014/main" id="{FDB7EE07-FFAE-4438-A70F-137AD37C97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8249" y="889687"/>
            <a:ext cx="7848600" cy="457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>
            <a:extLst>
              <a:ext uri="{FF2B5EF4-FFF2-40B4-BE49-F238E27FC236}">
                <a16:creationId xmlns:a16="http://schemas.microsoft.com/office/drawing/2014/main" id="{EE62E68C-EDEF-4932-A628-9449BD5FA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Grid Computing</a:t>
            </a:r>
          </a:p>
        </p:txBody>
      </p:sp>
      <p:pic>
        <p:nvPicPr>
          <p:cNvPr id="111621" name="Picture 6" descr="grid-computing">
            <a:extLst>
              <a:ext uri="{FF2B5EF4-FFF2-40B4-BE49-F238E27FC236}">
                <a16:creationId xmlns:a16="http://schemas.microsoft.com/office/drawing/2014/main" id="{DD20883D-68B4-4D18-84A7-AA8B9E46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20764"/>
            <a:ext cx="718185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>
            <a:extLst>
              <a:ext uri="{FF2B5EF4-FFF2-40B4-BE49-F238E27FC236}">
                <a16:creationId xmlns:a16="http://schemas.microsoft.com/office/drawing/2014/main" id="{241EF183-90A6-4CEE-A9CE-9F2A4E950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26164"/>
            <a:ext cx="5867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Image source: </a:t>
            </a:r>
            <a:r>
              <a:rPr lang="en-US" altLang="en-US" sz="1200">
                <a:hlinkClick r:id="rId4"/>
              </a:rPr>
              <a:t>http://www.adarshpatil.com/newsite/images/grid-computing.gif</a:t>
            </a:r>
            <a:endParaRPr lang="en-US" altLang="en-US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>
            <a:extLst>
              <a:ext uri="{FF2B5EF4-FFF2-40B4-BE49-F238E27FC236}">
                <a16:creationId xmlns:a16="http://schemas.microsoft.com/office/drawing/2014/main" id="{CA8A272B-67D9-4D35-AFB5-FBEF2894E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686" y="1371601"/>
            <a:ext cx="9321114" cy="43742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>
                <a:hlinkClick r:id="rId3"/>
              </a:rPr>
              <a:t>Cloud Computing</a:t>
            </a:r>
            <a:r>
              <a:rPr lang="en-US" altLang="en-US" sz="2400" dirty="0"/>
              <a:t> - Internet or "cloud" based development and computing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Resources are provided as a service over the Internet.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Users need no knowledge of, expertise in, or control over the technology used (and usually won’t)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>
                <a:hlinkClick r:id="rId4"/>
              </a:rPr>
              <a:t>Amazon Elastic Compute Cloud (Amazon EC2)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Apple’s Mobile Me / Microsoft’s “Cloud OS” Azure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endParaRPr lang="en-US" altLang="en-US" sz="2400" dirty="0"/>
          </a:p>
        </p:txBody>
      </p:sp>
      <p:sp>
        <p:nvSpPr>
          <p:cNvPr id="113669" name="Rectangle 3">
            <a:extLst>
              <a:ext uri="{FF2B5EF4-FFF2-40B4-BE49-F238E27FC236}">
                <a16:creationId xmlns:a16="http://schemas.microsoft.com/office/drawing/2014/main" id="{3B9F8642-175D-4E10-A2F3-C950F79A9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691" y="74703"/>
            <a:ext cx="10367319" cy="11430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3900" dirty="0"/>
              <a:t>More “flavors” of MIMD architectures</a:t>
            </a:r>
            <a:r>
              <a:rPr lang="en-US" altLang="en-US" dirty="0"/>
              <a:t> - Cloud Computing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>
            <a:extLst>
              <a:ext uri="{FF2B5EF4-FFF2-40B4-BE49-F238E27FC236}">
                <a16:creationId xmlns:a16="http://schemas.microsoft.com/office/drawing/2014/main" id="{9D5F565F-9392-483F-A16E-7824D570F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130" y="74703"/>
            <a:ext cx="10772775" cy="819061"/>
          </a:xfrm>
        </p:spPr>
        <p:txBody>
          <a:bodyPr/>
          <a:lstStyle/>
          <a:p>
            <a:pPr eaLnBrk="1" hangingPunct="1"/>
            <a:r>
              <a:rPr lang="en-US" altLang="en-US" dirty="0"/>
              <a:t>Cloud Computing…Sort of</a:t>
            </a:r>
          </a:p>
        </p:txBody>
      </p:sp>
      <p:pic>
        <p:nvPicPr>
          <p:cNvPr id="115717" name="Picture 4" descr="cloud-computing-kitchen-sink">
            <a:extLst>
              <a:ext uri="{FF2B5EF4-FFF2-40B4-BE49-F238E27FC236}">
                <a16:creationId xmlns:a16="http://schemas.microsoft.com/office/drawing/2014/main" id="{893F3D58-9BF8-4D54-B3DE-30D9064F1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56" y="1049383"/>
            <a:ext cx="7100887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Rectangle 5">
            <a:extLst>
              <a:ext uri="{FF2B5EF4-FFF2-40B4-BE49-F238E27FC236}">
                <a16:creationId xmlns:a16="http://schemas.microsoft.com/office/drawing/2014/main" id="{B798F791-64DE-4D9C-8251-57F2E744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172200"/>
            <a:ext cx="629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Image Source: </a:t>
            </a:r>
            <a:r>
              <a:rPr lang="en-US" altLang="en-US" sz="1200">
                <a:hlinkClick r:id="rId4"/>
              </a:rPr>
              <a:t>http://infreemation.net/cloud-computing-linear-utility-or-complex-ecosystem/</a:t>
            </a:r>
            <a:endParaRPr lang="en-US" altLang="en-US" sz="1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>
            <a:extLst>
              <a:ext uri="{FF2B5EF4-FFF2-40B4-BE49-F238E27FC236}">
                <a16:creationId xmlns:a16="http://schemas.microsoft.com/office/drawing/2014/main" id="{9D5F565F-9392-483F-A16E-7824D570F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130" y="74703"/>
            <a:ext cx="10772775" cy="819061"/>
          </a:xfrm>
        </p:spPr>
        <p:txBody>
          <a:bodyPr/>
          <a:lstStyle/>
          <a:p>
            <a:pPr eaLnBrk="1" hangingPunct="1"/>
            <a:r>
              <a:rPr lang="en-US" altLang="en-US" dirty="0"/>
              <a:t>Cloud Computing</a:t>
            </a:r>
          </a:p>
        </p:txBody>
      </p:sp>
      <p:pic>
        <p:nvPicPr>
          <p:cNvPr id="5" name="Content Placeholder 3" descr="424px-Cloud_Computing_Stack.svg.png">
            <a:extLst>
              <a:ext uri="{FF2B5EF4-FFF2-40B4-BE49-F238E27FC236}">
                <a16:creationId xmlns:a16="http://schemas.microsoft.com/office/drawing/2014/main" id="{8414FC93-FEB5-4FC6-B878-3D18380C4D5D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06315" y="1066135"/>
            <a:ext cx="3735984" cy="527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7B4DD-2329-447C-974A-978D044056A9}"/>
              </a:ext>
            </a:extLst>
          </p:cNvPr>
          <p:cNvSpPr txBox="1"/>
          <p:nvPr/>
        </p:nvSpPr>
        <p:spPr>
          <a:xfrm>
            <a:off x="2085754" y="6377964"/>
            <a:ext cx="6966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Service Model at a glance: Picture From http://en.wikipedia.org/wiki/File:Cloud_Computing_Stack.svg</a:t>
            </a:r>
            <a:endParaRPr lang="fa-IR" sz="1200" b="1" dirty="0"/>
          </a:p>
        </p:txBody>
      </p:sp>
    </p:spTree>
    <p:extLst>
      <p:ext uri="{BB962C8B-B14F-4D97-AF65-F5344CB8AC3E}">
        <p14:creationId xmlns:p14="http://schemas.microsoft.com/office/powerpoint/2010/main" val="2188957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>
            <a:extLst>
              <a:ext uri="{FF2B5EF4-FFF2-40B4-BE49-F238E27FC236}">
                <a16:creationId xmlns:a16="http://schemas.microsoft.com/office/drawing/2014/main" id="{9D5F565F-9392-483F-A16E-7824D570F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130" y="74703"/>
            <a:ext cx="10772775" cy="819061"/>
          </a:xfrm>
        </p:spPr>
        <p:txBody>
          <a:bodyPr/>
          <a:lstStyle/>
          <a:p>
            <a:pPr eaLnBrk="1" hangingPunct="1"/>
            <a:r>
              <a:rPr lang="en-US" altLang="en-US" dirty="0"/>
              <a:t>Cloud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9AF71-26E9-4143-9B49-FD056A11D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18" y="1261730"/>
            <a:ext cx="5298651" cy="46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5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a Computer System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475" y="1132514"/>
            <a:ext cx="10610430" cy="705164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sz="2800" dirty="0"/>
              <a:t>Von Neumann architecture has four functional units</a:t>
            </a:r>
          </a:p>
        </p:txBody>
      </p:sp>
      <p:pic>
        <p:nvPicPr>
          <p:cNvPr id="5" name="Picture 10" descr="SchnGerst_f05">
            <a:extLst>
              <a:ext uri="{FF2B5EF4-FFF2-40B4-BE49-F238E27FC236}">
                <a16:creationId xmlns:a16="http://schemas.microsoft.com/office/drawing/2014/main" id="{9737F4D7-4C84-4F30-AB17-00C94F16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2617" y="2422124"/>
            <a:ext cx="6781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34184-6D99-4291-9E4D-B805A20C0C0A}"/>
              </a:ext>
            </a:extLst>
          </p:cNvPr>
          <p:cNvSpPr txBox="1"/>
          <p:nvPr/>
        </p:nvSpPr>
        <p:spPr>
          <a:xfrm>
            <a:off x="9444417" y="2354633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695268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F876-47F8-4ACC-B8F1-9397974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33C4-2BE9-42FE-AEF3-3ACAEAAC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51724"/>
            <a:ext cx="10753725" cy="5369577"/>
          </a:xfrm>
        </p:spPr>
        <p:txBody>
          <a:bodyPr>
            <a:noAutofit/>
          </a:bodyPr>
          <a:lstStyle/>
          <a:p>
            <a:pPr marL="388806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Private Cloud: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</a:p>
          <a:p>
            <a:pPr marL="752344" lvl="1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kern="0" dirty="0">
                <a:solidFill>
                  <a:srgbClr val="000000"/>
                </a:solidFill>
              </a:rPr>
              <a:t>The cloud is operated </a:t>
            </a:r>
            <a:r>
              <a:rPr lang="en-US" sz="2400" b="1" kern="0" dirty="0">
                <a:solidFill>
                  <a:srgbClr val="FF0000"/>
                </a:solidFill>
              </a:rPr>
              <a:t>solely</a:t>
            </a:r>
            <a:r>
              <a:rPr lang="en-US" sz="2400" kern="0" dirty="0">
                <a:solidFill>
                  <a:srgbClr val="000000"/>
                </a:solidFill>
              </a:rPr>
              <a:t> for an organization. It may be managed by the organization or a third party and may exist on premise or off premise.</a:t>
            </a:r>
          </a:p>
          <a:p>
            <a:pPr marL="388806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Community Cloud: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</a:p>
          <a:p>
            <a:pPr marL="752344" lvl="1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kern="0" dirty="0">
                <a:solidFill>
                  <a:srgbClr val="000000"/>
                </a:solidFill>
              </a:rPr>
              <a:t>The cloud infrastructure is shared by several organizations and supports a specific community that has </a:t>
            </a:r>
            <a:r>
              <a:rPr lang="en-US" sz="2400" b="1" kern="0" dirty="0">
                <a:solidFill>
                  <a:srgbClr val="FF0000"/>
                </a:solidFill>
              </a:rPr>
              <a:t>shared concerns.</a:t>
            </a:r>
          </a:p>
          <a:p>
            <a:pPr marL="752344" lvl="1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kern="0" dirty="0">
                <a:solidFill>
                  <a:srgbClr val="000000"/>
                </a:solidFill>
              </a:rPr>
              <a:t>It may be managed by the organizations or a third party and may exist on premise or off premise</a:t>
            </a:r>
          </a:p>
          <a:p>
            <a:pPr marL="388806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Public Cloud: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</a:p>
          <a:p>
            <a:pPr marL="752344" lvl="1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cloud infrastructure is made available to the general public or a large industry group and it is owned by an organization selling cloud services.</a:t>
            </a:r>
          </a:p>
          <a:p>
            <a:pPr marL="388806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b="1" i="1" dirty="0">
                <a:solidFill>
                  <a:srgbClr val="FF0000"/>
                </a:solidFill>
              </a:rPr>
              <a:t>Hybrid cloud: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752344" lvl="1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The cloud infrastructure is a composition of two or more    clouds (private, community, or public).</a:t>
            </a:r>
          </a:p>
          <a:p>
            <a:pPr marL="388806" indent="-293764">
              <a:lnSpc>
                <a:spcPct val="102000"/>
              </a:lnSpc>
              <a:spcBef>
                <a:spcPts val="0"/>
              </a:spcBef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endParaRPr lang="en-US" sz="2400" kern="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23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F876-47F8-4ACC-B8F1-9397974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Cloud Computing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E59FFF9-9F19-4BF2-A8BF-BFF7ED73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87" y="1412593"/>
            <a:ext cx="753408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056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FA82-5A19-4E28-B3E5-42181559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Advantages of Cloud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7AAE-0EB6-4BC0-973A-B801D464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Cloud computing do not need high quality equipment for user, and it is very easy to use.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Provides secure data storage center.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Reduce run time and response time.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Cloud is a large resource pool that you can buy on-demand service.</a:t>
            </a:r>
          </a:p>
          <a:p>
            <a:pPr marL="388806" indent="-293764">
              <a:buClr>
                <a:srgbClr val="FF6633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Scale of cloud can extend dynamically providing nearly infinite possibility for users to use internet.</a:t>
            </a:r>
          </a:p>
        </p:txBody>
      </p:sp>
    </p:spTree>
    <p:extLst>
      <p:ext uri="{BB962C8B-B14F-4D97-AF65-F5344CB8AC3E}">
        <p14:creationId xmlns:p14="http://schemas.microsoft.com/office/powerpoint/2010/main" val="2822362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2">
            <a:extLst>
              <a:ext uri="{FF2B5EF4-FFF2-40B4-BE49-F238E27FC236}">
                <a16:creationId xmlns:a16="http://schemas.microsoft.com/office/drawing/2014/main" id="{34236483-B79F-4D69-BC38-2E2C19699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130" y="74703"/>
            <a:ext cx="11022362" cy="86030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General-purpose Programming on Graphics Processors (GPGPU)</a:t>
            </a:r>
          </a:p>
        </p:txBody>
      </p:sp>
      <p:sp>
        <p:nvSpPr>
          <p:cNvPr id="117766" name="Rectangle 3">
            <a:extLst>
              <a:ext uri="{FF2B5EF4-FFF2-40B4-BE49-F238E27FC236}">
                <a16:creationId xmlns:a16="http://schemas.microsoft.com/office/drawing/2014/main" id="{0926A358-75E7-473E-B33D-B3642CF82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Hybrid MIMD and SIMD computing</a:t>
            </a:r>
          </a:p>
          <a:p>
            <a:pPr eaLnBrk="1" hangingPunct="1"/>
            <a:r>
              <a:rPr lang="en-US" altLang="en-US" dirty="0"/>
              <a:t>Uses the computation power of graphics card for non-graphics applications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8FCDB0-3DF2-449C-BE0D-BD723CD691DF}"/>
              </a:ext>
            </a:extLst>
          </p:cNvPr>
          <p:cNvGrpSpPr/>
          <p:nvPr/>
        </p:nvGrpSpPr>
        <p:grpSpPr>
          <a:xfrm>
            <a:off x="2466736" y="3033621"/>
            <a:ext cx="7423150" cy="3521076"/>
            <a:chOff x="2438400" y="2743200"/>
            <a:chExt cx="7423150" cy="3521076"/>
          </a:xfrm>
        </p:grpSpPr>
        <p:pic>
          <p:nvPicPr>
            <p:cNvPr id="117764" name="Picture 7" descr="geforce-9600gt">
              <a:extLst>
                <a:ext uri="{FF2B5EF4-FFF2-40B4-BE49-F238E27FC236}">
                  <a16:creationId xmlns:a16="http://schemas.microsoft.com/office/drawing/2014/main" id="{704D7ADC-9F0A-4639-ADC1-ADD4FF448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1" y="4343401"/>
              <a:ext cx="2551113" cy="19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67" name="Picture 4" descr="NVidia">
              <a:extLst>
                <a:ext uri="{FF2B5EF4-FFF2-40B4-BE49-F238E27FC236}">
                  <a16:creationId xmlns:a16="http://schemas.microsoft.com/office/drawing/2014/main" id="{3DF41AFC-5672-4B16-9905-272F292D6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2743200"/>
              <a:ext cx="3003550" cy="203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768" name="Rectangle 5">
              <a:extLst>
                <a:ext uri="{FF2B5EF4-FFF2-40B4-BE49-F238E27FC236}">
                  <a16:creationId xmlns:a16="http://schemas.microsoft.com/office/drawing/2014/main" id="{F1391417-1901-4C51-8085-21E36FF70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352801"/>
              <a:ext cx="3652838" cy="1027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NVIDIA C870 Tesla GPGPU</a:t>
              </a:r>
            </a:p>
            <a:p>
              <a:pPr lvl="1" eaLnBrk="1" hangingPunct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</a:pPr>
              <a:r>
                <a:rPr lang="en-US" altLang="en-US" dirty="0"/>
                <a:t>518 Peak GFLOPS on Tesla</a:t>
              </a:r>
            </a:p>
            <a:p>
              <a:pPr lvl="1" eaLnBrk="1" hangingPunct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</a:pPr>
              <a:r>
                <a:rPr lang="en-US" altLang="en-US" dirty="0"/>
                <a:t>170W peak, 120W typical</a:t>
              </a:r>
              <a:endParaRPr lang="en-US" altLang="en-US" sz="2000" dirty="0"/>
            </a:p>
          </p:txBody>
        </p:sp>
        <p:sp>
          <p:nvSpPr>
            <p:cNvPr id="117769" name="Rectangle 8">
              <a:extLst>
                <a:ext uri="{FF2B5EF4-FFF2-40B4-BE49-F238E27FC236}">
                  <a16:creationId xmlns:a16="http://schemas.microsoft.com/office/drawing/2014/main" id="{CE616A1C-C185-41B1-8D6E-BFFBA77B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257801"/>
              <a:ext cx="27892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NVIDIA GeForce 9600GT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>
            <a:extLst>
              <a:ext uri="{FF2B5EF4-FFF2-40B4-BE49-F238E27FC236}">
                <a16:creationId xmlns:a16="http://schemas.microsoft.com/office/drawing/2014/main" id="{DFB4301A-7979-4F71-A261-19A2E071E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E7DE1E47-C571-44FE-9420-6780D8EC0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130" y="1328353"/>
            <a:ext cx="10960578" cy="460288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Computer organization examines different subsystems of a computer: memory, input/output, arithmetic/logic unit, and control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Machine language gives codes for each primitive instruction the computer can perform and its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Von Neumann machine: Sequential execution of a stored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Parallel computers improve speed by doing multiple tasks at one time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a Computer System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475" y="1132514"/>
            <a:ext cx="5491426" cy="705164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sz="2800" dirty="0"/>
              <a:t>Logical organization of computer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798D3A-B0AC-449E-BBC8-F5324140CAA1}"/>
              </a:ext>
            </a:extLst>
          </p:cNvPr>
          <p:cNvGrpSpPr/>
          <p:nvPr/>
        </p:nvGrpSpPr>
        <p:grpSpPr>
          <a:xfrm>
            <a:off x="1683797" y="2035185"/>
            <a:ext cx="7691021" cy="3790765"/>
            <a:chOff x="2038905" y="1837678"/>
            <a:chExt cx="6324600" cy="3200400"/>
          </a:xfrm>
        </p:grpSpPr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3A81E4EC-EDC6-4AC8-BB05-97C473E7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505" y="3056878"/>
              <a:ext cx="1371600" cy="762000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23599587-2C4A-4C27-9155-A94CF8B9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905" y="3056878"/>
              <a:ext cx="1371600" cy="762000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2CAB1E4B-B507-41DA-8370-C37DBFACA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705" y="3056878"/>
              <a:ext cx="1447800" cy="762000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51124D59-EBB1-4C20-899C-538C6132E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505" y="1837678"/>
              <a:ext cx="1371600" cy="762000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02FCF58-0DF0-4022-B868-14B4C0D0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505" y="4276078"/>
              <a:ext cx="1371600" cy="762000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Secondary</a:t>
              </a:r>
            </a:p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6CDA23E1-8EA6-4CD1-BA2F-56B67246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705" y="3437878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ALU</a:t>
              </a:r>
            </a:p>
          </p:txBody>
        </p:sp>
        <p:cxnSp>
          <p:nvCxnSpPr>
            <p:cNvPr id="13" name="AutoShape 25">
              <a:extLst>
                <a:ext uri="{FF2B5EF4-FFF2-40B4-BE49-F238E27FC236}">
                  <a16:creationId xmlns:a16="http://schemas.microsoft.com/office/drawing/2014/main" id="{E785B489-7C8E-47E9-A9FA-C9820BF96CAF}"/>
                </a:ext>
              </a:extLst>
            </p:cNvPr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3410505" y="3437878"/>
              <a:ext cx="11430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6">
              <a:extLst>
                <a:ext uri="{FF2B5EF4-FFF2-40B4-BE49-F238E27FC236}">
                  <a16:creationId xmlns:a16="http://schemas.microsoft.com/office/drawing/2014/main" id="{A98D3741-C537-46BE-B489-D82DE5F82BA9}"/>
                </a:ext>
              </a:extLst>
            </p:cNvPr>
            <p:cNvCxnSpPr>
              <a:cxnSpLocks noChangeShapeType="1"/>
              <a:stCxn id="7" idx="3"/>
              <a:endCxn id="9" idx="1"/>
            </p:cNvCxnSpPr>
            <p:nvPr/>
          </p:nvCxnSpPr>
          <p:spPr bwMode="auto">
            <a:xfrm>
              <a:off x="5925105" y="3437878"/>
              <a:ext cx="9906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27">
              <a:extLst>
                <a:ext uri="{FF2B5EF4-FFF2-40B4-BE49-F238E27FC236}">
                  <a16:creationId xmlns:a16="http://schemas.microsoft.com/office/drawing/2014/main" id="{083BDEB1-078F-4562-A62B-320CE456F447}"/>
                </a:ext>
              </a:extLst>
            </p:cNvPr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>
              <a:off x="5239305" y="2599678"/>
              <a:ext cx="0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8">
              <a:extLst>
                <a:ext uri="{FF2B5EF4-FFF2-40B4-BE49-F238E27FC236}">
                  <a16:creationId xmlns:a16="http://schemas.microsoft.com/office/drawing/2014/main" id="{C0300B75-4F28-4B4D-8C9A-E7F7612D14B1}"/>
                </a:ext>
              </a:extLst>
            </p:cNvPr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5239305" y="3818878"/>
              <a:ext cx="0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843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D7E8-58AD-4C5C-AA44-F79C1585E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91BF11-B28A-44EA-9BEF-57B3BF1D305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72172F0-730E-4E67-ACF0-5CB0E064C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and Cache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A2D2213-3D22-424E-98A3-AE43173FA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3509052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 dirty="0"/>
              <a:t>Information stored and fetched from memory subsystem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 dirty="0"/>
              <a:t>Random access memory maps addresses to memory locations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 dirty="0"/>
              <a:t>Cache memory keeps values currently in use in faster memory to speed access times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3B608-27C6-4401-8F3C-024A2B181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0B378F-3C58-4BA2-988D-DFB636A6B6A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64420D7-1FCD-4F97-BF08-14A2D3004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and Cache (continued)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50F13BB-4860-4DF6-8E80-43A9D6872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dirty="0"/>
              <a:t>RAM (random access memory</a:t>
            </a:r>
            <a:r>
              <a:rPr lang="en-US" altLang="en-US" dirty="0"/>
              <a:t>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Memory made of addressable cells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Current standard cell size is 8 bits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All memory cells accessed in equal time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/>
              <a:t>Memory address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en-US" dirty="0"/>
              <a:t>Unsigned binary number N long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altLang="en-US" dirty="0"/>
              <a:t>Address space is then 2</a:t>
            </a:r>
            <a:r>
              <a:rPr lang="en-US" altLang="en-US" baseline="30000" dirty="0"/>
              <a:t>N</a:t>
            </a:r>
            <a:r>
              <a:rPr lang="en-US" altLang="en-US" dirty="0"/>
              <a:t> cells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15127</TotalTime>
  <Words>2572</Words>
  <Application>Microsoft Office PowerPoint</Application>
  <PresentationFormat>Widescreen</PresentationFormat>
  <Paragraphs>526</Paragraphs>
  <Slides>64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ff0</vt:lpstr>
      <vt:lpstr>MS PGothic</vt:lpstr>
      <vt:lpstr>Arial</vt:lpstr>
      <vt:lpstr>Calibri</vt:lpstr>
      <vt:lpstr>Calibri Light</vt:lpstr>
      <vt:lpstr>Garamond</vt:lpstr>
      <vt:lpstr>Times New Roman</vt:lpstr>
      <vt:lpstr>Wingdings</vt:lpstr>
      <vt:lpstr>Metropolitan</vt:lpstr>
      <vt:lpstr>Introduction to Computer Science</vt:lpstr>
      <vt:lpstr>Objectives</vt:lpstr>
      <vt:lpstr>Introduction</vt:lpstr>
      <vt:lpstr>Concept of Abstraction</vt:lpstr>
      <vt:lpstr>Components of a Computer System</vt:lpstr>
      <vt:lpstr>Components of a Computer System</vt:lpstr>
      <vt:lpstr>Components of a Computer System</vt:lpstr>
      <vt:lpstr>Memory and Cache</vt:lpstr>
      <vt:lpstr>Memory and Cache (continued)</vt:lpstr>
      <vt:lpstr>PowerPoint Presentation</vt:lpstr>
      <vt:lpstr>Memory and Cache (continued)</vt:lpstr>
      <vt:lpstr>Memory and Cache (continued)</vt:lpstr>
      <vt:lpstr>Memory and Cache (continued)</vt:lpstr>
      <vt:lpstr>Memory and Cache (continued)</vt:lpstr>
      <vt:lpstr>Powers of Two</vt:lpstr>
      <vt:lpstr>Powers of Two</vt:lpstr>
      <vt:lpstr>Powers of 10 as text</vt:lpstr>
      <vt:lpstr>Some sizes dictated by the structure of main memory</vt:lpstr>
      <vt:lpstr>Other Components of Memory Unit</vt:lpstr>
      <vt:lpstr>Other Components of Memory Unit (Example)</vt:lpstr>
      <vt:lpstr>Other Components of Memory Unit (Example)</vt:lpstr>
      <vt:lpstr>The Decoder Circuit</vt:lpstr>
      <vt:lpstr>The Decoder Circuit</vt:lpstr>
      <vt:lpstr>Overall RAM Organization</vt:lpstr>
      <vt:lpstr>2D RAM Organization</vt:lpstr>
      <vt:lpstr>Cache Memory</vt:lpstr>
      <vt:lpstr>Input/Output and Mass Storage</vt:lpstr>
      <vt:lpstr>Input/Output and Mass Storage (continued)</vt:lpstr>
      <vt:lpstr>Input/Output and Mass Storage (continued)</vt:lpstr>
      <vt:lpstr>Input/Output and Mass Storage (continued)</vt:lpstr>
      <vt:lpstr>PowerPoint Presentation</vt:lpstr>
      <vt:lpstr>Input/Output and Mass Storage (continued)</vt:lpstr>
      <vt:lpstr>PowerPoint Presentation</vt:lpstr>
      <vt:lpstr>The Arithmetic/Logic Unit*</vt:lpstr>
      <vt:lpstr>The Arithmetic/Logic Unit (continued)</vt:lpstr>
      <vt:lpstr>PowerPoint Presentation</vt:lpstr>
      <vt:lpstr>The Control Unit</vt:lpstr>
      <vt:lpstr>Machine Language Instructions</vt:lpstr>
      <vt:lpstr>PowerPoint Presentation</vt:lpstr>
      <vt:lpstr>Machine Language Instructions</vt:lpstr>
      <vt:lpstr>Machine Language Instructions (continued)</vt:lpstr>
      <vt:lpstr>Control Unit Registers and Circuits</vt:lpstr>
      <vt:lpstr>PowerPoint Presentation</vt:lpstr>
      <vt:lpstr>Putting All the Pieces Together—the Von Neumann Architecture</vt:lpstr>
      <vt:lpstr>PowerPoint Presentation</vt:lpstr>
      <vt:lpstr>Non-Von Neumann Architectures</vt:lpstr>
      <vt:lpstr>Non-Von Neumann Architectures</vt:lpstr>
      <vt:lpstr>SIMD Parallel Architectures</vt:lpstr>
      <vt:lpstr>PowerPoint Presentation</vt:lpstr>
      <vt:lpstr>PowerPoint Presentation</vt:lpstr>
      <vt:lpstr>Associative SIMD</vt:lpstr>
      <vt:lpstr>PowerPoint Presentation</vt:lpstr>
      <vt:lpstr>MIMD Parallel Architectures </vt:lpstr>
      <vt:lpstr>PowerPoint Presentation</vt:lpstr>
      <vt:lpstr>Grid Computing</vt:lpstr>
      <vt:lpstr>More “flavors” of MIMD architectures - Cloud Computing</vt:lpstr>
      <vt:lpstr>Cloud Computing…Sort of</vt:lpstr>
      <vt:lpstr>Cloud Computing</vt:lpstr>
      <vt:lpstr>Cloud Computing</vt:lpstr>
      <vt:lpstr>Types of Cloud Computing</vt:lpstr>
      <vt:lpstr>Types of Cloud Computing</vt:lpstr>
      <vt:lpstr>Advantages of Cloud Computing</vt:lpstr>
      <vt:lpstr>General-purpose Programming on Graphics Processors (GPGPU)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Hieu Huynh</cp:lastModifiedBy>
  <cp:revision>184</cp:revision>
  <cp:lastPrinted>2018-02-27T15:29:14Z</cp:lastPrinted>
  <dcterms:created xsi:type="dcterms:W3CDTF">2018-02-01T01:09:19Z</dcterms:created>
  <dcterms:modified xsi:type="dcterms:W3CDTF">2018-11-15T10:37:24Z</dcterms:modified>
</cp:coreProperties>
</file>