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502" r:id="rId7"/>
    <p:sldId id="503" r:id="rId8"/>
    <p:sldId id="504" r:id="rId9"/>
    <p:sldId id="505" r:id="rId10"/>
    <p:sldId id="506" r:id="rId11"/>
    <p:sldId id="274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2" r:id="rId27"/>
    <p:sldId id="521" r:id="rId28"/>
    <p:sldId id="523" r:id="rId29"/>
    <p:sldId id="524" r:id="rId30"/>
    <p:sldId id="525" r:id="rId31"/>
    <p:sldId id="526" r:id="rId32"/>
    <p:sldId id="527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75" autoAdjust="0"/>
  </p:normalViewPr>
  <p:slideViewPr>
    <p:cSldViewPr snapToGrid="0">
      <p:cViewPr varScale="1">
        <p:scale>
          <a:sx n="51" d="100"/>
          <a:sy n="51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89BB5-9D2B-414C-BBE3-F1DC021312BC}" type="slidenum">
              <a:rPr lang="en-US"/>
              <a:pPr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8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A07BC85-1518-4C8A-9C78-8E5A58BC8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Chapter 4</a:t>
            </a:r>
          </a:p>
        </p:txBody>
      </p:sp>
      <p:sp>
        <p:nvSpPr>
          <p:cNvPr id="55299" name="Rectangle 6">
            <a:extLst>
              <a:ext uri="{FF2B5EF4-FFF2-40B4-BE49-F238E27FC236}">
                <a16:creationId xmlns:a16="http://schemas.microsoft.com/office/drawing/2014/main" id="{766CEE3D-C9E9-4365-871C-DACD85728B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The Computer Continuum</a:t>
            </a:r>
          </a:p>
        </p:txBody>
      </p:sp>
      <p:sp>
        <p:nvSpPr>
          <p:cNvPr id="55300" name="Rectangle 7">
            <a:extLst>
              <a:ext uri="{FF2B5EF4-FFF2-40B4-BE49-F238E27FC236}">
                <a16:creationId xmlns:a16="http://schemas.microsoft.com/office/drawing/2014/main" id="{B9691793-3BEA-40C6-B000-D83349079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B41201-293E-4BA4-B43E-C00BDB3A3F4A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5FC48B2E-554D-4992-890A-0694E56A8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C077D8F6-ECC0-4DFC-ADA9-D522A8226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CF0-4E17-4015-8309-30FB22864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1" y="2220405"/>
            <a:ext cx="10441028" cy="1289558"/>
          </a:xfrm>
        </p:spPr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B6E1-87B8-4747-81D7-47A23D23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647" y="3948267"/>
            <a:ext cx="9078827" cy="88897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Algorithms and programming languages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Assembled, Compiled, or Interpreted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4"/>
            <a:ext cx="11212497" cy="4645394"/>
          </a:xfrm>
        </p:spPr>
        <p:txBody>
          <a:bodyPr>
            <a:normAutofit/>
          </a:bodyPr>
          <a:lstStyle/>
          <a:p>
            <a:r>
              <a:rPr lang="en-US" altLang="en-US" b="1" dirty="0"/>
              <a:t>Assembled languages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b="1" dirty="0"/>
              <a:t>Assembler:</a:t>
            </a:r>
            <a:r>
              <a:rPr lang="en-US" altLang="en-US" dirty="0"/>
              <a:t> a program used to translate Assembly language programs.</a:t>
            </a:r>
          </a:p>
          <a:p>
            <a:pPr lvl="1"/>
            <a:r>
              <a:rPr lang="en-US" altLang="en-US" dirty="0"/>
              <a:t>Produces one line of binary code per original program statement.</a:t>
            </a:r>
          </a:p>
          <a:p>
            <a:pPr lvl="2"/>
            <a:r>
              <a:rPr lang="en-US" altLang="en-US" dirty="0"/>
              <a:t>The entire program is assembled before the program is sent to the computer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129310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9F40E7-E651-4ECC-BEAF-47F22BF7B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Assembled, Compiled, or Interpreted Languages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8C9F771-A4CB-4F4A-B7D9-73C912417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128" y="1151725"/>
            <a:ext cx="11301274" cy="5826124"/>
          </a:xfrm>
        </p:spPr>
        <p:txBody>
          <a:bodyPr>
            <a:normAutofit/>
          </a:bodyPr>
          <a:lstStyle/>
          <a:p>
            <a:r>
              <a:rPr lang="en-US" altLang="en-US" b="1" dirty="0"/>
              <a:t>Interpreted Languages:</a:t>
            </a:r>
          </a:p>
          <a:p>
            <a:pPr lvl="1"/>
            <a:r>
              <a:rPr lang="en-US" altLang="en-US" b="1" dirty="0"/>
              <a:t>Interpreter:</a:t>
            </a:r>
            <a:r>
              <a:rPr lang="en-US" altLang="en-US" dirty="0"/>
              <a:t> A program used to translate high-level programs.</a:t>
            </a:r>
          </a:p>
          <a:p>
            <a:pPr lvl="1"/>
            <a:r>
              <a:rPr lang="en-US" altLang="en-US" dirty="0"/>
              <a:t>Translates one line of the program into binary code at a time:</a:t>
            </a:r>
          </a:p>
          <a:p>
            <a:pPr marL="2168525" lvl="7" indent="-285750">
              <a:buFont typeface="Wingdings" panose="05000000000000000000" pitchFamily="2" charset="2"/>
              <a:buChar char="q"/>
            </a:pPr>
            <a:r>
              <a:rPr lang="en-US" altLang="en-US" sz="2800" dirty="0"/>
              <a:t>An instruction is </a:t>
            </a:r>
            <a:r>
              <a:rPr lang="en-US" altLang="en-US" sz="2800" b="1" dirty="0"/>
              <a:t>fetched</a:t>
            </a:r>
            <a:r>
              <a:rPr lang="en-US" altLang="en-US" sz="2800" dirty="0"/>
              <a:t> from the original source code.</a:t>
            </a:r>
          </a:p>
          <a:p>
            <a:pPr marL="2168525" lvl="7" indent="-285750">
              <a:buFont typeface="Wingdings" panose="05000000000000000000" pitchFamily="2" charset="2"/>
              <a:buChar char="q"/>
            </a:pPr>
            <a:r>
              <a:rPr lang="en-US" altLang="en-US" sz="2800" dirty="0"/>
              <a:t>The Interpreter checks the single instruction for errors. (If an error is found, translation and execution ceases. Otherwise…)</a:t>
            </a:r>
          </a:p>
          <a:p>
            <a:pPr marL="2168525" lvl="7" indent="-285750">
              <a:buFont typeface="Wingdings" panose="05000000000000000000" pitchFamily="2" charset="2"/>
              <a:buChar char="q"/>
            </a:pPr>
            <a:r>
              <a:rPr lang="en-US" altLang="en-US" sz="2800" dirty="0"/>
              <a:t>The instruction is translated into binary code.</a:t>
            </a:r>
          </a:p>
          <a:p>
            <a:pPr marL="2168525" lvl="7" indent="-285750">
              <a:buFont typeface="Wingdings" panose="05000000000000000000" pitchFamily="2" charset="2"/>
              <a:buChar char="q"/>
            </a:pPr>
            <a:r>
              <a:rPr lang="en-US" altLang="en-US" sz="2800" dirty="0"/>
              <a:t>The binary coded instruction is </a:t>
            </a:r>
            <a:r>
              <a:rPr lang="en-US" altLang="en-US" sz="2800" b="1" dirty="0"/>
              <a:t>executed</a:t>
            </a:r>
            <a:r>
              <a:rPr lang="en-US" altLang="en-US" sz="2800" dirty="0"/>
              <a:t>.</a:t>
            </a:r>
          </a:p>
          <a:p>
            <a:pPr marL="2168525" lvl="7" indent="-285750">
              <a:buFont typeface="Wingdings" panose="05000000000000000000" pitchFamily="2" charset="2"/>
              <a:buChar char="q"/>
            </a:pPr>
            <a:r>
              <a:rPr lang="en-US" altLang="en-US" sz="2800" dirty="0"/>
              <a:t>The fetch and execute process repeats for the entire program. </a:t>
            </a:r>
          </a:p>
          <a:p>
            <a:endParaRPr lang="en-US" altLang="en-US" dirty="0"/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B82CD2A8-6B8D-425A-85BD-5139A605D7E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2740" y="2779451"/>
            <a:ext cx="1341268" cy="2804603"/>
          </a:xfrm>
          <a:prstGeom prst="curvedLeftArrow">
            <a:avLst>
              <a:gd name="adj1" fmla="val 15076"/>
              <a:gd name="adj2" fmla="val 62135"/>
              <a:gd name="adj3" fmla="val 29042"/>
            </a:avLst>
          </a:prstGeom>
          <a:solidFill>
            <a:srgbClr val="748B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sl-SI" altLang="en-US"/>
          </a:p>
        </p:txBody>
      </p:sp>
      <p:sp>
        <p:nvSpPr>
          <p:cNvPr id="22533" name="AutoShape 7">
            <a:extLst>
              <a:ext uri="{FF2B5EF4-FFF2-40B4-BE49-F238E27FC236}">
                <a16:creationId xmlns:a16="http://schemas.microsoft.com/office/drawing/2014/main" id="{FE10BDB2-5B57-4AA7-A0AB-2770475C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751" y="3198551"/>
            <a:ext cx="381000" cy="2209800"/>
          </a:xfrm>
          <a:prstGeom prst="downArrow">
            <a:avLst>
              <a:gd name="adj1" fmla="val 40000"/>
              <a:gd name="adj2" fmla="val 115006"/>
            </a:avLst>
          </a:prstGeom>
          <a:solidFill>
            <a:srgbClr val="748B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sl-SI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Assembled, Compiled, or Interpreted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4"/>
            <a:ext cx="11354539" cy="4849581"/>
          </a:xfrm>
        </p:spPr>
        <p:txBody>
          <a:bodyPr>
            <a:normAutofit/>
          </a:bodyPr>
          <a:lstStyle/>
          <a:p>
            <a:r>
              <a:rPr lang="en-US" altLang="en-US" b="1" dirty="0"/>
              <a:t>Compiled languages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/>
              <a:t>Compiler:</a:t>
            </a:r>
            <a:r>
              <a:rPr lang="en-US" altLang="en-US" dirty="0"/>
              <a:t> a program used to translate high-level programs.</a:t>
            </a:r>
          </a:p>
          <a:p>
            <a:pPr lvl="1"/>
            <a:r>
              <a:rPr lang="en-US" altLang="en-US" dirty="0"/>
              <a:t>Translates the entire program into binary code before anything is sent to the CPU for execution.</a:t>
            </a:r>
          </a:p>
          <a:p>
            <a:pPr marL="1085850" lvl="2"/>
            <a:r>
              <a:rPr lang="en-US" altLang="en-US" dirty="0"/>
              <a:t>The translation process for a compiled program:</a:t>
            </a:r>
          </a:p>
          <a:p>
            <a:pPr marL="1428750" lvl="3"/>
            <a:r>
              <a:rPr lang="en-US" altLang="en-US" sz="1800" dirty="0"/>
              <a:t>First, the Compiler checks the entire program for syntax errors in the original </a:t>
            </a:r>
            <a:r>
              <a:rPr lang="en-US" altLang="en-US" sz="1800" b="1" dirty="0"/>
              <a:t>source code</a:t>
            </a:r>
            <a:r>
              <a:rPr lang="en-US" altLang="en-US" sz="1800" dirty="0"/>
              <a:t>.</a:t>
            </a:r>
          </a:p>
          <a:p>
            <a:pPr marL="1428750" lvl="3"/>
            <a:r>
              <a:rPr lang="en-US" altLang="en-US" sz="1800" dirty="0"/>
              <a:t>Next, it translates all of the instructions into binary code.</a:t>
            </a:r>
          </a:p>
          <a:p>
            <a:pPr marL="1771650" lvl="4"/>
            <a:r>
              <a:rPr lang="en-US" altLang="en-US" sz="1800" dirty="0"/>
              <a:t>Two versions of the same program exist: the original </a:t>
            </a:r>
            <a:r>
              <a:rPr lang="en-US" altLang="en-US" sz="1800" b="1" dirty="0"/>
              <a:t>source code</a:t>
            </a:r>
            <a:r>
              <a:rPr lang="en-US" altLang="en-US" sz="1800" dirty="0"/>
              <a:t> version, and the binary code version (</a:t>
            </a:r>
            <a:r>
              <a:rPr lang="en-US" altLang="en-US" sz="1800" b="1" dirty="0"/>
              <a:t>object code</a:t>
            </a:r>
            <a:r>
              <a:rPr lang="en-US" altLang="en-US" sz="1800" dirty="0"/>
              <a:t>).</a:t>
            </a:r>
          </a:p>
          <a:p>
            <a:pPr marL="1428750" lvl="3"/>
            <a:r>
              <a:rPr lang="en-US" altLang="en-US" sz="1800" dirty="0"/>
              <a:t>Last, the CPU attempts execution only after the programmer requests that the program be executed.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81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for Everyone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4"/>
            <a:ext cx="11354539" cy="4849581"/>
          </a:xfrm>
        </p:spPr>
        <p:txBody>
          <a:bodyPr>
            <a:normAutofit/>
          </a:bodyPr>
          <a:lstStyle/>
          <a:p>
            <a:r>
              <a:rPr lang="en-US" altLang="en-US" dirty="0"/>
              <a:t>Several ways to control what your computer does or the way it accomplishes a particular task:</a:t>
            </a:r>
          </a:p>
          <a:p>
            <a:pPr lvl="1"/>
            <a:r>
              <a:rPr lang="en-US" altLang="en-US" dirty="0"/>
              <a:t>Using Macros</a:t>
            </a:r>
          </a:p>
          <a:p>
            <a:pPr lvl="1"/>
            <a:r>
              <a:rPr lang="en-US" altLang="en-US" dirty="0"/>
              <a:t>Using HTML to create Web Pages</a:t>
            </a:r>
          </a:p>
          <a:p>
            <a:pPr lvl="1"/>
            <a:r>
              <a:rPr lang="en-US" altLang="en-US" dirty="0"/>
              <a:t>Scripting</a:t>
            </a:r>
          </a:p>
          <a:p>
            <a:endParaRPr lang="en-US" altLang="en-US" dirty="0"/>
          </a:p>
          <a:p>
            <a:r>
              <a:rPr lang="en-US" altLang="en-US" dirty="0"/>
              <a:t>Each allows customization of current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7343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4"/>
            <a:ext cx="11354539" cy="516917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Whatever type of problem needs to be solved, a careful thought out plan of attack, called an algorithm, is needed before a computer solution can be determined.</a:t>
            </a:r>
          </a:p>
          <a:p>
            <a:endParaRPr lang="en-US" altLang="en-US" sz="3200" dirty="0"/>
          </a:p>
          <a:p>
            <a:pPr lvl="2">
              <a:buFontTx/>
              <a:buNone/>
            </a:pPr>
            <a:r>
              <a:rPr lang="en-US" altLang="en-US" sz="3200" dirty="0"/>
              <a:t>1) Developing the algorithm.</a:t>
            </a:r>
          </a:p>
          <a:p>
            <a:pPr lvl="2">
              <a:buFontTx/>
              <a:buNone/>
            </a:pPr>
            <a:r>
              <a:rPr lang="en-US" altLang="en-US" sz="3200" dirty="0"/>
              <a:t>2) Writing the program.</a:t>
            </a:r>
          </a:p>
          <a:p>
            <a:pPr lvl="2">
              <a:buFontTx/>
              <a:buNone/>
            </a:pPr>
            <a:r>
              <a:rPr lang="en-US" altLang="en-US" sz="3200" dirty="0"/>
              <a:t>3) Documenting the program.</a:t>
            </a:r>
          </a:p>
          <a:p>
            <a:pPr lvl="2">
              <a:buFontTx/>
              <a:buNone/>
            </a:pPr>
            <a:r>
              <a:rPr lang="en-US" altLang="en-US" sz="3200" dirty="0"/>
              <a:t>4) Testing and debugging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2081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5"/>
            <a:ext cx="11354539" cy="443233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altLang="en-US" b="1" dirty="0"/>
              <a:t>Developing the algorithm.</a:t>
            </a:r>
          </a:p>
          <a:p>
            <a:pPr lvl="1"/>
            <a:r>
              <a:rPr lang="en-US" altLang="en-US" b="1" dirty="0"/>
              <a:t>Algorithm</a:t>
            </a:r>
            <a:r>
              <a:rPr lang="en-US" altLang="en-US" dirty="0"/>
              <a:t>: A detailed description of the exact methods used for solving a particular problem.</a:t>
            </a:r>
          </a:p>
          <a:p>
            <a:pPr lvl="1"/>
            <a:r>
              <a:rPr lang="en-US" altLang="en-US" dirty="0"/>
              <a:t>To develop the algorithm, the programmer needs to do:</a:t>
            </a:r>
          </a:p>
          <a:p>
            <a:pPr lvl="2"/>
            <a:r>
              <a:rPr lang="en-US" altLang="en-US" dirty="0"/>
              <a:t>What data has to be fed into the computer?</a:t>
            </a:r>
          </a:p>
          <a:p>
            <a:pPr lvl="2"/>
            <a:r>
              <a:rPr lang="en-US" altLang="en-US" dirty="0"/>
              <a:t>What information do I want to get out of the computer?</a:t>
            </a:r>
          </a:p>
          <a:p>
            <a:pPr lvl="2"/>
            <a:r>
              <a:rPr lang="en-US" altLang="en-US" b="1" dirty="0"/>
              <a:t>Logic</a:t>
            </a:r>
            <a:r>
              <a:rPr lang="en-US" altLang="en-US" dirty="0"/>
              <a:t>: Planning the processing of the program. It contains the instructions that cause the input data to be turned into the desired output data.</a:t>
            </a:r>
          </a:p>
        </p:txBody>
      </p:sp>
    </p:spTree>
    <p:extLst>
      <p:ext uri="{BB962C8B-B14F-4D97-AF65-F5344CB8AC3E}">
        <p14:creationId xmlns:p14="http://schemas.microsoft.com/office/powerpoint/2010/main" val="308754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5"/>
            <a:ext cx="11354539" cy="4432330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en-US" b="1" dirty="0"/>
              <a:t>Writing the Program</a:t>
            </a:r>
          </a:p>
          <a:p>
            <a:pPr lvl="1"/>
            <a:r>
              <a:rPr lang="en-US" altLang="en-US" dirty="0"/>
              <a:t>If analysis and planning have been done, translating the plan into a programming language should be a quick and easy task.</a:t>
            </a:r>
          </a:p>
          <a:p>
            <a:pPr lvl="1"/>
            <a:endParaRPr lang="en-US" altLang="en-US" dirty="0"/>
          </a:p>
          <a:p>
            <a:pPr marL="742950" indent="-742950">
              <a:buFont typeface="+mj-lt"/>
              <a:buAutoNum type="arabicParenR" startAt="3"/>
            </a:pPr>
            <a:r>
              <a:rPr lang="en-US" altLang="en-US" b="1" dirty="0"/>
              <a:t>Documenting the Program</a:t>
            </a:r>
          </a:p>
          <a:p>
            <a:pPr lvl="1"/>
            <a:r>
              <a:rPr lang="en-US" altLang="en-US" dirty="0"/>
              <a:t>During both the algorithm development and program writing stages, explanations called documentation are added to the code.</a:t>
            </a:r>
          </a:p>
          <a:p>
            <a:pPr lvl="2"/>
            <a:r>
              <a:rPr lang="en-US" altLang="en-US" dirty="0"/>
              <a:t>Helps users as well as programmers understand the exact processes to be performed.</a:t>
            </a:r>
          </a:p>
        </p:txBody>
      </p:sp>
    </p:spTree>
    <p:extLst>
      <p:ext uri="{BB962C8B-B14F-4D97-AF65-F5344CB8AC3E}">
        <p14:creationId xmlns:p14="http://schemas.microsoft.com/office/powerpoint/2010/main" val="274743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4"/>
            <a:ext cx="11194741" cy="5186931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en-US" b="1" dirty="0"/>
              <a:t>Testing and Debugging the Program.</a:t>
            </a:r>
          </a:p>
          <a:p>
            <a:pPr lvl="1"/>
            <a:r>
              <a:rPr lang="en-US" altLang="en-US" dirty="0"/>
              <a:t>The program must be free of </a:t>
            </a:r>
            <a:r>
              <a:rPr lang="en-US" altLang="en-US" b="1" dirty="0"/>
              <a:t>syntax errors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The program must be free of </a:t>
            </a:r>
            <a:r>
              <a:rPr lang="en-US" altLang="en-US" b="1" dirty="0"/>
              <a:t>logic errors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The program must be </a:t>
            </a:r>
            <a:r>
              <a:rPr lang="en-US" altLang="en-US" b="1" dirty="0"/>
              <a:t>reliable</a:t>
            </a:r>
            <a:r>
              <a:rPr lang="en-US" altLang="en-US" dirty="0"/>
              <a:t>. (produces correct results)</a:t>
            </a:r>
          </a:p>
          <a:p>
            <a:pPr lvl="1"/>
            <a:r>
              <a:rPr lang="en-US" altLang="en-US" dirty="0"/>
              <a:t>The program must be</a:t>
            </a:r>
            <a:r>
              <a:rPr lang="en-US" altLang="en-US" b="1" dirty="0"/>
              <a:t> robust</a:t>
            </a:r>
            <a:r>
              <a:rPr lang="en-US" altLang="en-US" dirty="0"/>
              <a:t>. (able to detect execution errors)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b="1" dirty="0"/>
              <a:t>Alpha testing</a:t>
            </a:r>
            <a:r>
              <a:rPr lang="en-US" altLang="en-US" dirty="0"/>
              <a:t>: Testing within the company.</a:t>
            </a:r>
          </a:p>
          <a:p>
            <a:pPr lvl="1"/>
            <a:r>
              <a:rPr lang="en-US" altLang="en-US" b="1" dirty="0"/>
              <a:t>Beta testing</a:t>
            </a:r>
            <a:r>
              <a:rPr lang="en-US" altLang="en-US" dirty="0"/>
              <a:t>: Testing under a wider set of conditions using “sophisticated” users from outside the company.</a:t>
            </a:r>
          </a:p>
          <a:p>
            <a:pPr lvl="2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337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2F1C-58DA-49A6-B843-53777034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65" y="2776338"/>
            <a:ext cx="10753725" cy="1147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7808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E56D-81CB-4739-85DA-9762138B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Understand the concept of an algorithm.</a:t>
            </a:r>
          </a:p>
          <a:p>
            <a:r>
              <a:rPr lang="en-US" altLang="zh-TW" dirty="0"/>
              <a:t>Define and use the three constructs for developing</a:t>
            </a:r>
            <a:br>
              <a:rPr lang="en-US" altLang="zh-TW" dirty="0"/>
            </a:br>
            <a:r>
              <a:rPr lang="en-US" altLang="zh-TW" dirty="0"/>
              <a:t>algorithms:  sequence, decision, and repetition.</a:t>
            </a:r>
          </a:p>
          <a:p>
            <a:r>
              <a:rPr lang="en-US" altLang="zh-TW" dirty="0"/>
              <a:t>Understand and use three tools to represent algorithms:</a:t>
            </a:r>
            <a:br>
              <a:rPr lang="en-US" altLang="zh-TW" dirty="0"/>
            </a:br>
            <a:r>
              <a:rPr lang="en-US" altLang="zh-TW" dirty="0"/>
              <a:t>flowchart, pseudocode, and structure chart.</a:t>
            </a:r>
          </a:p>
          <a:p>
            <a:r>
              <a:rPr lang="en-US" altLang="zh-TW" dirty="0"/>
              <a:t>Understand the concept of modularity and sub-algorithms.</a:t>
            </a:r>
          </a:p>
          <a:p>
            <a:r>
              <a:rPr lang="en-US" altLang="zh-TW" dirty="0"/>
              <a:t>List and comprehend common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Communicating with a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477C-82BD-424C-9872-02E868D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5"/>
            <a:ext cx="10763249" cy="4837950"/>
          </a:xfrm>
        </p:spPr>
        <p:txBody>
          <a:bodyPr>
            <a:normAutofit/>
          </a:bodyPr>
          <a:lstStyle/>
          <a:p>
            <a:r>
              <a:rPr lang="en-US" altLang="en-US" dirty="0"/>
              <a:t>Communication cycle</a:t>
            </a:r>
            <a:endParaRPr lang="en-US" altLang="en-US" sz="700" dirty="0"/>
          </a:p>
          <a:p>
            <a:pPr lvl="1"/>
            <a:r>
              <a:rPr lang="en-US" altLang="en-US" dirty="0"/>
              <a:t>One complete unit of communication.</a:t>
            </a:r>
          </a:p>
          <a:p>
            <a:pPr lvl="2"/>
            <a:r>
              <a:rPr lang="en-US" altLang="en-US" dirty="0"/>
              <a:t>An idea to be sent.</a:t>
            </a:r>
          </a:p>
          <a:p>
            <a:pPr lvl="2"/>
            <a:r>
              <a:rPr lang="en-US" altLang="en-US" dirty="0"/>
              <a:t>An encoder.</a:t>
            </a:r>
          </a:p>
          <a:p>
            <a:pPr lvl="2"/>
            <a:r>
              <a:rPr lang="en-US" altLang="en-US" dirty="0"/>
              <a:t>A sender.</a:t>
            </a:r>
          </a:p>
          <a:p>
            <a:pPr lvl="2"/>
            <a:r>
              <a:rPr lang="en-US" altLang="en-US" dirty="0"/>
              <a:t>A medium.</a:t>
            </a:r>
          </a:p>
          <a:p>
            <a:pPr lvl="2"/>
            <a:r>
              <a:rPr lang="en-US" altLang="en-US" dirty="0"/>
              <a:t>A receiver.</a:t>
            </a:r>
          </a:p>
          <a:p>
            <a:pPr lvl="2"/>
            <a:r>
              <a:rPr lang="en-US" altLang="en-US" dirty="0"/>
              <a:t>A decoder.</a:t>
            </a:r>
          </a:p>
          <a:p>
            <a:pPr lvl="2"/>
            <a:r>
              <a:rPr lang="en-US" altLang="en-US" dirty="0"/>
              <a:t>A response.</a:t>
            </a:r>
          </a:p>
          <a:p>
            <a:endParaRPr 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1EE940-D028-4E3A-8C8E-88BD55AF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98" y="2381282"/>
            <a:ext cx="5209107" cy="360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E48B88FA-BAFB-4BD6-B3E7-344A70F6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17" y="2778125"/>
            <a:ext cx="2057400" cy="650875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Speaker encodes information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DD66530-D4EA-43F4-BC86-30CE5CEF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130" y="2919825"/>
            <a:ext cx="1905000" cy="650875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Listener decodes information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763A8C6-39D2-4B32-B58D-C1DEEFC05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217" y="5608674"/>
            <a:ext cx="2076450" cy="650875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Listener returns</a:t>
            </a:r>
          </a:p>
          <a:p>
            <a:pPr algn="ctr"/>
            <a:r>
              <a:rPr lang="en-US" altLang="en-US" sz="1800" dirty="0"/>
              <a:t>feedback to speaker</a:t>
            </a:r>
          </a:p>
        </p:txBody>
      </p:sp>
    </p:spTree>
    <p:extLst>
      <p:ext uri="{BB962C8B-B14F-4D97-AF65-F5344CB8AC3E}">
        <p14:creationId xmlns:p14="http://schemas.microsoft.com/office/powerpoint/2010/main" val="75687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7" y="209382"/>
            <a:ext cx="10772775" cy="86030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Informal definition of an algorithm used in a computer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6" name="Picture 1032">
            <a:extLst>
              <a:ext uri="{FF2B5EF4-FFF2-40B4-BE49-F238E27FC236}">
                <a16:creationId xmlns:a16="http://schemas.microsoft.com/office/drawing/2014/main" id="{03962633-3E6C-4662-BC8B-69BCB7D6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39" y="1671013"/>
            <a:ext cx="7924572" cy="364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3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7" y="209382"/>
            <a:ext cx="10772775" cy="860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Example: Finding the largest number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B5CB30F-E72F-45BA-A6EB-06DAEF42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27" y="1231752"/>
            <a:ext cx="5348287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35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7" y="209382"/>
            <a:ext cx="10772775" cy="860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Example: Finding the largest number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8235CDA-F7B6-4AC3-9BAD-87E7B54B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2" y="1161835"/>
            <a:ext cx="6233204" cy="533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5FE1132-233A-49D3-9679-A65D9A11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76" y="1161835"/>
            <a:ext cx="4161536" cy="387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18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7" y="209382"/>
            <a:ext cx="10772775" cy="860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Example: Finding the largest number (refined)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8235CDA-F7B6-4AC3-9BAD-87E7B54B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44" y="1147659"/>
            <a:ext cx="3676477" cy="314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7DCB474-3CDE-47C8-B695-695A105E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3" y="1266263"/>
            <a:ext cx="7712324" cy="525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7" y="209382"/>
            <a:ext cx="10772775" cy="86030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Example: Generalization of finding the largest number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DE8EA17-A348-47C8-A5D8-80FD6851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0" y="1166158"/>
            <a:ext cx="11247540" cy="535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89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37" y="209382"/>
            <a:ext cx="10772775" cy="860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Three constructs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D67F52D-86CC-42FF-91A0-BF77804A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74" y="1391389"/>
            <a:ext cx="7623175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31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065B-2021-4680-A03E-54DEA5A8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Notations for planning detailed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CC26-E7C3-4232-920A-6407B16A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three major notations for planning detailed algorithms:</a:t>
            </a:r>
          </a:p>
          <a:p>
            <a:pPr lvl="1"/>
            <a:r>
              <a:rPr lang="en-US" altLang="en-US" b="1" dirty="0"/>
              <a:t>Flowchart</a:t>
            </a:r>
            <a:r>
              <a:rPr lang="en-US" altLang="en-US" dirty="0"/>
              <a:t>: Series of visual symbols representing the logical flow of a program.</a:t>
            </a:r>
          </a:p>
          <a:p>
            <a:pPr lvl="1"/>
            <a:r>
              <a:rPr lang="en-US" altLang="en-US" b="1" dirty="0" err="1"/>
              <a:t>Nassi-Schneidermann</a:t>
            </a:r>
            <a:r>
              <a:rPr lang="en-US" altLang="en-US" b="1" dirty="0"/>
              <a:t> charts</a:t>
            </a:r>
            <a:r>
              <a:rPr lang="en-US" altLang="en-US" dirty="0"/>
              <a:t>: Uses specific shapes and symbols to represent different types of program statements.</a:t>
            </a:r>
          </a:p>
          <a:p>
            <a:pPr lvl="1"/>
            <a:r>
              <a:rPr lang="en-US" altLang="en-US" b="1" dirty="0"/>
              <a:t>Pseudocode</a:t>
            </a:r>
            <a:r>
              <a:rPr lang="en-US" altLang="en-US" dirty="0"/>
              <a:t>: A verbal shorthand method that closely resembles a programming language, but does not have to follow a rigid syntax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3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55" y="121436"/>
            <a:ext cx="10772775" cy="860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Flowcharts for three constructs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C003AA8-7015-45B2-8DF1-A675B423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06" y="1363441"/>
            <a:ext cx="9527875" cy="451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939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D8B-88FC-41B9-B9B4-462695F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55" y="121436"/>
            <a:ext cx="10772775" cy="860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F6FC6"/>
                </a:solidFill>
              </a:rPr>
              <a:t>Pseudocode for three constructs</a:t>
            </a:r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F52ADF5F-8CE6-48CA-A432-E08B6B32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51" y="1602020"/>
            <a:ext cx="9104935" cy="400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2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2257-5CBC-4D92-B9BE-17E4DE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3EDB-E1F2-412F-8B4B-50E00DAE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1414266"/>
          </a:xfrm>
        </p:spPr>
        <p:txBody>
          <a:bodyPr/>
          <a:lstStyle/>
          <a:p>
            <a:r>
              <a:rPr lang="en-US" altLang="zh-TW" dirty="0">
                <a:latin typeface="Times" panose="02020603050405020304" pitchFamily="18" charset="0"/>
              </a:rPr>
              <a:t>Write an algorithm in pseudocode that finds the average of two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8BFEC918-83B7-40D1-B4D2-B1D0C831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23" y="2519059"/>
            <a:ext cx="5065481" cy="331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Communicating with a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477C-82BD-424C-9872-02E868D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5"/>
            <a:ext cx="10763249" cy="4837950"/>
          </a:xfrm>
        </p:spPr>
        <p:txBody>
          <a:bodyPr>
            <a:normAutofit/>
          </a:bodyPr>
          <a:lstStyle/>
          <a:p>
            <a:r>
              <a:rPr lang="en-US" altLang="en-US" dirty="0"/>
              <a:t>Substituting a computer for one of the people in the communication process.</a:t>
            </a:r>
          </a:p>
          <a:p>
            <a:pPr lvl="1"/>
            <a:r>
              <a:rPr lang="en-US" altLang="en-US" dirty="0"/>
              <a:t>Process is basically </a:t>
            </a:r>
          </a:p>
          <a:p>
            <a:pPr lvl="1">
              <a:buFontTx/>
              <a:buNone/>
            </a:pPr>
            <a:r>
              <a:rPr lang="en-US" altLang="en-US" dirty="0"/>
              <a:t>	 the same.</a:t>
            </a:r>
          </a:p>
          <a:p>
            <a:pPr lvl="2"/>
            <a:r>
              <a:rPr lang="en-US" altLang="en-US" dirty="0"/>
              <a:t>Response may be symbols </a:t>
            </a:r>
          </a:p>
          <a:p>
            <a:pPr marL="808038" lvl="2" indent="0">
              <a:buNone/>
            </a:pPr>
            <a:r>
              <a:rPr lang="en-US" altLang="en-US" dirty="0"/>
              <a:t>	  on the monitor.</a:t>
            </a:r>
          </a:p>
          <a:p>
            <a:endParaRPr lang="en-US" sz="3200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DD66530-D4EA-43F4-BC86-30CE5CEF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945" y="3026151"/>
            <a:ext cx="2057399" cy="650875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Computer decodes information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F0FE7A5-23AB-4801-92D9-CE6BBD4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219" y="2778125"/>
            <a:ext cx="2057400" cy="650875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Speaker encodes information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EDFBB60-A08E-4522-98F7-5F39C9E6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35" y="4987799"/>
            <a:ext cx="1524000" cy="925513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Computer</a:t>
            </a:r>
          </a:p>
          <a:p>
            <a:pPr algn="ctr"/>
            <a:r>
              <a:rPr lang="en-US" altLang="en-US" sz="1800" dirty="0"/>
              <a:t>returns results </a:t>
            </a:r>
          </a:p>
          <a:p>
            <a:pPr algn="ctr"/>
            <a:r>
              <a:rPr lang="en-US" altLang="en-US" sz="1800" dirty="0"/>
              <a:t>to user</a:t>
            </a:r>
          </a:p>
        </p:txBody>
      </p:sp>
    </p:spTree>
    <p:extLst>
      <p:ext uri="{BB962C8B-B14F-4D97-AF65-F5344CB8AC3E}">
        <p14:creationId xmlns:p14="http://schemas.microsoft.com/office/powerpoint/2010/main" val="218358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2257-5CBC-4D92-B9BE-17E4DE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3EDB-E1F2-412F-8B4B-50E00DAE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4"/>
            <a:ext cx="11182191" cy="4533149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solidFill>
                  <a:schemeClr val="accent2"/>
                </a:solidFill>
              </a:rPr>
              <a:t>AverageOfTwo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	Input:</a:t>
            </a:r>
            <a:r>
              <a:rPr lang="en-US" altLang="zh-TW" dirty="0"/>
              <a:t> </a:t>
            </a:r>
            <a:r>
              <a:rPr lang="en-US" altLang="zh-TW" b="1" dirty="0"/>
              <a:t>Two numbers</a:t>
            </a:r>
          </a:p>
          <a:p>
            <a:pPr lvl="2">
              <a:buFontTx/>
              <a:buAutoNum type="arabicPeriod"/>
            </a:pPr>
            <a:r>
              <a:rPr lang="en-US" altLang="zh-TW" sz="3200" b="1" dirty="0"/>
              <a:t>Add the two numbers</a:t>
            </a:r>
          </a:p>
          <a:p>
            <a:pPr lvl="2">
              <a:buFontTx/>
              <a:buAutoNum type="arabicPeriod"/>
            </a:pPr>
            <a:r>
              <a:rPr lang="en-US" altLang="zh-TW" sz="3200" b="1" dirty="0"/>
              <a:t>Divide the result by 2</a:t>
            </a:r>
          </a:p>
          <a:p>
            <a:pPr lvl="2">
              <a:buFontTx/>
              <a:buAutoNum type="arabicPeriod"/>
            </a:pPr>
            <a:r>
              <a:rPr lang="en-US" altLang="zh-TW" sz="3200" b="1" dirty="0"/>
              <a:t>Return the result by step 2</a:t>
            </a:r>
          </a:p>
          <a:p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accent2"/>
                </a:solidFill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97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2257-5CBC-4D92-B9BE-17E4DE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3EDB-E1F2-412F-8B4B-50E00DAE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4"/>
            <a:ext cx="11182191" cy="195298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" panose="02020603050405020304" pitchFamily="18" charset="0"/>
              </a:rPr>
              <a:t>Write an algorithm to find the largest of 1000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5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2257-5CBC-4D92-B9BE-17E4DE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72AC237-0558-4A85-BB6C-95FDB488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851" y="1129710"/>
            <a:ext cx="8305800" cy="49149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b="1">
                <a:solidFill>
                  <a:schemeClr val="accent2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FindLargest</a:t>
            </a:r>
          </a:p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	Input: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1000 positive integers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Set Largest to 0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Set Counter to 0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while (Counter less than 1000)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3.1  if (the integer is greater than Largest)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	     then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	       3.1.1  Set Largest to the value of the integer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        End if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 3.2  Increment Counter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End while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Return Largest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	</a:t>
            </a:r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6358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758B-E244-4458-8B34-538755F7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 definition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10D5-E09F-4F32-9AB6-0FEF46FB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b="1" i="1" dirty="0">
                <a:solidFill>
                  <a:schemeClr val="tx1"/>
                </a:solidFill>
                <a:latin typeface="Times" panose="02020603050405020304" pitchFamily="18" charset="0"/>
              </a:rPr>
              <a:t>Ordered set</a:t>
            </a:r>
          </a:p>
          <a:p>
            <a:pPr>
              <a:buFontTx/>
              <a:buChar char="•"/>
            </a:pPr>
            <a:r>
              <a:rPr lang="en-US" altLang="zh-TW" b="1" i="1" dirty="0">
                <a:solidFill>
                  <a:schemeClr val="tx1"/>
                </a:solidFill>
                <a:latin typeface="Times" panose="02020603050405020304" pitchFamily="18" charset="0"/>
              </a:rPr>
              <a:t>Unambiguous steps</a:t>
            </a:r>
          </a:p>
          <a:p>
            <a:pPr>
              <a:buFontTx/>
              <a:buChar char="•"/>
            </a:pPr>
            <a:r>
              <a:rPr lang="en-US" altLang="zh-TW" b="1" i="1" dirty="0">
                <a:solidFill>
                  <a:schemeClr val="tx1"/>
                </a:solidFill>
                <a:latin typeface="Times" panose="02020603050405020304" pitchFamily="18" charset="0"/>
              </a:rPr>
              <a:t>Effectiveness</a:t>
            </a:r>
          </a:p>
          <a:p>
            <a:pPr>
              <a:buFontTx/>
              <a:buChar char="•"/>
            </a:pPr>
            <a:r>
              <a:rPr lang="en-US" altLang="zh-TW" b="1" i="1" dirty="0">
                <a:solidFill>
                  <a:schemeClr val="tx1"/>
                </a:solidFill>
                <a:latin typeface="Times" panose="02020603050405020304" pitchFamily="18" charset="0"/>
              </a:rPr>
              <a:t>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2257-5CBC-4D92-B9BE-17E4DE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Subalgorithms</a:t>
            </a: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E5E2B4E-E1FA-4421-8348-A1D48DC5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" y="1328857"/>
            <a:ext cx="9997708" cy="398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4F9FB-8606-4A0C-9565-A2EBCC07D4B8}"/>
              </a:ext>
            </a:extLst>
          </p:cNvPr>
          <p:cNvSpPr txBox="1"/>
          <p:nvPr/>
        </p:nvSpPr>
        <p:spPr>
          <a:xfrm>
            <a:off x="4628707" y="5847907"/>
            <a:ext cx="275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Subalgorithm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FE1D84-1A7A-4551-8765-5BC0B5DC6305}"/>
              </a:ext>
            </a:extLst>
          </p:cNvPr>
          <p:cNvCxnSpPr>
            <a:stCxn id="3" idx="0"/>
          </p:cNvCxnSpPr>
          <p:nvPr/>
        </p:nvCxnSpPr>
        <p:spPr>
          <a:xfrm flipV="1">
            <a:off x="6003851" y="4997302"/>
            <a:ext cx="1304261" cy="85060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31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052488"/>
            <a:ext cx="3007838" cy="860304"/>
          </a:xfrm>
        </p:spPr>
        <p:txBody>
          <a:bodyPr/>
          <a:lstStyle/>
          <a:p>
            <a:r>
              <a:rPr lang="en-US" dirty="0"/>
              <a:t>Summation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9F20BAFB-877F-408A-AAEA-B0DF5718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90" y="1339702"/>
            <a:ext cx="2724150" cy="521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391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052488"/>
            <a:ext cx="3007838" cy="860304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454AE02-0FAB-4FD5-9351-A473D5EB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95" y="1133756"/>
            <a:ext cx="2724150" cy="54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106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052488"/>
            <a:ext cx="3007838" cy="860304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Selection sort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D722552-15E7-4CDB-9077-018AB29A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519" y="990769"/>
            <a:ext cx="6183395" cy="18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AD762B73-8272-47C6-9947-D5CB90A6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19" y="3242239"/>
            <a:ext cx="4024088" cy="354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82AB52B-84C3-4197-98FF-AC1F5961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74" y="3074352"/>
            <a:ext cx="4355531" cy="376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626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052488"/>
            <a:ext cx="3007838" cy="860304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1BDDBA9-D12B-4CD3-B32F-1740B7D6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28" y="1218453"/>
            <a:ext cx="2992800" cy="522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656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4266377" cy="860304"/>
          </a:xfrm>
        </p:spPr>
        <p:txBody>
          <a:bodyPr>
            <a:normAutofit/>
          </a:bodyPr>
          <a:lstStyle/>
          <a:p>
            <a:r>
              <a:rPr lang="en-US" dirty="0"/>
              <a:t>Search concept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A9536FD-71B6-4254-8D07-E8352A05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46" y="2030273"/>
            <a:ext cx="8561387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05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94E-3256-4617-A63F-4255693E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Communicating with a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477C-82BD-424C-9872-02E868D8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5"/>
            <a:ext cx="10763249" cy="4837950"/>
          </a:xfrm>
        </p:spPr>
        <p:txBody>
          <a:bodyPr>
            <a:normAutofit/>
          </a:bodyPr>
          <a:lstStyle/>
          <a:p>
            <a:r>
              <a:rPr lang="en-US" altLang="en-US" dirty="0"/>
              <a:t>Programming languages bridge the gap between human thought processes and computer binary circuit.</a:t>
            </a:r>
          </a:p>
          <a:p>
            <a:pPr lvl="1"/>
            <a:r>
              <a:rPr lang="en-US" altLang="en-US" b="1" dirty="0"/>
              <a:t>Programming language</a:t>
            </a:r>
            <a:r>
              <a:rPr lang="en-US" altLang="en-US" dirty="0"/>
              <a:t>: A series of specifically defined commands designed by human programmers to give directions to digital computers.</a:t>
            </a:r>
          </a:p>
          <a:p>
            <a:pPr lvl="2"/>
            <a:r>
              <a:rPr lang="en-US" altLang="en-US" dirty="0"/>
              <a:t>Commands are written as sets of instructions, called </a:t>
            </a:r>
            <a:r>
              <a:rPr lang="en-US" altLang="en-US" b="1" dirty="0"/>
              <a:t>programs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All programming language instructions must be expressed in binary code before the computer can perform them.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27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4266377" cy="860304"/>
          </a:xfrm>
        </p:spPr>
        <p:txBody>
          <a:bodyPr>
            <a:normAutofit/>
          </a:bodyPr>
          <a:lstStyle/>
          <a:p>
            <a:r>
              <a:rPr lang="en-US" dirty="0"/>
              <a:t>Sequential search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2A3A3FE-99F0-4399-8BD5-41F9670A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6" y="1769351"/>
            <a:ext cx="5544417" cy="458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22D6B4A-56F7-4C55-8114-B4B0C483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1" y="2463670"/>
            <a:ext cx="5590690" cy="332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148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4266377" cy="860304"/>
          </a:xfrm>
        </p:spPr>
        <p:txBody>
          <a:bodyPr>
            <a:normAutofit/>
          </a:bodyPr>
          <a:lstStyle/>
          <a:p>
            <a:r>
              <a:rPr lang="en-US" dirty="0"/>
              <a:t>Sequential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A3F7C-EF0F-4B01-A9A4-96EE6B3C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96" y="1071564"/>
            <a:ext cx="5019416" cy="563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924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5981764" cy="860304"/>
          </a:xfrm>
        </p:spPr>
        <p:txBody>
          <a:bodyPr>
            <a:normAutofit fontScale="92500"/>
          </a:bodyPr>
          <a:lstStyle/>
          <a:p>
            <a:r>
              <a:rPr lang="en-US" dirty="0"/>
              <a:t>Iterative definition of factorial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3BE1932-60DE-4B5F-8A0D-E76C9B9A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43" y="2612058"/>
            <a:ext cx="8523287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80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5981764" cy="8603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Recursive definition of factorial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DA7B783-E04C-41D6-84B4-5FD3EA6C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93" y="2501106"/>
            <a:ext cx="8656637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897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9114824" cy="860304"/>
          </a:xfrm>
        </p:spPr>
        <p:txBody>
          <a:bodyPr>
            <a:normAutofit fontScale="92500"/>
          </a:bodyPr>
          <a:lstStyle/>
          <a:p>
            <a:r>
              <a:rPr lang="en-US" dirty="0"/>
              <a:t>Tracing recursive solution to factorial problem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FB10D9A8-F05E-4874-8BFB-430DF4FA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08" y="2207423"/>
            <a:ext cx="8693150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14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9114824" cy="860304"/>
          </a:xfrm>
        </p:spPr>
        <p:txBody>
          <a:bodyPr>
            <a:normAutofit/>
          </a:bodyPr>
          <a:lstStyle/>
          <a:p>
            <a:r>
              <a:rPr lang="en-US" dirty="0"/>
              <a:t>Iterative factorial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498D560-1A07-43CD-818B-3CF2234D7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617" y="1912792"/>
            <a:ext cx="8305800" cy="381952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b="1">
                <a:solidFill>
                  <a:schemeClr val="accent2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Factorial</a:t>
            </a:r>
          </a:p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	Input: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A positive integer num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Set FactN to 1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Set i to 1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while (i is less than or equal to num)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3.1  Set FactN to FactN x I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 3.2  Increment i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 b="1">
                <a:ea typeface="新細明體" panose="02020500000000000000" pitchFamily="18" charset="-120"/>
              </a:rPr>
              <a:t>End while</a:t>
            </a:r>
          </a:p>
          <a:p>
            <a:pPr>
              <a:buFontTx/>
              <a:buAutoNum type="arabicPeriod"/>
            </a:pPr>
            <a:r>
              <a:rPr lang="en-US" altLang="zh-TW" b="1">
                <a:ea typeface="新細明體" panose="02020500000000000000" pitchFamily="18" charset="-120"/>
              </a:rPr>
              <a:t>Return FactN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	</a:t>
            </a:r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22897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453C-C587-4E5F-B1B3-8C1546A2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EC3-19F5-4899-964B-49823FD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9" y="1052488"/>
            <a:ext cx="9114824" cy="860304"/>
          </a:xfrm>
        </p:spPr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7185430-4754-4BE7-BCA8-90EBD00A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116" y="1912792"/>
            <a:ext cx="8305800" cy="34544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b="1" dirty="0">
                <a:solidFill>
                  <a:schemeClr val="accent2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Factorial</a:t>
            </a:r>
          </a:p>
          <a:p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	Input: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</a:rPr>
              <a:t>A positive integer num</a:t>
            </a:r>
          </a:p>
          <a:p>
            <a:pPr marL="0" indent="0"/>
            <a:r>
              <a:rPr lang="en-US" altLang="zh-TW" b="1" dirty="0">
                <a:ea typeface="新細明體" panose="02020500000000000000" pitchFamily="18" charset="-120"/>
              </a:rPr>
              <a:t>	if (num is equal to 0)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	then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   		return 1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	else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		return num x Factorial (num – 1) 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	End if</a:t>
            </a:r>
          </a:p>
          <a:p>
            <a:r>
              <a:rPr lang="en-US" altLang="zh-TW" b="1" dirty="0">
                <a:ea typeface="新細明體" panose="02020500000000000000" pitchFamily="18" charset="-120"/>
              </a:rPr>
              <a:t>	</a:t>
            </a:r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14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8" y="1151724"/>
            <a:ext cx="6629467" cy="54621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generation/Lowest level</a:t>
            </a:r>
          </a:p>
          <a:p>
            <a:pPr lvl="1"/>
            <a:r>
              <a:rPr lang="en-US" dirty="0"/>
              <a:t>Machine language (code)</a:t>
            </a:r>
          </a:p>
          <a:p>
            <a:pPr lvl="1"/>
            <a:r>
              <a:rPr lang="en-US" altLang="en-US" b="1" dirty="0"/>
              <a:t>Machine language</a:t>
            </a:r>
            <a:r>
              <a:rPr lang="en-US" altLang="en-US" dirty="0"/>
              <a:t> programs were made up of instructions written in binary code. </a:t>
            </a:r>
          </a:p>
          <a:p>
            <a:pPr lvl="2"/>
            <a:r>
              <a:rPr lang="en-US" altLang="en-US" dirty="0"/>
              <a:t>This is the “native” language of the computer.</a:t>
            </a:r>
          </a:p>
          <a:p>
            <a:pPr lvl="3"/>
            <a:r>
              <a:rPr lang="en-US" altLang="en-US" dirty="0"/>
              <a:t>Each instruction had two parts: Operation code, Operand</a:t>
            </a:r>
          </a:p>
          <a:p>
            <a:pPr lvl="3"/>
            <a:r>
              <a:rPr lang="en-US" altLang="en-US" b="1" dirty="0"/>
              <a:t>Operation code</a:t>
            </a:r>
            <a:r>
              <a:rPr lang="en-US" altLang="en-US" dirty="0"/>
              <a:t> (</a:t>
            </a:r>
            <a:r>
              <a:rPr lang="en-US" altLang="en-US" b="1" dirty="0"/>
              <a:t>Opcode</a:t>
            </a:r>
            <a:r>
              <a:rPr lang="en-US" altLang="en-US" dirty="0"/>
              <a:t>): The command part of a computer instruction.</a:t>
            </a:r>
          </a:p>
          <a:p>
            <a:pPr lvl="3"/>
            <a:r>
              <a:rPr lang="en-US" altLang="en-US" b="1" dirty="0"/>
              <a:t>Operand</a:t>
            </a:r>
            <a:r>
              <a:rPr lang="en-US" altLang="en-US" dirty="0"/>
              <a:t>: The address of a specific location in the computer’s memory.</a:t>
            </a:r>
          </a:p>
          <a:p>
            <a:pPr lvl="2"/>
            <a:r>
              <a:rPr lang="en-US" altLang="en-US" b="1" dirty="0"/>
              <a:t>Hardware dependent</a:t>
            </a:r>
            <a:r>
              <a:rPr lang="en-US" altLang="en-US" dirty="0"/>
              <a:t>: Could be performed by only one type of computer with a particular CPU.</a:t>
            </a:r>
          </a:p>
          <a:p>
            <a:pPr lvl="1"/>
            <a:endParaRPr lang="en-US" dirty="0"/>
          </a:p>
        </p:txBody>
      </p:sp>
      <p:pic>
        <p:nvPicPr>
          <p:cNvPr id="4" name="Slika 5">
            <a:extLst>
              <a:ext uri="{FF2B5EF4-FFF2-40B4-BE49-F238E27FC236}">
                <a16:creationId xmlns:a16="http://schemas.microsoft.com/office/drawing/2014/main" id="{EBEC85D2-61D2-4E92-A0AC-500F4FE56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45" y="1543874"/>
            <a:ext cx="5163820" cy="45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4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Programming language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799" y="1066799"/>
            <a:ext cx="6079725" cy="569896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You write programs in high level programming languages, e.g., C/C++, Java: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eaLnBrk="1" hangingPunct="1">
              <a:spcBef>
                <a:spcPct val="50000"/>
              </a:spcBef>
            </a:pPr>
            <a:endParaRPr lang="en-US" sz="2000" dirty="0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Compiler</a:t>
            </a:r>
            <a:r>
              <a:rPr lang="en-US" sz="2000" dirty="0"/>
              <a:t> 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eaLnBrk="1" hangingPunct="1">
              <a:spcBef>
                <a:spcPct val="50000"/>
              </a:spcBef>
            </a:pPr>
            <a:endParaRPr lang="en-US" sz="1600" dirty="0"/>
          </a:p>
          <a:p>
            <a:pPr lvl="1" eaLnBrk="1" hangingPunct="1">
              <a:spcBef>
                <a:spcPct val="50000"/>
              </a:spcBef>
            </a:pPr>
            <a:endParaRPr lang="en-US" sz="1600" dirty="0"/>
          </a:p>
          <a:p>
            <a:pPr lvl="1" eaLnBrk="1" hangingPunct="1">
              <a:spcBef>
                <a:spcPct val="50000"/>
              </a:spcBef>
              <a:buNone/>
            </a:pPr>
            <a:endParaRPr lang="en-US" sz="1600" dirty="0"/>
          </a:p>
          <a:p>
            <a:pPr eaLnBrk="1" hangingPunct="1">
              <a:spcBef>
                <a:spcPct val="50000"/>
              </a:spcBef>
            </a:pPr>
            <a:endParaRPr lang="en-US" sz="2000" dirty="0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eaLnBrk="1" hangingPunct="1">
              <a:buNone/>
            </a:pPr>
            <a:endParaRPr lang="en-US" sz="1800" dirty="0"/>
          </a:p>
        </p:txBody>
      </p:sp>
      <p:pic>
        <p:nvPicPr>
          <p:cNvPr id="11271" name="Picture 5" descr="f01-03-P374493"/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1013876" y="1272324"/>
            <a:ext cx="3886200" cy="53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162800" y="2057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86113" y="4038601"/>
            <a:ext cx="1828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05020" y="6159812"/>
            <a:ext cx="3886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914400">
              <a:defRPr/>
            </a:pPr>
            <a:endParaRPr lang="en-US" b="1" kern="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2D623263-F133-466A-BF91-E1B355C1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164" y="6350312"/>
            <a:ext cx="780027" cy="415451"/>
          </a:xfrm>
        </p:spPr>
        <p:txBody>
          <a:bodyPr/>
          <a:lstStyle/>
          <a:p>
            <a:fld id="{3023A59E-6244-40D7-82DF-9B62307A61D2}" type="slidenum">
              <a:rPr lang="en-US" sz="2400" smtClean="0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3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151724"/>
            <a:ext cx="8948691" cy="5462139"/>
          </a:xfrm>
        </p:spPr>
        <p:txBody>
          <a:bodyPr>
            <a:normAutofit lnSpcReduction="10000"/>
          </a:bodyPr>
          <a:lstStyle/>
          <a:p>
            <a:r>
              <a:rPr lang="en-US" altLang="en-US" sz="3200" b="1" dirty="0"/>
              <a:t>Assembly language</a:t>
            </a:r>
            <a:r>
              <a:rPr lang="en-US" altLang="en-US" sz="3200" dirty="0"/>
              <a:t> programs are made up of instructions written in mnemonics. </a:t>
            </a:r>
          </a:p>
          <a:p>
            <a:pPr lvl="2"/>
            <a:r>
              <a:rPr lang="en-US" altLang="en-US" sz="3200" b="1" dirty="0"/>
              <a:t>Mnemonics</a:t>
            </a:r>
            <a:r>
              <a:rPr lang="en-US" altLang="en-US" sz="3200" dirty="0"/>
              <a:t>: Uses convenient alphabetic abbreviations to represent operation codes, and abstract symbols to represent operands.</a:t>
            </a:r>
          </a:p>
          <a:p>
            <a:pPr lvl="2"/>
            <a:r>
              <a:rPr lang="en-US" altLang="en-US" sz="3200" dirty="0"/>
              <a:t>Each instruction had two parts: Operation code, Operand</a:t>
            </a:r>
          </a:p>
          <a:p>
            <a:pPr lvl="2"/>
            <a:r>
              <a:rPr lang="en-US" altLang="en-US" sz="3200" dirty="0"/>
              <a:t>Hardware dependent.</a:t>
            </a:r>
          </a:p>
          <a:p>
            <a:pPr lvl="2"/>
            <a:r>
              <a:rPr lang="en-US" altLang="en-US" sz="3200" dirty="0"/>
              <a:t>Because programs are not written in 1s and 0s, the computer must first translate the program before it can be executed.</a:t>
            </a:r>
          </a:p>
          <a:p>
            <a:pPr lvl="1"/>
            <a:endParaRPr lang="en-US" sz="2800" dirty="0"/>
          </a:p>
        </p:txBody>
      </p:sp>
      <p:sp>
        <p:nvSpPr>
          <p:cNvPr id="5" name="Text Box 1028">
            <a:extLst>
              <a:ext uri="{FF2B5EF4-FFF2-40B4-BE49-F238E27FC236}">
                <a16:creationId xmlns:a16="http://schemas.microsoft.com/office/drawing/2014/main" id="{2124C905-C6C5-4ED9-AD6F-30B3344AD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819" y="3282628"/>
            <a:ext cx="2866748" cy="1200329"/>
          </a:xfrm>
          <a:prstGeom prst="rect">
            <a:avLst/>
          </a:prstGeom>
          <a:noFill/>
          <a:ln w="9525">
            <a:solidFill>
              <a:srgbClr val="4665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 err="1">
                <a:latin typeface="Times" panose="02020603050405020304" pitchFamily="18" charset="0"/>
              </a:rPr>
              <a:t>muli</a:t>
            </a:r>
            <a:r>
              <a:rPr lang="en-US" altLang="en-US" b="1" dirty="0">
                <a:latin typeface="Times" panose="02020603050405020304" pitchFamily="18" charset="0"/>
              </a:rPr>
              <a:t>	$s1, $s2, 2</a:t>
            </a:r>
          </a:p>
          <a:p>
            <a:r>
              <a:rPr lang="en-US" altLang="en-US" b="1" dirty="0">
                <a:latin typeface="Times" panose="02020603050405020304" pitchFamily="18" charset="0"/>
              </a:rPr>
              <a:t>add	$s2, $s4,$s3</a:t>
            </a:r>
          </a:p>
          <a:p>
            <a:r>
              <a:rPr lang="en-US" altLang="en-US" b="1" dirty="0" err="1">
                <a:latin typeface="Times" panose="02020603050405020304" pitchFamily="18" charset="0"/>
              </a:rPr>
              <a:t>lw</a:t>
            </a:r>
            <a:r>
              <a:rPr lang="en-US" altLang="en-US" b="1" dirty="0">
                <a:latin typeface="Times" panose="02020603050405020304" pitchFamily="18" charset="0"/>
              </a:rPr>
              <a:t>	$s3, 0(s2)</a:t>
            </a:r>
          </a:p>
        </p:txBody>
      </p:sp>
    </p:spTree>
    <p:extLst>
      <p:ext uri="{BB962C8B-B14F-4D97-AF65-F5344CB8AC3E}">
        <p14:creationId xmlns:p14="http://schemas.microsoft.com/office/powerpoint/2010/main" val="127522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0" y="1151724"/>
            <a:ext cx="8327254" cy="5462139"/>
          </a:xfrm>
        </p:spPr>
        <p:txBody>
          <a:bodyPr>
            <a:normAutofit/>
          </a:bodyPr>
          <a:lstStyle/>
          <a:p>
            <a:r>
              <a:rPr lang="en-US" altLang="en-US" dirty="0"/>
              <a:t>High-level languages</a:t>
            </a:r>
          </a:p>
          <a:p>
            <a:pPr lvl="1"/>
            <a:r>
              <a:rPr lang="en-US" altLang="en-US" dirty="0"/>
              <a:t>Instructions in these languages are called statements. </a:t>
            </a:r>
          </a:p>
          <a:p>
            <a:pPr lvl="2"/>
            <a:r>
              <a:rPr lang="en-US" altLang="en-US" b="1" dirty="0"/>
              <a:t>High-level languages</a:t>
            </a:r>
            <a:r>
              <a:rPr lang="en-US" altLang="en-US" dirty="0"/>
              <a:t>: Use statements that resemble English phrases combined with mathematical terms needed to express the problem or task being programmed.</a:t>
            </a:r>
          </a:p>
          <a:p>
            <a:pPr lvl="2"/>
            <a:r>
              <a:rPr lang="en-US" altLang="en-US" dirty="0"/>
              <a:t>Transportable: NOT-Hardware dependent.</a:t>
            </a:r>
          </a:p>
          <a:p>
            <a:pPr lvl="2"/>
            <a:r>
              <a:rPr lang="en-US" altLang="en-US" dirty="0"/>
              <a:t>Because programs are not written in 1s and 0s, the computer must first translate the program before it can be executed.</a:t>
            </a:r>
          </a:p>
          <a:p>
            <a:pPr lvl="1"/>
            <a:endParaRPr lang="en-US" sz="28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9FD6870-8B5E-4193-A0D0-1632310F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4" y="2128999"/>
            <a:ext cx="3352800" cy="3170238"/>
          </a:xfrm>
          <a:prstGeom prst="rect">
            <a:avLst/>
          </a:prstGeom>
          <a:noFill/>
          <a:ln w="9525">
            <a:solidFill>
              <a:srgbClr val="4665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Times" panose="02020603050405020304" pitchFamily="18" charset="0"/>
              </a:rPr>
              <a:t>Program sum2(</a:t>
            </a:r>
            <a:r>
              <a:rPr lang="en-US" altLang="en-US" sz="2000" dirty="0" err="1">
                <a:latin typeface="Times" panose="02020603050405020304" pitchFamily="18" charset="0"/>
              </a:rPr>
              <a:t>input,output</a:t>
            </a:r>
            <a:r>
              <a:rPr lang="en-US" altLang="en-US" sz="2000" dirty="0">
                <a:latin typeface="Times" panose="02020603050405020304" pitchFamily="18" charset="0"/>
              </a:rPr>
              <a:t>);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var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num1,num2,sum : integer;</a:t>
            </a:r>
          </a:p>
          <a:p>
            <a:endParaRPr lang="en-US" altLang="en-US" sz="2000" dirty="0">
              <a:latin typeface="Times" panose="02020603050405020304" pitchFamily="18" charset="0"/>
            </a:endParaRPr>
          </a:p>
          <a:p>
            <a:r>
              <a:rPr lang="en-US" altLang="en-US" sz="2000" dirty="0">
                <a:latin typeface="Times" panose="02020603050405020304" pitchFamily="18" charset="0"/>
              </a:rPr>
              <a:t>begin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read(num1,num2);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sum:=num1+num2;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</a:t>
            </a:r>
            <a:r>
              <a:rPr lang="en-US" altLang="en-US" sz="2000" dirty="0" err="1">
                <a:latin typeface="Times" panose="02020603050405020304" pitchFamily="18" charset="0"/>
              </a:rPr>
              <a:t>writeln</a:t>
            </a:r>
            <a:r>
              <a:rPr lang="en-US" altLang="en-US" sz="2000" dirty="0">
                <a:latin typeface="Times" panose="02020603050405020304" pitchFamily="18" charset="0"/>
              </a:rPr>
              <a:t>(sum)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95760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290-D95E-436F-80FB-23DDA809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Assembled, Compiled, or Interpreted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B87C-863C-446B-A110-3A4CA1B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151724"/>
            <a:ext cx="11221373" cy="5320097"/>
          </a:xfrm>
        </p:spPr>
        <p:txBody>
          <a:bodyPr>
            <a:normAutofit/>
          </a:bodyPr>
          <a:lstStyle/>
          <a:p>
            <a:r>
              <a:rPr lang="en-US" altLang="en-US" dirty="0"/>
              <a:t>All programs must be translated before their instructions can be executed.</a:t>
            </a:r>
          </a:p>
          <a:p>
            <a:endParaRPr lang="en-US" altLang="en-US" sz="800" dirty="0"/>
          </a:p>
          <a:p>
            <a:r>
              <a:rPr lang="en-US" altLang="en-US" dirty="0"/>
              <a:t>Computer languages can be grouped according to which translation process is used to convert the instructions into binary code:</a:t>
            </a:r>
          </a:p>
          <a:p>
            <a:pPr lvl="1"/>
            <a:r>
              <a:rPr lang="en-US" altLang="en-US" dirty="0"/>
              <a:t>Assemblers</a:t>
            </a:r>
          </a:p>
          <a:p>
            <a:pPr lvl="1"/>
            <a:r>
              <a:rPr lang="en-US" altLang="en-US" dirty="0"/>
              <a:t>Interpreters</a:t>
            </a:r>
          </a:p>
          <a:p>
            <a:pPr lvl="1"/>
            <a:r>
              <a:rPr lang="en-US" altLang="en-US" dirty="0"/>
              <a:t>Compilers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0763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23079</TotalTime>
  <Words>1327</Words>
  <Application>Microsoft Office PowerPoint</Application>
  <PresentationFormat>Widescreen</PresentationFormat>
  <Paragraphs>232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新細明體</vt:lpstr>
      <vt:lpstr>Arial</vt:lpstr>
      <vt:lpstr>Calibri</vt:lpstr>
      <vt:lpstr>Calibri Light</vt:lpstr>
      <vt:lpstr>Courier New</vt:lpstr>
      <vt:lpstr>Times</vt:lpstr>
      <vt:lpstr>Times New Roman</vt:lpstr>
      <vt:lpstr>Wingdings</vt:lpstr>
      <vt:lpstr>Metropolitan</vt:lpstr>
      <vt:lpstr>Introduction to Computer Science</vt:lpstr>
      <vt:lpstr>Communicating with a Computer</vt:lpstr>
      <vt:lpstr>Communicating with a Computer</vt:lpstr>
      <vt:lpstr>Communicating with a Computer</vt:lpstr>
      <vt:lpstr>Programming language</vt:lpstr>
      <vt:lpstr>Programming language</vt:lpstr>
      <vt:lpstr>Programming language</vt:lpstr>
      <vt:lpstr>Programming language</vt:lpstr>
      <vt:lpstr>Assembled, Compiled, or Interpreted Languages</vt:lpstr>
      <vt:lpstr>Assembled, Compiled, or Interpreted Languages</vt:lpstr>
      <vt:lpstr>Assembled, Compiled, or Interpreted Languages</vt:lpstr>
      <vt:lpstr>Assembled, Compiled, or Interpreted Languages</vt:lpstr>
      <vt:lpstr>Programming for Everyone</vt:lpstr>
      <vt:lpstr>Building a Program</vt:lpstr>
      <vt:lpstr>Building a Program</vt:lpstr>
      <vt:lpstr>Building a Program</vt:lpstr>
      <vt:lpstr>Building a Program</vt:lpstr>
      <vt:lpstr>PowerPoint Presentation</vt:lpstr>
      <vt:lpstr>Objectives</vt:lpstr>
      <vt:lpstr>Informal definition of an algorithm used in a computer</vt:lpstr>
      <vt:lpstr>Example: Finding the largest number</vt:lpstr>
      <vt:lpstr>Example: Finding the largest number</vt:lpstr>
      <vt:lpstr>Example: Finding the largest number (refined)</vt:lpstr>
      <vt:lpstr>Example: Generalization of finding the largest number</vt:lpstr>
      <vt:lpstr>Three constructs</vt:lpstr>
      <vt:lpstr>Notations for planning detailed algorithms</vt:lpstr>
      <vt:lpstr>Flowcharts for three constructs</vt:lpstr>
      <vt:lpstr>Pseudocode for three constructs</vt:lpstr>
      <vt:lpstr>Example 1</vt:lpstr>
      <vt:lpstr>Example 1</vt:lpstr>
      <vt:lpstr>Example 2</vt:lpstr>
      <vt:lpstr>Example 2</vt:lpstr>
      <vt:lpstr>More formal definition of algorithm</vt:lpstr>
      <vt:lpstr>Subalgorithms</vt:lpstr>
      <vt:lpstr>Some basic algorithms</vt:lpstr>
      <vt:lpstr>Some basic algorithms</vt:lpstr>
      <vt:lpstr>Some basic algorithms</vt:lpstr>
      <vt:lpstr>Some basic algorithms</vt:lpstr>
      <vt:lpstr>Some basic algorithms</vt:lpstr>
      <vt:lpstr>Some basic algorithms</vt:lpstr>
      <vt:lpstr>Some basic algorithms</vt:lpstr>
      <vt:lpstr>Recursion</vt:lpstr>
      <vt:lpstr>Recursion</vt:lpstr>
      <vt:lpstr>Recursion</vt:lpstr>
      <vt:lpstr>Recursion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Trung Hieu</cp:lastModifiedBy>
  <cp:revision>151</cp:revision>
  <cp:lastPrinted>2018-02-27T15:29:14Z</cp:lastPrinted>
  <dcterms:created xsi:type="dcterms:W3CDTF">2018-02-01T01:09:19Z</dcterms:created>
  <dcterms:modified xsi:type="dcterms:W3CDTF">2018-11-22T05:22:23Z</dcterms:modified>
</cp:coreProperties>
</file>