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9" r:id="rId3"/>
    <p:sldId id="302" r:id="rId4"/>
    <p:sldId id="303" r:id="rId5"/>
    <p:sldId id="306" r:id="rId6"/>
    <p:sldId id="305" r:id="rId7"/>
    <p:sldId id="307" r:id="rId8"/>
    <p:sldId id="310" r:id="rId9"/>
    <p:sldId id="311" r:id="rId10"/>
    <p:sldId id="309" r:id="rId11"/>
    <p:sldId id="308" r:id="rId12"/>
    <p:sldId id="259" r:id="rId13"/>
    <p:sldId id="312" r:id="rId14"/>
    <p:sldId id="315" r:id="rId15"/>
    <p:sldId id="316" r:id="rId16"/>
    <p:sldId id="314" r:id="rId17"/>
    <p:sldId id="281" r:id="rId18"/>
    <p:sldId id="280" r:id="rId19"/>
    <p:sldId id="282" r:id="rId20"/>
    <p:sldId id="264" r:id="rId21"/>
    <p:sldId id="287" r:id="rId22"/>
    <p:sldId id="317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55" r:id="rId31"/>
    <p:sldId id="293" r:id="rId32"/>
    <p:sldId id="326" r:id="rId33"/>
    <p:sldId id="328" r:id="rId34"/>
    <p:sldId id="330" r:id="rId35"/>
    <p:sldId id="331" r:id="rId36"/>
    <p:sldId id="353" r:id="rId37"/>
    <p:sldId id="334" r:id="rId38"/>
    <p:sldId id="354" r:id="rId39"/>
    <p:sldId id="336" r:id="rId40"/>
    <p:sldId id="339" r:id="rId41"/>
    <p:sldId id="338" r:id="rId42"/>
    <p:sldId id="340" r:id="rId43"/>
    <p:sldId id="341" r:id="rId44"/>
    <p:sldId id="342" r:id="rId45"/>
    <p:sldId id="343" r:id="rId46"/>
    <p:sldId id="344" r:id="rId47"/>
    <p:sldId id="346" r:id="rId48"/>
    <p:sldId id="347" r:id="rId49"/>
    <p:sldId id="348" r:id="rId50"/>
    <p:sldId id="350" r:id="rId51"/>
    <p:sldId id="351" r:id="rId52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75" autoAdjust="0"/>
  </p:normalViewPr>
  <p:slideViewPr>
    <p:cSldViewPr snapToGrid="0">
      <p:cViewPr varScale="1">
        <p:scale>
          <a:sx n="91" d="100"/>
          <a:sy n="91" d="100"/>
        </p:scale>
        <p:origin x="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32644AD-04E2-4A0D-A8B0-7E46DE6E3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D99690-13C0-4144-A19B-B428704B3E5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C8F894F-3A33-4BAD-B5E2-D9113FAF7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1BAB10F-221D-41EA-8353-3DACAF3F2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1133278-41E9-4719-9782-0C1AE3833E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36895B-60FF-414A-89A7-37104954104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5BF1F91-1069-4C05-BDF1-856743E7C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E7DA079-F920-409E-A4BD-F8B0255AE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644BC1D-FB0C-400C-9DB0-50A2B4CF7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1058DD-0688-40A6-A92F-2742E33E4DF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24609C1-B985-4068-A725-A7CBC1663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6691A4C-9FC3-4269-B718-728AB5FDB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24B304E-515A-41F6-BC79-14C3D8F02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D1119F-08BB-45CD-9BA0-C325C55C120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E0BBE40-FA68-4D4D-9E01-72709AC8B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486186A-1BB0-4554-9385-90827105B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4CC6330-770A-4A12-9201-2FA6BE785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82D0D-2D15-4414-B33F-D4F15007019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38CA78F-AD77-40EE-B86B-651C6D496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5429F86-1194-4B93-A956-24FBD59B8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350F06C-5B28-4FD1-B1E8-5654EC3F5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1DE3D5-AB42-48EB-BB87-EFB27FBDEF0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FDDA6BD-3708-4855-81CE-54937765E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3E5BA84-1876-4A0B-9303-8A901FA99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BE40E24-5F94-4D64-BA68-22DAE970D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7C8ABE-C561-40AF-B2C7-0E6BA25490D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E2DA78B-3681-415C-9F52-F3377FA43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F7F0967-5763-4532-AE69-51B89A249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01101A5-3074-45F9-B533-72A9A990E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26AE15-6ED7-4082-9C9E-6C957EA1B19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44E2B0D-CE4C-4230-9E75-93AF4F80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5E408B5-1B44-48FB-B5AF-B231BAF18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1359787-879D-43CA-8DC6-25066701D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872A42-8B29-4F72-877D-70F9663B4DB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B20EFAD-30C5-4FC5-BEE8-060E3FAF6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E1720C0-144D-44E6-A81D-0121241C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B86E4C1-0F36-494C-A1F9-B9F28384B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6DC893-28C2-45F2-ACFE-5F1812AD96D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975C059-72A5-4521-B2C7-B2FA7520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B39DA0E-C24D-4BFC-9D5D-AFCAE6DA0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E0A67DE-2576-4E3F-B30E-7075AC0F1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2833D1-BBAD-479F-A672-C508B41718C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0B8C916-E30E-4C1E-890D-72DB530F9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F0BEE2A-57E6-46A3-AC7E-A0FCBCCE4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586E73C-9CFC-4B9A-BD98-B7CE1BE27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9698EE-F82F-4149-AE7B-49A874A5227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E9B1768-A351-4DF7-88E1-4BA9BD332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0AE5843-4662-4E9E-A704-27B2345F8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F25E6A2-4C06-45AE-9781-2342676B7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7395B7-1628-4532-8147-542D59A08FF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31D13C7-F52F-4BA2-870A-412A0B529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2660C0A-5155-44CB-A86D-6EA0BF814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DAED17F-C808-4A0A-8517-DBFE669D3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5906F-BC90-4FB9-88D1-CD402712B90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ED247A2-8559-4751-8662-7023C7745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B8C6E2B-01D3-4A4A-82E1-E1B3764BC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Click will bring up the statistics from 2003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47F468F-CFDF-4A2F-A46D-707D70EBD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F74207-6E82-4724-9186-72512D82D1F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80F0339-F2A9-4B1A-A62F-02D1A5342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C7FDEED-7040-41CC-8A50-B2CC1A1DA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6FBAA68-7B91-41EA-A182-22287A82C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0579D8-0BA4-4822-879F-622B25A7EE6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4D1DFF1-AD72-4490-8D12-CF1E3E61F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7AE6D99-A9C3-4C91-90EA-ECE16D4AD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1056108-A02D-43C0-805D-D088BA618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2C3BB-6677-40A1-97B0-2F44FD417A8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D7F9503-E87C-4B35-BC19-0DB158DD9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191ACCF-F43A-4DF7-9A5F-0214D7D17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2F904D9-0F9E-4C89-93D1-B14B285EE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CACFD-15C7-4CF3-88FE-DB527F7B248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160270E-7DDA-4BF4-94B3-2FA25E4814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9CA3726-6B96-4CF7-B91F-19F2720AA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BB6279D-4F7D-432A-8C0E-9B34B967F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20CB2-F32B-4E24-B87F-6C79E71869A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B5183FD-9874-4BB4-8D96-155045CB7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87A6E49-7F40-4784-ACBA-30636C444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B8CD9D4-1C0E-480E-BE17-0D56E9AEE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21F1B-CDD7-4C30-960A-38459A17C83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47BAA0B-C920-42A7-939E-88118B6B4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8BC49AE-5842-4F39-9F55-AFD4FB1BF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7B38AF2-BC38-4112-AE7C-1B1DC1B66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2F4EF0-1EAD-4B4C-9D19-3DFD1BE557E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DDA3995-68A1-4887-93C8-42D858FF0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3666365-36F3-4D8E-BAE6-EDC295DF5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0BF9FBC-F906-4596-AC50-F7112DC4F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A8FAFF-34E6-4F5B-80D5-5A349FAB304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D132EA9-BEE9-4DD5-8781-31FA02B05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DFC709B-6007-4B56-B2B2-01907CD99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8B8CCA0-246C-4E39-BE63-7ACBF9A3C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33CB4F-2134-4BF5-9E92-65E396327DC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9D9CEA9-6BAC-4B14-9D1D-85E5E8411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1FF780F-6CF7-4EE2-ABCD-674177388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194B924-4579-4F9F-A202-336AF061D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FAC5D5-35D5-4455-B8FA-51636EE91F7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6CE9F09-F4D0-4DFC-B6AF-8AD740C93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46E45E6-D300-49F3-AD29-2292A3206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29B2390-D892-4BD3-B61F-7DD11DF0E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E89D44-B71D-4699-818E-9FB1DA8353E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D7BFE26-2F6B-4CA1-8591-36BDF1D2B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1E30771-1273-4A10-B138-FAEC386C5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100561B0-B767-4D87-AB46-FF0F370CE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1E46F4-5CA8-4B24-AF19-E81E108B016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0B070A0-10F4-4261-8B86-1BB97ABC3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FFAE8CE-8967-4BEA-AE13-A7B51FBE9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10B50CD-F336-4CE4-A13F-B83C35C2D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9E2DE-E156-411D-AC53-79798772AB6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5163DAB-BED7-45C6-8C00-C81830B6E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ADC632D-4CBA-4F2B-9674-C53232341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1F97F20-3306-4684-98DC-0FBD01EB1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66D47B-B762-46E7-8425-9251E4FC2AD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92C4491-917C-4156-BF69-ACFF65FE9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7B872A3-DDC3-478D-B5A0-2C29FB457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9576C696-D871-4591-BA2A-D79D90C90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EDE19-6266-47A5-8464-E3A13B34A88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980E5F6-CF63-4742-9400-DAA5E7CF1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A193D6C-0A94-4BB5-9EE1-56D1EEE0A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4E992B4-1216-4965-83BF-61586122A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C6C872-9A57-47BA-829F-65F91ACC231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05F0753-FBA7-478C-938C-F47E33BAC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4AFD3EC-5402-46F7-9EA8-C98F008D8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EB88E5C-F0E5-403A-84F2-766C07944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1B9793-DE28-4857-90AE-6499F1EE732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0A6912E-B01E-427C-9593-6724FC75B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A6E2972-A06E-412C-840A-DEC1B68DC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12937CC-612A-40F6-A0E3-D4AECD1CD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ED037-ABBE-4FEA-AB12-E0250516F02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32570F9-0417-4046-A0CF-12BAA163A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1D5AD85-C3DB-4A18-A2F6-446F2A705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40E2C1F-34AA-48DE-9B44-A67A2D4AA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FBECDB-52E2-4D95-AE37-524A7A44E9B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1C2400C-9060-4B1E-8DDA-DA266FCFF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03D16B7-B473-463D-B2B8-F20EAC41D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DFD1C07-FDA8-4D02-BC02-D6A9E05B9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A787B6-F645-4D6C-AE5E-2C1BEC24AB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11" name="Rectangle 1026">
            <a:extLst>
              <a:ext uri="{FF2B5EF4-FFF2-40B4-BE49-F238E27FC236}">
                <a16:creationId xmlns:a16="http://schemas.microsoft.com/office/drawing/2014/main" id="{ED56B2C5-2897-4EC8-BBBC-824DD2C54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>
            <a:extLst>
              <a:ext uri="{FF2B5EF4-FFF2-40B4-BE49-F238E27FC236}">
                <a16:creationId xmlns:a16="http://schemas.microsoft.com/office/drawing/2014/main" id="{80A6503C-2032-4705-873E-417275A3D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B53D137-C3B9-4650-A332-F75B922C8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D6FEF-6058-410B-BCEE-6C41745FF57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C02DC72-75BE-49E6-A17A-55CE8BFDC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40229F9-8597-4DB2-9A33-77183E015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BBE8C542-892B-48CB-8A93-5784A99E7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18553C-86F1-44F6-ADAC-82712095026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AC4AF03-8D2C-4967-9330-03BA7DAAC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920C362D-4273-4A38-B3E4-B8B92F185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56BBA72F-AF5A-4060-A67D-E451FC743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FA5F2A-8004-4346-9BA4-B4AB407C282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B2BE00E-39AF-4A21-8762-A65293C8D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20D095BE-DE0F-47FE-B71D-0B3E82241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CB2D96F-55A4-4598-9968-D47F35E58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AAF927-9216-4DB9-817C-BEB62A657D4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0412C1A8-A1CB-4023-9492-195A34AFF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1F13D06-13F7-40B4-8CC6-515A70ADB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02E91CE-7967-4DCE-A3BD-4EA2AD613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486955-DEE5-49B6-A913-675F21DE19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194F70BD-E662-4DE6-AC23-C3F016F0E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0F55871D-8692-45DD-A507-B72C7635C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4DCEFC-4DFC-49D4-A5D6-0ABDCA858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09540B-B3A4-42EE-9BB7-34E6EFDC53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D32ED86C-0BFD-4CD3-9361-839096D49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7AFD9157-701A-4B7F-895D-41D15D950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4DCEFC-4DFC-49D4-A5D6-0ABDCA858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09540B-B3A4-42EE-9BB7-34E6EFDC53F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D32ED86C-0BFD-4CD3-9361-839096D49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7AFD9157-701A-4B7F-895D-41D15D950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2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4DCEFC-4DFC-49D4-A5D6-0ABDCA858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09540B-B3A4-42EE-9BB7-34E6EFDC53F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D32ED86C-0BFD-4CD3-9361-839096D49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7AFD9157-701A-4B7F-895D-41D15D950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83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0777B64-A0D6-4746-9AB9-FB4E5D331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5520B9-5292-4EFC-BD8C-7D2C7BB97B5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91A908A-ACFE-445A-8C23-458885BA9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0F6D2F3-AD32-4B63-8659-60015963D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176A-0E2B-42B6-BA33-51889127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A0D8-D362-4136-92E1-C2647A8C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DC12-B4BB-4772-B6C5-5BB5E553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AAFDF-029D-4319-B90F-A397146119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Invitation to Computer Science, Java Version, Third Edition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C67DD-89D1-4CB0-9DAA-774F4EA64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C2372-5804-45B0-AE39-98DC168D9E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8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4.wmf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CF0-4E17-4015-8309-30FB22864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1" y="2220405"/>
            <a:ext cx="10441028" cy="1289558"/>
          </a:xfrm>
        </p:spPr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B6E1-87B8-4747-81D7-47A23D23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647" y="3948267"/>
            <a:ext cx="9078827" cy="88897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Computer Networks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6">
            <a:extLst>
              <a:ext uri="{FF2B5EF4-FFF2-40B4-BE49-F238E27FC236}">
                <a16:creationId xmlns:a16="http://schemas.microsoft.com/office/drawing/2014/main" id="{7AEA948E-6AE0-4BF6-9B10-81D5BAA6F6A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3899" y="5257801"/>
            <a:ext cx="8382000" cy="609599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Transmission Time of an Image at Different Transmission Speeds</a:t>
            </a:r>
          </a:p>
        </p:txBody>
      </p:sp>
      <p:pic>
        <p:nvPicPr>
          <p:cNvPr id="22533" name="Picture 9" descr="SCHNGERST_F07">
            <a:extLst>
              <a:ext uri="{FF2B5EF4-FFF2-40B4-BE49-F238E27FC236}">
                <a16:creationId xmlns:a16="http://schemas.microsoft.com/office/drawing/2014/main" id="{09E8C61B-8CB1-4184-BBB9-A6DA37900BB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219200"/>
            <a:ext cx="7467600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4BA4765C-D4E1-4398-AF9A-954453CB4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Links (continued)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66610CF-F55A-42A6-A355-785F88291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b="1" dirty="0"/>
              <a:t>Wireless data communication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800" dirty="0"/>
              <a:t>Uses radio, microwave, and infrared signals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800" dirty="0"/>
              <a:t>Enables “mobile computing”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800" dirty="0"/>
              <a:t>Types of wireless data communication</a:t>
            </a:r>
          </a:p>
          <a:p>
            <a:pPr lvl="2" eaLnBrk="1" hangingPunct="1">
              <a:spcBef>
                <a:spcPct val="100000"/>
              </a:spcBef>
            </a:pPr>
            <a:r>
              <a:rPr lang="en-US" altLang="en-US" sz="2800" dirty="0"/>
              <a:t>Wireless local access network</a:t>
            </a:r>
          </a:p>
          <a:p>
            <a:pPr lvl="2" eaLnBrk="1" hangingPunct="1">
              <a:spcBef>
                <a:spcPct val="100000"/>
              </a:spcBef>
            </a:pPr>
            <a:r>
              <a:rPr lang="en-US" altLang="en-US" sz="2800" dirty="0"/>
              <a:t>Wireless wide-area access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26F60C8-1B8C-4E0C-8752-C6717F26A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Types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6D9B0D-A911-4D81-8948-260F38FCE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2436073"/>
          </a:xfrm>
        </p:spPr>
        <p:txBody>
          <a:bodyPr/>
          <a:lstStyle/>
          <a:p>
            <a:r>
              <a:rPr lang="en-US" altLang="en-US" dirty="0"/>
              <a:t>LAN</a:t>
            </a:r>
          </a:p>
          <a:p>
            <a:r>
              <a:rPr lang="en-US" altLang="en-US" dirty="0"/>
              <a:t>WLAN</a:t>
            </a:r>
          </a:p>
          <a:p>
            <a:r>
              <a:rPr lang="en-US" altLang="en-US" dirty="0"/>
              <a:t>WAN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2DDF616D-D7C7-4D54-BAA9-D8FF68362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Area Networks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5BAF4EF5-8AE2-43FE-8762-CDE94C3DC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018" y="1087685"/>
            <a:ext cx="6765530" cy="317597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40000"/>
              </a:spcBef>
            </a:pPr>
            <a:r>
              <a:rPr lang="en-US" altLang="en-US" dirty="0"/>
              <a:t>A network of computers that are in the same physical location, such as home or building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Common wired LAN topologies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Bus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Ring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Star</a:t>
            </a:r>
          </a:p>
        </p:txBody>
      </p:sp>
      <p:pic>
        <p:nvPicPr>
          <p:cNvPr id="6" name="Picture 9" descr="SchGerst_f07">
            <a:extLst>
              <a:ext uri="{FF2B5EF4-FFF2-40B4-BE49-F238E27FC236}">
                <a16:creationId xmlns:a16="http://schemas.microsoft.com/office/drawing/2014/main" id="{29EB7E35-7CF4-4A4F-91C5-DD6BF579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9588" y="1087685"/>
            <a:ext cx="4289394" cy="50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7" descr="SchGerst_f07">
            <a:extLst>
              <a:ext uri="{FF2B5EF4-FFF2-40B4-BE49-F238E27FC236}">
                <a16:creationId xmlns:a16="http://schemas.microsoft.com/office/drawing/2014/main" id="{3EBA8564-E73F-44EB-8012-199332773F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294" y="440812"/>
            <a:ext cx="7189788" cy="543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3" name="Rectangle 8">
            <a:extLst>
              <a:ext uri="{FF2B5EF4-FFF2-40B4-BE49-F238E27FC236}">
                <a16:creationId xmlns:a16="http://schemas.microsoft.com/office/drawing/2014/main" id="{3C530FA6-7AA3-4CEC-A57C-891347A8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6017078"/>
            <a:ext cx="72686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An Ethernet LAN Implemented Using Shared Cables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6">
            <a:extLst>
              <a:ext uri="{FF2B5EF4-FFF2-40B4-BE49-F238E27FC236}">
                <a16:creationId xmlns:a16="http://schemas.microsoft.com/office/drawing/2014/main" id="{CF375733-641B-412C-AAC1-A60C9D3DA51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446847"/>
            <a:ext cx="8229600" cy="48628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An Ethernet LAN Implemented Using a Hub</a:t>
            </a:r>
          </a:p>
        </p:txBody>
      </p:sp>
      <p:pic>
        <p:nvPicPr>
          <p:cNvPr id="34821" name="Picture 7" descr="SchGerst_f07">
            <a:extLst>
              <a:ext uri="{FF2B5EF4-FFF2-40B4-BE49-F238E27FC236}">
                <a16:creationId xmlns:a16="http://schemas.microsoft.com/office/drawing/2014/main" id="{9993385C-F79E-4726-BD49-F64AC0DBA23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18179"/>
            <a:ext cx="77724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8309DF0F-3349-4BE2-A96D-FC336AF53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Area Networks (continued)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BAA07559-8671-453E-9B01-39E23B0A5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 dirty="0"/>
              <a:t>Ethernet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800" dirty="0"/>
              <a:t>Most widely used LAN technology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800" dirty="0"/>
              <a:t>Uses the bus topology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800" dirty="0"/>
              <a:t>Two ways to construct an Ethernet LAN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altLang="en-US" sz="2800" dirty="0"/>
              <a:t>Shared cable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altLang="en-US" sz="2800" dirty="0"/>
              <a:t>Hubs: The most widely used technology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2AD3EB1-7BAA-44C6-BAD7-D62A709AB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 (Local Area Network)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0842BBF-0BF4-4824-A65A-71394B236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7134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Ethernet Standard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10BaseT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10Mbps (Mega bits per second)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100BaseT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100Mbps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1000BaseT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1000Mbps or 1Gbps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E67C5D9-335B-4E36-9296-B193D7614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 (Local Area Network)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3E09C0E1-5C53-4EA0-AE53-F26D8C271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129" y="4498540"/>
            <a:ext cx="4171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http://en.wikipedia.org/wiki/Image:Ethernet_RJ45_connector_p1160054.jpg</a:t>
            </a:r>
          </a:p>
        </p:txBody>
      </p:sp>
      <p:pic>
        <p:nvPicPr>
          <p:cNvPr id="56326" name="Picture 6">
            <a:extLst>
              <a:ext uri="{FF2B5EF4-FFF2-40B4-BE49-F238E27FC236}">
                <a16:creationId xmlns:a16="http://schemas.microsoft.com/office/drawing/2014/main" id="{81800B31-8F9E-4805-A249-06DDB3BE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53" y="2496703"/>
            <a:ext cx="21399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7" name="Text Box 7">
            <a:extLst>
              <a:ext uri="{FF2B5EF4-FFF2-40B4-BE49-F238E27FC236}">
                <a16:creationId xmlns:a16="http://schemas.microsoft.com/office/drawing/2014/main" id="{DA35F759-86A3-4CE7-9B18-AE37D352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291" y="4498540"/>
            <a:ext cx="30412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http://en.wikipedia.org/wiki/Image:BNC_connector.jpg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136BDD93-55F0-42CE-A9B9-02924CEB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065" y="1974414"/>
            <a:ext cx="3551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Old: BNC connector for coaxial cable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BB60CE0F-1E6A-4D5C-9C8B-06B41ED1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616" y="1972827"/>
            <a:ext cx="31585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New: RJ45 for twisted pair cable</a:t>
            </a:r>
          </a:p>
        </p:txBody>
      </p:sp>
      <p:pic>
        <p:nvPicPr>
          <p:cNvPr id="56330" name="Picture 10">
            <a:extLst>
              <a:ext uri="{FF2B5EF4-FFF2-40B4-BE49-F238E27FC236}">
                <a16:creationId xmlns:a16="http://schemas.microsoft.com/office/drawing/2014/main" id="{65554BF3-BFBB-47F0-851A-1D06EFF17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66" y="2436378"/>
            <a:ext cx="2170113" cy="20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627F96E-6F9D-4326-941A-B96F11CF6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 (Local Area Network)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F75B00B-9C57-4DB2-A9D0-E920D966E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Question: Can 2 computers communicate by connecting each other using an Ethernet cable back-to-back?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58E37-84BA-45D5-ACAC-231EE19AE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F86BC-72AF-453E-838C-EE507CD542C4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CCE1839-A973-48B6-83F8-7FA5626CC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6CB9C70-436B-47D9-9567-51EC129B3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In this chapter, you will learn about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Basic networking concepts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Communication protocols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Network services and benefits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A brief history of the Internet and the World Wide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47271C7-4DE4-4299-9E87-CD5C3BD57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WLAN (Wireless LAN)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0B8B9DF-F2D7-4CA0-95DF-15899E2E4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Wi-Fi (Wireless Fidelity)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 wireless technology that connects computers without cables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Access Point (AP)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 device (base station) that connects wireless devices together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Usually connected to a wired-network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ESSID (Extended Service Set ID)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 “name” for the AP, eg. mobilenet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Hotspot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The area covered by wireless access points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F06215F-9F0E-4DF9-8909-B1FF020E8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WLAN (Wireless LAN)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CDC49C8-0384-4FAA-9ED3-899CFB0B1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Standard</a:t>
            </a:r>
          </a:p>
          <a:p>
            <a:pPr lvl="1"/>
            <a:r>
              <a:rPr lang="en-US" altLang="en-US"/>
              <a:t>802.11b - 11Mbps</a:t>
            </a:r>
          </a:p>
          <a:p>
            <a:pPr lvl="1"/>
            <a:r>
              <a:rPr lang="en-US" altLang="en-US"/>
              <a:t>802.11g - 54Mbps</a:t>
            </a:r>
          </a:p>
          <a:p>
            <a:pPr lvl="1"/>
            <a:r>
              <a:rPr lang="en-US" altLang="en-US"/>
              <a:t>802.11a - 54Mbps</a:t>
            </a:r>
          </a:p>
          <a:p>
            <a:r>
              <a:rPr lang="en-US" altLang="en-US"/>
              <a:t>Security</a:t>
            </a:r>
          </a:p>
          <a:p>
            <a:pPr lvl="1"/>
            <a:r>
              <a:rPr lang="en-US" altLang="en-US"/>
              <a:t>WEP (Wired Equivalen Privacy)</a:t>
            </a:r>
          </a:p>
          <a:p>
            <a:pPr lvl="1"/>
            <a:r>
              <a:rPr lang="en-US" altLang="en-US"/>
              <a:t>WPA (Wi-Fi Protected Access)</a:t>
            </a:r>
          </a:p>
          <a:p>
            <a:pPr lvl="1"/>
            <a:r>
              <a:rPr lang="en-US" altLang="en-US"/>
              <a:t>To prevent </a:t>
            </a:r>
            <a:r>
              <a:rPr lang="en-US" altLang="en-US" b="1"/>
              <a:t>wardriving</a:t>
            </a:r>
          </a:p>
          <a:p>
            <a:pPr lvl="1"/>
            <a:endParaRPr lang="en-US" altLang="en-US"/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12550CBC-676C-49C7-864B-9370CF858635}"/>
              </a:ext>
            </a:extLst>
          </p:cNvPr>
          <p:cNvSpPr>
            <a:spLocks/>
          </p:cNvSpPr>
          <p:nvPr/>
        </p:nvSpPr>
        <p:spPr bwMode="auto">
          <a:xfrm>
            <a:off x="5556250" y="2159001"/>
            <a:ext cx="255588" cy="854075"/>
          </a:xfrm>
          <a:prstGeom prst="rightBrace">
            <a:avLst>
              <a:gd name="adj1" fmla="val 278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4FAF491E-D5C2-4C8D-BB5A-AC238F0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1" y="2311401"/>
            <a:ext cx="763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2.4G</a:t>
            </a:r>
          </a:p>
        </p:txBody>
      </p:sp>
      <p:sp>
        <p:nvSpPr>
          <p:cNvPr id="63494" name="AutoShape 6">
            <a:extLst>
              <a:ext uri="{FF2B5EF4-FFF2-40B4-BE49-F238E27FC236}">
                <a16:creationId xmlns:a16="http://schemas.microsoft.com/office/drawing/2014/main" id="{8534B617-C331-4155-B804-C195814B60E3}"/>
              </a:ext>
            </a:extLst>
          </p:cNvPr>
          <p:cNvSpPr>
            <a:spLocks/>
          </p:cNvSpPr>
          <p:nvPr/>
        </p:nvSpPr>
        <p:spPr bwMode="auto">
          <a:xfrm>
            <a:off x="5575300" y="3122614"/>
            <a:ext cx="255588" cy="523875"/>
          </a:xfrm>
          <a:prstGeom prst="rightBrace">
            <a:avLst>
              <a:gd name="adj1" fmla="val 170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ADB4534F-759F-4CA1-B9F1-5E31864D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3154364"/>
            <a:ext cx="532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588E2C8D-1347-4402-B5F6-1CAAE56EC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Wide Area Networks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94E719B-9792-43FD-A57E-CB9EFDBB5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034" y="1074944"/>
            <a:ext cx="10030898" cy="1849740"/>
          </a:xfrm>
        </p:spPr>
        <p:txBody>
          <a:bodyPr>
            <a:no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en-US" sz="2000" dirty="0"/>
              <a:t>Wide area networks (WANs)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/>
              <a:t>Connect devices that are across town, across the country, or across the ocean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/>
              <a:t>Users must purchase telecommunications services from an external provider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/>
              <a:t>Dedicated point-to-point lines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9D64EC-0C8C-4A41-BC60-8EDA41DDD2AD}"/>
              </a:ext>
            </a:extLst>
          </p:cNvPr>
          <p:cNvSpPr txBox="1">
            <a:spLocks noChangeArrowheads="1"/>
          </p:cNvSpPr>
          <p:nvPr/>
        </p:nvSpPr>
        <p:spPr>
          <a:xfrm>
            <a:off x="4556876" y="5975198"/>
            <a:ext cx="7155820" cy="4325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2200" dirty="0"/>
              <a:t>Typical Structure of a Wide Area Network</a:t>
            </a:r>
          </a:p>
        </p:txBody>
      </p:sp>
      <p:pic>
        <p:nvPicPr>
          <p:cNvPr id="7" name="Picture 7" descr="SchGerst_f07">
            <a:extLst>
              <a:ext uri="{FF2B5EF4-FFF2-40B4-BE49-F238E27FC236}">
                <a16:creationId xmlns:a16="http://schemas.microsoft.com/office/drawing/2014/main" id="{9C5F477E-ABB1-4F30-88B8-5CBD2F78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757" y="2394176"/>
            <a:ext cx="6294471" cy="357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BAD796E8-6DCA-440F-84E3-5FB61F740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Overall Structure of the Internet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D5E88AF-B924-42D0-B3D3-5F47A6B43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371414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en-US" sz="2800" dirty="0"/>
              <a:t>All real-world networks, including the Internet, are a mix of LANs and WANs</a:t>
            </a:r>
          </a:p>
          <a:p>
            <a:pPr lvl="1" eaLnBrk="1" hangingPunct="1">
              <a:spcBef>
                <a:spcPts val="2400"/>
              </a:spcBef>
            </a:pPr>
            <a:r>
              <a:rPr lang="en-US" altLang="en-US" dirty="0"/>
              <a:t>Example: A company or a college</a:t>
            </a:r>
          </a:p>
          <a:p>
            <a:pPr lvl="2" eaLnBrk="1" hangingPunct="1">
              <a:spcBef>
                <a:spcPts val="2400"/>
              </a:spcBef>
            </a:pPr>
            <a:r>
              <a:rPr lang="en-US" altLang="en-US" dirty="0"/>
              <a:t>One or more LANs connecting its local computers</a:t>
            </a:r>
          </a:p>
          <a:p>
            <a:pPr lvl="2" eaLnBrk="1" hangingPunct="1">
              <a:spcBef>
                <a:spcPts val="2400"/>
              </a:spcBef>
            </a:pPr>
            <a:r>
              <a:rPr lang="en-US" altLang="en-US" dirty="0"/>
              <a:t>Individual LANs interconnected into a wide-area company network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6">
            <a:extLst>
              <a:ext uri="{FF2B5EF4-FFF2-40B4-BE49-F238E27FC236}">
                <a16:creationId xmlns:a16="http://schemas.microsoft.com/office/drawing/2014/main" id="{31326A92-A4CC-4572-8345-32497B36A4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334000"/>
            <a:ext cx="8229600" cy="47348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Structure of a Typical Company Network</a:t>
            </a:r>
          </a:p>
        </p:txBody>
      </p:sp>
      <p:pic>
        <p:nvPicPr>
          <p:cNvPr id="43013" name="Picture 7" descr="SchGerst_f07">
            <a:extLst>
              <a:ext uri="{FF2B5EF4-FFF2-40B4-BE49-F238E27FC236}">
                <a16:creationId xmlns:a16="http://schemas.microsoft.com/office/drawing/2014/main" id="{B684B147-05B3-492C-B1F6-8E7103BCD2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457200"/>
            <a:ext cx="83820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EC009666-8EF0-4642-BBF1-4B917DBC5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Overall Structure of the Internet (continued)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FC79D973-BEBF-4DE8-8D9C-D9550081F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406" y="1392237"/>
            <a:ext cx="11482350" cy="4073525"/>
          </a:xfrm>
        </p:spPr>
        <p:txBody>
          <a:bodyPr>
            <a:no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Internet Service Provider (ISP)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A wide-area network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Provides a pathway from a specific network to other networks, or from an individual’s computer to other networks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ISPs are hierarchical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Interconnect to each other in multiple layers to provide greater geographical coverage</a:t>
            </a:r>
            <a:endParaRPr lang="en-US" altLang="en-US" sz="2800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>
            <a:extLst>
              <a:ext uri="{FF2B5EF4-FFF2-40B4-BE49-F238E27FC236}">
                <a16:creationId xmlns:a16="http://schemas.microsoft.com/office/drawing/2014/main" id="{3FB49273-4706-46B8-8C8F-74521412230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181600"/>
            <a:ext cx="8229600" cy="737569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Structure of a Network Using an ISP</a:t>
            </a:r>
          </a:p>
        </p:txBody>
      </p:sp>
      <p:pic>
        <p:nvPicPr>
          <p:cNvPr id="47109" name="Picture 7" descr="SchGerst_f07">
            <a:extLst>
              <a:ext uri="{FF2B5EF4-FFF2-40B4-BE49-F238E27FC236}">
                <a16:creationId xmlns:a16="http://schemas.microsoft.com/office/drawing/2014/main" id="{8067E9C1-FA95-46D2-8910-D242DFA7577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457200"/>
            <a:ext cx="6629400" cy="4484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7" descr="SchGerst_f07">
            <a:extLst>
              <a:ext uri="{FF2B5EF4-FFF2-40B4-BE49-F238E27FC236}">
                <a16:creationId xmlns:a16="http://schemas.microsoft.com/office/drawing/2014/main" id="{897FA601-749D-4564-B69C-1E557AB0571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429741"/>
            <a:ext cx="80772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7" name="Rectangle 8">
            <a:extLst>
              <a:ext uri="{FF2B5EF4-FFF2-40B4-BE49-F238E27FC236}">
                <a16:creationId xmlns:a16="http://schemas.microsoft.com/office/drawing/2014/main" id="{BED8B03B-0A72-4A99-B245-1B9FAE2C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044" y="5458941"/>
            <a:ext cx="52700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/>
              <a:t>Hierarchy of Internet Service Providers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559BC942-539B-4DFF-ACCE-1C7ECCC84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Overall Structure of the Internet (continued)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512CBDB6-68E7-4339-9250-2E4A214DD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0708" y="1163942"/>
            <a:ext cx="8229600" cy="40735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Internet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A huge interconnected “network of networks”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Includes nodes, LANs, WANs, bridges, routers, and multiple levels of ISPs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Early 2005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dirty="0"/>
              <a:t>317 million nodes (hosts)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dirty="0"/>
              <a:t>Hundreds of thousands of separate networks located in over 225 countries</a:t>
            </a:r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678D9527-CAEC-401F-8CE3-2DAA7F3C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50" y="3276600"/>
            <a:ext cx="7871867" cy="17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A1A3F572-4B09-4BA3-9090-87D897FC8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Protocols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910599A-D2D7-4EB8-940E-DB06DA2E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200" dirty="0"/>
              <a:t>A protocol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dirty="0"/>
              <a:t>A mutually agreed upon set of rules, conventions, and agreements for the efficient and orderly exchange of information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3200" dirty="0"/>
              <a:t>TCP/IP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dirty="0"/>
              <a:t>The Internet protocol hierarchy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dirty="0"/>
              <a:t>Governs the operation of the Internet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dirty="0"/>
              <a:t>Five 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6D15-B313-4084-88FD-247DC3800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F5437C-75CC-468F-AA41-66CC73FC66B9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543EBE7-63B7-4A4A-AE06-B39A4C1F6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Networking Concepts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29F62F2-F094-4329-AB31-10DD318E3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Computer network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/>
              <a:t>Set of independent computer systems connected by telecommunication links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/>
              <a:t>Purpose: Sharing information and resources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Nodes, hosts, or end systems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/>
              <a:t>Individual computers on a network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6">
            <a:extLst>
              <a:ext uri="{FF2B5EF4-FFF2-40B4-BE49-F238E27FC236}">
                <a16:creationId xmlns:a16="http://schemas.microsoft.com/office/drawing/2014/main" id="{BD403272-531B-43D7-8A58-8CF88A89DA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776937" y="4925081"/>
            <a:ext cx="8229600" cy="56132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The Five-Layer TCP/IP Internet Protocol Hierarchy</a:t>
            </a:r>
          </a:p>
        </p:txBody>
      </p:sp>
      <p:pic>
        <p:nvPicPr>
          <p:cNvPr id="55301" name="Picture 7" descr="SCHNGERST_F07">
            <a:extLst>
              <a:ext uri="{FF2B5EF4-FFF2-40B4-BE49-F238E27FC236}">
                <a16:creationId xmlns:a16="http://schemas.microsoft.com/office/drawing/2014/main" id="{BD823131-F33A-4BA3-8F7D-7B35526FDA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8685" y="1394287"/>
            <a:ext cx="8153400" cy="3236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88E6C2C-8412-4D64-8FCF-006937DCA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779" y="327123"/>
            <a:ext cx="10772775" cy="71292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TCP/IP</a:t>
            </a: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3BAF5A80-4CBD-47B7-A9AC-88D0666A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47" y="2318547"/>
            <a:ext cx="1393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Segments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918CCDAD-0ED1-4E33-A3EB-22661C63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412" y="2699956"/>
            <a:ext cx="1089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Packets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BE1D313A-CF92-47F1-9E9F-0FF9998E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516" y="3323063"/>
            <a:ext cx="10843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Frames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7984CD6-75BC-404C-AF4D-57D115BCD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744" y="3865914"/>
            <a:ext cx="63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Bits</a:t>
            </a: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F7DBA255-0151-4DE3-807A-7B100BB15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019" y="1937138"/>
            <a:ext cx="754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26" name="Picture 22" descr="Filename: j0290031.wmf&#10;Keywords: buckets, household, pails ...&#10;File Size: 29 KB">
            <a:extLst>
              <a:ext uri="{FF2B5EF4-FFF2-40B4-BE49-F238E27FC236}">
                <a16:creationId xmlns:a16="http://schemas.microsoft.com/office/drawing/2014/main" id="{72758C0F-7A00-4C39-B977-D5FB5E4E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4" y="5538789"/>
            <a:ext cx="1125537" cy="112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6" name="Rectangle 2">
            <a:extLst>
              <a:ext uri="{FF2B5EF4-FFF2-40B4-BE49-F238E27FC236}">
                <a16:creationId xmlns:a16="http://schemas.microsoft.com/office/drawing/2014/main" id="{1AA53A20-317F-47E9-BC0D-5F498CA4F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0118FB7-A18F-4C27-B385-B84776F62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small chunk of data transmitted over the Internet</a:t>
            </a:r>
          </a:p>
        </p:txBody>
      </p:sp>
      <p:pic>
        <p:nvPicPr>
          <p:cNvPr id="72708" name="Picture 4" descr="MCj04348650000[1]">
            <a:extLst>
              <a:ext uri="{FF2B5EF4-FFF2-40B4-BE49-F238E27FC236}">
                <a16:creationId xmlns:a16="http://schemas.microsoft.com/office/drawing/2014/main" id="{6C1B2A96-C6DA-4AF0-A995-78D85986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1" y="3405189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0" name="Text Box 6">
            <a:extLst>
              <a:ext uri="{FF2B5EF4-FFF2-40B4-BE49-F238E27FC236}">
                <a16:creationId xmlns:a16="http://schemas.microsoft.com/office/drawing/2014/main" id="{733C738B-D801-4EC1-91E3-D6D6B7D7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2924175"/>
            <a:ext cx="6286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Alice</a:t>
            </a:r>
          </a:p>
        </p:txBody>
      </p:sp>
      <p:pic>
        <p:nvPicPr>
          <p:cNvPr id="72713" name="Picture 9" descr="Filename: j0395737.gif&#10;Keywords: Animation Factory®, communications, computers ...&#10;File Size: 20 KB&#10;Provided by: Animation Factory">
            <a:extLst>
              <a:ext uri="{FF2B5EF4-FFF2-40B4-BE49-F238E27FC236}">
                <a16:creationId xmlns:a16="http://schemas.microsoft.com/office/drawing/2014/main" id="{316328C8-D5B0-4C78-A88C-844886452C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3059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6" name="Cloud">
            <a:extLst>
              <a:ext uri="{FF2B5EF4-FFF2-40B4-BE49-F238E27FC236}">
                <a16:creationId xmlns:a16="http://schemas.microsoft.com/office/drawing/2014/main" id="{E967BF85-3F1E-4F90-9A98-C720A4F2D3D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265738" y="4767264"/>
            <a:ext cx="2209800" cy="14811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 The Internet</a:t>
            </a:r>
          </a:p>
        </p:txBody>
      </p:sp>
      <p:cxnSp>
        <p:nvCxnSpPr>
          <p:cNvPr id="72717" name="AutoShape 13">
            <a:extLst>
              <a:ext uri="{FF2B5EF4-FFF2-40B4-BE49-F238E27FC236}">
                <a16:creationId xmlns:a16="http://schemas.microsoft.com/office/drawing/2014/main" id="{C4E4A959-D5B4-4F20-8E24-5886CD79388B}"/>
              </a:ext>
            </a:extLst>
          </p:cNvPr>
          <p:cNvCxnSpPr>
            <a:cxnSpLocks noChangeShapeType="1"/>
            <a:stCxn id="72713" idx="2"/>
            <a:endCxn id="72716" idx="0"/>
          </p:cNvCxnSpPr>
          <p:nvPr/>
        </p:nvCxnSpPr>
        <p:spPr bwMode="auto">
          <a:xfrm rot="16200000" flipH="1">
            <a:off x="3617120" y="3853657"/>
            <a:ext cx="1535112" cy="1774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2719" name="Picture 15" descr="MCj04348650000[1]">
            <a:extLst>
              <a:ext uri="{FF2B5EF4-FFF2-40B4-BE49-F238E27FC236}">
                <a16:creationId xmlns:a16="http://schemas.microsoft.com/office/drawing/2014/main" id="{B137B47B-4F0E-4EEF-824B-D9BCC1C1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3409951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20" name="Text Box 16">
            <a:extLst>
              <a:ext uri="{FF2B5EF4-FFF2-40B4-BE49-F238E27FC236}">
                <a16:creationId xmlns:a16="http://schemas.microsoft.com/office/drawing/2014/main" id="{E3761636-3F31-4224-8295-41207E2F9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288" y="2928938"/>
            <a:ext cx="548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Bob</a:t>
            </a:r>
          </a:p>
        </p:txBody>
      </p:sp>
      <p:cxnSp>
        <p:nvCxnSpPr>
          <p:cNvPr id="72728" name="AutoShape 24">
            <a:extLst>
              <a:ext uri="{FF2B5EF4-FFF2-40B4-BE49-F238E27FC236}">
                <a16:creationId xmlns:a16="http://schemas.microsoft.com/office/drawing/2014/main" id="{5011CB14-F486-4A7B-8041-500954223001}"/>
              </a:ext>
            </a:extLst>
          </p:cNvPr>
          <p:cNvCxnSpPr>
            <a:cxnSpLocks noChangeShapeType="1"/>
            <a:stCxn id="72716" idx="2"/>
          </p:cNvCxnSpPr>
          <p:nvPr/>
        </p:nvCxnSpPr>
        <p:spPr bwMode="auto">
          <a:xfrm flipV="1">
            <a:off x="7473951" y="3978275"/>
            <a:ext cx="2557463" cy="1530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2729" name="Picture 25" descr="Filename: j0395737.gif&#10;Keywords: Animation Factory®, communications, computers ...&#10;File Size: 20 KB&#10;Provided by: Animation Factory">
            <a:extLst>
              <a:ext uri="{FF2B5EF4-FFF2-40B4-BE49-F238E27FC236}">
                <a16:creationId xmlns:a16="http://schemas.microsoft.com/office/drawing/2014/main" id="{84DED1FE-190E-495A-AE4F-E1D46D120A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38" y="49974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6" dur="20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2948E-6 L 0.71389 -0.00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2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9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67052E-7 L 0.00173 -0.317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5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02B80F67-A3F7-4358-97D1-A498D9A60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Layer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F49D382B-DBA8-458D-9AAD-D530D9491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748342"/>
          </a:xfrm>
        </p:spPr>
        <p:txBody>
          <a:bodyPr/>
          <a:lstStyle/>
          <a:p>
            <a:pPr eaLnBrk="1" hangingPunct="1">
              <a:spcBef>
                <a:spcPct val="200000"/>
              </a:spcBef>
            </a:pPr>
            <a:r>
              <a:rPr lang="en-US" altLang="en-US" sz="2800" dirty="0"/>
              <a:t>Protocols govern the exchange of binary digits across a physical communication channel</a:t>
            </a:r>
          </a:p>
          <a:p>
            <a:pPr eaLnBrk="1" hangingPunct="1">
              <a:spcBef>
                <a:spcPct val="200000"/>
              </a:spcBef>
            </a:pPr>
            <a:r>
              <a:rPr lang="en-US" altLang="en-US" sz="2800" u="sng" dirty="0"/>
              <a:t>Goal</a:t>
            </a:r>
            <a:r>
              <a:rPr lang="en-US" altLang="en-US" sz="2800" dirty="0"/>
              <a:t>: Create a bit pipe between two network devices</a:t>
            </a:r>
            <a:br>
              <a:rPr lang="en-US" altLang="en-US" sz="2800" dirty="0"/>
            </a:br>
            <a:r>
              <a:rPr lang="en-US" altLang="en-US" sz="2800" u="sng" dirty="0"/>
              <a:t>Details</a:t>
            </a:r>
            <a:r>
              <a:rPr lang="en-US" altLang="en-US" sz="2800" dirty="0"/>
              <a:t>: voltage levels, wavelengths, radio frequencies</a:t>
            </a:r>
            <a:br>
              <a:rPr lang="en-US" altLang="en-US" sz="2800" dirty="0"/>
            </a:br>
            <a:r>
              <a:rPr lang="en-US" altLang="en-US" sz="2800" dirty="0"/>
              <a:t>Note: different specifications for different machines and different mode of communication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>
            <a:extLst>
              <a:ext uri="{FF2B5EF4-FFF2-40B4-BE49-F238E27FC236}">
                <a16:creationId xmlns:a16="http://schemas.microsoft.com/office/drawing/2014/main" id="{156497EC-535B-416A-A8C8-13B46D7E3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Link Layer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85FBEB96-DFC3-4AC9-8185-68796EE42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Protocols carry out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Error handling (detection and correction)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Framing</a:t>
            </a:r>
            <a:br>
              <a:rPr lang="en-US" altLang="en-US"/>
            </a:br>
            <a:r>
              <a:rPr lang="en-US" altLang="en-US"/>
              <a:t>	- identify the start and stop of a message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Creates an error-free message pipe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Composed of two services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Layer 2a: Medium access control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/>
              <a:t>Layer 2b: Logical link control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0F5CC276-FDA7-4B3D-B837-64284D117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Layer (IP protocol)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70637EE3-A8DB-410C-B9B1-14D988927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Delivers a message from the site where it was created to its ultimate destination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800"/>
              <a:t>Critical responsibilities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/>
              <a:t>Create a universal addressing scheme for all network nodes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/>
              <a:t>Deliver messages between any two nodes in the network (route the packets between two nodes)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A72674E7-A91C-4102-9532-6CF1F7BB7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Layer (continued)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D3157C5C-99C2-492A-B71E-F98A31A31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Provides a true network delivery service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/>
              <a:t>Messages are delivered between any two nodes in the network, regardless of where they are located</a:t>
            </a:r>
            <a:endParaRPr lang="en-US" altLang="en-US" sz="2800"/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IP (Internet Protocol) layer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/>
              <a:t>Network layer in the Internet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03D0070B-3475-4EEA-9510-01405A57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328064-F1C8-44B3-95BD-ABD76F80EA6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DE8EDF4B-49CE-4FF9-A141-57974D7CF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Layer (continued)</a:t>
            </a: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9D079A73-8726-4F94-9C16-6E7F5444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CB7AC23A-7F4E-4A69-AE18-E39BE265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9" name="Rectangle 6">
            <a:extLst>
              <a:ext uri="{FF2B5EF4-FFF2-40B4-BE49-F238E27FC236}">
                <a16:creationId xmlns:a16="http://schemas.microsoft.com/office/drawing/2014/main" id="{56325ACF-246A-4261-9BE4-A3707952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1F7BA576-23A7-4B46-8B1B-8C64A6FC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1" name="Rectangle 8">
            <a:extLst>
              <a:ext uri="{FF2B5EF4-FFF2-40B4-BE49-F238E27FC236}">
                <a16:creationId xmlns:a16="http://schemas.microsoft.com/office/drawing/2014/main" id="{D49FFEC8-1B8A-4D40-83BC-E333003F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2" name="Rectangle 9">
            <a:extLst>
              <a:ext uri="{FF2B5EF4-FFF2-40B4-BE49-F238E27FC236}">
                <a16:creationId xmlns:a16="http://schemas.microsoft.com/office/drawing/2014/main" id="{62E85C0C-61CC-44AC-9717-EDDB9E67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3" name="Rectangle 10">
            <a:extLst>
              <a:ext uri="{FF2B5EF4-FFF2-40B4-BE49-F238E27FC236}">
                <a16:creationId xmlns:a16="http://schemas.microsoft.com/office/drawing/2014/main" id="{1C564E4F-20EB-49B2-B648-E247D9550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4" name="Rectangle 11">
            <a:extLst>
              <a:ext uri="{FF2B5EF4-FFF2-40B4-BE49-F238E27FC236}">
                <a16:creationId xmlns:a16="http://schemas.microsoft.com/office/drawing/2014/main" id="{56F8771A-CD4C-49AF-9C51-41DFC721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5" name="Rectangle 12">
            <a:extLst>
              <a:ext uri="{FF2B5EF4-FFF2-40B4-BE49-F238E27FC236}">
                <a16:creationId xmlns:a16="http://schemas.microsoft.com/office/drawing/2014/main" id="{F814F62F-538F-42C1-8DE5-3FCA3268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6" name="Rectangle 16">
            <a:extLst>
              <a:ext uri="{FF2B5EF4-FFF2-40B4-BE49-F238E27FC236}">
                <a16:creationId xmlns:a16="http://schemas.microsoft.com/office/drawing/2014/main" id="{A0039B96-4884-4DC5-B5D8-266300E2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240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7" name="Rectangle 17">
            <a:extLst>
              <a:ext uri="{FF2B5EF4-FFF2-40B4-BE49-F238E27FC236}">
                <a16:creationId xmlns:a16="http://schemas.microsoft.com/office/drawing/2014/main" id="{B729A83E-AA2E-4EEE-A129-EAF1150A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8" name="Rectangle 18">
            <a:extLst>
              <a:ext uri="{FF2B5EF4-FFF2-40B4-BE49-F238E27FC236}">
                <a16:creationId xmlns:a16="http://schemas.microsoft.com/office/drawing/2014/main" id="{CCE3E776-632B-4F4B-A720-6C3F6032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9" name="Rectangle 31">
            <a:extLst>
              <a:ext uri="{FF2B5EF4-FFF2-40B4-BE49-F238E27FC236}">
                <a16:creationId xmlns:a16="http://schemas.microsoft.com/office/drawing/2014/main" id="{2FC27738-447B-4DA0-B784-48DB2CB3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0" name="Rectangle 32">
            <a:extLst>
              <a:ext uri="{FF2B5EF4-FFF2-40B4-BE49-F238E27FC236}">
                <a16:creationId xmlns:a16="http://schemas.microsoft.com/office/drawing/2014/main" id="{8806A6ED-4B1C-457B-9825-1A65EACF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1" name="Rectangle 33">
            <a:extLst>
              <a:ext uri="{FF2B5EF4-FFF2-40B4-BE49-F238E27FC236}">
                <a16:creationId xmlns:a16="http://schemas.microsoft.com/office/drawing/2014/main" id="{DCAC0538-E498-4705-95A0-3C41DD598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2" name="Rectangle 34">
            <a:extLst>
              <a:ext uri="{FF2B5EF4-FFF2-40B4-BE49-F238E27FC236}">
                <a16:creationId xmlns:a16="http://schemas.microsoft.com/office/drawing/2014/main" id="{CA1BCF3B-9594-46A1-B787-6A2BA934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5240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3" name="Rectangle 35">
            <a:extLst>
              <a:ext uri="{FF2B5EF4-FFF2-40B4-BE49-F238E27FC236}">
                <a16:creationId xmlns:a16="http://schemas.microsoft.com/office/drawing/2014/main" id="{1D48C2FC-B5AE-4CEF-919E-25FE4016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7526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4" name="Rectangle 36">
            <a:extLst>
              <a:ext uri="{FF2B5EF4-FFF2-40B4-BE49-F238E27FC236}">
                <a16:creationId xmlns:a16="http://schemas.microsoft.com/office/drawing/2014/main" id="{470CE234-7D14-41D0-96CB-29B92F9D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5" name="Freeform 37">
            <a:extLst>
              <a:ext uri="{FF2B5EF4-FFF2-40B4-BE49-F238E27FC236}">
                <a16:creationId xmlns:a16="http://schemas.microsoft.com/office/drawing/2014/main" id="{539556C6-0BB1-4A1B-8AB6-ABE92C872B2B}"/>
              </a:ext>
            </a:extLst>
          </p:cNvPr>
          <p:cNvSpPr>
            <a:spLocks/>
          </p:cNvSpPr>
          <p:nvPr/>
        </p:nvSpPr>
        <p:spPr bwMode="auto">
          <a:xfrm>
            <a:off x="2501900" y="1447800"/>
            <a:ext cx="6413500" cy="1651000"/>
          </a:xfrm>
          <a:custGeom>
            <a:avLst/>
            <a:gdLst>
              <a:gd name="T0" fmla="*/ 165100 w 4040"/>
              <a:gd name="T1" fmla="*/ 0 h 1040"/>
              <a:gd name="T2" fmla="*/ 317500 w 4040"/>
              <a:gd name="T3" fmla="*/ 1371600 h 1040"/>
              <a:gd name="T4" fmla="*/ 2070100 w 4040"/>
              <a:gd name="T5" fmla="*/ 1524000 h 1040"/>
              <a:gd name="T6" fmla="*/ 2298700 w 4040"/>
              <a:gd name="T7" fmla="*/ 609600 h 1040"/>
              <a:gd name="T8" fmla="*/ 2679700 w 4040"/>
              <a:gd name="T9" fmla="*/ 1447800 h 1040"/>
              <a:gd name="T10" fmla="*/ 4127500 w 4040"/>
              <a:gd name="T11" fmla="*/ 1371600 h 1040"/>
              <a:gd name="T12" fmla="*/ 4127500 w 4040"/>
              <a:gd name="T13" fmla="*/ 685800 h 1040"/>
              <a:gd name="T14" fmla="*/ 4584700 w 4040"/>
              <a:gd name="T15" fmla="*/ 1371600 h 1040"/>
              <a:gd name="T16" fmla="*/ 6032500 w 4040"/>
              <a:gd name="T17" fmla="*/ 1447800 h 1040"/>
              <a:gd name="T18" fmla="*/ 6337300 w 4040"/>
              <a:gd name="T19" fmla="*/ 228600 h 1040"/>
              <a:gd name="T20" fmla="*/ 6413500 w 4040"/>
              <a:gd name="T21" fmla="*/ 152400 h 10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40" h="1040">
                <a:moveTo>
                  <a:pt x="104" y="0"/>
                </a:moveTo>
                <a:cubicBezTo>
                  <a:pt x="52" y="352"/>
                  <a:pt x="0" y="704"/>
                  <a:pt x="200" y="864"/>
                </a:cubicBezTo>
                <a:cubicBezTo>
                  <a:pt x="400" y="1024"/>
                  <a:pt x="1096" y="1040"/>
                  <a:pt x="1304" y="960"/>
                </a:cubicBezTo>
                <a:cubicBezTo>
                  <a:pt x="1512" y="880"/>
                  <a:pt x="1384" y="392"/>
                  <a:pt x="1448" y="384"/>
                </a:cubicBezTo>
                <a:cubicBezTo>
                  <a:pt x="1512" y="376"/>
                  <a:pt x="1496" y="832"/>
                  <a:pt x="1688" y="912"/>
                </a:cubicBezTo>
                <a:cubicBezTo>
                  <a:pt x="1880" y="992"/>
                  <a:pt x="2448" y="944"/>
                  <a:pt x="2600" y="864"/>
                </a:cubicBezTo>
                <a:cubicBezTo>
                  <a:pt x="2752" y="784"/>
                  <a:pt x="2552" y="432"/>
                  <a:pt x="2600" y="432"/>
                </a:cubicBezTo>
                <a:cubicBezTo>
                  <a:pt x="2648" y="432"/>
                  <a:pt x="2688" y="784"/>
                  <a:pt x="2888" y="864"/>
                </a:cubicBezTo>
                <a:cubicBezTo>
                  <a:pt x="3088" y="944"/>
                  <a:pt x="3616" y="1032"/>
                  <a:pt x="3800" y="912"/>
                </a:cubicBezTo>
                <a:cubicBezTo>
                  <a:pt x="3984" y="792"/>
                  <a:pt x="3952" y="280"/>
                  <a:pt x="3992" y="144"/>
                </a:cubicBezTo>
                <a:cubicBezTo>
                  <a:pt x="4032" y="8"/>
                  <a:pt x="4032" y="104"/>
                  <a:pt x="4040" y="9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Rectangle 39">
            <a:extLst>
              <a:ext uri="{FF2B5EF4-FFF2-40B4-BE49-F238E27FC236}">
                <a16:creationId xmlns:a16="http://schemas.microsoft.com/office/drawing/2014/main" id="{5C2130C3-2D07-41A5-9AF0-30DFF13A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24001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Router</a:t>
            </a:r>
          </a:p>
        </p:txBody>
      </p:sp>
      <p:sp>
        <p:nvSpPr>
          <p:cNvPr id="69657" name="Rectangle 40">
            <a:extLst>
              <a:ext uri="{FF2B5EF4-FFF2-40B4-BE49-F238E27FC236}">
                <a16:creationId xmlns:a16="http://schemas.microsoft.com/office/drawing/2014/main" id="{63A76EBC-E067-4FAB-95DB-55E5B566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24001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Router</a:t>
            </a:r>
          </a:p>
        </p:txBody>
      </p:sp>
      <p:sp>
        <p:nvSpPr>
          <p:cNvPr id="69658" name="Rectangle 41">
            <a:extLst>
              <a:ext uri="{FF2B5EF4-FFF2-40B4-BE49-F238E27FC236}">
                <a16:creationId xmlns:a16="http://schemas.microsoft.com/office/drawing/2014/main" id="{C06CF233-553C-49D1-B86D-CFF0F5F7F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1" y="3486151"/>
            <a:ext cx="60293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Key concepts</a:t>
            </a:r>
            <a:endParaRPr lang="en-US" altLang="en-US"/>
          </a:p>
          <a:p>
            <a:pPr algn="ctr" eaLnBrk="1" hangingPunct="1"/>
            <a:r>
              <a:rPr lang="en-US" altLang="en-US"/>
              <a:t>Host names</a:t>
            </a:r>
          </a:p>
          <a:p>
            <a:pPr algn="ctr" eaLnBrk="1" hangingPunct="1"/>
            <a:r>
              <a:rPr lang="en-US" altLang="en-US"/>
              <a:t>	example: gordon.edu</a:t>
            </a:r>
          </a:p>
          <a:p>
            <a:pPr algn="ctr" eaLnBrk="1" hangingPunct="1"/>
            <a:r>
              <a:rPr lang="en-US" altLang="en-US"/>
              <a:t>IP addresses</a:t>
            </a:r>
          </a:p>
          <a:p>
            <a:pPr algn="ctr" eaLnBrk="1" hangingPunct="1"/>
            <a:r>
              <a:rPr lang="en-US" altLang="en-US"/>
              <a:t>	example: 200.56.34.100</a:t>
            </a:r>
          </a:p>
          <a:p>
            <a:pPr algn="ctr" eaLnBrk="1" hangingPunct="1"/>
            <a:r>
              <a:rPr lang="en-US" altLang="en-US"/>
              <a:t>Domain name system (DNS)</a:t>
            </a:r>
          </a:p>
          <a:p>
            <a:pPr algn="ctr" eaLnBrk="1" hangingPunct="1"/>
            <a:r>
              <a:rPr lang="en-US" altLang="en-US"/>
              <a:t>  (def) converts a symbolic host name to 32-bit IP address</a:t>
            </a:r>
          </a:p>
          <a:p>
            <a:pPr algn="ctr" eaLnBrk="1" hangingPunct="1"/>
            <a:r>
              <a:rPr lang="en-US" altLang="en-US"/>
              <a:t>Routing</a:t>
            </a:r>
          </a:p>
          <a:p>
            <a:pPr algn="ctr" eaLnBrk="1" hangingPunct="1"/>
            <a:r>
              <a:rPr lang="en-US" altLang="en-US"/>
              <a:t>  store and forward &amp; best path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3A99821A-E9FC-4E02-9CEA-AFFFA7210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Transport Layer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AD0296EA-72F0-490B-B1E3-8B6B81A2A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Provides a high-quality, error-free, order- preserving, end-to-end delivery service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TCP (Transport Control Protocol)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/>
              <a:t>Primary transport protocol on the Internet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/>
              <a:t>Requires the source and destination programs to initially establish a connection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>
            <a:extLst>
              <a:ext uri="{FF2B5EF4-FFF2-40B4-BE49-F238E27FC236}">
                <a16:creationId xmlns:a16="http://schemas.microsoft.com/office/drawing/2014/main" id="{9FEA4688-C982-4D33-98F1-265029B92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Transport Layer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D7C49A0F-AB44-4D58-B9B4-AAFD42A3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6B4E300D-AC52-4078-88C8-BBD5FCAD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5" name="Rectangle 6">
            <a:extLst>
              <a:ext uri="{FF2B5EF4-FFF2-40B4-BE49-F238E27FC236}">
                <a16:creationId xmlns:a16="http://schemas.microsoft.com/office/drawing/2014/main" id="{A4EA7C3E-B7C6-4832-A574-CA467018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6" name="Rectangle 7">
            <a:extLst>
              <a:ext uri="{FF2B5EF4-FFF2-40B4-BE49-F238E27FC236}">
                <a16:creationId xmlns:a16="http://schemas.microsoft.com/office/drawing/2014/main" id="{9C7E11FB-52C1-485F-86EA-FC042514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7" name="Rectangle 8">
            <a:extLst>
              <a:ext uri="{FF2B5EF4-FFF2-40B4-BE49-F238E27FC236}">
                <a16:creationId xmlns:a16="http://schemas.microsoft.com/office/drawing/2014/main" id="{93BACAD3-B85F-4E3F-A6FB-3154F1DD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8" name="Rectangle 9">
            <a:extLst>
              <a:ext uri="{FF2B5EF4-FFF2-40B4-BE49-F238E27FC236}">
                <a16:creationId xmlns:a16="http://schemas.microsoft.com/office/drawing/2014/main" id="{A3F17018-A2D7-4E7A-B401-A531CF21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9" name="Rectangle 10">
            <a:extLst>
              <a:ext uri="{FF2B5EF4-FFF2-40B4-BE49-F238E27FC236}">
                <a16:creationId xmlns:a16="http://schemas.microsoft.com/office/drawing/2014/main" id="{664120A4-3117-4F80-B1F0-21CAB4DC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0" name="Rectangle 11">
            <a:extLst>
              <a:ext uri="{FF2B5EF4-FFF2-40B4-BE49-F238E27FC236}">
                <a16:creationId xmlns:a16="http://schemas.microsoft.com/office/drawing/2014/main" id="{B6507582-2ACD-46A6-B621-7DEC59C9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1" name="Rectangle 12">
            <a:extLst>
              <a:ext uri="{FF2B5EF4-FFF2-40B4-BE49-F238E27FC236}">
                <a16:creationId xmlns:a16="http://schemas.microsoft.com/office/drawing/2014/main" id="{DF9CA92F-886F-4FAD-BF90-D0ADD815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2" name="Rectangle 13">
            <a:extLst>
              <a:ext uri="{FF2B5EF4-FFF2-40B4-BE49-F238E27FC236}">
                <a16:creationId xmlns:a16="http://schemas.microsoft.com/office/drawing/2014/main" id="{88EF3491-1841-421D-8A38-1EA3AEE1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240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3" name="Rectangle 14">
            <a:extLst>
              <a:ext uri="{FF2B5EF4-FFF2-40B4-BE49-F238E27FC236}">
                <a16:creationId xmlns:a16="http://schemas.microsoft.com/office/drawing/2014/main" id="{6025ED20-65AE-41E2-872F-9CF33CC7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4" name="Rectangle 15">
            <a:extLst>
              <a:ext uri="{FF2B5EF4-FFF2-40B4-BE49-F238E27FC236}">
                <a16:creationId xmlns:a16="http://schemas.microsoft.com/office/drawing/2014/main" id="{C76BCF13-769F-4459-8939-7BB1CEE1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5" name="Rectangle 16">
            <a:extLst>
              <a:ext uri="{FF2B5EF4-FFF2-40B4-BE49-F238E27FC236}">
                <a16:creationId xmlns:a16="http://schemas.microsoft.com/office/drawing/2014/main" id="{FAA51BA5-C266-47E9-9801-DB2507354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6" name="Rectangle 17">
            <a:extLst>
              <a:ext uri="{FF2B5EF4-FFF2-40B4-BE49-F238E27FC236}">
                <a16:creationId xmlns:a16="http://schemas.microsoft.com/office/drawing/2014/main" id="{5E5264AE-9F5D-402D-A8AE-7839AB34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7" name="Rectangle 18">
            <a:extLst>
              <a:ext uri="{FF2B5EF4-FFF2-40B4-BE49-F238E27FC236}">
                <a16:creationId xmlns:a16="http://schemas.microsoft.com/office/drawing/2014/main" id="{9D363DE4-EFF0-4D84-B3DD-15B1714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38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8" name="Rectangle 19">
            <a:extLst>
              <a:ext uri="{FF2B5EF4-FFF2-40B4-BE49-F238E27FC236}">
                <a16:creationId xmlns:a16="http://schemas.microsoft.com/office/drawing/2014/main" id="{77301103-B1A3-4CDD-BA16-8B2A075B9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5240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9" name="Rectangle 20">
            <a:extLst>
              <a:ext uri="{FF2B5EF4-FFF2-40B4-BE49-F238E27FC236}">
                <a16:creationId xmlns:a16="http://schemas.microsoft.com/office/drawing/2014/main" id="{2275A0A4-F101-4B81-B597-FA112C34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7526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50" name="Rectangle 21">
            <a:extLst>
              <a:ext uri="{FF2B5EF4-FFF2-40B4-BE49-F238E27FC236}">
                <a16:creationId xmlns:a16="http://schemas.microsoft.com/office/drawing/2014/main" id="{3E46CDA4-191D-4563-B987-E09E8EB6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81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51" name="Freeform 22">
            <a:extLst>
              <a:ext uri="{FF2B5EF4-FFF2-40B4-BE49-F238E27FC236}">
                <a16:creationId xmlns:a16="http://schemas.microsoft.com/office/drawing/2014/main" id="{6376EB3F-6AC2-4E8E-9350-B1E254B04EF0}"/>
              </a:ext>
            </a:extLst>
          </p:cNvPr>
          <p:cNvSpPr>
            <a:spLocks/>
          </p:cNvSpPr>
          <p:nvPr/>
        </p:nvSpPr>
        <p:spPr bwMode="auto">
          <a:xfrm>
            <a:off x="2501900" y="1447800"/>
            <a:ext cx="6413500" cy="1651000"/>
          </a:xfrm>
          <a:custGeom>
            <a:avLst/>
            <a:gdLst>
              <a:gd name="T0" fmla="*/ 165100 w 4040"/>
              <a:gd name="T1" fmla="*/ 0 h 1040"/>
              <a:gd name="T2" fmla="*/ 317500 w 4040"/>
              <a:gd name="T3" fmla="*/ 1371600 h 1040"/>
              <a:gd name="T4" fmla="*/ 2070100 w 4040"/>
              <a:gd name="T5" fmla="*/ 1524000 h 1040"/>
              <a:gd name="T6" fmla="*/ 2298700 w 4040"/>
              <a:gd name="T7" fmla="*/ 609600 h 1040"/>
              <a:gd name="T8" fmla="*/ 2679700 w 4040"/>
              <a:gd name="T9" fmla="*/ 1447800 h 1040"/>
              <a:gd name="T10" fmla="*/ 4127500 w 4040"/>
              <a:gd name="T11" fmla="*/ 1371600 h 1040"/>
              <a:gd name="T12" fmla="*/ 4127500 w 4040"/>
              <a:gd name="T13" fmla="*/ 685800 h 1040"/>
              <a:gd name="T14" fmla="*/ 4584700 w 4040"/>
              <a:gd name="T15" fmla="*/ 1371600 h 1040"/>
              <a:gd name="T16" fmla="*/ 6032500 w 4040"/>
              <a:gd name="T17" fmla="*/ 1447800 h 1040"/>
              <a:gd name="T18" fmla="*/ 6337300 w 4040"/>
              <a:gd name="T19" fmla="*/ 228600 h 1040"/>
              <a:gd name="T20" fmla="*/ 6413500 w 4040"/>
              <a:gd name="T21" fmla="*/ 152400 h 10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40" h="1040">
                <a:moveTo>
                  <a:pt x="104" y="0"/>
                </a:moveTo>
                <a:cubicBezTo>
                  <a:pt x="52" y="352"/>
                  <a:pt x="0" y="704"/>
                  <a:pt x="200" y="864"/>
                </a:cubicBezTo>
                <a:cubicBezTo>
                  <a:pt x="400" y="1024"/>
                  <a:pt x="1096" y="1040"/>
                  <a:pt x="1304" y="960"/>
                </a:cubicBezTo>
                <a:cubicBezTo>
                  <a:pt x="1512" y="880"/>
                  <a:pt x="1384" y="392"/>
                  <a:pt x="1448" y="384"/>
                </a:cubicBezTo>
                <a:cubicBezTo>
                  <a:pt x="1512" y="376"/>
                  <a:pt x="1496" y="832"/>
                  <a:pt x="1688" y="912"/>
                </a:cubicBezTo>
                <a:cubicBezTo>
                  <a:pt x="1880" y="992"/>
                  <a:pt x="2448" y="944"/>
                  <a:pt x="2600" y="864"/>
                </a:cubicBezTo>
                <a:cubicBezTo>
                  <a:pt x="2752" y="784"/>
                  <a:pt x="2552" y="432"/>
                  <a:pt x="2600" y="432"/>
                </a:cubicBezTo>
                <a:cubicBezTo>
                  <a:pt x="2648" y="432"/>
                  <a:pt x="2688" y="784"/>
                  <a:pt x="2888" y="864"/>
                </a:cubicBezTo>
                <a:cubicBezTo>
                  <a:pt x="3088" y="944"/>
                  <a:pt x="3616" y="1032"/>
                  <a:pt x="3800" y="912"/>
                </a:cubicBezTo>
                <a:cubicBezTo>
                  <a:pt x="3984" y="792"/>
                  <a:pt x="3952" y="280"/>
                  <a:pt x="3992" y="144"/>
                </a:cubicBezTo>
                <a:cubicBezTo>
                  <a:pt x="4032" y="8"/>
                  <a:pt x="4032" y="104"/>
                  <a:pt x="4040" y="9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Rectangle 23">
            <a:extLst>
              <a:ext uri="{FF2B5EF4-FFF2-40B4-BE49-F238E27FC236}">
                <a16:creationId xmlns:a16="http://schemas.microsoft.com/office/drawing/2014/main" id="{C765969E-2380-49FB-AA12-84D3EA0B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24001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Router</a:t>
            </a:r>
          </a:p>
        </p:txBody>
      </p:sp>
      <p:sp>
        <p:nvSpPr>
          <p:cNvPr id="73753" name="Rectangle 24">
            <a:extLst>
              <a:ext uri="{FF2B5EF4-FFF2-40B4-BE49-F238E27FC236}">
                <a16:creationId xmlns:a16="http://schemas.microsoft.com/office/drawing/2014/main" id="{E10BDBDC-E764-44A1-86DB-B90B216C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24001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Router</a:t>
            </a:r>
          </a:p>
        </p:txBody>
      </p:sp>
      <p:sp>
        <p:nvSpPr>
          <p:cNvPr id="73754" name="Rectangle 25">
            <a:extLst>
              <a:ext uri="{FF2B5EF4-FFF2-40B4-BE49-F238E27FC236}">
                <a16:creationId xmlns:a16="http://schemas.microsoft.com/office/drawing/2014/main" id="{88105589-6167-4579-8DD0-0E3E677A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1"/>
            <a:ext cx="2332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Host A: 122.45.65.17</a:t>
            </a:r>
          </a:p>
        </p:txBody>
      </p:sp>
      <p:sp>
        <p:nvSpPr>
          <p:cNvPr id="73755" name="Rectangle 26">
            <a:extLst>
              <a:ext uri="{FF2B5EF4-FFF2-40B4-BE49-F238E27FC236}">
                <a16:creationId xmlns:a16="http://schemas.microsoft.com/office/drawing/2014/main" id="{5A2CDFCB-24D3-4024-BFC8-D766A47C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1"/>
            <a:ext cx="220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Host B: 100.44.44.5</a:t>
            </a:r>
          </a:p>
        </p:txBody>
      </p:sp>
      <p:sp>
        <p:nvSpPr>
          <p:cNvPr id="73756" name="Rectangle 28">
            <a:extLst>
              <a:ext uri="{FF2B5EF4-FFF2-40B4-BE49-F238E27FC236}">
                <a16:creationId xmlns:a16="http://schemas.microsoft.com/office/drawing/2014/main" id="{9C27FE20-BA8C-4EEA-9F4F-60DF2061A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1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Port: 23</a:t>
            </a:r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3F0D189B-6D80-42E1-B781-63A58416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066801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Port: 78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9A1FFE85-20E0-4075-AE36-9E35D2530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066801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Port: 80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E3C7D9B0-A181-47B2-8172-79BDE47F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1066801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Port: 567</a:t>
            </a:r>
          </a:p>
        </p:txBody>
      </p:sp>
      <p:sp>
        <p:nvSpPr>
          <p:cNvPr id="73760" name="Rectangle 32">
            <a:extLst>
              <a:ext uri="{FF2B5EF4-FFF2-40B4-BE49-F238E27FC236}">
                <a16:creationId xmlns:a16="http://schemas.microsoft.com/office/drawing/2014/main" id="{0F00CEAF-4B1D-4BE1-9930-C56E7172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81401"/>
            <a:ext cx="6172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Key Concepts</a:t>
            </a:r>
            <a:endParaRPr lang="en-US" altLang="en-US"/>
          </a:p>
          <a:p>
            <a:pPr eaLnBrk="1" hangingPunct="1"/>
            <a:r>
              <a:rPr lang="en-US" altLang="en-US"/>
              <a:t>1. Port Numbers</a:t>
            </a:r>
          </a:p>
          <a:p>
            <a:pPr eaLnBrk="1" hangingPunct="1"/>
            <a:r>
              <a:rPr lang="en-US" altLang="en-US"/>
              <a:t>(def) identifies a specific application on a host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2. Well-known port numbers</a:t>
            </a:r>
          </a:p>
          <a:p>
            <a:pPr eaLnBrk="1" hangingPunct="1"/>
            <a:r>
              <a:rPr lang="en-US" altLang="en-US"/>
              <a:t>3. TCP (transport control protocol)</a:t>
            </a:r>
          </a:p>
          <a:p>
            <a:pPr eaLnBrk="1" hangingPunct="1"/>
            <a:r>
              <a:rPr lang="en-US" altLang="en-US"/>
              <a:t>	requires a handshake and connection setup</a:t>
            </a:r>
          </a:p>
          <a:p>
            <a:pPr eaLnBrk="1" hangingPunct="1"/>
            <a:r>
              <a:rPr lang="en-US" altLang="en-US"/>
              <a:t>4. UDP (user datagram protocol)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6">
            <a:extLst>
              <a:ext uri="{FF2B5EF4-FFF2-40B4-BE49-F238E27FC236}">
                <a16:creationId xmlns:a16="http://schemas.microsoft.com/office/drawing/2014/main" id="{3378CB95-AB96-45F9-BD06-5A201A703F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181601"/>
            <a:ext cx="8229600" cy="9493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2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Logical View of a TCP Connection</a:t>
            </a:r>
          </a:p>
        </p:txBody>
      </p:sp>
      <p:pic>
        <p:nvPicPr>
          <p:cNvPr id="75781" name="Picture 7" descr="SchGerst_f07">
            <a:extLst>
              <a:ext uri="{FF2B5EF4-FFF2-40B4-BE49-F238E27FC236}">
                <a16:creationId xmlns:a16="http://schemas.microsoft.com/office/drawing/2014/main" id="{4AEE8DDC-AE19-4433-9BD6-4302CA7FDD8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762000"/>
            <a:ext cx="76200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EA93-B256-4FA6-92A2-D88382BA3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F18E11-F00A-434E-938D-32B14E18FB2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CAEDC56-2069-4608-A3A7-0E2A089EF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Links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2DA10558-D2D2-4C16-9CB1-AB0E87191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3200" b="1" dirty="0"/>
              <a:t>Switched, dial-up telephone line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/>
              <a:t>A circuit is temporarily established between the caller and </a:t>
            </a:r>
            <a:r>
              <a:rPr lang="en-US" altLang="en-US" sz="2800" dirty="0" err="1"/>
              <a:t>callee</a:t>
            </a:r>
            <a:endParaRPr lang="en-US" altLang="en-US" sz="2800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/>
              <a:t>Analog medium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/>
              <a:t>Requires modem at both ends to transmit information produced by a computer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Computer produces digital information</a:t>
            </a:r>
            <a:endParaRPr lang="en-US" altLang="en-US" dirty="0"/>
          </a:p>
        </p:txBody>
      </p:sp>
      <p:pic>
        <p:nvPicPr>
          <p:cNvPr id="6" name="Picture 7" descr="SchGerst_f07">
            <a:extLst>
              <a:ext uri="{FF2B5EF4-FFF2-40B4-BE49-F238E27FC236}">
                <a16:creationId xmlns:a16="http://schemas.microsoft.com/office/drawing/2014/main" id="{1AF104AD-486C-47B9-B9E7-EECAD461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6080" y="3063458"/>
            <a:ext cx="2990478" cy="27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159729F1-EE3B-47AC-BEF9-025882F2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310" y="6019300"/>
            <a:ext cx="549687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/>
              <a:t>Two Forms of Information Representation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>
            <a:extLst>
              <a:ext uri="{FF2B5EF4-FFF2-40B4-BE49-F238E27FC236}">
                <a16:creationId xmlns:a16="http://schemas.microsoft.com/office/drawing/2014/main" id="{5C99637C-1F7C-443C-B6F6-D5C940090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Layer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517AB43A-AEDA-40DC-A240-4D8AEB40E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3834" y="835873"/>
            <a:ext cx="10753725" cy="5186254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/>
              <a:t>Implements the end-user services provided by a network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There are many application protocols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HTTP (hypertext transfer protocol)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SMTP (simple mail transfer protocol)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POP3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IMAP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/>
              <a:t>FTP (file transfer protocol)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6">
            <a:extLst>
              <a:ext uri="{FF2B5EF4-FFF2-40B4-BE49-F238E27FC236}">
                <a16:creationId xmlns:a16="http://schemas.microsoft.com/office/drawing/2014/main" id="{EFEAFE5D-6603-49ED-A3C1-2509A63EE9A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181601"/>
            <a:ext cx="8229600" cy="47930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Some Popular Application Protocols on the Internet</a:t>
            </a:r>
          </a:p>
        </p:txBody>
      </p:sp>
      <p:pic>
        <p:nvPicPr>
          <p:cNvPr id="79877" name="Picture 7" descr="SCHNGERST_F07">
            <a:extLst>
              <a:ext uri="{FF2B5EF4-FFF2-40B4-BE49-F238E27FC236}">
                <a16:creationId xmlns:a16="http://schemas.microsoft.com/office/drawing/2014/main" id="{9ADD9625-3C6E-40BB-AB5B-478060D75E2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609600"/>
            <a:ext cx="7848600" cy="4235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>
            <a:extLst>
              <a:ext uri="{FF2B5EF4-FFF2-40B4-BE49-F238E27FC236}">
                <a16:creationId xmlns:a16="http://schemas.microsoft.com/office/drawing/2014/main" id="{2217FCB8-25F1-4A5D-A9CC-F93A76E6A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Layer (continued)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5337927E-3B38-4B37-8F49-D006BD02B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/>
              <a:t>Uniform Resource Locator (URL)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/>
              <a:t>A symbolic string that identifies a Web page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/>
              <a:t>Form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en-US"/>
              <a:t>protocol://host address/page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/>
              <a:t>The most common Web page format is hypertext information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altLang="en-US"/>
              <a:t>Accessed using the HTTP protocol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28DD2A38-3D86-4F64-BF7D-856D0F2CD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Services and Benefits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9D1098AF-5629-46BD-AF41-6DDA2C02D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Services offered by computer networks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Electronic mail (email)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Bulletin boards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News groups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Chat rooms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Resource sharing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dirty="0"/>
              <a:t>Physical resources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dirty="0"/>
              <a:t>Logical resources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2EBAA9AE-11E6-4434-9101-99996BCB9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Services and Benefits (continued)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D0B8C758-DF2E-4C42-ADAB-8E6294A5D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7145" y="1170339"/>
            <a:ext cx="8229600" cy="3997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Services offered by computer networks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Client-server computing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Information sharing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Information utility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Electronic commerce (e-commerce)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>
            <a:extLst>
              <a:ext uri="{FF2B5EF4-FFF2-40B4-BE49-F238E27FC236}">
                <a16:creationId xmlns:a16="http://schemas.microsoft.com/office/drawing/2014/main" id="{61E64514-2F97-4A10-B58F-99AE48A67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234" y="274638"/>
            <a:ext cx="11098442" cy="64674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A Brief History of the Internet and the World Wide Web: The Internet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A4F17E69-83DA-453B-A6A3-A20099574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2916" y="1291329"/>
            <a:ext cx="11098442" cy="3832103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August 1962: First proposal for building a computer network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Made by J. C. R. </a:t>
            </a:r>
            <a:r>
              <a:rPr lang="en-US" altLang="en-US" dirty="0" err="1"/>
              <a:t>Licklider</a:t>
            </a:r>
            <a:r>
              <a:rPr lang="en-US" altLang="en-US" dirty="0"/>
              <a:t> of MIT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ARPANET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Built by the Advanced Research Projects Agency (ARPA) in the 1960s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Grew quickly during the early 1970s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>
            <a:extLst>
              <a:ext uri="{FF2B5EF4-FFF2-40B4-BE49-F238E27FC236}">
                <a16:creationId xmlns:a16="http://schemas.microsoft.com/office/drawing/2014/main" id="{D80AC55B-1582-4C43-A608-38DB8738E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Internet (continued)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5AD131FD-7F34-497B-8CD3-F996D0C16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511017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 err="1"/>
              <a:t>NSFNet</a:t>
            </a:r>
            <a:r>
              <a:rPr lang="en-US" altLang="en-US" sz="2800" dirty="0"/>
              <a:t>: A national network built by the National Science Foundation (NSF)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October 24, 1995: Formal acceptance of the term </a:t>
            </a:r>
            <a:r>
              <a:rPr lang="en-US" altLang="en-US" sz="2800" i="1" dirty="0"/>
              <a:t>Internet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Internet service providers start offering Internet access once provided by the ARPANET and </a:t>
            </a:r>
            <a:r>
              <a:rPr lang="en-US" altLang="en-US" sz="2800" dirty="0" err="1"/>
              <a:t>NSFNet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7" descr="SchGerst_f07">
            <a:extLst>
              <a:ext uri="{FF2B5EF4-FFF2-40B4-BE49-F238E27FC236}">
                <a16:creationId xmlns:a16="http://schemas.microsoft.com/office/drawing/2014/main" id="{255CE5F0-D79A-4C9E-B1F4-2201FECD6F9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709650"/>
            <a:ext cx="7772400" cy="5146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65" name="Rectangle 8">
            <a:extLst>
              <a:ext uri="{FF2B5EF4-FFF2-40B4-BE49-F238E27FC236}">
                <a16:creationId xmlns:a16="http://schemas.microsoft.com/office/drawing/2014/main" id="{4BFFAB7A-4DD2-45A6-B429-9CBB6371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932906"/>
            <a:ext cx="5181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/>
              <a:t>State of Networking in the Late 1980s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>
            <a:extLst>
              <a:ext uri="{FF2B5EF4-FFF2-40B4-BE49-F238E27FC236}">
                <a16:creationId xmlns:a16="http://schemas.microsoft.com/office/drawing/2014/main" id="{78E95FB4-2E2C-4AFE-BDC5-E28CF3F8F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World Wide Web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B2EE5022-6F70-46D1-B2D8-4BEF4F721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8955" y="1165685"/>
            <a:ext cx="10720949" cy="4704623"/>
          </a:xfrm>
        </p:spPr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en-US" sz="2800" dirty="0"/>
              <a:t>Development completed in May 1991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dirty="0"/>
              <a:t>Designed and built by Tim Berners-Lee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800" dirty="0"/>
              <a:t>Components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/>
              <a:t>Hypertext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dirty="0"/>
              <a:t>A collection of documents interconnected by pointers called links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/>
              <a:t>URL (Uniform Resource Locator)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dirty="0"/>
              <a:t>The worldwide identification of a Web page located on a specific host computer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6">
            <a:extLst>
              <a:ext uri="{FF2B5EF4-FFF2-40B4-BE49-F238E27FC236}">
                <a16:creationId xmlns:a16="http://schemas.microsoft.com/office/drawing/2014/main" id="{70E84148-AFCF-4F7E-B3FF-A125BCC32A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029202"/>
            <a:ext cx="8229600" cy="47115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Hypertext Documents</a:t>
            </a:r>
          </a:p>
        </p:txBody>
      </p:sp>
      <p:pic>
        <p:nvPicPr>
          <p:cNvPr id="96261" name="Picture 7" descr="SchGerst_f07">
            <a:extLst>
              <a:ext uri="{FF2B5EF4-FFF2-40B4-BE49-F238E27FC236}">
                <a16:creationId xmlns:a16="http://schemas.microsoft.com/office/drawing/2014/main" id="{8C419A28-DE02-4C53-81A0-C60A534CD59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990600"/>
            <a:ext cx="6705600" cy="3727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>
            <a:extLst>
              <a:ext uri="{FF2B5EF4-FFF2-40B4-BE49-F238E27FC236}">
                <a16:creationId xmlns:a16="http://schemas.microsoft.com/office/drawing/2014/main" id="{D94EEBB6-DDFF-4453-86EB-16316EFEB5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5535257"/>
            <a:ext cx="8229600" cy="682309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Modulation of a Carrier to Encode Binary Information</a:t>
            </a:r>
          </a:p>
        </p:txBody>
      </p:sp>
      <p:pic>
        <p:nvPicPr>
          <p:cNvPr id="16389" name="Picture 7" descr="SchGerst_f07">
            <a:extLst>
              <a:ext uri="{FF2B5EF4-FFF2-40B4-BE49-F238E27FC236}">
                <a16:creationId xmlns:a16="http://schemas.microsoft.com/office/drawing/2014/main" id="{71291AC4-D73F-4C6D-9B8D-6E7CFCA49F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457200"/>
            <a:ext cx="8001000" cy="4618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>
            <a:extLst>
              <a:ext uri="{FF2B5EF4-FFF2-40B4-BE49-F238E27FC236}">
                <a16:creationId xmlns:a16="http://schemas.microsoft.com/office/drawing/2014/main" id="{96C7EBCD-1701-47D8-A3E0-477595177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55112705-968B-4C40-BF86-D70B0BB9C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Computer network: A set of independent computer systems connected by telecommunication links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Options for transmitting data on a network: Dial-up telephone lines, DSL, cable modem, Ethernet, Fast Ethernet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Types of networks: Local area network (LAN) and wide area network (WAN)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>
            <a:extLst>
              <a:ext uri="{FF2B5EF4-FFF2-40B4-BE49-F238E27FC236}">
                <a16:creationId xmlns:a16="http://schemas.microsoft.com/office/drawing/2014/main" id="{4F991F5A-BBD1-4CD2-9888-18C8C7619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46288F8B-9D62-4134-8C89-A553FDD13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The Internet is a huge interconnected "network of networks"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TCP/IP is the Internet protocol hierarchy, composed of five layers: physical, data link, network, transport, and application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The World Wide Web is an information system based on the concept of hypertext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A881F-3FBC-4808-8134-039227BA5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1B2755-7770-4291-811B-09AD1B04AF5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0F65B75-D5CC-4DAC-9540-F80FC680A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Links (continued)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49A2E6B-CBDF-4F5F-BABF-303CCD863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50000"/>
              </a:spcBef>
            </a:pPr>
            <a:r>
              <a:rPr lang="en-US" altLang="en-US" sz="3200" dirty="0"/>
              <a:t>Dial-up phone links</a:t>
            </a:r>
          </a:p>
          <a:p>
            <a:pPr lvl="1" eaLnBrk="1" hangingPunct="1">
              <a:spcBef>
                <a:spcPct val="150000"/>
              </a:spcBef>
            </a:pPr>
            <a:r>
              <a:rPr lang="en-US" altLang="en-US" dirty="0"/>
              <a:t>Transmission rate: 56,000 bps (56 Kbps)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3200" dirty="0"/>
              <a:t>Broadband</a:t>
            </a:r>
          </a:p>
          <a:p>
            <a:pPr lvl="1" eaLnBrk="1" hangingPunct="1">
              <a:spcBef>
                <a:spcPct val="150000"/>
              </a:spcBef>
            </a:pPr>
            <a:r>
              <a:rPr lang="en-US" altLang="en-US" dirty="0"/>
              <a:t>Transmission rate: Exceeding 256,000 bps (256 Kbps)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830D-333A-4472-966B-67AEF8897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7F73B7-F5E5-4E36-8386-DC358160EE0A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4518D9F-484C-4FC1-8770-5701D4437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Links (continued)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5B0A146-604D-46E5-817A-E75D4B521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200" b="1" dirty="0"/>
              <a:t>Broadband communications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dirty="0"/>
              <a:t>Home use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800" dirty="0"/>
              <a:t>Digital subscriber line (DSL)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800" dirty="0"/>
              <a:t>Cable modem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dirty="0"/>
              <a:t>Commercial and office environment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800" dirty="0"/>
              <a:t>Ethernet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800" dirty="0"/>
              <a:t>Fast Ethernet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2800" dirty="0"/>
              <a:t>Gigabit Ethernet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E4518D9F-484C-4FC1-8770-5701D4437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Communication Links (Home use)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C04089-C4EC-4609-BC03-7637819337A8}"/>
              </a:ext>
            </a:extLst>
          </p:cNvPr>
          <p:cNvGrpSpPr/>
          <p:nvPr/>
        </p:nvGrpSpPr>
        <p:grpSpPr>
          <a:xfrm>
            <a:off x="469239" y="1337014"/>
            <a:ext cx="3906837" cy="4221163"/>
            <a:chOff x="544513" y="1587500"/>
            <a:chExt cx="3906837" cy="4221163"/>
          </a:xfrm>
        </p:grpSpPr>
        <p:pic>
          <p:nvPicPr>
            <p:cNvPr id="7" name="Picture 4" descr="MCj04348650000[1]">
              <a:extLst>
                <a:ext uri="{FF2B5EF4-FFF2-40B4-BE49-F238E27FC236}">
                  <a16:creationId xmlns:a16="http://schemas.microsoft.com/office/drawing/2014/main" id="{53CBB319-0A26-40EC-A1AA-397AFA1A7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4452938"/>
              <a:ext cx="1355725" cy="135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MCj01974400000[1]">
              <a:extLst>
                <a:ext uri="{FF2B5EF4-FFF2-40B4-BE49-F238E27FC236}">
                  <a16:creationId xmlns:a16="http://schemas.microsoft.com/office/drawing/2014/main" id="{5A959D6D-84B2-4F43-BF03-86FB1F571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50" y="2736850"/>
              <a:ext cx="844550" cy="6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AutoShape 12">
              <a:extLst>
                <a:ext uri="{FF2B5EF4-FFF2-40B4-BE49-F238E27FC236}">
                  <a16:creationId xmlns:a16="http://schemas.microsoft.com/office/drawing/2014/main" id="{03995FC9-C469-4839-B634-BDAB615D0B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1004888" y="1695450"/>
              <a:ext cx="784225" cy="129857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3">
              <a:extLst>
                <a:ext uri="{FF2B5EF4-FFF2-40B4-BE49-F238E27FC236}">
                  <a16:creationId xmlns:a16="http://schemas.microsoft.com/office/drawing/2014/main" id="{680133BD-2F13-4B05-A3FF-0AE448CC3BBD}"/>
                </a:ext>
              </a:extLst>
            </p:cNvPr>
            <p:cNvCxnSpPr>
              <a:cxnSpLocks noChangeShapeType="1"/>
              <a:stCxn id="8" idx="0"/>
              <a:endCxn id="7" idx="0"/>
            </p:cNvCxnSpPr>
            <p:nvPr/>
          </p:nvCxnSpPr>
          <p:spPr bwMode="auto">
            <a:xfrm rot="16200000" flipH="1" flipV="1">
              <a:off x="1216025" y="3513138"/>
              <a:ext cx="1716088" cy="163512"/>
            </a:xfrm>
            <a:prstGeom prst="bentConnector5">
              <a:avLst>
                <a:gd name="adj1" fmla="val -13319"/>
                <a:gd name="adj2" fmla="val -398060"/>
                <a:gd name="adj3" fmla="val 698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50EF03E9-9A74-4C6C-A867-41B625D55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213" y="3222625"/>
              <a:ext cx="160813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USB/Ethernet Cable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5B704CEF-9E86-45B3-A425-0166666A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13" y="2722563"/>
              <a:ext cx="137953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DSL/Cable Modem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6C08CC4A-D7AC-4F12-BFA9-34534837F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8" y="15875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Wall Jack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DEF2A2-745E-4EFC-9EB8-68C8F52929F5}"/>
              </a:ext>
            </a:extLst>
          </p:cNvPr>
          <p:cNvGrpSpPr/>
          <p:nvPr/>
        </p:nvGrpSpPr>
        <p:grpSpPr>
          <a:xfrm>
            <a:off x="4716463" y="1574800"/>
            <a:ext cx="6798608" cy="3683000"/>
            <a:chOff x="544513" y="1587500"/>
            <a:chExt cx="8275637" cy="4281488"/>
          </a:xfrm>
        </p:grpSpPr>
        <p:pic>
          <p:nvPicPr>
            <p:cNvPr id="16" name="Picture 3" descr="MCj04348650000[1]">
              <a:extLst>
                <a:ext uri="{FF2B5EF4-FFF2-40B4-BE49-F238E27FC236}">
                  <a16:creationId xmlns:a16="http://schemas.microsoft.com/office/drawing/2014/main" id="{94568CAC-E0BD-4A27-8024-F9CDB0F60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4452938"/>
              <a:ext cx="1355725" cy="135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MCj03984990000[1]">
              <a:extLst>
                <a:ext uri="{FF2B5EF4-FFF2-40B4-BE49-F238E27FC236}">
                  <a16:creationId xmlns:a16="http://schemas.microsoft.com/office/drawing/2014/main" id="{C2658872-54D5-4028-8E3F-39954B3FF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825" y="2413000"/>
              <a:ext cx="1243013" cy="114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" descr="MCj01974400000[1]">
              <a:extLst>
                <a:ext uri="{FF2B5EF4-FFF2-40B4-BE49-F238E27FC236}">
                  <a16:creationId xmlns:a16="http://schemas.microsoft.com/office/drawing/2014/main" id="{93EFFD7C-C559-4FDB-A336-A2366DE27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50" y="2736850"/>
              <a:ext cx="844550" cy="6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AutoShape 6">
              <a:extLst>
                <a:ext uri="{FF2B5EF4-FFF2-40B4-BE49-F238E27FC236}">
                  <a16:creationId xmlns:a16="http://schemas.microsoft.com/office/drawing/2014/main" id="{4D51FF0F-BB91-4D67-95F3-9087027216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1004888" y="1695450"/>
              <a:ext cx="784225" cy="129857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7">
              <a:extLst>
                <a:ext uri="{FF2B5EF4-FFF2-40B4-BE49-F238E27FC236}">
                  <a16:creationId xmlns:a16="http://schemas.microsoft.com/office/drawing/2014/main" id="{204F7BAF-69EA-4AD6-B19D-6BCD16987308}"/>
                </a:ext>
              </a:extLst>
            </p:cNvPr>
            <p:cNvCxnSpPr>
              <a:cxnSpLocks noChangeShapeType="1"/>
              <a:stCxn id="18" idx="0"/>
              <a:endCxn id="17" idx="0"/>
            </p:cNvCxnSpPr>
            <p:nvPr/>
          </p:nvCxnSpPr>
          <p:spPr bwMode="auto">
            <a:xfrm rot="16200000">
              <a:off x="3892550" y="676275"/>
              <a:ext cx="323850" cy="3797300"/>
            </a:xfrm>
            <a:prstGeom prst="bentConnector3">
              <a:avLst>
                <a:gd name="adj1" fmla="val 1705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id="{28542C5C-BFE0-4CC8-B19C-789F21731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138" y="2238375"/>
              <a:ext cx="173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Ethernet Cable</a:t>
              </a:r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5512933D-E240-4F06-8CB0-AF212650E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13" y="2722563"/>
              <a:ext cx="137953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DSL/Cable Modem</a:t>
              </a: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6923871F-4CFB-408B-8D2B-84375F128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8" y="15875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Wall Jack</a:t>
              </a:r>
            </a:p>
          </p:txBody>
        </p:sp>
        <p:pic>
          <p:nvPicPr>
            <p:cNvPr id="24" name="Picture 12" descr="MCj04348650000[1]">
              <a:extLst>
                <a:ext uri="{FF2B5EF4-FFF2-40B4-BE49-F238E27FC236}">
                  <a16:creationId xmlns:a16="http://schemas.microsoft.com/office/drawing/2014/main" id="{BD3014EF-5F52-4A96-B24B-4D1557E2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288" y="4481513"/>
              <a:ext cx="1355725" cy="135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00091755-1979-4D78-859A-63099533B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000" y="2849563"/>
              <a:ext cx="2089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Hub/Switch/Router</a:t>
              </a:r>
            </a:p>
          </p:txBody>
        </p:sp>
        <p:cxnSp>
          <p:nvCxnSpPr>
            <p:cNvPr id="26" name="AutoShape 14">
              <a:extLst>
                <a:ext uri="{FF2B5EF4-FFF2-40B4-BE49-F238E27FC236}">
                  <a16:creationId xmlns:a16="http://schemas.microsoft.com/office/drawing/2014/main" id="{8F2E4671-8707-49AC-B2F9-2D581C329748}"/>
                </a:ext>
              </a:extLst>
            </p:cNvPr>
            <p:cNvCxnSpPr>
              <a:cxnSpLocks noChangeShapeType="1"/>
              <a:stCxn id="24" idx="0"/>
              <a:endCxn id="17" idx="2"/>
            </p:cNvCxnSpPr>
            <p:nvPr/>
          </p:nvCxnSpPr>
          <p:spPr bwMode="auto">
            <a:xfrm rot="16200000">
              <a:off x="4764088" y="3292475"/>
              <a:ext cx="927100" cy="1450975"/>
            </a:xfrm>
            <a:prstGeom prst="bentConnector3">
              <a:avLst>
                <a:gd name="adj1" fmla="val 256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F794D015-AC23-4CFB-B328-9518D7445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313" y="3552825"/>
              <a:ext cx="3675062" cy="885825"/>
              <a:chOff x="1255" y="2247"/>
              <a:chExt cx="2315" cy="558"/>
            </a:xfrm>
          </p:grpSpPr>
          <p:cxnSp>
            <p:nvCxnSpPr>
              <p:cNvPr id="30" name="AutoShape 21">
                <a:extLst>
                  <a:ext uri="{FF2B5EF4-FFF2-40B4-BE49-F238E27FC236}">
                    <a16:creationId xmlns:a16="http://schemas.microsoft.com/office/drawing/2014/main" id="{AE4D13B3-F12B-48A9-9F7E-FE4FB64A13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1255" y="2504"/>
                <a:ext cx="2315" cy="30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id="{F1D02F8B-DE8E-4E0C-83AE-D7650E8E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9" y="2247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4" descr="MCj04348650000[1]">
              <a:extLst>
                <a:ext uri="{FF2B5EF4-FFF2-40B4-BE49-F238E27FC236}">
                  <a16:creationId xmlns:a16="http://schemas.microsoft.com/office/drawing/2014/main" id="{4A9FF390-367C-48F7-BA9D-2BA85759C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25" y="4513263"/>
              <a:ext cx="1355725" cy="135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AutoShape 25">
              <a:extLst>
                <a:ext uri="{FF2B5EF4-FFF2-40B4-BE49-F238E27FC236}">
                  <a16:creationId xmlns:a16="http://schemas.microsoft.com/office/drawing/2014/main" id="{0B795FFC-8920-4022-8962-9980C8C957DA}"/>
                </a:ext>
              </a:extLst>
            </p:cNvPr>
            <p:cNvCxnSpPr>
              <a:cxnSpLocks noChangeShapeType="1"/>
              <a:stCxn id="28" idx="0"/>
            </p:cNvCxnSpPr>
            <p:nvPr/>
          </p:nvCxnSpPr>
          <p:spPr bwMode="auto">
            <a:xfrm rot="5400000" flipH="1">
              <a:off x="6164263" y="3729038"/>
              <a:ext cx="885825" cy="682625"/>
            </a:xfrm>
            <a:prstGeom prst="bentConnector3">
              <a:avLst>
                <a:gd name="adj1" fmla="val 652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C8999C-3AE3-4A08-9A27-B63530BCE701}"/>
              </a:ext>
            </a:extLst>
          </p:cNvPr>
          <p:cNvSpPr txBox="1"/>
          <p:nvPr/>
        </p:nvSpPr>
        <p:spPr>
          <a:xfrm>
            <a:off x="1369959" y="5960184"/>
            <a:ext cx="179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Single machine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F16AD2-D56C-41E9-8836-3DF1F2532314}"/>
              </a:ext>
            </a:extLst>
          </p:cNvPr>
          <p:cNvSpPr txBox="1"/>
          <p:nvPr/>
        </p:nvSpPr>
        <p:spPr>
          <a:xfrm>
            <a:off x="7667721" y="5759528"/>
            <a:ext cx="273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 machines </a:t>
            </a:r>
          </a:p>
        </p:txBody>
      </p:sp>
    </p:spTree>
    <p:extLst>
      <p:ext uri="{BB962C8B-B14F-4D97-AF65-F5344CB8AC3E}">
        <p14:creationId xmlns:p14="http://schemas.microsoft.com/office/powerpoint/2010/main" val="356355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E4518D9F-484C-4FC1-8770-5701D4437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Communication Links (Home use)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128FC7-522C-4175-B8DC-AA73A5880723}"/>
              </a:ext>
            </a:extLst>
          </p:cNvPr>
          <p:cNvGrpSpPr/>
          <p:nvPr/>
        </p:nvGrpSpPr>
        <p:grpSpPr>
          <a:xfrm>
            <a:off x="2547817" y="1510719"/>
            <a:ext cx="8275637" cy="4281488"/>
            <a:chOff x="544513" y="1587500"/>
            <a:chExt cx="8275637" cy="4281488"/>
          </a:xfrm>
        </p:grpSpPr>
        <p:pic>
          <p:nvPicPr>
            <p:cNvPr id="34" name="Picture 3" descr="MCj04348650000[1]">
              <a:extLst>
                <a:ext uri="{FF2B5EF4-FFF2-40B4-BE49-F238E27FC236}">
                  <a16:creationId xmlns:a16="http://schemas.microsoft.com/office/drawing/2014/main" id="{3DA77ED6-7195-4E8B-8B50-6500C574D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4452938"/>
              <a:ext cx="1355725" cy="135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MCj03984990000[1]">
              <a:extLst>
                <a:ext uri="{FF2B5EF4-FFF2-40B4-BE49-F238E27FC236}">
                  <a16:creationId xmlns:a16="http://schemas.microsoft.com/office/drawing/2014/main" id="{DA5CC98F-8E2A-4F86-B07B-14E91AB57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825" y="2413000"/>
              <a:ext cx="1243013" cy="114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5" descr="MCj01974400000[1]">
              <a:extLst>
                <a:ext uri="{FF2B5EF4-FFF2-40B4-BE49-F238E27FC236}">
                  <a16:creationId xmlns:a16="http://schemas.microsoft.com/office/drawing/2014/main" id="{E22A8761-38A4-49B7-AA35-1216BABFF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50" y="2736850"/>
              <a:ext cx="844550" cy="6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AutoShape 6">
              <a:extLst>
                <a:ext uri="{FF2B5EF4-FFF2-40B4-BE49-F238E27FC236}">
                  <a16:creationId xmlns:a16="http://schemas.microsoft.com/office/drawing/2014/main" id="{A45D5680-0031-48B4-8176-3E41DB2A1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1004888" y="1695450"/>
              <a:ext cx="784225" cy="129857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7">
              <a:extLst>
                <a:ext uri="{FF2B5EF4-FFF2-40B4-BE49-F238E27FC236}">
                  <a16:creationId xmlns:a16="http://schemas.microsoft.com/office/drawing/2014/main" id="{45F5B32B-55E1-42B7-A995-0659118EDC12}"/>
                </a:ext>
              </a:extLst>
            </p:cNvPr>
            <p:cNvCxnSpPr>
              <a:cxnSpLocks noChangeShapeType="1"/>
              <a:stCxn id="36" idx="0"/>
              <a:endCxn id="35" idx="0"/>
            </p:cNvCxnSpPr>
            <p:nvPr/>
          </p:nvCxnSpPr>
          <p:spPr bwMode="auto">
            <a:xfrm rot="16200000">
              <a:off x="3892550" y="676275"/>
              <a:ext cx="323850" cy="3797300"/>
            </a:xfrm>
            <a:prstGeom prst="bentConnector3">
              <a:avLst>
                <a:gd name="adj1" fmla="val 1705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8">
              <a:extLst>
                <a:ext uri="{FF2B5EF4-FFF2-40B4-BE49-F238E27FC236}">
                  <a16:creationId xmlns:a16="http://schemas.microsoft.com/office/drawing/2014/main" id="{01BBECC4-0503-4EAD-8823-8DCF3CDD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138" y="2238375"/>
              <a:ext cx="173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Ethernet Cable</a:t>
              </a:r>
            </a:p>
          </p:txBody>
        </p:sp>
        <p:sp>
          <p:nvSpPr>
            <p:cNvPr id="40" name="Text Box 9">
              <a:extLst>
                <a:ext uri="{FF2B5EF4-FFF2-40B4-BE49-F238E27FC236}">
                  <a16:creationId xmlns:a16="http://schemas.microsoft.com/office/drawing/2014/main" id="{9CE95E35-5C1A-4A2B-81D8-4735F42B8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13" y="2722563"/>
              <a:ext cx="137953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DSL/Cable Modem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EC1F8C06-FD17-4DA7-B9BD-9F61EBD49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8" y="15875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Wall Jack</a:t>
              </a:r>
            </a:p>
          </p:txBody>
        </p:sp>
        <p:pic>
          <p:nvPicPr>
            <p:cNvPr id="42" name="Picture 11" descr="MCj04348650000[1]">
              <a:extLst>
                <a:ext uri="{FF2B5EF4-FFF2-40B4-BE49-F238E27FC236}">
                  <a16:creationId xmlns:a16="http://schemas.microsoft.com/office/drawing/2014/main" id="{F8D1D871-F772-4CC9-A617-EB982BA5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288" y="4481513"/>
              <a:ext cx="1355725" cy="135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 Box 12">
              <a:extLst>
                <a:ext uri="{FF2B5EF4-FFF2-40B4-BE49-F238E27FC236}">
                  <a16:creationId xmlns:a16="http://schemas.microsoft.com/office/drawing/2014/main" id="{4B9D491C-74B4-4B8A-BAE5-5D064FCC9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000" y="2849563"/>
              <a:ext cx="2089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Hub/Switch/Router</a:t>
              </a:r>
            </a:p>
          </p:txBody>
        </p:sp>
        <p:pic>
          <p:nvPicPr>
            <p:cNvPr id="44" name="Picture 17" descr="MCj04348650000[1]">
              <a:extLst>
                <a:ext uri="{FF2B5EF4-FFF2-40B4-BE49-F238E27FC236}">
                  <a16:creationId xmlns:a16="http://schemas.microsoft.com/office/drawing/2014/main" id="{7F738966-3F96-4F9D-B158-3728B94FB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25" y="4513263"/>
              <a:ext cx="1355725" cy="135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2" descr="Filename: AG00382_.gif&#10;Keywords: electronics, entertainment, household ...&#10;File Size: 4 KB">
              <a:extLst>
                <a:ext uri="{FF2B5EF4-FFF2-40B4-BE49-F238E27FC236}">
                  <a16:creationId xmlns:a16="http://schemas.microsoft.com/office/drawing/2014/main" id="{E17F0F9E-42FB-49A5-9CCA-78298ED7C56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39433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3" descr="Filename: AG00382_.gif&#10;Keywords: electronics, entertainment, household ...&#10;File Size: 4 KB">
              <a:extLst>
                <a:ext uri="{FF2B5EF4-FFF2-40B4-BE49-F238E27FC236}">
                  <a16:creationId xmlns:a16="http://schemas.microsoft.com/office/drawing/2014/main" id="{1B89C984-C0DD-4C09-93E0-A8891ECBB3D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050" y="3960813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4" descr="Filename: AG00382_.gif&#10;Keywords: electronics, entertainment, household ...&#10;File Size: 4 KB">
              <a:extLst>
                <a:ext uri="{FF2B5EF4-FFF2-40B4-BE49-F238E27FC236}">
                  <a16:creationId xmlns:a16="http://schemas.microsoft.com/office/drawing/2014/main" id="{494C1E42-B0B9-4465-978F-FF47D8F75C12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398938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F3BD93-0B81-4082-8DB5-7DB52674B4C9}"/>
              </a:ext>
            </a:extLst>
          </p:cNvPr>
          <p:cNvSpPr txBox="1"/>
          <p:nvPr/>
        </p:nvSpPr>
        <p:spPr>
          <a:xfrm>
            <a:off x="5222930" y="6096491"/>
            <a:ext cx="273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wireless network</a:t>
            </a:r>
          </a:p>
        </p:txBody>
      </p:sp>
    </p:spTree>
    <p:extLst>
      <p:ext uri="{BB962C8B-B14F-4D97-AF65-F5344CB8AC3E}">
        <p14:creationId xmlns:p14="http://schemas.microsoft.com/office/powerpoint/2010/main" val="28941452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23359</TotalTime>
  <Words>1502</Words>
  <Application>Microsoft Office PowerPoint</Application>
  <PresentationFormat>Widescreen</PresentationFormat>
  <Paragraphs>328</Paragraphs>
  <Slides>51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Wingdings</vt:lpstr>
      <vt:lpstr>Metropolitan</vt:lpstr>
      <vt:lpstr>Introduction to Computer Science</vt:lpstr>
      <vt:lpstr>Objectives</vt:lpstr>
      <vt:lpstr>Basic Networking Concepts</vt:lpstr>
      <vt:lpstr>Communication Links</vt:lpstr>
      <vt:lpstr>PowerPoint Presentation</vt:lpstr>
      <vt:lpstr>Communication Links (continued)</vt:lpstr>
      <vt:lpstr>Communication Links (continued)</vt:lpstr>
      <vt:lpstr>Communication Links (Home use)</vt:lpstr>
      <vt:lpstr>Communication Links (Home use)</vt:lpstr>
      <vt:lpstr>PowerPoint Presentation</vt:lpstr>
      <vt:lpstr>Communication Links (continued)</vt:lpstr>
      <vt:lpstr>Network Types</vt:lpstr>
      <vt:lpstr>Local Area Networks</vt:lpstr>
      <vt:lpstr>PowerPoint Presentation</vt:lpstr>
      <vt:lpstr>PowerPoint Presentation</vt:lpstr>
      <vt:lpstr>Local Area Networks (continued)</vt:lpstr>
      <vt:lpstr>LAN (Local Area Network)</vt:lpstr>
      <vt:lpstr>LAN (Local Area Network)</vt:lpstr>
      <vt:lpstr>LAN (Local Area Network)</vt:lpstr>
      <vt:lpstr>WLAN (Wireless LAN)</vt:lpstr>
      <vt:lpstr>WLAN (Wireless LAN)</vt:lpstr>
      <vt:lpstr>Wide Area Networks</vt:lpstr>
      <vt:lpstr>Overall Structure of the Internet</vt:lpstr>
      <vt:lpstr>PowerPoint Presentation</vt:lpstr>
      <vt:lpstr>Overall Structure of the Internet (continued)</vt:lpstr>
      <vt:lpstr>PowerPoint Presentation</vt:lpstr>
      <vt:lpstr>PowerPoint Presentation</vt:lpstr>
      <vt:lpstr>Overall Structure of the Internet (continued)</vt:lpstr>
      <vt:lpstr>Communication Protocols</vt:lpstr>
      <vt:lpstr>TCP/IP</vt:lpstr>
      <vt:lpstr>Packets</vt:lpstr>
      <vt:lpstr>Physical Layer</vt:lpstr>
      <vt:lpstr>Data Link Layer</vt:lpstr>
      <vt:lpstr>Network Layer (IP protocol)</vt:lpstr>
      <vt:lpstr>Network Layer (continued)</vt:lpstr>
      <vt:lpstr>Network Layer (continued)</vt:lpstr>
      <vt:lpstr>Transport Layer</vt:lpstr>
      <vt:lpstr>Transport Layer</vt:lpstr>
      <vt:lpstr>PowerPoint Presentation</vt:lpstr>
      <vt:lpstr>Application Layer</vt:lpstr>
      <vt:lpstr>PowerPoint Presentation</vt:lpstr>
      <vt:lpstr>Application Layer (continued)</vt:lpstr>
      <vt:lpstr>Network Services and Benefits</vt:lpstr>
      <vt:lpstr>Network Services and Benefits (continued)</vt:lpstr>
      <vt:lpstr>A Brief History of the Internet and the World Wide Web: The Internet</vt:lpstr>
      <vt:lpstr>The Internet (continued)</vt:lpstr>
      <vt:lpstr>PowerPoint Presentation</vt:lpstr>
      <vt:lpstr>The World Wide Web</vt:lpstr>
      <vt:lpstr>PowerPoint Presentation</vt:lpstr>
      <vt:lpstr>Summary</vt:lpstr>
      <vt:lpstr>Summary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Trung Hieu</cp:lastModifiedBy>
  <cp:revision>194</cp:revision>
  <cp:lastPrinted>2018-02-27T15:29:14Z</cp:lastPrinted>
  <dcterms:created xsi:type="dcterms:W3CDTF">2018-02-01T01:09:19Z</dcterms:created>
  <dcterms:modified xsi:type="dcterms:W3CDTF">2018-11-29T03:48:55Z</dcterms:modified>
</cp:coreProperties>
</file>