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34920238" cy="5112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8DB1"/>
    <a:srgbClr val="005B9C"/>
    <a:srgbClr val="33A1C8"/>
    <a:srgbClr val="DA1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1"/>
    <p:restoredTop sz="96405"/>
  </p:normalViewPr>
  <p:slideViewPr>
    <p:cSldViewPr snapToGrid="0">
      <p:cViewPr varScale="1">
        <p:scale>
          <a:sx n="14" d="100"/>
          <a:sy n="14" d="100"/>
        </p:scale>
        <p:origin x="34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9018" y="8366281"/>
            <a:ext cx="29682202" cy="17797568"/>
          </a:xfrm>
          <a:prstGeom prst="rect">
            <a:avLst/>
          </a:prstGeom>
        </p:spPr>
        <p:txBody>
          <a:bodyPr anchor="b"/>
          <a:lstStyle>
            <a:lvl1pPr algn="ctr">
              <a:defRPr sz="229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65030" y="26850192"/>
            <a:ext cx="26190179" cy="1234232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165"/>
            </a:lvl1pPr>
            <a:lvl2pPr marL="1746001" indent="0" algn="ctr">
              <a:buNone/>
              <a:defRPr sz="7638"/>
            </a:lvl2pPr>
            <a:lvl3pPr marL="3492002" indent="0" algn="ctr">
              <a:buNone/>
              <a:defRPr sz="6874"/>
            </a:lvl3pPr>
            <a:lvl4pPr marL="5238003" indent="0" algn="ctr">
              <a:buNone/>
              <a:defRPr sz="6110"/>
            </a:lvl4pPr>
            <a:lvl5pPr marL="6984004" indent="0" algn="ctr">
              <a:buNone/>
              <a:defRPr sz="6110"/>
            </a:lvl5pPr>
            <a:lvl6pPr marL="8730005" indent="0" algn="ctr">
              <a:buNone/>
              <a:defRPr sz="6110"/>
            </a:lvl6pPr>
            <a:lvl7pPr marL="10476006" indent="0" algn="ctr">
              <a:buNone/>
              <a:defRPr sz="6110"/>
            </a:lvl7pPr>
            <a:lvl8pPr marL="12222008" indent="0" algn="ctr">
              <a:buNone/>
              <a:defRPr sz="6110"/>
            </a:lvl8pPr>
            <a:lvl9pPr marL="13968009" indent="0" algn="ctr">
              <a:buNone/>
              <a:defRPr sz="611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00766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DBEC60A1-66C5-1447-B04B-BFECB3EA9138}" type="datetimeFigureOut">
              <a:rPr kumimoji="1" lang="ko-Kore-KR" altLang="en-US" smtClean="0"/>
              <a:t>2022. 9. 6.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67329" y="47381303"/>
            <a:ext cx="11785580" cy="2721703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62418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6B9DECDC-3136-1148-95F3-A05F2866EB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328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767" y="2721714"/>
            <a:ext cx="30118705" cy="988096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00767" y="13608513"/>
            <a:ext cx="30118705" cy="3243559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00766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DBEC60A1-66C5-1447-B04B-BFECB3EA9138}" type="datetimeFigureOut">
              <a:rPr kumimoji="1" lang="ko-Kore-KR" altLang="en-US" smtClean="0"/>
              <a:t>2022. 9. 6.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67329" y="47381303"/>
            <a:ext cx="11785580" cy="2721703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62418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6B9DECDC-3136-1148-95F3-A05F2866EB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60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989797" y="2721703"/>
            <a:ext cx="7529676" cy="43322409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00768" y="2721703"/>
            <a:ext cx="22152526" cy="4332240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00766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DBEC60A1-66C5-1447-B04B-BFECB3EA9138}" type="datetimeFigureOut">
              <a:rPr kumimoji="1" lang="ko-Kore-KR" altLang="en-US" smtClean="0"/>
              <a:t>2022. 9. 6.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67329" y="47381303"/>
            <a:ext cx="11785580" cy="2721703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62418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6B9DECDC-3136-1148-95F3-A05F2866EB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046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767" y="2721714"/>
            <a:ext cx="30118705" cy="988096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767" y="13608513"/>
            <a:ext cx="30118705" cy="324355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00766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DBEC60A1-66C5-1447-B04B-BFECB3EA9138}" type="datetimeFigureOut">
              <a:rPr kumimoji="1" lang="ko-Kore-KR" altLang="en-US" smtClean="0"/>
              <a:t>2022. 9. 6.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67329" y="47381303"/>
            <a:ext cx="11785580" cy="2721703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62418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6B9DECDC-3136-1148-95F3-A05F2866EB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044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2581" y="12744683"/>
            <a:ext cx="30118705" cy="21264777"/>
          </a:xfrm>
          <a:prstGeom prst="rect">
            <a:avLst/>
          </a:prstGeom>
        </p:spPr>
        <p:txBody>
          <a:bodyPr anchor="b"/>
          <a:lstStyle>
            <a:lvl1pPr>
              <a:defRPr sz="229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2581" y="34210633"/>
            <a:ext cx="30118705" cy="111826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165">
                <a:solidFill>
                  <a:schemeClr val="tx1"/>
                </a:solidFill>
              </a:defRPr>
            </a:lvl1pPr>
            <a:lvl2pPr marL="1746001" indent="0">
              <a:buNone/>
              <a:defRPr sz="7638">
                <a:solidFill>
                  <a:schemeClr val="tx1">
                    <a:tint val="75000"/>
                  </a:schemeClr>
                </a:solidFill>
              </a:defRPr>
            </a:lvl2pPr>
            <a:lvl3pPr marL="3492002" indent="0">
              <a:buNone/>
              <a:defRPr sz="6874">
                <a:solidFill>
                  <a:schemeClr val="tx1">
                    <a:tint val="75000"/>
                  </a:schemeClr>
                </a:solidFill>
              </a:defRPr>
            </a:lvl3pPr>
            <a:lvl4pPr marL="5238003" indent="0">
              <a:buNone/>
              <a:defRPr sz="6110">
                <a:solidFill>
                  <a:schemeClr val="tx1">
                    <a:tint val="75000"/>
                  </a:schemeClr>
                </a:solidFill>
              </a:defRPr>
            </a:lvl4pPr>
            <a:lvl5pPr marL="6984004" indent="0">
              <a:buNone/>
              <a:defRPr sz="6110">
                <a:solidFill>
                  <a:schemeClr val="tx1">
                    <a:tint val="75000"/>
                  </a:schemeClr>
                </a:solidFill>
              </a:defRPr>
            </a:lvl5pPr>
            <a:lvl6pPr marL="8730005" indent="0">
              <a:buNone/>
              <a:defRPr sz="6110">
                <a:solidFill>
                  <a:schemeClr val="tx1">
                    <a:tint val="75000"/>
                  </a:schemeClr>
                </a:solidFill>
              </a:defRPr>
            </a:lvl6pPr>
            <a:lvl7pPr marL="10476006" indent="0">
              <a:buNone/>
              <a:defRPr sz="6110">
                <a:solidFill>
                  <a:schemeClr val="tx1">
                    <a:tint val="75000"/>
                  </a:schemeClr>
                </a:solidFill>
              </a:defRPr>
            </a:lvl7pPr>
            <a:lvl8pPr marL="12222008" indent="0">
              <a:buNone/>
              <a:defRPr sz="6110">
                <a:solidFill>
                  <a:schemeClr val="tx1">
                    <a:tint val="75000"/>
                  </a:schemeClr>
                </a:solidFill>
              </a:defRPr>
            </a:lvl8pPr>
            <a:lvl9pPr marL="13968009" indent="0">
              <a:buNone/>
              <a:defRPr sz="61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00766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DBEC60A1-66C5-1447-B04B-BFECB3EA9138}" type="datetimeFigureOut">
              <a:rPr kumimoji="1" lang="ko-Kore-KR" altLang="en-US" smtClean="0"/>
              <a:t>2022. 9. 6.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67329" y="47381303"/>
            <a:ext cx="11785580" cy="2721703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62418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6B9DECDC-3136-1148-95F3-A05F2866EB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718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767" y="2721714"/>
            <a:ext cx="30118705" cy="988096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00766" y="13608513"/>
            <a:ext cx="14841101" cy="324355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78371" y="13608513"/>
            <a:ext cx="14841101" cy="324355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00766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DBEC60A1-66C5-1447-B04B-BFECB3EA9138}" type="datetimeFigureOut">
              <a:rPr kumimoji="1" lang="ko-Kore-KR" altLang="en-US" smtClean="0"/>
              <a:t>2022. 9. 6.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567329" y="47381303"/>
            <a:ext cx="11785580" cy="2721703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662418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6B9DECDC-3136-1148-95F3-A05F2866EB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452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5315" y="2721714"/>
            <a:ext cx="30118705" cy="988096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5319" y="12531669"/>
            <a:ext cx="14772895" cy="614157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165" b="1"/>
            </a:lvl1pPr>
            <a:lvl2pPr marL="1746001" indent="0">
              <a:buNone/>
              <a:defRPr sz="7638" b="1"/>
            </a:lvl2pPr>
            <a:lvl3pPr marL="3492002" indent="0">
              <a:buNone/>
              <a:defRPr sz="6874" b="1"/>
            </a:lvl3pPr>
            <a:lvl4pPr marL="5238003" indent="0">
              <a:buNone/>
              <a:defRPr sz="6110" b="1"/>
            </a:lvl4pPr>
            <a:lvl5pPr marL="6984004" indent="0">
              <a:buNone/>
              <a:defRPr sz="6110" b="1"/>
            </a:lvl5pPr>
            <a:lvl6pPr marL="8730005" indent="0">
              <a:buNone/>
              <a:defRPr sz="6110" b="1"/>
            </a:lvl6pPr>
            <a:lvl7pPr marL="10476006" indent="0">
              <a:buNone/>
              <a:defRPr sz="6110" b="1"/>
            </a:lvl7pPr>
            <a:lvl8pPr marL="12222008" indent="0">
              <a:buNone/>
              <a:defRPr sz="6110" b="1"/>
            </a:lvl8pPr>
            <a:lvl9pPr marL="13968009" indent="0">
              <a:buNone/>
              <a:defRPr sz="611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05319" y="18673247"/>
            <a:ext cx="14772895" cy="274655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678373" y="12531669"/>
            <a:ext cx="14845649" cy="614157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165" b="1"/>
            </a:lvl1pPr>
            <a:lvl2pPr marL="1746001" indent="0">
              <a:buNone/>
              <a:defRPr sz="7638" b="1"/>
            </a:lvl2pPr>
            <a:lvl3pPr marL="3492002" indent="0">
              <a:buNone/>
              <a:defRPr sz="6874" b="1"/>
            </a:lvl3pPr>
            <a:lvl4pPr marL="5238003" indent="0">
              <a:buNone/>
              <a:defRPr sz="6110" b="1"/>
            </a:lvl4pPr>
            <a:lvl5pPr marL="6984004" indent="0">
              <a:buNone/>
              <a:defRPr sz="6110" b="1"/>
            </a:lvl5pPr>
            <a:lvl6pPr marL="8730005" indent="0">
              <a:buNone/>
              <a:defRPr sz="6110" b="1"/>
            </a:lvl6pPr>
            <a:lvl7pPr marL="10476006" indent="0">
              <a:buNone/>
              <a:defRPr sz="6110" b="1"/>
            </a:lvl7pPr>
            <a:lvl8pPr marL="12222008" indent="0">
              <a:buNone/>
              <a:defRPr sz="6110" b="1"/>
            </a:lvl8pPr>
            <a:lvl9pPr marL="13968009" indent="0">
              <a:buNone/>
              <a:defRPr sz="611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678373" y="18673247"/>
            <a:ext cx="14845649" cy="274655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400766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DBEC60A1-66C5-1447-B04B-BFECB3EA9138}" type="datetimeFigureOut">
              <a:rPr kumimoji="1" lang="ko-Kore-KR" altLang="en-US" smtClean="0"/>
              <a:t>2022. 9. 6.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567329" y="47381303"/>
            <a:ext cx="11785580" cy="2721703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4662418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6B9DECDC-3136-1148-95F3-A05F2866EB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526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767" y="2721714"/>
            <a:ext cx="30118705" cy="988096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00766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DBEC60A1-66C5-1447-B04B-BFECB3EA9138}" type="datetimeFigureOut">
              <a:rPr kumimoji="1" lang="ko-Kore-KR" altLang="en-US" smtClean="0"/>
              <a:t>2022. 9. 6.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567329" y="47381303"/>
            <a:ext cx="11785580" cy="2721703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4662418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6B9DECDC-3136-1148-95F3-A05F2866EB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264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400766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DBEC60A1-66C5-1447-B04B-BFECB3EA9138}" type="datetimeFigureOut">
              <a:rPr kumimoji="1" lang="ko-Kore-KR" altLang="en-US" smtClean="0"/>
              <a:t>2022. 9. 6.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567329" y="47381303"/>
            <a:ext cx="11785580" cy="2721703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4662418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6B9DECDC-3136-1148-95F3-A05F2866EB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78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5315" y="3408045"/>
            <a:ext cx="11262686" cy="11928158"/>
          </a:xfrm>
          <a:prstGeom prst="rect">
            <a:avLst/>
          </a:prstGeom>
        </p:spPr>
        <p:txBody>
          <a:bodyPr anchor="b"/>
          <a:lstStyle>
            <a:lvl1pPr>
              <a:defRPr sz="1222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5650" y="7360442"/>
            <a:ext cx="17678370" cy="36328813"/>
          </a:xfrm>
          <a:prstGeom prst="rect">
            <a:avLst/>
          </a:prstGeom>
        </p:spPr>
        <p:txBody>
          <a:bodyPr/>
          <a:lstStyle>
            <a:lvl1pPr>
              <a:defRPr sz="12220"/>
            </a:lvl1pPr>
            <a:lvl2pPr>
              <a:defRPr sz="10693"/>
            </a:lvl2pPr>
            <a:lvl3pPr>
              <a:defRPr sz="9165"/>
            </a:lvl3pPr>
            <a:lvl4pPr>
              <a:defRPr sz="7638"/>
            </a:lvl4pPr>
            <a:lvl5pPr>
              <a:defRPr sz="7638"/>
            </a:lvl5pPr>
            <a:lvl6pPr>
              <a:defRPr sz="7638"/>
            </a:lvl6pPr>
            <a:lvl7pPr>
              <a:defRPr sz="7638"/>
            </a:lvl7pPr>
            <a:lvl8pPr>
              <a:defRPr sz="7638"/>
            </a:lvl8pPr>
            <a:lvl9pPr>
              <a:defRPr sz="763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05315" y="15336203"/>
            <a:ext cx="11262686" cy="28412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110"/>
            </a:lvl1pPr>
            <a:lvl2pPr marL="1746001" indent="0">
              <a:buNone/>
              <a:defRPr sz="5346"/>
            </a:lvl2pPr>
            <a:lvl3pPr marL="3492002" indent="0">
              <a:buNone/>
              <a:defRPr sz="4583"/>
            </a:lvl3pPr>
            <a:lvl4pPr marL="5238003" indent="0">
              <a:buNone/>
              <a:defRPr sz="3819"/>
            </a:lvl4pPr>
            <a:lvl5pPr marL="6984004" indent="0">
              <a:buNone/>
              <a:defRPr sz="3819"/>
            </a:lvl5pPr>
            <a:lvl6pPr marL="8730005" indent="0">
              <a:buNone/>
              <a:defRPr sz="3819"/>
            </a:lvl6pPr>
            <a:lvl7pPr marL="10476006" indent="0">
              <a:buNone/>
              <a:defRPr sz="3819"/>
            </a:lvl7pPr>
            <a:lvl8pPr marL="12222008" indent="0">
              <a:buNone/>
              <a:defRPr sz="3819"/>
            </a:lvl8pPr>
            <a:lvl9pPr marL="13968009" indent="0">
              <a:buNone/>
              <a:defRPr sz="381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00766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DBEC60A1-66C5-1447-B04B-BFECB3EA9138}" type="datetimeFigureOut">
              <a:rPr kumimoji="1" lang="ko-Kore-KR" altLang="en-US" smtClean="0"/>
              <a:t>2022. 9. 6.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567329" y="47381303"/>
            <a:ext cx="11785580" cy="2721703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662418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6B9DECDC-3136-1148-95F3-A05F2866EB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98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5315" y="3408045"/>
            <a:ext cx="11262686" cy="11928158"/>
          </a:xfrm>
          <a:prstGeom prst="rect">
            <a:avLst/>
          </a:prstGeom>
        </p:spPr>
        <p:txBody>
          <a:bodyPr anchor="b"/>
          <a:lstStyle>
            <a:lvl1pPr>
              <a:defRPr sz="1222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45650" y="7360442"/>
            <a:ext cx="17678370" cy="3632881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220"/>
            </a:lvl1pPr>
            <a:lvl2pPr marL="1746001" indent="0">
              <a:buNone/>
              <a:defRPr sz="10693"/>
            </a:lvl2pPr>
            <a:lvl3pPr marL="3492002" indent="0">
              <a:buNone/>
              <a:defRPr sz="9165"/>
            </a:lvl3pPr>
            <a:lvl4pPr marL="5238003" indent="0">
              <a:buNone/>
              <a:defRPr sz="7638"/>
            </a:lvl4pPr>
            <a:lvl5pPr marL="6984004" indent="0">
              <a:buNone/>
              <a:defRPr sz="7638"/>
            </a:lvl5pPr>
            <a:lvl6pPr marL="8730005" indent="0">
              <a:buNone/>
              <a:defRPr sz="7638"/>
            </a:lvl6pPr>
            <a:lvl7pPr marL="10476006" indent="0">
              <a:buNone/>
              <a:defRPr sz="7638"/>
            </a:lvl7pPr>
            <a:lvl8pPr marL="12222008" indent="0">
              <a:buNone/>
              <a:defRPr sz="7638"/>
            </a:lvl8pPr>
            <a:lvl9pPr marL="13968009" indent="0">
              <a:buNone/>
              <a:defRPr sz="763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05315" y="15336203"/>
            <a:ext cx="11262686" cy="28412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110"/>
            </a:lvl1pPr>
            <a:lvl2pPr marL="1746001" indent="0">
              <a:buNone/>
              <a:defRPr sz="5346"/>
            </a:lvl2pPr>
            <a:lvl3pPr marL="3492002" indent="0">
              <a:buNone/>
              <a:defRPr sz="4583"/>
            </a:lvl3pPr>
            <a:lvl4pPr marL="5238003" indent="0">
              <a:buNone/>
              <a:defRPr sz="3819"/>
            </a:lvl4pPr>
            <a:lvl5pPr marL="6984004" indent="0">
              <a:buNone/>
              <a:defRPr sz="3819"/>
            </a:lvl5pPr>
            <a:lvl6pPr marL="8730005" indent="0">
              <a:buNone/>
              <a:defRPr sz="3819"/>
            </a:lvl6pPr>
            <a:lvl7pPr marL="10476006" indent="0">
              <a:buNone/>
              <a:defRPr sz="3819"/>
            </a:lvl7pPr>
            <a:lvl8pPr marL="12222008" indent="0">
              <a:buNone/>
              <a:defRPr sz="3819"/>
            </a:lvl8pPr>
            <a:lvl9pPr marL="13968009" indent="0">
              <a:buNone/>
              <a:defRPr sz="381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00766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DBEC60A1-66C5-1447-B04B-BFECB3EA9138}" type="datetimeFigureOut">
              <a:rPr kumimoji="1" lang="ko-Kore-KR" altLang="en-US" smtClean="0"/>
              <a:t>2022. 9. 6.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567329" y="47381303"/>
            <a:ext cx="11785580" cy="2721703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662418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6B9DECDC-3136-1148-95F3-A05F2866EB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174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B14D8B-3F11-5F13-562F-68F1B930EC5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305" y="0"/>
            <a:ext cx="34918933" cy="51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1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492002" rtl="0" eaLnBrk="1" latinLnBrk="0" hangingPunct="1">
        <a:lnSpc>
          <a:spcPct val="90000"/>
        </a:lnSpc>
        <a:spcBef>
          <a:spcPct val="0"/>
        </a:spcBef>
        <a:buNone/>
        <a:defRPr sz="168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73001" indent="-873001" algn="l" defTabSz="3492002" rtl="0" eaLnBrk="1" latinLnBrk="0" hangingPunct="1">
        <a:lnSpc>
          <a:spcPct val="90000"/>
        </a:lnSpc>
        <a:spcBef>
          <a:spcPts val="3819"/>
        </a:spcBef>
        <a:buFont typeface="Arial" panose="020B0604020202020204" pitchFamily="34" charset="0"/>
        <a:buChar char="•"/>
        <a:defRPr sz="10693" kern="1200">
          <a:solidFill>
            <a:schemeClr val="tx1"/>
          </a:solidFill>
          <a:latin typeface="+mn-lt"/>
          <a:ea typeface="+mn-ea"/>
          <a:cs typeface="+mn-cs"/>
        </a:defRPr>
      </a:lvl1pPr>
      <a:lvl2pPr marL="2619002" indent="-873001" algn="l" defTabSz="3492002" rtl="0" eaLnBrk="1" latinLnBrk="0" hangingPunct="1">
        <a:lnSpc>
          <a:spcPct val="90000"/>
        </a:lnSpc>
        <a:spcBef>
          <a:spcPts val="1909"/>
        </a:spcBef>
        <a:buFont typeface="Arial" panose="020B0604020202020204" pitchFamily="34" charset="0"/>
        <a:buChar char="•"/>
        <a:defRPr sz="9165" kern="1200">
          <a:solidFill>
            <a:schemeClr val="tx1"/>
          </a:solidFill>
          <a:latin typeface="+mn-lt"/>
          <a:ea typeface="+mn-ea"/>
          <a:cs typeface="+mn-cs"/>
        </a:defRPr>
      </a:lvl2pPr>
      <a:lvl3pPr marL="4365003" indent="-873001" algn="l" defTabSz="3492002" rtl="0" eaLnBrk="1" latinLnBrk="0" hangingPunct="1">
        <a:lnSpc>
          <a:spcPct val="90000"/>
        </a:lnSpc>
        <a:spcBef>
          <a:spcPts val="1909"/>
        </a:spcBef>
        <a:buFont typeface="Arial" panose="020B0604020202020204" pitchFamily="34" charset="0"/>
        <a:buChar char="•"/>
        <a:defRPr sz="7638" kern="1200">
          <a:solidFill>
            <a:schemeClr val="tx1"/>
          </a:solidFill>
          <a:latin typeface="+mn-lt"/>
          <a:ea typeface="+mn-ea"/>
          <a:cs typeface="+mn-cs"/>
        </a:defRPr>
      </a:lvl3pPr>
      <a:lvl4pPr marL="6111004" indent="-873001" algn="l" defTabSz="3492002" rtl="0" eaLnBrk="1" latinLnBrk="0" hangingPunct="1">
        <a:lnSpc>
          <a:spcPct val="90000"/>
        </a:lnSpc>
        <a:spcBef>
          <a:spcPts val="1909"/>
        </a:spcBef>
        <a:buFont typeface="Arial" panose="020B0604020202020204" pitchFamily="34" charset="0"/>
        <a:buChar char="•"/>
        <a:defRPr sz="6874" kern="1200">
          <a:solidFill>
            <a:schemeClr val="tx1"/>
          </a:solidFill>
          <a:latin typeface="+mn-lt"/>
          <a:ea typeface="+mn-ea"/>
          <a:cs typeface="+mn-cs"/>
        </a:defRPr>
      </a:lvl4pPr>
      <a:lvl5pPr marL="7857005" indent="-873001" algn="l" defTabSz="3492002" rtl="0" eaLnBrk="1" latinLnBrk="0" hangingPunct="1">
        <a:lnSpc>
          <a:spcPct val="90000"/>
        </a:lnSpc>
        <a:spcBef>
          <a:spcPts val="1909"/>
        </a:spcBef>
        <a:buFont typeface="Arial" panose="020B0604020202020204" pitchFamily="34" charset="0"/>
        <a:buChar char="•"/>
        <a:defRPr sz="6874" kern="1200">
          <a:solidFill>
            <a:schemeClr val="tx1"/>
          </a:solidFill>
          <a:latin typeface="+mn-lt"/>
          <a:ea typeface="+mn-ea"/>
          <a:cs typeface="+mn-cs"/>
        </a:defRPr>
      </a:lvl5pPr>
      <a:lvl6pPr marL="9603006" indent="-873001" algn="l" defTabSz="3492002" rtl="0" eaLnBrk="1" latinLnBrk="0" hangingPunct="1">
        <a:lnSpc>
          <a:spcPct val="90000"/>
        </a:lnSpc>
        <a:spcBef>
          <a:spcPts val="1909"/>
        </a:spcBef>
        <a:buFont typeface="Arial" panose="020B0604020202020204" pitchFamily="34" charset="0"/>
        <a:buChar char="•"/>
        <a:defRPr sz="6874" kern="1200">
          <a:solidFill>
            <a:schemeClr val="tx1"/>
          </a:solidFill>
          <a:latin typeface="+mn-lt"/>
          <a:ea typeface="+mn-ea"/>
          <a:cs typeface="+mn-cs"/>
        </a:defRPr>
      </a:lvl6pPr>
      <a:lvl7pPr marL="11349007" indent="-873001" algn="l" defTabSz="3492002" rtl="0" eaLnBrk="1" latinLnBrk="0" hangingPunct="1">
        <a:lnSpc>
          <a:spcPct val="90000"/>
        </a:lnSpc>
        <a:spcBef>
          <a:spcPts val="1909"/>
        </a:spcBef>
        <a:buFont typeface="Arial" panose="020B0604020202020204" pitchFamily="34" charset="0"/>
        <a:buChar char="•"/>
        <a:defRPr sz="6874" kern="1200">
          <a:solidFill>
            <a:schemeClr val="tx1"/>
          </a:solidFill>
          <a:latin typeface="+mn-lt"/>
          <a:ea typeface="+mn-ea"/>
          <a:cs typeface="+mn-cs"/>
        </a:defRPr>
      </a:lvl7pPr>
      <a:lvl8pPr marL="13095008" indent="-873001" algn="l" defTabSz="3492002" rtl="0" eaLnBrk="1" latinLnBrk="0" hangingPunct="1">
        <a:lnSpc>
          <a:spcPct val="90000"/>
        </a:lnSpc>
        <a:spcBef>
          <a:spcPts val="1909"/>
        </a:spcBef>
        <a:buFont typeface="Arial" panose="020B0604020202020204" pitchFamily="34" charset="0"/>
        <a:buChar char="•"/>
        <a:defRPr sz="6874" kern="1200">
          <a:solidFill>
            <a:schemeClr val="tx1"/>
          </a:solidFill>
          <a:latin typeface="+mn-lt"/>
          <a:ea typeface="+mn-ea"/>
          <a:cs typeface="+mn-cs"/>
        </a:defRPr>
      </a:lvl8pPr>
      <a:lvl9pPr marL="14841009" indent="-873001" algn="l" defTabSz="3492002" rtl="0" eaLnBrk="1" latinLnBrk="0" hangingPunct="1">
        <a:lnSpc>
          <a:spcPct val="90000"/>
        </a:lnSpc>
        <a:spcBef>
          <a:spcPts val="1909"/>
        </a:spcBef>
        <a:buFont typeface="Arial" panose="020B0604020202020204" pitchFamily="34" charset="0"/>
        <a:buChar char="•"/>
        <a:defRPr sz="68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92002" rtl="0" eaLnBrk="1" latinLnBrk="0" hangingPunct="1">
        <a:defRPr sz="6874" kern="1200">
          <a:solidFill>
            <a:schemeClr val="tx1"/>
          </a:solidFill>
          <a:latin typeface="+mn-lt"/>
          <a:ea typeface="+mn-ea"/>
          <a:cs typeface="+mn-cs"/>
        </a:defRPr>
      </a:lvl1pPr>
      <a:lvl2pPr marL="1746001" algn="l" defTabSz="3492002" rtl="0" eaLnBrk="1" latinLnBrk="0" hangingPunct="1">
        <a:defRPr sz="6874" kern="1200">
          <a:solidFill>
            <a:schemeClr val="tx1"/>
          </a:solidFill>
          <a:latin typeface="+mn-lt"/>
          <a:ea typeface="+mn-ea"/>
          <a:cs typeface="+mn-cs"/>
        </a:defRPr>
      </a:lvl2pPr>
      <a:lvl3pPr marL="3492002" algn="l" defTabSz="3492002" rtl="0" eaLnBrk="1" latinLnBrk="0" hangingPunct="1">
        <a:defRPr sz="6874" kern="1200">
          <a:solidFill>
            <a:schemeClr val="tx1"/>
          </a:solidFill>
          <a:latin typeface="+mn-lt"/>
          <a:ea typeface="+mn-ea"/>
          <a:cs typeface="+mn-cs"/>
        </a:defRPr>
      </a:lvl3pPr>
      <a:lvl4pPr marL="5238003" algn="l" defTabSz="3492002" rtl="0" eaLnBrk="1" latinLnBrk="0" hangingPunct="1">
        <a:defRPr sz="6874" kern="1200">
          <a:solidFill>
            <a:schemeClr val="tx1"/>
          </a:solidFill>
          <a:latin typeface="+mn-lt"/>
          <a:ea typeface="+mn-ea"/>
          <a:cs typeface="+mn-cs"/>
        </a:defRPr>
      </a:lvl4pPr>
      <a:lvl5pPr marL="6984004" algn="l" defTabSz="3492002" rtl="0" eaLnBrk="1" latinLnBrk="0" hangingPunct="1">
        <a:defRPr sz="6874" kern="1200">
          <a:solidFill>
            <a:schemeClr val="tx1"/>
          </a:solidFill>
          <a:latin typeface="+mn-lt"/>
          <a:ea typeface="+mn-ea"/>
          <a:cs typeface="+mn-cs"/>
        </a:defRPr>
      </a:lvl5pPr>
      <a:lvl6pPr marL="8730005" algn="l" defTabSz="3492002" rtl="0" eaLnBrk="1" latinLnBrk="0" hangingPunct="1">
        <a:defRPr sz="6874" kern="1200">
          <a:solidFill>
            <a:schemeClr val="tx1"/>
          </a:solidFill>
          <a:latin typeface="+mn-lt"/>
          <a:ea typeface="+mn-ea"/>
          <a:cs typeface="+mn-cs"/>
        </a:defRPr>
      </a:lvl6pPr>
      <a:lvl7pPr marL="10476006" algn="l" defTabSz="3492002" rtl="0" eaLnBrk="1" latinLnBrk="0" hangingPunct="1">
        <a:defRPr sz="6874" kern="1200">
          <a:solidFill>
            <a:schemeClr val="tx1"/>
          </a:solidFill>
          <a:latin typeface="+mn-lt"/>
          <a:ea typeface="+mn-ea"/>
          <a:cs typeface="+mn-cs"/>
        </a:defRPr>
      </a:lvl7pPr>
      <a:lvl8pPr marL="12222008" algn="l" defTabSz="3492002" rtl="0" eaLnBrk="1" latinLnBrk="0" hangingPunct="1">
        <a:defRPr sz="6874" kern="1200">
          <a:solidFill>
            <a:schemeClr val="tx1"/>
          </a:solidFill>
          <a:latin typeface="+mn-lt"/>
          <a:ea typeface="+mn-ea"/>
          <a:cs typeface="+mn-cs"/>
        </a:defRPr>
      </a:lvl8pPr>
      <a:lvl9pPr marL="13968009" algn="l" defTabSz="3492002" rtl="0" eaLnBrk="1" latinLnBrk="0" hangingPunct="1">
        <a:defRPr sz="68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72DD212-3F18-6C69-DB59-BE581222967A}"/>
              </a:ext>
            </a:extLst>
          </p:cNvPr>
          <p:cNvSpPr txBox="1"/>
          <p:nvPr/>
        </p:nvSpPr>
        <p:spPr>
          <a:xfrm rot="5400000">
            <a:off x="-1819753" y="9835725"/>
            <a:ext cx="1442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dirty="0"/>
              <a:t>KOREA ENGINEERING</a:t>
            </a:r>
          </a:p>
          <a:p>
            <a:r>
              <a:rPr lang="en-US" altLang="ko-Kore-KR" dirty="0"/>
              <a:t>UNIVERSITY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DB9978-6AFC-78A7-DD7B-E11347BAF25B}"/>
              </a:ext>
            </a:extLst>
          </p:cNvPr>
          <p:cNvSpPr txBox="1"/>
          <p:nvPr/>
        </p:nvSpPr>
        <p:spPr>
          <a:xfrm>
            <a:off x="9580463" y="3474720"/>
            <a:ext cx="213969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15000" b="1" dirty="0">
                <a:solidFill>
                  <a:schemeClr val="bg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Transparent LED Film</a:t>
            </a:r>
            <a:endParaRPr kumimoji="1" lang="ko-Kore-KR" altLang="en-US" sz="15000" b="1" dirty="0">
              <a:solidFill>
                <a:schemeClr val="bg1"/>
              </a:solidFill>
              <a:latin typeface="Pretendard ExtraBold" panose="02000503000000020004" pitchFamily="2" charset="-127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2C2D7-F28B-613B-3673-5E3BE7D18DDF}"/>
              </a:ext>
            </a:extLst>
          </p:cNvPr>
          <p:cNvSpPr txBox="1"/>
          <p:nvPr/>
        </p:nvSpPr>
        <p:spPr>
          <a:xfrm>
            <a:off x="9275663" y="6096000"/>
            <a:ext cx="213969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1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투명전극을 이용한 투명 </a:t>
            </a:r>
            <a:r>
              <a:rPr kumimoji="1" lang="en-US" altLang="ko-Kore-KR" sz="11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LED </a:t>
            </a:r>
            <a:r>
              <a:rPr kumimoji="1" lang="ko-KR" altLang="en-US" sz="11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필름</a:t>
            </a:r>
            <a:endParaRPr kumimoji="1" lang="ko-Kore-KR" altLang="en-US" sz="110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CDF236-CBF6-DE3E-9E68-B0BCED2A9AEC}"/>
              </a:ext>
            </a:extLst>
          </p:cNvPr>
          <p:cNvSpPr txBox="1"/>
          <p:nvPr/>
        </p:nvSpPr>
        <p:spPr>
          <a:xfrm>
            <a:off x="10789919" y="8569893"/>
            <a:ext cx="19882704" cy="342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1" lang="ko-KR" altLang="en-US" sz="5000" b="1" dirty="0">
                <a:solidFill>
                  <a:srgbClr val="E88DB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유리는 현대 건축의 핵심 요소로서 다양한 곳에 사용되고 있다</a:t>
            </a:r>
            <a:r>
              <a:rPr kumimoji="1" lang="en-US" altLang="ko-KR" sz="5000" b="1" dirty="0">
                <a:solidFill>
                  <a:srgbClr val="E88DB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kumimoji="1" lang="ko-KR" altLang="en-US" sz="5000" b="1" dirty="0">
                <a:solidFill>
                  <a:srgbClr val="E88DB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이와 더불어 다양한 디자인</a:t>
            </a:r>
            <a:r>
              <a:rPr kumimoji="1" lang="en-US" altLang="ko-KR" sz="5000" b="1" dirty="0">
                <a:solidFill>
                  <a:srgbClr val="E88DB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5000" b="1" dirty="0">
                <a:solidFill>
                  <a:srgbClr val="E88DB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기능 등을 바탕으로 독창적인 건축물을 만들어내려는 다양한 시도가 이루어지고 있다</a:t>
            </a:r>
            <a:r>
              <a:rPr kumimoji="1" lang="en-US" altLang="ko-KR" sz="5000" b="1" dirty="0">
                <a:solidFill>
                  <a:srgbClr val="E88DB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kumimoji="1" lang="ko-Kore-KR" altLang="en-US" sz="5000" b="1" dirty="0">
              <a:solidFill>
                <a:srgbClr val="E88DB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465203-A4CE-48F2-4443-114F9D6FA29A}"/>
              </a:ext>
            </a:extLst>
          </p:cNvPr>
          <p:cNvSpPr txBox="1"/>
          <p:nvPr/>
        </p:nvSpPr>
        <p:spPr>
          <a:xfrm>
            <a:off x="4276400" y="18288000"/>
            <a:ext cx="74468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Group Name</a:t>
            </a:r>
            <a:endParaRPr kumimoji="1" lang="ko-Kore-KR" altLang="en-US" sz="50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4E4721-ED45-C233-8EEC-24A44789E402}"/>
              </a:ext>
            </a:extLst>
          </p:cNvPr>
          <p:cNvSpPr txBox="1"/>
          <p:nvPr/>
        </p:nvSpPr>
        <p:spPr>
          <a:xfrm>
            <a:off x="4276400" y="19149774"/>
            <a:ext cx="1589562" cy="251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7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작  품  명</a:t>
            </a:r>
          </a:p>
          <a:p>
            <a:pPr>
              <a:lnSpc>
                <a:spcPct val="150000"/>
              </a:lnSpc>
            </a:pPr>
            <a:r>
              <a:rPr kumimoji="1" lang="ko-KR" altLang="en-US" sz="27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지도교수</a:t>
            </a:r>
          </a:p>
          <a:p>
            <a:pPr>
              <a:lnSpc>
                <a:spcPct val="150000"/>
              </a:lnSpc>
            </a:pPr>
            <a:r>
              <a:rPr kumimoji="1" lang="ko-KR" altLang="en-US" sz="27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팀        명</a:t>
            </a:r>
          </a:p>
          <a:p>
            <a:pPr>
              <a:lnSpc>
                <a:spcPct val="150000"/>
              </a:lnSpc>
            </a:pPr>
            <a:r>
              <a:rPr kumimoji="1" lang="ko-KR" altLang="en-US" sz="27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팀구성원</a:t>
            </a:r>
            <a:endParaRPr kumimoji="1" lang="ko-Kore-KR" altLang="en-US" sz="27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A8BE59-17CA-D427-C178-3F799DFE59B8}"/>
              </a:ext>
            </a:extLst>
          </p:cNvPr>
          <p:cNvSpPr txBox="1"/>
          <p:nvPr/>
        </p:nvSpPr>
        <p:spPr>
          <a:xfrm>
            <a:off x="6105199" y="19149774"/>
            <a:ext cx="5005623" cy="251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7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Transparent LED Film</a:t>
            </a:r>
          </a:p>
          <a:p>
            <a:pPr>
              <a:lnSpc>
                <a:spcPct val="150000"/>
              </a:lnSpc>
            </a:pPr>
            <a:r>
              <a:rPr kumimoji="1" lang="ko-KR" altLang="en-US" sz="27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이영민</a:t>
            </a:r>
            <a:r>
              <a:rPr kumimoji="1" lang="en-US" altLang="ko-KR" sz="27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ko-KR" altLang="en-US" sz="27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서울대학교 벤처경영학과</a:t>
            </a:r>
            <a:r>
              <a:rPr kumimoji="1" lang="en-US" altLang="ko-KR" sz="27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z="27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XIS Light</a:t>
            </a:r>
          </a:p>
          <a:p>
            <a:pPr>
              <a:lnSpc>
                <a:spcPct val="150000"/>
              </a:lnSpc>
            </a:pPr>
            <a:r>
              <a:rPr kumimoji="1" lang="ko-KR" altLang="en-US" sz="27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이광호 </a:t>
            </a:r>
            <a:r>
              <a:rPr kumimoji="1" lang="en-US" altLang="ko-KR" sz="27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 </a:t>
            </a:r>
            <a:r>
              <a:rPr kumimoji="1" lang="ko-KR" altLang="en-US" sz="27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박승환</a:t>
            </a:r>
            <a:endParaRPr kumimoji="1" lang="ko-Kore-KR" altLang="en-US" sz="27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D67088-D6FD-3582-9EC1-B82EA3B676D2}"/>
              </a:ext>
            </a:extLst>
          </p:cNvPr>
          <p:cNvSpPr txBox="1"/>
          <p:nvPr/>
        </p:nvSpPr>
        <p:spPr>
          <a:xfrm>
            <a:off x="4205012" y="25727921"/>
            <a:ext cx="1589562" cy="64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NAME</a:t>
            </a:r>
            <a:endParaRPr kumimoji="1" lang="ko-Kore-KR" altLang="en-US" sz="2700" dirty="0">
              <a:solidFill>
                <a:schemeClr val="bg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9632FC-1B4C-CA2C-2E87-EC1F38EC9100}"/>
              </a:ext>
            </a:extLst>
          </p:cNvPr>
          <p:cNvSpPr txBox="1"/>
          <p:nvPr/>
        </p:nvSpPr>
        <p:spPr>
          <a:xfrm>
            <a:off x="6689419" y="25727921"/>
            <a:ext cx="1589562" cy="64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NAME</a:t>
            </a:r>
            <a:endParaRPr kumimoji="1" lang="ko-Kore-KR" altLang="en-US" sz="2700" dirty="0">
              <a:solidFill>
                <a:schemeClr val="bg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983B89-757A-CDE3-FD23-AE65796117BB}"/>
              </a:ext>
            </a:extLst>
          </p:cNvPr>
          <p:cNvSpPr txBox="1"/>
          <p:nvPr/>
        </p:nvSpPr>
        <p:spPr>
          <a:xfrm>
            <a:off x="9139320" y="25727921"/>
            <a:ext cx="1589562" cy="64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NAME</a:t>
            </a:r>
            <a:endParaRPr kumimoji="1" lang="ko-Kore-KR" altLang="en-US" sz="2700" dirty="0">
              <a:solidFill>
                <a:schemeClr val="bg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2BCE6E9-B09B-6FC0-BEAE-9EB4198CB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149" y="22161288"/>
            <a:ext cx="2586245" cy="360215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8C07D3C-F4CA-C07E-2871-FEB2259D3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418" y="22161287"/>
            <a:ext cx="2586245" cy="360679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B8CFBCE-8E01-538A-0B96-DF253F09E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8217" y="22161288"/>
            <a:ext cx="2412763" cy="360215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D21505B-6DF0-DD0E-41FD-89538912C12B}"/>
              </a:ext>
            </a:extLst>
          </p:cNvPr>
          <p:cNvSpPr txBox="1"/>
          <p:nvPr/>
        </p:nvSpPr>
        <p:spPr>
          <a:xfrm>
            <a:off x="13243558" y="28313743"/>
            <a:ext cx="173513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Comparison with Other Service</a:t>
            </a:r>
            <a:endParaRPr kumimoji="1" lang="ko-Kore-KR" altLang="en-US" sz="50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0025F6-848D-0655-A070-433177FBFA64}"/>
              </a:ext>
            </a:extLst>
          </p:cNvPr>
          <p:cNvSpPr txBox="1"/>
          <p:nvPr/>
        </p:nvSpPr>
        <p:spPr>
          <a:xfrm>
            <a:off x="13243558" y="29432543"/>
            <a:ext cx="17733865" cy="305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33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기존 스마트 </a:t>
            </a:r>
            <a:r>
              <a:rPr kumimoji="1" lang="en-US" altLang="ko-KR" sz="33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LED Glass</a:t>
            </a:r>
            <a:r>
              <a:rPr kumimoji="1" lang="ko-KR" altLang="en-US" sz="33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의 경우 </a:t>
            </a:r>
            <a:r>
              <a:rPr kumimoji="1" lang="en-US" altLang="ko-KR" sz="33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1㎡</a:t>
            </a:r>
            <a:r>
              <a:rPr kumimoji="1" lang="ko-KR" altLang="en-US" sz="33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당 약 </a:t>
            </a:r>
            <a:r>
              <a:rPr kumimoji="1" lang="en-US" altLang="ko-KR" sz="33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700</a:t>
            </a:r>
            <a:r>
              <a:rPr kumimoji="1" lang="ko-KR" altLang="en-US" sz="33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만원에 달하는 비용과</a:t>
            </a:r>
            <a:r>
              <a:rPr kumimoji="1" lang="en-US" altLang="ko-KR" sz="33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, </a:t>
            </a:r>
            <a:r>
              <a:rPr kumimoji="1" lang="ko-KR" altLang="en-US" sz="33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유리 설치를 위한 대규모 시공이 필요하며</a:t>
            </a:r>
            <a:r>
              <a:rPr kumimoji="1" lang="en-US" altLang="ko-KR" sz="33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, </a:t>
            </a:r>
            <a:r>
              <a:rPr kumimoji="1" lang="ko-KR" altLang="en-US" sz="33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보수가 거의 불가능하다는 단점이 있다</a:t>
            </a:r>
            <a:r>
              <a:rPr kumimoji="1" lang="en-US" altLang="ko-KR" sz="33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. AXIS Light</a:t>
            </a:r>
            <a:r>
              <a:rPr kumimoji="1" lang="ko-KR" altLang="en-US" sz="33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의 </a:t>
            </a:r>
            <a:r>
              <a:rPr kumimoji="1" lang="en-US" altLang="ko-KR" sz="33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Transparent LED Film</a:t>
            </a:r>
            <a:r>
              <a:rPr kumimoji="1" lang="ko-KR" altLang="en-US" sz="33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은 주로 사용되는 </a:t>
            </a:r>
            <a:r>
              <a:rPr kumimoji="1" lang="en-US" altLang="ko-KR" sz="33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ITO</a:t>
            </a:r>
            <a:r>
              <a:rPr kumimoji="1" lang="ko-KR" altLang="en-US" sz="33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가 아닌 </a:t>
            </a:r>
            <a:r>
              <a:rPr kumimoji="1" lang="en-US" altLang="ko-KR" sz="33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Silver Nano Wire</a:t>
            </a:r>
            <a:r>
              <a:rPr kumimoji="1" lang="ko-KR" altLang="en-US" sz="3300" dirty="0" err="1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를</a:t>
            </a:r>
            <a:r>
              <a:rPr kumimoji="1" lang="ko-KR" altLang="en-US" sz="33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필름에 적용하여 휠 수 있고</a:t>
            </a:r>
            <a:r>
              <a:rPr kumimoji="1" lang="en-US" altLang="ko-KR" sz="33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, </a:t>
            </a:r>
            <a:r>
              <a:rPr kumimoji="1" lang="ko-KR" altLang="en-US" sz="33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제조 원가가 저렴하며</a:t>
            </a:r>
            <a:r>
              <a:rPr kumimoji="1" lang="en-US" altLang="ko-KR" sz="33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, </a:t>
            </a:r>
            <a:r>
              <a:rPr kumimoji="1" lang="ko-KR" altLang="en-US" sz="33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자체 설계를 통해 내구성이 뛰어난 차별성을 지닌다</a:t>
            </a:r>
            <a:r>
              <a:rPr kumimoji="1" lang="en-US" altLang="ko-KR" sz="33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.</a:t>
            </a:r>
            <a:endParaRPr kumimoji="1" lang="ko-Kore-KR" altLang="en-US" sz="3300" dirty="0">
              <a:solidFill>
                <a:schemeClr val="bg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DF9B7E-0A9E-A30C-159D-92BE2F7CF8F3}"/>
              </a:ext>
            </a:extLst>
          </p:cNvPr>
          <p:cNvSpPr txBox="1"/>
          <p:nvPr/>
        </p:nvSpPr>
        <p:spPr>
          <a:xfrm>
            <a:off x="13243558" y="32834036"/>
            <a:ext cx="173513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Team </a:t>
            </a:r>
            <a:r>
              <a:rPr kumimoji="1" lang="en-US" altLang="ko-KR" sz="5000" b="1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Serch</a:t>
            </a:r>
            <a:endParaRPr kumimoji="1" lang="ko-Kore-KR" altLang="en-US" sz="50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BADEC4-C162-F87A-B57F-76382E1FC3C1}"/>
              </a:ext>
            </a:extLst>
          </p:cNvPr>
          <p:cNvSpPr txBox="1"/>
          <p:nvPr/>
        </p:nvSpPr>
        <p:spPr>
          <a:xfrm>
            <a:off x="13243558" y="33887522"/>
            <a:ext cx="17351356" cy="874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전 세계적으로 디스플레이 유리</a:t>
            </a:r>
            <a:r>
              <a:rPr kumimoji="1" lang="en-US" altLang="ko-KR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, </a:t>
            </a:r>
            <a:r>
              <a:rPr kumimoji="1" lang="ko-KR" altLang="en-US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디지털 </a:t>
            </a:r>
            <a:r>
              <a:rPr kumimoji="1" lang="ko-KR" altLang="en-US" sz="2700" dirty="0" err="1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사이니지</a:t>
            </a:r>
            <a:r>
              <a:rPr kumimoji="1" lang="en-US" altLang="ko-KR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, </a:t>
            </a:r>
            <a:r>
              <a:rPr kumimoji="1" lang="ko-KR" altLang="en-US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옥외 광고 시장은 지속적으로 성장세를 보이고 있다</a:t>
            </a:r>
            <a:r>
              <a:rPr kumimoji="1" lang="en-US" altLang="ko-KR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. </a:t>
            </a:r>
            <a:r>
              <a:rPr kumimoji="1" lang="ko-KR" altLang="en-US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이에 따라 각종 </a:t>
            </a:r>
            <a:r>
              <a:rPr kumimoji="1" lang="en-US" altLang="ko-KR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LED </a:t>
            </a:r>
            <a:r>
              <a:rPr kumimoji="1" lang="ko-KR" altLang="en-US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디스플레이의 수요가 증가하고 있으며</a:t>
            </a:r>
            <a:r>
              <a:rPr kumimoji="1" lang="en-US" altLang="ko-KR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, </a:t>
            </a:r>
            <a:r>
              <a:rPr kumimoji="1" lang="ko-KR" altLang="en-US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특히 투명 </a:t>
            </a:r>
            <a:r>
              <a:rPr kumimoji="1" lang="en-US" altLang="ko-KR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LED </a:t>
            </a:r>
            <a:r>
              <a:rPr kumimoji="1" lang="ko-KR" altLang="en-US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디스플레이 제품의 수요는 급격하게 증가하고 있는 추세이다</a:t>
            </a:r>
            <a:r>
              <a:rPr kumimoji="1" lang="en-US" altLang="ko-KR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. AXIS Light</a:t>
            </a:r>
            <a:r>
              <a:rPr kumimoji="1" lang="ko-KR" altLang="en-US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은 기존 설치된 유리 위에 사용할 수 있는 특징을 이용해 시장을 </a:t>
            </a:r>
            <a:r>
              <a:rPr kumimoji="1" lang="ko-KR" altLang="en-US" sz="2700" dirty="0" err="1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확대해나갈</a:t>
            </a:r>
            <a:r>
              <a:rPr kumimoji="1" lang="ko-KR" altLang="en-US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것이다</a:t>
            </a:r>
            <a:r>
              <a:rPr kumimoji="1" lang="en-US" altLang="ko-KR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유리는 현대 건축의 핵심 요소로서 다양한 곳에 사용되고 있다</a:t>
            </a:r>
            <a:r>
              <a:rPr kumimoji="1" lang="en-US" altLang="ko-KR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. </a:t>
            </a:r>
            <a:r>
              <a:rPr kumimoji="1" lang="ko-KR" altLang="en-US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이와 더불어 다양한 디자인</a:t>
            </a:r>
            <a:r>
              <a:rPr kumimoji="1" lang="en-US" altLang="ko-KR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, </a:t>
            </a:r>
            <a:r>
              <a:rPr kumimoji="1" lang="ko-KR" altLang="en-US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기능 등을 바탕으로 독창적인 건축물을 만들어내려는 다양한 시도가 이루어지고 있다</a:t>
            </a:r>
            <a:r>
              <a:rPr kumimoji="1" lang="en-US" altLang="ko-KR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. </a:t>
            </a:r>
            <a:r>
              <a:rPr kumimoji="1" lang="ko-KR" altLang="en-US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이에 투명한 스마트 </a:t>
            </a:r>
            <a:r>
              <a:rPr kumimoji="1" lang="en-US" altLang="ko-KR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LED </a:t>
            </a:r>
            <a:r>
              <a:rPr kumimoji="1" lang="ko-KR" altLang="en-US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유리는 전 세계적으로 주목을 받고 있다</a:t>
            </a:r>
            <a:r>
              <a:rPr kumimoji="1" lang="en-US" altLang="ko-KR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. AXIS Light</a:t>
            </a:r>
            <a:r>
              <a:rPr kumimoji="1" lang="ko-KR" altLang="en-US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는 위 제품에 존재하는 문제점들을 파악하였고</a:t>
            </a:r>
            <a:r>
              <a:rPr kumimoji="1" lang="en-US" altLang="ko-KR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, </a:t>
            </a:r>
            <a:r>
              <a:rPr kumimoji="1" lang="ko-KR" altLang="en-US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이를 해결할 수 있는 수단으로 투명 </a:t>
            </a:r>
            <a:r>
              <a:rPr kumimoji="1" lang="en-US" altLang="ko-KR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LED </a:t>
            </a:r>
            <a:r>
              <a:rPr kumimoji="1" lang="ko-KR" altLang="en-US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필름을 개발하였다</a:t>
            </a:r>
            <a:r>
              <a:rPr kumimoji="1" lang="en-US" altLang="ko-KR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kumimoji="1" lang="ko-KR" altLang="en-US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기존 스마트 </a:t>
            </a:r>
            <a:r>
              <a:rPr kumimoji="1" lang="en-US" altLang="ko-KR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LED Glass</a:t>
            </a:r>
            <a:r>
              <a:rPr kumimoji="1" lang="ko-KR" altLang="en-US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의 경우 </a:t>
            </a:r>
            <a:r>
              <a:rPr kumimoji="1" lang="en-US" altLang="ko-KR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1㎡</a:t>
            </a:r>
            <a:r>
              <a:rPr kumimoji="1" lang="ko-KR" altLang="en-US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당 약 </a:t>
            </a:r>
            <a:r>
              <a:rPr kumimoji="1" lang="en-US" altLang="ko-KR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700</a:t>
            </a:r>
            <a:r>
              <a:rPr kumimoji="1" lang="ko-KR" altLang="en-US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만원에 달하는 비용과</a:t>
            </a:r>
            <a:r>
              <a:rPr kumimoji="1" lang="en-US" altLang="ko-KR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, </a:t>
            </a:r>
            <a:r>
              <a:rPr kumimoji="1" lang="ko-KR" altLang="en-US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유리 설치를 위한 대규모 시공이 필요하며</a:t>
            </a:r>
            <a:r>
              <a:rPr kumimoji="1" lang="en-US" altLang="ko-KR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, </a:t>
            </a:r>
            <a:r>
              <a:rPr kumimoji="1" lang="ko-KR" altLang="en-US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보수가 거의 불가능하다는 단점이 있다</a:t>
            </a:r>
            <a:r>
              <a:rPr kumimoji="1" lang="en-US" altLang="ko-KR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. AXIS Light</a:t>
            </a:r>
            <a:r>
              <a:rPr kumimoji="1" lang="ko-KR" altLang="en-US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의 </a:t>
            </a:r>
            <a:r>
              <a:rPr kumimoji="1" lang="en-US" altLang="ko-KR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Transparent LED Film</a:t>
            </a:r>
            <a:r>
              <a:rPr kumimoji="1" lang="ko-KR" altLang="en-US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은 주로 사용되는 </a:t>
            </a:r>
            <a:r>
              <a:rPr kumimoji="1" lang="en-US" altLang="ko-KR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ITO</a:t>
            </a:r>
            <a:r>
              <a:rPr kumimoji="1" lang="ko-KR" altLang="en-US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가 아닌 </a:t>
            </a:r>
            <a:r>
              <a:rPr kumimoji="1" lang="en-US" altLang="ko-KR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Silver Nano Wire</a:t>
            </a:r>
            <a:r>
              <a:rPr kumimoji="1" lang="ko-KR" altLang="en-US" sz="2700" dirty="0" err="1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를</a:t>
            </a:r>
            <a:r>
              <a:rPr kumimoji="1" lang="ko-KR" altLang="en-US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필름에 적용하여 휠 수 있고</a:t>
            </a:r>
            <a:r>
              <a:rPr kumimoji="1" lang="en-US" altLang="ko-KR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, </a:t>
            </a:r>
            <a:r>
              <a:rPr kumimoji="1" lang="ko-KR" altLang="en-US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제조 원가가 저렴하며</a:t>
            </a:r>
            <a:r>
              <a:rPr kumimoji="1" lang="en-US" altLang="ko-KR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, </a:t>
            </a:r>
            <a:r>
              <a:rPr kumimoji="1" lang="ko-KR" altLang="en-US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자체 설계를 통해 내구성이 뛰어난 차별성을 지닌다</a:t>
            </a:r>
            <a:r>
              <a:rPr kumimoji="1" lang="en-US" altLang="ko-KR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현대 건축의 핵심 요소로서 다양한 곳에 사용되고 있다</a:t>
            </a:r>
            <a:r>
              <a:rPr kumimoji="1" lang="en-US" altLang="ko-KR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. </a:t>
            </a:r>
            <a:r>
              <a:rPr kumimoji="1" lang="ko-KR" altLang="en-US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이와 더불어 다양한 디자인</a:t>
            </a:r>
            <a:r>
              <a:rPr kumimoji="1" lang="en-US" altLang="ko-KR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, </a:t>
            </a:r>
            <a:r>
              <a:rPr kumimoji="1" lang="ko-KR" altLang="en-US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기능 등을 바탕으로 독창적인 건축물을 만들어내려는 다양한 시도가 이루어지고 있다</a:t>
            </a:r>
            <a:r>
              <a:rPr kumimoji="1" lang="en-US" altLang="ko-KR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유리는 현대 건축의 핵심 요소로서 다양한 곳에 사용되고 있다</a:t>
            </a:r>
            <a:r>
              <a:rPr kumimoji="1" lang="en-US" altLang="ko-KR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. </a:t>
            </a:r>
            <a:r>
              <a:rPr kumimoji="1" lang="ko-KR" altLang="en-US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이와 더불어 다양한 디자인</a:t>
            </a:r>
            <a:r>
              <a:rPr kumimoji="1" lang="en-US" altLang="ko-KR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, </a:t>
            </a:r>
            <a:r>
              <a:rPr kumimoji="1" lang="ko-KR" altLang="en-US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기능 등을 바탕으로 독창적인 건축물을 만들어내려는 다양한 시도가 이루어지고 있다</a:t>
            </a:r>
            <a:r>
              <a:rPr kumimoji="1" lang="en-US" altLang="ko-KR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. </a:t>
            </a:r>
            <a:r>
              <a:rPr kumimoji="1" lang="ko-KR" altLang="en-US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이에 투명한 스마트 </a:t>
            </a:r>
            <a:r>
              <a:rPr kumimoji="1" lang="en-US" altLang="ko-KR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LED </a:t>
            </a:r>
            <a:r>
              <a:rPr kumimoji="1" lang="ko-KR" altLang="en-US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유리는 전 세계적으로 주목을 받고 있다</a:t>
            </a:r>
            <a:r>
              <a:rPr kumimoji="1" lang="en-US" altLang="ko-KR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. </a:t>
            </a:r>
            <a:endParaRPr kumimoji="1" lang="ko-Kore-KR" altLang="en-US" sz="2700" dirty="0">
              <a:solidFill>
                <a:schemeClr val="bg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8B4439-DEED-8C97-267D-B49641E1A619}"/>
              </a:ext>
            </a:extLst>
          </p:cNvPr>
          <p:cNvSpPr txBox="1"/>
          <p:nvPr/>
        </p:nvSpPr>
        <p:spPr>
          <a:xfrm>
            <a:off x="4066902" y="28770942"/>
            <a:ext cx="83428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9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Technical</a:t>
            </a:r>
          </a:p>
          <a:p>
            <a:r>
              <a:rPr kumimoji="1" lang="en-US" altLang="ko-KR" sz="9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Specifications</a:t>
            </a:r>
            <a:endParaRPr kumimoji="1" lang="ko-Kore-KR" altLang="en-US" sz="90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2CC6DF-A643-EFF4-B8AC-7501A7DE0BE0}"/>
              </a:ext>
            </a:extLst>
          </p:cNvPr>
          <p:cNvSpPr txBox="1"/>
          <p:nvPr/>
        </p:nvSpPr>
        <p:spPr>
          <a:xfrm>
            <a:off x="4066902" y="32167285"/>
            <a:ext cx="8342811" cy="921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40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① 투과율 </a:t>
            </a:r>
            <a:r>
              <a:rPr kumimoji="1" lang="en-US" altLang="ko-KR" sz="40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84% </a:t>
            </a:r>
            <a:r>
              <a:rPr kumimoji="1" lang="ko-KR" altLang="en-US" sz="40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이상의 투명성</a:t>
            </a:r>
          </a:p>
          <a:p>
            <a:pPr>
              <a:lnSpc>
                <a:spcPct val="150000"/>
              </a:lnSpc>
            </a:pPr>
            <a:r>
              <a:rPr kumimoji="1" lang="ko-KR" altLang="en-US" sz="40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  </a:t>
            </a:r>
            <a:r>
              <a:rPr kumimoji="1" lang="en-US" altLang="ko-KR" sz="40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- Silver Nano Wire </a:t>
            </a:r>
            <a:r>
              <a:rPr kumimoji="1" lang="ko-KR" altLang="en-US" sz="40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기반의 투명</a:t>
            </a:r>
            <a:r>
              <a:rPr kumimoji="1" lang="en-US" altLang="ko-KR" sz="40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40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  - </a:t>
            </a:r>
            <a:r>
              <a:rPr kumimoji="1" lang="ko-KR" altLang="en-US" sz="40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전극</a:t>
            </a:r>
            <a:r>
              <a:rPr kumimoji="1" lang="en-US" altLang="ko-KR" sz="40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, </a:t>
            </a:r>
            <a:r>
              <a:rPr kumimoji="1" lang="ko-KR" altLang="en-US" sz="40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접착 물질</a:t>
            </a:r>
            <a:r>
              <a:rPr kumimoji="1" lang="en-US" altLang="ko-KR" sz="40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, </a:t>
            </a:r>
            <a:r>
              <a:rPr kumimoji="1" lang="ko-KR" altLang="en-US" sz="40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필름</a:t>
            </a:r>
            <a:r>
              <a:rPr kumimoji="1" lang="en-US" altLang="ko-KR" sz="40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, </a:t>
            </a:r>
            <a:r>
              <a:rPr kumimoji="1" lang="ko-KR" altLang="en-US" sz="40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코팅 물질</a:t>
            </a:r>
          </a:p>
          <a:p>
            <a:pPr>
              <a:lnSpc>
                <a:spcPct val="150000"/>
              </a:lnSpc>
            </a:pPr>
            <a:r>
              <a:rPr kumimoji="1" lang="ko-KR" altLang="en-US" sz="40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② 다양한 형상에의 적용</a:t>
            </a:r>
          </a:p>
          <a:p>
            <a:pPr>
              <a:lnSpc>
                <a:spcPct val="150000"/>
              </a:lnSpc>
            </a:pPr>
            <a:r>
              <a:rPr kumimoji="1" lang="ko-KR" altLang="en-US" sz="40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  </a:t>
            </a:r>
            <a:r>
              <a:rPr kumimoji="1" lang="en-US" altLang="ko-KR" sz="40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- </a:t>
            </a:r>
            <a:r>
              <a:rPr kumimoji="1" lang="en-US" altLang="ko-KR" sz="4000" dirty="0" err="1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PolyCarbonate</a:t>
            </a:r>
            <a:r>
              <a:rPr kumimoji="1" lang="en-US" altLang="ko-KR" sz="40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ko-KR" altLang="en-US" sz="40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필름을 사용</a:t>
            </a:r>
            <a:r>
              <a:rPr kumimoji="1" lang="en-US" altLang="ko-KR" sz="40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40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  - Silver Nano Wire</a:t>
            </a:r>
            <a:r>
              <a:rPr kumimoji="1" lang="ko-KR" altLang="en-US" sz="4000" dirty="0" err="1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를</a:t>
            </a:r>
            <a:r>
              <a:rPr kumimoji="1" lang="ko-KR" altLang="en-US" sz="40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사용</a:t>
            </a:r>
          </a:p>
          <a:p>
            <a:pPr>
              <a:lnSpc>
                <a:spcPct val="150000"/>
              </a:lnSpc>
            </a:pPr>
            <a:r>
              <a:rPr kumimoji="1" lang="ko-KR" altLang="en-US" sz="40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③ 외부의 충격에 영향을 받지</a:t>
            </a:r>
          </a:p>
          <a:p>
            <a:pPr>
              <a:lnSpc>
                <a:spcPct val="150000"/>
              </a:lnSpc>
            </a:pPr>
            <a:r>
              <a:rPr kumimoji="1" lang="ko-KR" altLang="en-US" sz="40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     않는 내구성</a:t>
            </a:r>
          </a:p>
          <a:p>
            <a:pPr>
              <a:lnSpc>
                <a:spcPct val="150000"/>
              </a:lnSpc>
            </a:pPr>
            <a:r>
              <a:rPr kumimoji="1" lang="ko-KR" altLang="en-US" sz="40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  </a:t>
            </a:r>
            <a:r>
              <a:rPr kumimoji="1" lang="en-US" altLang="ko-KR" sz="40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- LED</a:t>
            </a:r>
            <a:r>
              <a:rPr kumimoji="1" lang="ko-KR" altLang="en-US" sz="4000" dirty="0" err="1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를</a:t>
            </a:r>
            <a:r>
              <a:rPr kumimoji="1" lang="ko-KR" altLang="en-US" sz="40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제품 내부에 삽입하고 외관</a:t>
            </a:r>
            <a:r>
              <a:rPr kumimoji="1" lang="en-US" altLang="ko-KR" sz="40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40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  - LED</a:t>
            </a:r>
            <a:r>
              <a:rPr kumimoji="1" lang="ko-KR" altLang="en-US" sz="40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의 탈락 현상이 발생하지 않음</a:t>
            </a:r>
            <a:r>
              <a:rPr kumimoji="1" lang="en-US" altLang="ko-KR" sz="40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.</a:t>
            </a:r>
            <a:endParaRPr kumimoji="1" lang="ko-Kore-KR" altLang="en-US" sz="4000" dirty="0">
              <a:solidFill>
                <a:schemeClr val="bg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F60708-65A2-C0B6-ED52-A7DCC163F43A}"/>
              </a:ext>
            </a:extLst>
          </p:cNvPr>
          <p:cNvSpPr txBox="1"/>
          <p:nvPr/>
        </p:nvSpPr>
        <p:spPr>
          <a:xfrm rot="5400000">
            <a:off x="-1253191" y="8783741"/>
            <a:ext cx="134391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KOREA ENGINEERING</a:t>
            </a:r>
          </a:p>
          <a:p>
            <a:r>
              <a:rPr kumimoji="1" lang="en-US" altLang="ko-Kore-KR" sz="10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UNIVERSITY</a:t>
            </a:r>
            <a:endParaRPr kumimoji="1" lang="ko-Kore-KR" altLang="en-US" sz="100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91D65-4833-A5E3-F0BA-4C88F41A376D}"/>
              </a:ext>
            </a:extLst>
          </p:cNvPr>
          <p:cNvSpPr/>
          <p:nvPr/>
        </p:nvSpPr>
        <p:spPr>
          <a:xfrm>
            <a:off x="13413118" y="13410288"/>
            <a:ext cx="17181795" cy="13742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226788-B652-3832-527C-871B98264CC7}"/>
              </a:ext>
            </a:extLst>
          </p:cNvPr>
          <p:cNvSpPr/>
          <p:nvPr/>
        </p:nvSpPr>
        <p:spPr>
          <a:xfrm>
            <a:off x="13413119" y="45024674"/>
            <a:ext cx="5616555" cy="4149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1270A7-04B0-77FE-90E1-59B8C6D1ECBE}"/>
              </a:ext>
            </a:extLst>
          </p:cNvPr>
          <p:cNvSpPr/>
          <p:nvPr/>
        </p:nvSpPr>
        <p:spPr>
          <a:xfrm>
            <a:off x="19280519" y="45024674"/>
            <a:ext cx="5616555" cy="4149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3A7D1C-FC08-EFC8-E6FE-A2BDF1F698B8}"/>
              </a:ext>
            </a:extLst>
          </p:cNvPr>
          <p:cNvSpPr/>
          <p:nvPr/>
        </p:nvSpPr>
        <p:spPr>
          <a:xfrm>
            <a:off x="25147919" y="45024674"/>
            <a:ext cx="5616555" cy="4149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3F02B-F813-8F53-92FD-008DF6CDE862}"/>
              </a:ext>
            </a:extLst>
          </p:cNvPr>
          <p:cNvSpPr txBox="1"/>
          <p:nvPr/>
        </p:nvSpPr>
        <p:spPr>
          <a:xfrm>
            <a:off x="18365363" y="18718887"/>
            <a:ext cx="727730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1000" b="1" dirty="0" err="1">
                <a:solidFill>
                  <a:schemeClr val="accent5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작품이미지</a:t>
            </a:r>
            <a:endParaRPr kumimoji="1" lang="ko-Kore-KR" altLang="en-US" sz="11000" b="1" dirty="0">
              <a:solidFill>
                <a:schemeClr val="accent5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099809-2D25-2926-AE79-969B800CE4E3}"/>
              </a:ext>
            </a:extLst>
          </p:cNvPr>
          <p:cNvSpPr txBox="1"/>
          <p:nvPr/>
        </p:nvSpPr>
        <p:spPr>
          <a:xfrm>
            <a:off x="12752127" y="46437842"/>
            <a:ext cx="5906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8000" b="1" dirty="0" err="1">
                <a:solidFill>
                  <a:schemeClr val="accent5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작품이미지</a:t>
            </a:r>
            <a:endParaRPr kumimoji="1" lang="ko-Kore-KR" altLang="en-US" sz="8000" b="1" dirty="0">
              <a:solidFill>
                <a:schemeClr val="accent5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53122-699D-4B70-C5B2-ED366DBD4146}"/>
              </a:ext>
            </a:extLst>
          </p:cNvPr>
          <p:cNvSpPr txBox="1"/>
          <p:nvPr/>
        </p:nvSpPr>
        <p:spPr>
          <a:xfrm>
            <a:off x="18390927" y="46437842"/>
            <a:ext cx="5906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8000" b="1" dirty="0" err="1">
                <a:solidFill>
                  <a:schemeClr val="accent5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작품이미지</a:t>
            </a:r>
            <a:endParaRPr kumimoji="1" lang="ko-Kore-KR" altLang="en-US" sz="8000" b="1" dirty="0">
              <a:solidFill>
                <a:schemeClr val="accent5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BE3C7B-79B8-1F3E-34E9-B1E26B3323DC}"/>
              </a:ext>
            </a:extLst>
          </p:cNvPr>
          <p:cNvSpPr txBox="1"/>
          <p:nvPr/>
        </p:nvSpPr>
        <p:spPr>
          <a:xfrm>
            <a:off x="24334527" y="46437842"/>
            <a:ext cx="5906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8000" b="1" dirty="0" err="1">
                <a:solidFill>
                  <a:schemeClr val="accent5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작품이미지</a:t>
            </a:r>
            <a:endParaRPr kumimoji="1" lang="ko-Kore-KR" altLang="en-US" sz="8000" b="1" dirty="0">
              <a:solidFill>
                <a:schemeClr val="accent5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24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439</Words>
  <Application>Microsoft Macintosh PowerPoint</Application>
  <PresentationFormat>사용자 지정</PresentationFormat>
  <Paragraphs>43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Pretendard</vt:lpstr>
      <vt:lpstr>Pretendard ExtraBold</vt:lpstr>
      <vt:lpstr>Pretendard Medium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배하은</cp:lastModifiedBy>
  <cp:revision>4</cp:revision>
  <dcterms:created xsi:type="dcterms:W3CDTF">2022-09-05T05:30:29Z</dcterms:created>
  <dcterms:modified xsi:type="dcterms:W3CDTF">2022-09-06T03:08:59Z</dcterms:modified>
</cp:coreProperties>
</file>