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4920238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/>
    <p:restoredTop sz="96405"/>
  </p:normalViewPr>
  <p:slideViewPr>
    <p:cSldViewPr snapToGrid="0">
      <p:cViewPr varScale="1">
        <p:scale>
          <a:sx n="14" d="100"/>
          <a:sy n="14" d="100"/>
        </p:scale>
        <p:origin x="34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9018" y="8366281"/>
            <a:ext cx="29682202" cy="17797568"/>
          </a:xfrm>
          <a:prstGeom prst="rect">
            <a:avLst/>
          </a:prstGeom>
        </p:spPr>
        <p:txBody>
          <a:bodyPr anchor="b"/>
          <a:lstStyle>
            <a:lvl1pPr algn="ctr">
              <a:defRPr sz="229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5030" y="26850192"/>
            <a:ext cx="26190179" cy="123423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165"/>
            </a:lvl1pPr>
            <a:lvl2pPr marL="1746001" indent="0" algn="ctr">
              <a:buNone/>
              <a:defRPr sz="7638"/>
            </a:lvl2pPr>
            <a:lvl3pPr marL="3492002" indent="0" algn="ctr">
              <a:buNone/>
              <a:defRPr sz="6874"/>
            </a:lvl3pPr>
            <a:lvl4pPr marL="5238003" indent="0" algn="ctr">
              <a:buNone/>
              <a:defRPr sz="6110"/>
            </a:lvl4pPr>
            <a:lvl5pPr marL="6984004" indent="0" algn="ctr">
              <a:buNone/>
              <a:defRPr sz="6110"/>
            </a:lvl5pPr>
            <a:lvl6pPr marL="8730005" indent="0" algn="ctr">
              <a:buNone/>
              <a:defRPr sz="6110"/>
            </a:lvl6pPr>
            <a:lvl7pPr marL="10476006" indent="0" algn="ctr">
              <a:buNone/>
              <a:defRPr sz="6110"/>
            </a:lvl7pPr>
            <a:lvl8pPr marL="12222008" indent="0" algn="ctr">
              <a:buNone/>
              <a:defRPr sz="6110"/>
            </a:lvl8pPr>
            <a:lvl9pPr marL="13968009" indent="0" algn="ctr">
              <a:buNone/>
              <a:defRPr sz="611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32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767" y="13608513"/>
            <a:ext cx="30118705" cy="32435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60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989797" y="2721703"/>
            <a:ext cx="7529676" cy="4332240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768" y="2721703"/>
            <a:ext cx="22152526" cy="4332240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046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767" y="13608513"/>
            <a:ext cx="30118705" cy="32435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44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81" y="12744683"/>
            <a:ext cx="30118705" cy="21264777"/>
          </a:xfrm>
          <a:prstGeom prst="rect">
            <a:avLst/>
          </a:prstGeom>
        </p:spPr>
        <p:txBody>
          <a:bodyPr anchor="b"/>
          <a:lstStyle>
            <a:lvl1pPr>
              <a:defRPr sz="229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2581" y="34210633"/>
            <a:ext cx="30118705" cy="111826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65">
                <a:solidFill>
                  <a:schemeClr val="tx1"/>
                </a:solidFill>
              </a:defRPr>
            </a:lvl1pPr>
            <a:lvl2pPr marL="1746001" indent="0">
              <a:buNone/>
              <a:defRPr sz="7638">
                <a:solidFill>
                  <a:schemeClr val="tx1">
                    <a:tint val="75000"/>
                  </a:schemeClr>
                </a:solidFill>
              </a:defRPr>
            </a:lvl2pPr>
            <a:lvl3pPr marL="3492002" indent="0">
              <a:buNone/>
              <a:defRPr sz="6874">
                <a:solidFill>
                  <a:schemeClr val="tx1">
                    <a:tint val="75000"/>
                  </a:schemeClr>
                </a:solidFill>
              </a:defRPr>
            </a:lvl3pPr>
            <a:lvl4pPr marL="5238003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4pPr>
            <a:lvl5pPr marL="6984004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5pPr>
            <a:lvl6pPr marL="8730005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6pPr>
            <a:lvl7pPr marL="10476006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7pPr>
            <a:lvl8pPr marL="12222008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8pPr>
            <a:lvl9pPr marL="13968009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18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766" y="13608513"/>
            <a:ext cx="14841101" cy="32435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78371" y="13608513"/>
            <a:ext cx="14841101" cy="32435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52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5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5319" y="12531669"/>
            <a:ext cx="14772895" cy="61415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165" b="1"/>
            </a:lvl1pPr>
            <a:lvl2pPr marL="1746001" indent="0">
              <a:buNone/>
              <a:defRPr sz="7638" b="1"/>
            </a:lvl2pPr>
            <a:lvl3pPr marL="3492002" indent="0">
              <a:buNone/>
              <a:defRPr sz="6874" b="1"/>
            </a:lvl3pPr>
            <a:lvl4pPr marL="5238003" indent="0">
              <a:buNone/>
              <a:defRPr sz="6110" b="1"/>
            </a:lvl4pPr>
            <a:lvl5pPr marL="6984004" indent="0">
              <a:buNone/>
              <a:defRPr sz="6110" b="1"/>
            </a:lvl5pPr>
            <a:lvl6pPr marL="8730005" indent="0">
              <a:buNone/>
              <a:defRPr sz="6110" b="1"/>
            </a:lvl6pPr>
            <a:lvl7pPr marL="10476006" indent="0">
              <a:buNone/>
              <a:defRPr sz="6110" b="1"/>
            </a:lvl7pPr>
            <a:lvl8pPr marL="12222008" indent="0">
              <a:buNone/>
              <a:defRPr sz="6110" b="1"/>
            </a:lvl8pPr>
            <a:lvl9pPr marL="13968009" indent="0">
              <a:buNone/>
              <a:defRPr sz="611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5319" y="18673247"/>
            <a:ext cx="14772895" cy="274655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78373" y="12531669"/>
            <a:ext cx="14845649" cy="61415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165" b="1"/>
            </a:lvl1pPr>
            <a:lvl2pPr marL="1746001" indent="0">
              <a:buNone/>
              <a:defRPr sz="7638" b="1"/>
            </a:lvl2pPr>
            <a:lvl3pPr marL="3492002" indent="0">
              <a:buNone/>
              <a:defRPr sz="6874" b="1"/>
            </a:lvl3pPr>
            <a:lvl4pPr marL="5238003" indent="0">
              <a:buNone/>
              <a:defRPr sz="6110" b="1"/>
            </a:lvl4pPr>
            <a:lvl5pPr marL="6984004" indent="0">
              <a:buNone/>
              <a:defRPr sz="6110" b="1"/>
            </a:lvl5pPr>
            <a:lvl6pPr marL="8730005" indent="0">
              <a:buNone/>
              <a:defRPr sz="6110" b="1"/>
            </a:lvl6pPr>
            <a:lvl7pPr marL="10476006" indent="0">
              <a:buNone/>
              <a:defRPr sz="6110" b="1"/>
            </a:lvl7pPr>
            <a:lvl8pPr marL="12222008" indent="0">
              <a:buNone/>
              <a:defRPr sz="6110" b="1"/>
            </a:lvl8pPr>
            <a:lvl9pPr marL="13968009" indent="0">
              <a:buNone/>
              <a:defRPr sz="611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78373" y="18673247"/>
            <a:ext cx="14845649" cy="274655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526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264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5" y="3408045"/>
            <a:ext cx="11262686" cy="11928158"/>
          </a:xfrm>
          <a:prstGeom prst="rect">
            <a:avLst/>
          </a:prstGeom>
        </p:spPr>
        <p:txBody>
          <a:bodyPr anchor="b"/>
          <a:lstStyle>
            <a:lvl1pPr>
              <a:defRPr sz="122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5650" y="7360442"/>
            <a:ext cx="17678370" cy="36328813"/>
          </a:xfrm>
          <a:prstGeom prst="rect">
            <a:avLst/>
          </a:prstGeom>
        </p:spPr>
        <p:txBody>
          <a:bodyPr/>
          <a:lstStyle>
            <a:lvl1pPr>
              <a:defRPr sz="12220"/>
            </a:lvl1pPr>
            <a:lvl2pPr>
              <a:defRPr sz="10693"/>
            </a:lvl2pPr>
            <a:lvl3pPr>
              <a:defRPr sz="9165"/>
            </a:lvl3pPr>
            <a:lvl4pPr>
              <a:defRPr sz="7638"/>
            </a:lvl4pPr>
            <a:lvl5pPr>
              <a:defRPr sz="7638"/>
            </a:lvl5pPr>
            <a:lvl6pPr>
              <a:defRPr sz="7638"/>
            </a:lvl6pPr>
            <a:lvl7pPr>
              <a:defRPr sz="7638"/>
            </a:lvl7pPr>
            <a:lvl8pPr>
              <a:defRPr sz="7638"/>
            </a:lvl8pPr>
            <a:lvl9pPr>
              <a:defRPr sz="763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5315" y="15336203"/>
            <a:ext cx="11262686" cy="28412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110"/>
            </a:lvl1pPr>
            <a:lvl2pPr marL="1746001" indent="0">
              <a:buNone/>
              <a:defRPr sz="5346"/>
            </a:lvl2pPr>
            <a:lvl3pPr marL="3492002" indent="0">
              <a:buNone/>
              <a:defRPr sz="4583"/>
            </a:lvl3pPr>
            <a:lvl4pPr marL="5238003" indent="0">
              <a:buNone/>
              <a:defRPr sz="3819"/>
            </a:lvl4pPr>
            <a:lvl5pPr marL="6984004" indent="0">
              <a:buNone/>
              <a:defRPr sz="3819"/>
            </a:lvl5pPr>
            <a:lvl6pPr marL="8730005" indent="0">
              <a:buNone/>
              <a:defRPr sz="3819"/>
            </a:lvl6pPr>
            <a:lvl7pPr marL="10476006" indent="0">
              <a:buNone/>
              <a:defRPr sz="3819"/>
            </a:lvl7pPr>
            <a:lvl8pPr marL="12222008" indent="0">
              <a:buNone/>
              <a:defRPr sz="3819"/>
            </a:lvl8pPr>
            <a:lvl9pPr marL="13968009" indent="0">
              <a:buNone/>
              <a:defRPr sz="38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5" y="3408045"/>
            <a:ext cx="11262686" cy="11928158"/>
          </a:xfrm>
          <a:prstGeom prst="rect">
            <a:avLst/>
          </a:prstGeom>
        </p:spPr>
        <p:txBody>
          <a:bodyPr anchor="b"/>
          <a:lstStyle>
            <a:lvl1pPr>
              <a:defRPr sz="122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5650" y="7360442"/>
            <a:ext cx="17678370" cy="3632881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220"/>
            </a:lvl1pPr>
            <a:lvl2pPr marL="1746001" indent="0">
              <a:buNone/>
              <a:defRPr sz="10693"/>
            </a:lvl2pPr>
            <a:lvl3pPr marL="3492002" indent="0">
              <a:buNone/>
              <a:defRPr sz="9165"/>
            </a:lvl3pPr>
            <a:lvl4pPr marL="5238003" indent="0">
              <a:buNone/>
              <a:defRPr sz="7638"/>
            </a:lvl4pPr>
            <a:lvl5pPr marL="6984004" indent="0">
              <a:buNone/>
              <a:defRPr sz="7638"/>
            </a:lvl5pPr>
            <a:lvl6pPr marL="8730005" indent="0">
              <a:buNone/>
              <a:defRPr sz="7638"/>
            </a:lvl6pPr>
            <a:lvl7pPr marL="10476006" indent="0">
              <a:buNone/>
              <a:defRPr sz="7638"/>
            </a:lvl7pPr>
            <a:lvl8pPr marL="12222008" indent="0">
              <a:buNone/>
              <a:defRPr sz="7638"/>
            </a:lvl8pPr>
            <a:lvl9pPr marL="13968009" indent="0">
              <a:buNone/>
              <a:defRPr sz="763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5315" y="15336203"/>
            <a:ext cx="11262686" cy="28412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110"/>
            </a:lvl1pPr>
            <a:lvl2pPr marL="1746001" indent="0">
              <a:buNone/>
              <a:defRPr sz="5346"/>
            </a:lvl2pPr>
            <a:lvl3pPr marL="3492002" indent="0">
              <a:buNone/>
              <a:defRPr sz="4583"/>
            </a:lvl3pPr>
            <a:lvl4pPr marL="5238003" indent="0">
              <a:buNone/>
              <a:defRPr sz="3819"/>
            </a:lvl4pPr>
            <a:lvl5pPr marL="6984004" indent="0">
              <a:buNone/>
              <a:defRPr sz="3819"/>
            </a:lvl5pPr>
            <a:lvl6pPr marL="8730005" indent="0">
              <a:buNone/>
              <a:defRPr sz="3819"/>
            </a:lvl6pPr>
            <a:lvl7pPr marL="10476006" indent="0">
              <a:buNone/>
              <a:defRPr sz="3819"/>
            </a:lvl7pPr>
            <a:lvl8pPr marL="12222008" indent="0">
              <a:buNone/>
              <a:defRPr sz="3819"/>
            </a:lvl8pPr>
            <a:lvl9pPr marL="13968009" indent="0">
              <a:buNone/>
              <a:defRPr sz="38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74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6FEA1B-7775-5D2E-FC85-DBE69AF857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05" y="-1"/>
            <a:ext cx="34918933" cy="51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1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92002" rtl="0" eaLnBrk="1" latinLnBrk="0" hangingPunct="1">
        <a:lnSpc>
          <a:spcPct val="90000"/>
        </a:lnSpc>
        <a:spcBef>
          <a:spcPct val="0"/>
        </a:spcBef>
        <a:buNone/>
        <a:defRPr sz="168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3001" indent="-873001" algn="l" defTabSz="3492002" rtl="0" eaLnBrk="1" latinLnBrk="0" hangingPunct="1">
        <a:lnSpc>
          <a:spcPct val="90000"/>
        </a:lnSpc>
        <a:spcBef>
          <a:spcPts val="3819"/>
        </a:spcBef>
        <a:buFont typeface="Arial" panose="020B0604020202020204" pitchFamily="34" charset="0"/>
        <a:buChar char="•"/>
        <a:defRPr sz="10693" kern="1200">
          <a:solidFill>
            <a:schemeClr val="tx1"/>
          </a:solidFill>
          <a:latin typeface="+mn-lt"/>
          <a:ea typeface="+mn-ea"/>
          <a:cs typeface="+mn-cs"/>
        </a:defRPr>
      </a:lvl1pPr>
      <a:lvl2pPr marL="2619002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9165" kern="1200">
          <a:solidFill>
            <a:schemeClr val="tx1"/>
          </a:solidFill>
          <a:latin typeface="+mn-lt"/>
          <a:ea typeface="+mn-ea"/>
          <a:cs typeface="+mn-cs"/>
        </a:defRPr>
      </a:lvl2pPr>
      <a:lvl3pPr marL="4365003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7638" kern="1200">
          <a:solidFill>
            <a:schemeClr val="tx1"/>
          </a:solidFill>
          <a:latin typeface="+mn-lt"/>
          <a:ea typeface="+mn-ea"/>
          <a:cs typeface="+mn-cs"/>
        </a:defRPr>
      </a:lvl3pPr>
      <a:lvl4pPr marL="6111004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4pPr>
      <a:lvl5pPr marL="7857005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5pPr>
      <a:lvl6pPr marL="9603006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6pPr>
      <a:lvl7pPr marL="11349007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7pPr>
      <a:lvl8pPr marL="13095008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8pPr>
      <a:lvl9pPr marL="14841009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1pPr>
      <a:lvl2pPr marL="1746001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2pPr>
      <a:lvl3pPr marL="3492002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3pPr>
      <a:lvl4pPr marL="5238003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4pPr>
      <a:lvl5pPr marL="6984004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5pPr>
      <a:lvl6pPr marL="8730005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6pPr>
      <a:lvl7pPr marL="10476006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7pPr>
      <a:lvl8pPr marL="12222008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8pPr>
      <a:lvl9pPr marL="13968009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ADB9978-6AFC-78A7-DD7B-E11347BAF25B}"/>
              </a:ext>
            </a:extLst>
          </p:cNvPr>
          <p:cNvSpPr txBox="1"/>
          <p:nvPr/>
        </p:nvSpPr>
        <p:spPr>
          <a:xfrm>
            <a:off x="2549487" y="2972708"/>
            <a:ext cx="1988270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2000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Transparent LED Film</a:t>
            </a:r>
            <a:endParaRPr kumimoji="1" lang="ko-Kore-KR" altLang="en-US" sz="22000" b="1" dirty="0">
              <a:solidFill>
                <a:schemeClr val="bg1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2C2D7-F28B-613B-3673-5E3BE7D18DDF}"/>
              </a:ext>
            </a:extLst>
          </p:cNvPr>
          <p:cNvSpPr txBox="1"/>
          <p:nvPr/>
        </p:nvSpPr>
        <p:spPr>
          <a:xfrm>
            <a:off x="4079060" y="17491353"/>
            <a:ext cx="12658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투명전극을 이용한 투명 </a:t>
            </a:r>
            <a:r>
              <a:rPr kumimoji="1" lang="en-US" altLang="ko-Kore-KR" sz="1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</a:t>
            </a:r>
            <a:r>
              <a:rPr kumimoji="1" lang="ko-KR" altLang="en-US" sz="12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필름</a:t>
            </a:r>
            <a:endParaRPr kumimoji="1" lang="ko-Kore-KR" altLang="en-US" sz="12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DF236-CBF6-DE3E-9E68-B0BCED2A9AEC}"/>
              </a:ext>
            </a:extLst>
          </p:cNvPr>
          <p:cNvSpPr txBox="1"/>
          <p:nvPr/>
        </p:nvSpPr>
        <p:spPr>
          <a:xfrm>
            <a:off x="4079060" y="21658028"/>
            <a:ext cx="27366139" cy="439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유리는 현대 건축의 핵심 요소로서 다양한 곳에 사용되고 있다</a:t>
            </a:r>
            <a:r>
              <a:rPr kumimoji="1" lang="en-US" altLang="ko-KR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kumimoji="1" lang="ko-KR" altLang="en-US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이와 더불어 다양한 디자인</a:t>
            </a:r>
            <a:r>
              <a:rPr kumimoji="1" lang="en-US" altLang="ko-KR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기능 등을 바탕으로 독창적인 건축물을 만들어내려는 다양한 시도가 이루어지고 있다</a:t>
            </a:r>
            <a:r>
              <a:rPr kumimoji="1" lang="en-US" altLang="ko-KR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kumimoji="1" lang="ko-KR" altLang="en-US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이에 투명한 스마트 </a:t>
            </a:r>
            <a:r>
              <a:rPr kumimoji="1" lang="en-US" altLang="ko-KR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</a:t>
            </a:r>
            <a:r>
              <a:rPr kumimoji="1" lang="ko-KR" altLang="en-US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유리는 전 세계적으로 주목을 받고 있다</a:t>
            </a:r>
            <a:r>
              <a:rPr kumimoji="1" lang="en-US" altLang="ko-KR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AXIS Light</a:t>
            </a:r>
            <a:r>
              <a:rPr kumimoji="1" lang="ko-KR" altLang="en-US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위 제품에 존재하는 문제점들을 파악하였고</a:t>
            </a:r>
            <a:r>
              <a:rPr kumimoji="1" lang="en-US" altLang="ko-KR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해결할 수 있는 수단으로 투명 </a:t>
            </a:r>
            <a:r>
              <a:rPr kumimoji="1" lang="en-US" altLang="ko-KR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</a:t>
            </a:r>
            <a:r>
              <a:rPr kumimoji="1" lang="ko-KR" altLang="en-US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필름을 개발하였다</a:t>
            </a:r>
            <a:r>
              <a:rPr kumimoji="1" lang="en-US" altLang="ko-KR" sz="4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ko-Kore-KR" altLang="en-US" sz="48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65203-A4CE-48F2-4443-114F9D6FA29A}"/>
              </a:ext>
            </a:extLst>
          </p:cNvPr>
          <p:cNvSpPr txBox="1"/>
          <p:nvPr/>
        </p:nvSpPr>
        <p:spPr>
          <a:xfrm>
            <a:off x="19161846" y="11129933"/>
            <a:ext cx="7446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Group Name</a:t>
            </a:r>
            <a:endParaRPr kumimoji="1" lang="ko-Kore-KR" altLang="en-US" sz="5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E4721-ED45-C233-8EEC-24A44789E402}"/>
              </a:ext>
            </a:extLst>
          </p:cNvPr>
          <p:cNvSpPr txBox="1"/>
          <p:nvPr/>
        </p:nvSpPr>
        <p:spPr>
          <a:xfrm>
            <a:off x="19161846" y="11991707"/>
            <a:ext cx="1589562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  품  명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지도교수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        명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팀구성원</a:t>
            </a:r>
            <a:endParaRPr kumimoji="1" lang="ko-Kore-KR" altLang="en-US" sz="27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8BE59-17CA-D427-C178-3F799DFE59B8}"/>
              </a:ext>
            </a:extLst>
          </p:cNvPr>
          <p:cNvSpPr txBox="1"/>
          <p:nvPr/>
        </p:nvSpPr>
        <p:spPr>
          <a:xfrm>
            <a:off x="20990645" y="11991707"/>
            <a:ext cx="5005623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Transparent LED Film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이영민</a:t>
            </a: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서울대학교 벤처경영학과</a:t>
            </a: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XIS Light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이광호 </a:t>
            </a: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박승환</a:t>
            </a:r>
            <a:endParaRPr kumimoji="1" lang="ko-Kore-KR" altLang="en-US" sz="27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67088-D6FD-3582-9EC1-B82EA3B676D2}"/>
              </a:ext>
            </a:extLst>
          </p:cNvPr>
          <p:cNvSpPr txBox="1"/>
          <p:nvPr/>
        </p:nvSpPr>
        <p:spPr>
          <a:xfrm>
            <a:off x="19090458" y="18569854"/>
            <a:ext cx="1589562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NAME</a:t>
            </a:r>
            <a:endParaRPr kumimoji="1" lang="ko-Kore-KR" altLang="en-US" sz="27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632FC-1B4C-CA2C-2E87-EC1F38EC9100}"/>
              </a:ext>
            </a:extLst>
          </p:cNvPr>
          <p:cNvSpPr txBox="1"/>
          <p:nvPr/>
        </p:nvSpPr>
        <p:spPr>
          <a:xfrm>
            <a:off x="21574865" y="18569854"/>
            <a:ext cx="1589562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NAME</a:t>
            </a:r>
            <a:endParaRPr kumimoji="1" lang="ko-Kore-KR" altLang="en-US" sz="27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83B89-757A-CDE3-FD23-AE65796117BB}"/>
              </a:ext>
            </a:extLst>
          </p:cNvPr>
          <p:cNvSpPr txBox="1"/>
          <p:nvPr/>
        </p:nvSpPr>
        <p:spPr>
          <a:xfrm>
            <a:off x="24024766" y="18569854"/>
            <a:ext cx="1589562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NAME</a:t>
            </a:r>
            <a:endParaRPr kumimoji="1" lang="ko-Kore-KR" altLang="en-US" sz="27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2BCE6E9-B09B-6FC0-BEAE-9EB4198C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595" y="15003221"/>
            <a:ext cx="2586245" cy="36021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C07D3C-F4CA-C07E-2871-FEB2259D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864" y="15003220"/>
            <a:ext cx="2586245" cy="36067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B8CFBCE-8E01-538A-0B96-DF253F09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663" y="15003221"/>
            <a:ext cx="2412763" cy="36021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21505B-6DF0-DD0E-41FD-89538912C12B}"/>
              </a:ext>
            </a:extLst>
          </p:cNvPr>
          <p:cNvSpPr txBox="1"/>
          <p:nvPr/>
        </p:nvSpPr>
        <p:spPr>
          <a:xfrm>
            <a:off x="17942986" y="38377690"/>
            <a:ext cx="12700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Comparison with Other Service</a:t>
            </a:r>
            <a:endParaRPr kumimoji="1" lang="ko-Kore-KR" altLang="en-US" sz="5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025F6-848D-0655-A070-433177FBFA64}"/>
              </a:ext>
            </a:extLst>
          </p:cNvPr>
          <p:cNvSpPr txBox="1"/>
          <p:nvPr/>
        </p:nvSpPr>
        <p:spPr>
          <a:xfrm>
            <a:off x="17942986" y="39549622"/>
            <a:ext cx="12819169" cy="381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스마트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Glass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경우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1㎡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 약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700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만원에 달하는 비용과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유리 설치를 위한 대규모 시공이 필요하며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보수가 거의 불가능하다는 단점이 있다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AXIS Light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Transparent LED Film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주로 사용되는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ITO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아닌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Silver Nano Wire</a:t>
            </a:r>
            <a:r>
              <a:rPr kumimoji="1" lang="ko-KR" altLang="en-US" sz="33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필름에 적용하여 휠 수 있고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제조 원가가 저렴하며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자체 설계를 통해 내구성이 뛰어난 차별성을 지닌다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ko-Kore-KR" altLang="en-US" sz="33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8B4439-DEED-8C97-267D-B49641E1A619}"/>
              </a:ext>
            </a:extLst>
          </p:cNvPr>
          <p:cNvSpPr txBox="1"/>
          <p:nvPr/>
        </p:nvSpPr>
        <p:spPr>
          <a:xfrm>
            <a:off x="4079060" y="38377690"/>
            <a:ext cx="12245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Technical Specifications</a:t>
            </a:r>
            <a:endParaRPr kumimoji="1" lang="ko-Kore-KR" altLang="en-US" sz="54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2CC6DF-A643-EFF4-B8AC-7501A7DE0BE0}"/>
              </a:ext>
            </a:extLst>
          </p:cNvPr>
          <p:cNvSpPr txBox="1"/>
          <p:nvPr/>
        </p:nvSpPr>
        <p:spPr>
          <a:xfrm>
            <a:off x="4079060" y="39549622"/>
            <a:ext cx="13183052" cy="443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투과율 </a:t>
            </a: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84% </a:t>
            </a: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이상의 투명성</a:t>
            </a:r>
          </a:p>
          <a:p>
            <a:pPr>
              <a:lnSpc>
                <a:spcPct val="150000"/>
              </a:lnSpc>
            </a:pP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Silver Nano Wire </a:t>
            </a: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기반의 투명 전극</a:t>
            </a: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- </a:t>
            </a: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전극</a:t>
            </a: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접착 물질</a:t>
            </a: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필름</a:t>
            </a: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코팅 물질의 최적 조합</a:t>
            </a: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② </a:t>
            </a: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다양한 형상에의 적용을 위한 </a:t>
            </a:r>
            <a:r>
              <a:rPr kumimoji="1" lang="ko-KR" altLang="en-US" sz="32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휨성</a:t>
            </a:r>
            <a:endParaRPr kumimoji="1" lang="ko-KR" altLang="en-US" sz="32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kumimoji="1" lang="en-US" altLang="ko-KR" sz="32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PolyCarbonate</a:t>
            </a: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필름을 사용</a:t>
            </a: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- Silver Nano Wire</a:t>
            </a:r>
            <a:r>
              <a:rPr kumimoji="1" lang="ko-KR" altLang="en-US" sz="32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사용하여 </a:t>
            </a:r>
            <a:r>
              <a:rPr kumimoji="1" lang="ko-KR" altLang="en-US" sz="32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휨성</a:t>
            </a:r>
            <a:r>
              <a:rPr kumimoji="1" lang="ko-KR" altLang="en-US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획득</a:t>
            </a:r>
            <a:r>
              <a:rPr kumimoji="1" lang="en-US" altLang="ko-KR" sz="3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ko-Kore-KR" altLang="en-US" sz="32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F60708-65A2-C0B6-ED52-A7DCC163F43A}"/>
              </a:ext>
            </a:extLst>
          </p:cNvPr>
          <p:cNvSpPr txBox="1"/>
          <p:nvPr/>
        </p:nvSpPr>
        <p:spPr>
          <a:xfrm rot="5400000">
            <a:off x="24044891" y="8057784"/>
            <a:ext cx="13439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KOREA ENGINEERING</a:t>
            </a:r>
          </a:p>
          <a:p>
            <a:r>
              <a:rPr kumimoji="1" lang="en-US" altLang="ko-Kore-KR" sz="10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UNIVERSITY</a:t>
            </a:r>
            <a:endParaRPr kumimoji="1" lang="ko-Kore-KR" altLang="en-US" sz="10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54538580-3DC9-B2FA-576A-334B0E5C841E}"/>
              </a:ext>
            </a:extLst>
          </p:cNvPr>
          <p:cNvCxnSpPr/>
          <p:nvPr/>
        </p:nvCxnSpPr>
        <p:spPr>
          <a:xfrm flipV="1">
            <a:off x="-11601312" y="16648971"/>
            <a:ext cx="0" cy="15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651D234-68F7-420C-E914-192A667D60BE}"/>
              </a:ext>
            </a:extLst>
          </p:cNvPr>
          <p:cNvSpPr txBox="1"/>
          <p:nvPr/>
        </p:nvSpPr>
        <p:spPr>
          <a:xfrm>
            <a:off x="17942986" y="44202968"/>
            <a:ext cx="12700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Team </a:t>
            </a:r>
            <a:r>
              <a:rPr kumimoji="1" lang="en-US" altLang="ko-KR" sz="50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Serch</a:t>
            </a:r>
            <a:endParaRPr kumimoji="1" lang="ko-Kore-KR" altLang="en-US" sz="5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BD2441-AF47-D499-796F-334F38125D2E}"/>
              </a:ext>
            </a:extLst>
          </p:cNvPr>
          <p:cNvSpPr txBox="1"/>
          <p:nvPr/>
        </p:nvSpPr>
        <p:spPr>
          <a:xfrm>
            <a:off x="17942986" y="45321767"/>
            <a:ext cx="12819169" cy="381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 세계적으로 디스플레이 유리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디지털 </a:t>
            </a:r>
            <a:r>
              <a:rPr kumimoji="1" lang="ko-KR" altLang="en-US" sz="33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사이니지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옥외 광고 시장은 지속적으로 성장세를 보이고 있다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이에 따라 각종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디스플레이의 수요가 증가하고 있으며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 투명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디스플레이 제품의 수요는 급격하게 증가하고 있는 추세이다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AXIS Light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기존 설치된 유리 위에 사용할 수 있는 특징을 이용해 시장을 </a:t>
            </a:r>
            <a:r>
              <a:rPr kumimoji="1" lang="ko-KR" altLang="en-US" sz="33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확대해나갈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것이다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ko-Kore-KR" altLang="en-US" sz="33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B03D71-CADF-1FAB-5204-BA5C70233239}"/>
              </a:ext>
            </a:extLst>
          </p:cNvPr>
          <p:cNvSpPr/>
          <p:nvPr/>
        </p:nvSpPr>
        <p:spPr>
          <a:xfrm>
            <a:off x="17942986" y="27059288"/>
            <a:ext cx="13741446" cy="10160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91E2E-9546-F110-F00A-E343DF533279}"/>
              </a:ext>
            </a:extLst>
          </p:cNvPr>
          <p:cNvSpPr txBox="1"/>
          <p:nvPr/>
        </p:nvSpPr>
        <p:spPr>
          <a:xfrm>
            <a:off x="20580734" y="31044282"/>
            <a:ext cx="79041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0" b="1" dirty="0" err="1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작품이미지</a:t>
            </a:r>
            <a:endParaRPr kumimoji="1" lang="ko-Kore-KR" altLang="en-US" sz="11000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29F0CA-5B77-A9BE-BDCC-17D312A40C3C}"/>
              </a:ext>
            </a:extLst>
          </p:cNvPr>
          <p:cNvSpPr/>
          <p:nvPr/>
        </p:nvSpPr>
        <p:spPr>
          <a:xfrm>
            <a:off x="4074586" y="27059288"/>
            <a:ext cx="13741446" cy="10160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D1E32-E9A6-C027-159B-B4D9EAC18D77}"/>
              </a:ext>
            </a:extLst>
          </p:cNvPr>
          <p:cNvSpPr txBox="1"/>
          <p:nvPr/>
        </p:nvSpPr>
        <p:spPr>
          <a:xfrm>
            <a:off x="6712334" y="31044282"/>
            <a:ext cx="79041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0" b="1" dirty="0" err="1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작품이미지</a:t>
            </a:r>
            <a:endParaRPr kumimoji="1" lang="ko-Kore-KR" altLang="en-US" sz="11000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24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267</Words>
  <Application>Microsoft Macintosh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</vt:lpstr>
      <vt:lpstr>Pretendard ExtraBold</vt:lpstr>
      <vt:lpstr>Pretendard Medium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배하은</cp:lastModifiedBy>
  <cp:revision>7</cp:revision>
  <dcterms:created xsi:type="dcterms:W3CDTF">2022-09-05T05:30:29Z</dcterms:created>
  <dcterms:modified xsi:type="dcterms:W3CDTF">2022-09-06T03:13:10Z</dcterms:modified>
</cp:coreProperties>
</file>