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3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2CDA7-73FF-A989-8244-AB37684D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2ECA0F-E3E0-2344-B01D-6EAEFF25F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ADC79-819C-4CFE-A3A8-E68830D5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6CFA9-185A-ED85-A896-14BFA106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14660-47CC-AB53-1D89-7ECA609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1FA9-9549-399C-5309-92B4CC7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6862E-289C-338E-A016-E75DABF9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C297C-26B0-3063-4870-F69468D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3A500-E1DB-F08A-A17C-4A7F8B2F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C229E-2DCE-E834-C682-B159745A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2F7445-D0A1-DCE4-FF05-88353ACC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73FF3-5B25-2D48-7020-FDB6F758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36A30-D9EE-CC50-22A5-A0DCB132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3B42-7DE5-2A1C-32B8-7E41085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4026C-2CF6-5AA8-567C-42DC32F4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3AF7-E09A-28BC-38F0-AC9E4B4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41668-7E14-F404-F617-04DD0FF2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63E5B-0C88-AE57-2F78-5432D14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6C42-BF26-F186-59D9-D82D0B47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5F027-BE0E-3E3E-3A65-D2EE53A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14C3-0904-FCA3-B01D-D0FC9B97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FCECE-4345-B871-405C-0E71FF65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7660A-A01C-0F6A-0E5F-B84BB864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D6714-777B-01B1-D29D-ED441AAB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64C7C-18B4-7A74-1FB2-B3DB6530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18617-58C3-F0C2-8C13-6D2916C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252D0-12CD-9AE8-F276-E81F8AD2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D9502-DA5D-866B-0A26-621B7188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60E5A-8949-4855-EB24-CFE5EAC8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ADE88-11B4-25F8-D5D9-51E7BCCD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B03EF-DC5F-377E-F108-D0E83A3F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2DEF2-D664-8859-4AEE-2A5BA6BF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F9361-EAC6-4C14-67C8-09CC6ED4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B0432-3292-C1E5-CC15-46573297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C402E-3AF2-AC94-61E0-CD7CC14A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E47B83-06B5-497F-66AF-88DE1A7B7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82ED8A-3F29-F8EC-E8BE-69F3142E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D630B4-E6F4-62F6-4806-33F17EB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96E185-47B6-F1FA-38EB-99E9C07F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78E-6F8B-ACD9-912B-97ABD9CA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77EA-7645-2044-4A6F-3F6A315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F6B08-7552-3E20-AEA6-955E051C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66B825-3992-1370-3D5E-C57E7BB2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2AAD1-DA6A-CF78-3845-226641D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28CCCF-6B86-3ED8-7B6E-98EB2B24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E8C18-A374-51A4-F53C-723E6A3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FC4C-14E6-F15C-5D31-E149DE1D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2B5D-C8DC-9DDC-16EA-B6EB69DA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F112A-EEA9-8389-3E45-02A773638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6ABD-6C65-0A2B-2691-4F9A1552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08E88-0EF4-6F65-9BD1-B36FF050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EA7BD-1B3B-82D3-8B85-C0126756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1F6D-FEF7-037B-6416-61C13A20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DA285-37FB-B288-4A53-3651BCDC1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5E760-5E7F-AFBF-4E75-ADF524C4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8762F-E7AB-5D7B-8018-977CA00A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D00B9-814B-3AC9-F268-61557E79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9EA90-F2D2-F572-E4C9-18B59370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2F799-092E-0DA4-C46E-60B49E95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9FB6E-DD89-703A-5568-AFE466D9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4F55-887A-31C0-276A-92D6ABD23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CFC5-2475-438D-9DA3-52DCF3F416E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8D554-CB97-C70D-AB62-812500E5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F4BD-0D2D-9D0E-1F70-B19CF7B1A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442F-570A-4936-BEAE-E7679E35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F313-215A-8544-12D7-BD22EE194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SNS </a:t>
            </a:r>
            <a:r>
              <a:rPr lang="ko-KR" altLang="en-US" dirty="0"/>
              <a:t>유저 프로파일링을 통한 범죄 탐지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3AA0C-FEF6-C4BF-BDDB-16CB2568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3B81-A30F-25D3-4EF2-1C64F25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F694-00E8-39E1-52B2-A0D0C36599CA}"/>
              </a:ext>
            </a:extLst>
          </p:cNvPr>
          <p:cNvSpPr txBox="1"/>
          <p:nvPr/>
        </p:nvSpPr>
        <p:spPr>
          <a:xfrm>
            <a:off x="838201" y="1836174"/>
            <a:ext cx="61789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공개된 학습 데이터셋이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</a:t>
            </a:r>
            <a:r>
              <a:rPr lang="en-US" altLang="ko-KR" dirty="0"/>
              <a:t>SNS </a:t>
            </a:r>
            <a:r>
              <a:rPr lang="ko-KR" altLang="en-US" dirty="0"/>
              <a:t>서비스 안에서 데이터 </a:t>
            </a:r>
            <a:r>
              <a:rPr lang="ko-KR" altLang="en-US" dirty="0" err="1"/>
              <a:t>크롤링을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SNS </a:t>
            </a:r>
            <a:r>
              <a:rPr lang="ko-KR" altLang="en-US" dirty="0"/>
              <a:t>서비스 별 특징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트위터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불법적인 게시물이 가장 많은 것으로 보고됨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공식적인 유료 </a:t>
            </a:r>
            <a:r>
              <a:rPr lang="en-US" altLang="ko-KR" dirty="0"/>
              <a:t>API</a:t>
            </a:r>
            <a:r>
              <a:rPr lang="ko-KR" altLang="en-US" dirty="0"/>
              <a:t>가 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페이스북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유료 </a:t>
            </a:r>
            <a:r>
              <a:rPr lang="ko-KR" altLang="en-US" dirty="0" err="1"/>
              <a:t>크롤링</a:t>
            </a:r>
            <a:r>
              <a:rPr lang="ko-KR" altLang="en-US" dirty="0"/>
              <a:t> 프로그램이 존재함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직접 개발하는 방법도 존재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유저와 관련된 데이터가 비교적 다양한 편임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유저의 프로필</a:t>
            </a:r>
            <a:r>
              <a:rPr lang="en-US" altLang="ko-KR" dirty="0"/>
              <a:t>, </a:t>
            </a:r>
            <a:r>
              <a:rPr lang="ko-KR" altLang="en-US" dirty="0"/>
              <a:t>신상정보</a:t>
            </a:r>
            <a:r>
              <a:rPr lang="en-US" altLang="ko-KR" dirty="0"/>
              <a:t>, </a:t>
            </a:r>
            <a:r>
              <a:rPr lang="ko-KR" altLang="en-US" dirty="0" err="1"/>
              <a:t>좋아요를</a:t>
            </a:r>
            <a:r>
              <a:rPr lang="ko-KR" altLang="en-US" dirty="0"/>
              <a:t> 누른 항목 등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인스타그램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SNS</a:t>
            </a:r>
            <a:r>
              <a:rPr lang="ko-KR" altLang="en-US" dirty="0"/>
              <a:t> 서비스들 중 폐쇄성이 짙음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유저가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누른 게시물을 수집할 수 없음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/>
              <a:t>크롤링이</a:t>
            </a:r>
            <a:r>
              <a:rPr lang="ko-KR" altLang="en-US" dirty="0"/>
              <a:t> 어려움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크롤링</a:t>
            </a:r>
            <a:r>
              <a:rPr lang="ko-KR" altLang="en-US" dirty="0"/>
              <a:t> 라이브러리를 이용하였으나 실패함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1026" name="Picture 2" descr="▲ 최근 5년간(17~’22.8월) 주요 플랫폼별 시정요구 현황 그래프로 재가공.">
            <a:extLst>
              <a:ext uri="{FF2B5EF4-FFF2-40B4-BE49-F238E27FC236}">
                <a16:creationId xmlns:a16="http://schemas.microsoft.com/office/drawing/2014/main" id="{D6B9A897-730D-049C-5397-0D5E8E65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78" y="1716580"/>
            <a:ext cx="5148385" cy="33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51DB5-2ED3-0040-DBD3-42EF37EF9DC5}"/>
              </a:ext>
            </a:extLst>
          </p:cNvPr>
          <p:cNvSpPr txBox="1"/>
          <p:nvPr/>
        </p:nvSpPr>
        <p:spPr>
          <a:xfrm>
            <a:off x="7017178" y="4948969"/>
            <a:ext cx="488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en-US" sz="1200" dirty="0"/>
              <a:t>http://www.mediatoday.co.kr/news/articleView.html?idxno=305862</a:t>
            </a:r>
          </a:p>
        </p:txBody>
      </p:sp>
    </p:spTree>
    <p:extLst>
      <p:ext uri="{BB962C8B-B14F-4D97-AF65-F5344CB8AC3E}">
        <p14:creationId xmlns:p14="http://schemas.microsoft.com/office/powerpoint/2010/main" val="19532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3B81-A30F-25D3-4EF2-1C64F25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F694-00E8-39E1-52B2-A0D0C36599CA}"/>
              </a:ext>
            </a:extLst>
          </p:cNvPr>
          <p:cNvSpPr txBox="1"/>
          <p:nvPr/>
        </p:nvSpPr>
        <p:spPr>
          <a:xfrm>
            <a:off x="838200" y="1836174"/>
            <a:ext cx="75280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서비스 별로 수집할 수 있는 데이터의 형태가 다름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항목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유저의 프로필</a:t>
            </a:r>
            <a:r>
              <a:rPr lang="en-US" altLang="ko-KR" dirty="0"/>
              <a:t>,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  <a:r>
              <a:rPr lang="ko-KR" altLang="en-US" dirty="0"/>
              <a:t>게시물의 댓글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팔로워</a:t>
            </a:r>
            <a:r>
              <a:rPr lang="en-US" altLang="ko-KR" dirty="0"/>
              <a:t>, </a:t>
            </a:r>
            <a:r>
              <a:rPr lang="ko-KR" altLang="en-US" dirty="0" err="1"/>
              <a:t>팔로우</a:t>
            </a:r>
            <a:r>
              <a:rPr lang="ko-KR" altLang="en-US" dirty="0"/>
              <a:t> 목록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팔로우하는</a:t>
            </a:r>
            <a:r>
              <a:rPr lang="ko-KR" altLang="en-US" dirty="0"/>
              <a:t> 주변인 간의 교류 내용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단순히 각 유저들의 </a:t>
            </a:r>
            <a:r>
              <a:rPr lang="en-US" altLang="ko-KR" dirty="0"/>
              <a:t>Neighbor </a:t>
            </a:r>
            <a:r>
              <a:rPr lang="ko-KR" altLang="en-US" dirty="0"/>
              <a:t>뿐만이 아닌</a:t>
            </a:r>
            <a:r>
              <a:rPr lang="en-US" altLang="ko-KR" dirty="0"/>
              <a:t>, </a:t>
            </a:r>
            <a:r>
              <a:rPr lang="ko-KR" altLang="en-US" dirty="0"/>
              <a:t>방대한 네트워크 정보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유저가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누른 게시물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리트윗한</a:t>
            </a:r>
            <a:r>
              <a:rPr lang="ko-KR" altLang="en-US" dirty="0"/>
              <a:t> 게시물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수집하는 데이터의 형태에 따른 </a:t>
            </a:r>
            <a:r>
              <a:rPr lang="en-US" altLang="ko-KR" dirty="0"/>
              <a:t>NoSQL </a:t>
            </a:r>
            <a:r>
              <a:rPr lang="ko-KR" altLang="en-US" dirty="0"/>
              <a:t>방식의 데이터베이스 설계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수집한 후 </a:t>
            </a:r>
            <a:r>
              <a:rPr lang="ko-KR" altLang="en-US" dirty="0" err="1"/>
              <a:t>라벨링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유저들을 카테고리로 분류함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2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3B81-A30F-25D3-4EF2-1C64F25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선정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F694-00E8-39E1-52B2-A0D0C36599CA}"/>
              </a:ext>
            </a:extLst>
          </p:cNvPr>
          <p:cNvSpPr txBox="1"/>
          <p:nvPr/>
        </p:nvSpPr>
        <p:spPr>
          <a:xfrm>
            <a:off x="838201" y="1836174"/>
            <a:ext cx="949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1. Unsupervised learning </a:t>
            </a:r>
            <a:r>
              <a:rPr lang="ko-KR" altLang="en-US" dirty="0"/>
              <a:t>기반 알고리즘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개별 유저들에 대한 데이터에서 추출한 </a:t>
            </a:r>
            <a:r>
              <a:rPr lang="en-US" altLang="ko-KR" dirty="0"/>
              <a:t>feature</a:t>
            </a:r>
            <a:r>
              <a:rPr lang="ko-KR" altLang="en-US" dirty="0"/>
              <a:t>를 기반으로 유사한 유저들끼리 군집화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라벨링에 대한 의존성을 낮출 수 있지만</a:t>
            </a:r>
            <a:r>
              <a:rPr lang="en-US" altLang="ko-KR" dirty="0"/>
              <a:t>, </a:t>
            </a:r>
            <a:r>
              <a:rPr lang="ko-KR" altLang="en-US" dirty="0"/>
              <a:t>원하는 결과를 얻기 위한 학습의 난이도가 높음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알고리즘 종류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K-means clustering</a:t>
            </a:r>
          </a:p>
          <a:p>
            <a:pPr lvl="3"/>
            <a:r>
              <a:rPr lang="en-US" altLang="ko-KR" dirty="0"/>
              <a:t>1. </a:t>
            </a:r>
            <a:r>
              <a:rPr lang="ko-KR" altLang="en-US" dirty="0"/>
              <a:t>군집의 수를 설정한다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2. CNN, LSTM/transformer</a:t>
            </a:r>
            <a:r>
              <a:rPr lang="ko-KR" altLang="en-US" dirty="0"/>
              <a:t>를 통해 개별 유저들의 </a:t>
            </a:r>
            <a:r>
              <a:rPr lang="en-US" altLang="ko-KR" dirty="0"/>
              <a:t>feature</a:t>
            </a:r>
            <a:r>
              <a:rPr lang="ko-KR" altLang="en-US" dirty="0"/>
              <a:t>를 얻은 후</a:t>
            </a:r>
            <a:r>
              <a:rPr lang="en-US" altLang="ko-KR" dirty="0"/>
              <a:t>, feature</a:t>
            </a:r>
            <a:r>
              <a:rPr lang="ko-KR" altLang="en-US" dirty="0"/>
              <a:t>들 간의 거리를 이용해 유저들을 가까운 군집에 할당하고</a:t>
            </a:r>
            <a:r>
              <a:rPr lang="en-US" altLang="ko-KR" dirty="0"/>
              <a:t>, </a:t>
            </a:r>
            <a:r>
              <a:rPr lang="ko-KR" altLang="en-US" dirty="0"/>
              <a:t>군집의 중심점을 유저들의 </a:t>
            </a:r>
            <a:r>
              <a:rPr lang="en-US" altLang="ko-KR" dirty="0"/>
              <a:t>feature</a:t>
            </a:r>
            <a:r>
              <a:rPr lang="ko-KR" altLang="en-US" dirty="0"/>
              <a:t>의 평균값으로 업데이트한다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3. 2</a:t>
            </a:r>
            <a:r>
              <a:rPr lang="ko-KR" altLang="en-US" dirty="0"/>
              <a:t>의 과정을 반복한다</a:t>
            </a:r>
            <a:r>
              <a:rPr lang="en-US" altLang="ko-KR" dirty="0"/>
              <a:t>.</a:t>
            </a:r>
          </a:p>
          <a:p>
            <a:pPr marL="1657350" lvl="3" indent="-285750">
              <a:buFontTx/>
              <a:buChar char="-"/>
            </a:pP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DBSCAN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/>
              <a:t>CNN, LSTM/transformer</a:t>
            </a:r>
            <a:r>
              <a:rPr lang="ko-KR" altLang="en-US" dirty="0"/>
              <a:t>를 통해 개별 유저들의 </a:t>
            </a:r>
            <a:r>
              <a:rPr lang="en-US" altLang="ko-KR" dirty="0"/>
              <a:t>feature</a:t>
            </a:r>
            <a:r>
              <a:rPr lang="ko-KR" altLang="en-US" dirty="0"/>
              <a:t>를 얻은 후</a:t>
            </a:r>
            <a:r>
              <a:rPr lang="en-US" altLang="ko-KR" dirty="0"/>
              <a:t>, feature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에서 일정 밀도 이상 밀집된 지역을 군집으로 설정한다</a:t>
            </a:r>
            <a:r>
              <a:rPr lang="en-US" altLang="ko-KR" dirty="0"/>
              <a:t>.</a:t>
            </a:r>
          </a:p>
          <a:p>
            <a:pPr marL="1657350" lvl="3" indent="-285750">
              <a:buFontTx/>
              <a:buChar char="-"/>
            </a:pPr>
            <a:r>
              <a:rPr lang="ko-KR" altLang="en-US" dirty="0"/>
              <a:t>군집 주변으로 밀도가 높은 부분을 확장해가며 군집화를 완료한다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4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3B81-A30F-25D3-4EF2-1C64F25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선정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F694-00E8-39E1-52B2-A0D0C36599CA}"/>
              </a:ext>
            </a:extLst>
          </p:cNvPr>
          <p:cNvSpPr txBox="1"/>
          <p:nvPr/>
        </p:nvSpPr>
        <p:spPr>
          <a:xfrm>
            <a:off x="838201" y="1836174"/>
            <a:ext cx="9493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2. Graph Neural Network (GNN) </a:t>
            </a:r>
            <a:r>
              <a:rPr lang="ko-KR" altLang="en-US" dirty="0"/>
              <a:t>이용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GNN</a:t>
            </a:r>
            <a:r>
              <a:rPr lang="ko-KR" altLang="en-US" dirty="0"/>
              <a:t>은 그래프로 표현할 수 있는 데이터를 처리하기 위한 인공신경망의 한 종류임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개별 유저들의 프로필 정보</a:t>
            </a:r>
            <a:r>
              <a:rPr lang="en-US" altLang="ko-KR" dirty="0"/>
              <a:t>, </a:t>
            </a:r>
            <a:r>
              <a:rPr lang="ko-KR" altLang="en-US" dirty="0"/>
              <a:t>게시물 정보를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CNN, LSTM/transformer</a:t>
            </a:r>
            <a:r>
              <a:rPr lang="ko-KR" altLang="en-US" dirty="0"/>
              <a:t>를 이용하여 개별 유저들의 </a:t>
            </a:r>
            <a:r>
              <a:rPr lang="en-US" altLang="ko-KR" dirty="0"/>
              <a:t>embedding</a:t>
            </a:r>
            <a:r>
              <a:rPr lang="ko-KR" altLang="en-US" dirty="0"/>
              <a:t>과 </a:t>
            </a:r>
            <a:r>
              <a:rPr lang="ko-KR" altLang="en-US" dirty="0" err="1"/>
              <a:t>디른</a:t>
            </a:r>
            <a:r>
              <a:rPr lang="ko-KR" altLang="en-US" dirty="0"/>
              <a:t> </a:t>
            </a:r>
            <a:r>
              <a:rPr lang="ko-KR" altLang="en-US" dirty="0" err="1"/>
              <a:t>유저들과의</a:t>
            </a:r>
            <a:r>
              <a:rPr lang="ko-KR" altLang="en-US" dirty="0"/>
              <a:t> 관계를 </a:t>
            </a:r>
            <a:r>
              <a:rPr lang="en-US" altLang="ko-KR" dirty="0" err="1"/>
              <a:t>embeding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GNN</a:t>
            </a:r>
            <a:r>
              <a:rPr lang="ko-KR" altLang="en-US" dirty="0"/>
              <a:t>에 입력함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k</a:t>
            </a:r>
            <a:r>
              <a:rPr lang="ko-KR" altLang="en-US" dirty="0"/>
              <a:t>계층으로 인접한 노드들의 정보와 자신의 정보</a:t>
            </a:r>
            <a:r>
              <a:rPr lang="en-US" altLang="ko-KR" dirty="0"/>
              <a:t>, </a:t>
            </a:r>
            <a:r>
              <a:rPr lang="ko-KR" altLang="en-US" dirty="0"/>
              <a:t>그들의 관계에 대한 정보를 처리해 </a:t>
            </a:r>
            <a:r>
              <a:rPr lang="ko-KR" altLang="en-US" dirty="0" err="1"/>
              <a:t>노드별</a:t>
            </a:r>
            <a:r>
              <a:rPr lang="ko-KR" altLang="en-US" dirty="0"/>
              <a:t> </a:t>
            </a:r>
            <a:r>
              <a:rPr lang="ko-KR" altLang="en-US" dirty="0" err="1"/>
              <a:t>출력값을</a:t>
            </a:r>
            <a:r>
              <a:rPr lang="ko-KR" altLang="en-US" dirty="0"/>
              <a:t> 얻음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수집시</a:t>
            </a:r>
            <a:r>
              <a:rPr lang="ko-KR" altLang="en-US" dirty="0"/>
              <a:t> 수행한 라벨링을 통해 </a:t>
            </a:r>
            <a:r>
              <a:rPr lang="en-US" altLang="ko-KR" dirty="0"/>
              <a:t>GNN</a:t>
            </a:r>
            <a:r>
              <a:rPr lang="ko-KR" altLang="en-US" dirty="0"/>
              <a:t>을 학습시킬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06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368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SNS 유저 프로파일링을 통한 범죄 탐지</vt:lpstr>
      <vt:lpstr>학습 데이터 </vt:lpstr>
      <vt:lpstr>데이터 수집</vt:lpstr>
      <vt:lpstr>모델 선정</vt:lpstr>
      <vt:lpstr>모델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유저 프로파일링을 통한 범죄 탐지</dc:title>
  <dc:creator>박 현제</dc:creator>
  <cp:lastModifiedBy>박 현제</cp:lastModifiedBy>
  <cp:revision>1</cp:revision>
  <dcterms:created xsi:type="dcterms:W3CDTF">2023-03-30T02:16:13Z</dcterms:created>
  <dcterms:modified xsi:type="dcterms:W3CDTF">2023-03-30T03:02:54Z</dcterms:modified>
</cp:coreProperties>
</file>