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1174" r:id="rId2"/>
  </p:sldIdLst>
  <p:sldSz cx="2138838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76" userDrawn="1">
          <p15:clr>
            <a:srgbClr val="A4A3A4"/>
          </p15:clr>
        </p15:guide>
        <p15:guide id="2" pos="6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FF40FF"/>
    <a:srgbClr val="31B3E8"/>
    <a:srgbClr val="2E8FAB"/>
    <a:srgbClr val="3FB5E5"/>
    <a:srgbClr val="235CBB"/>
    <a:srgbClr val="36B4FD"/>
    <a:srgbClr val="70B4FD"/>
    <a:srgbClr val="051B35"/>
    <a:srgbClr val="E7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9"/>
    <p:restoredTop sz="94327"/>
  </p:normalViewPr>
  <p:slideViewPr>
    <p:cSldViewPr snapToGrid="0" snapToObjects="1" showGuides="1">
      <p:cViewPr>
        <p:scale>
          <a:sx n="50" d="100"/>
          <a:sy n="50" d="100"/>
        </p:scale>
        <p:origin x="330" y="-3054"/>
      </p:cViewPr>
      <p:guideLst>
        <p:guide orient="horz" pos="1277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C1A36-2279-0B42-A036-2A7F66850110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CDE0-F5D5-B54D-83E1-08C9CC72E6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89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926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853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779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706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632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9558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9485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9411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93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5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217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_P00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91185" y="3978173"/>
            <a:ext cx="19574124" cy="10198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807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1069369" indent="0">
              <a:buNone/>
              <a:defRPr sz="2807"/>
            </a:lvl2pPr>
            <a:lvl3pPr marL="2138736" indent="0">
              <a:buNone/>
              <a:defRPr sz="2338"/>
            </a:lvl3pPr>
            <a:lvl4pPr marL="3208104" indent="0">
              <a:buNone/>
              <a:defRPr sz="2105"/>
            </a:lvl4pPr>
            <a:lvl5pPr marL="4277471" indent="0">
              <a:buNone/>
              <a:defRPr sz="2105"/>
            </a:lvl5pPr>
            <a:lvl6pPr marL="5346840" indent="0">
              <a:buNone/>
              <a:defRPr sz="2105"/>
            </a:lvl6pPr>
            <a:lvl7pPr marL="6416207" indent="0">
              <a:buNone/>
              <a:defRPr sz="2105"/>
            </a:lvl7pPr>
            <a:lvl8pPr marL="7485575" indent="0">
              <a:buNone/>
              <a:defRPr sz="2105"/>
            </a:lvl8pPr>
            <a:lvl9pPr marL="8554944" indent="0">
              <a:buNone/>
              <a:defRPr sz="2105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891185" y="784920"/>
            <a:ext cx="19574124" cy="2915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654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4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831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050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67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266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01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153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372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299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931D-5C47-D347-BE90-B26453E539BE}" type="datetimeFigureOut">
              <a:rPr kumimoji="1" lang="zh-TW" altLang="en-US" smtClean="0"/>
              <a:t>2022/11/16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497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403DD6F0-6EBC-E54F-E2F3-327D315ED9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381" y="1"/>
            <a:ext cx="21390769" cy="3011011"/>
          </a:xfrm>
          <a:prstGeom prst="rect">
            <a:avLst/>
          </a:prstGeom>
          <a:solidFill>
            <a:srgbClr val="235CBB"/>
          </a:solidFill>
          <a:ln w="9525">
            <a:noFill/>
            <a:miter lim="800000"/>
            <a:headEnd/>
            <a:tailEnd/>
          </a:ln>
          <a:effectLst/>
        </p:spPr>
        <p:txBody>
          <a:bodyPr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5900" b="1" dirty="0">
                <a:solidFill>
                  <a:schemeClr val="bg1"/>
                </a:solidFill>
                <a:latin typeface="+mj-ea"/>
                <a:ea typeface="+mj-ea"/>
              </a:rPr>
              <a:t>학습 지원 프로그램 </a:t>
            </a:r>
            <a:r>
              <a:rPr lang="en-US" altLang="ko-KR" sz="5900" b="1" dirty="0">
                <a:solidFill>
                  <a:schemeClr val="bg1"/>
                </a:solidFill>
                <a:latin typeface="+mj-ea"/>
                <a:ea typeface="+mj-ea"/>
              </a:rPr>
              <a:t>SS</a:t>
            </a:r>
          </a:p>
          <a:p>
            <a:r>
              <a:rPr lang="en-US" altLang="en-US" sz="5900" b="1" dirty="0">
                <a:solidFill>
                  <a:schemeClr val="bg1"/>
                </a:solidFill>
                <a:latin typeface="+mj-ea"/>
                <a:ea typeface="+mj-ea"/>
              </a:rPr>
              <a:t>Support </a:t>
            </a:r>
            <a:r>
              <a:rPr lang="en-US" altLang="en-US" sz="5900" b="1" dirty="0" err="1">
                <a:solidFill>
                  <a:schemeClr val="bg1"/>
                </a:solidFill>
                <a:latin typeface="+mj-ea"/>
                <a:ea typeface="+mj-ea"/>
              </a:rPr>
              <a:t>Syudy</a:t>
            </a:r>
            <a:r>
              <a:rPr lang="en-US" altLang="en-US" sz="59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en-US" sz="5900" b="1" dirty="0" err="1">
                <a:solidFill>
                  <a:schemeClr val="bg1"/>
                </a:solidFill>
                <a:latin typeface="+mj-ea"/>
                <a:ea typeface="+mj-ea"/>
              </a:rPr>
              <a:t>Programm</a:t>
            </a:r>
            <a:endParaRPr lang="en-US" altLang="en-US" sz="5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2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박지훈 </a:t>
            </a:r>
            <a:r>
              <a:rPr lang="en-US" altLang="ko-KR" sz="2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2017E7313</a:t>
            </a:r>
            <a:r>
              <a:rPr lang="ko-KR" altLang="en-US" sz="2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7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유현빈</a:t>
            </a:r>
            <a:r>
              <a:rPr lang="ko-KR" altLang="en-US" sz="2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2017E7323</a:t>
            </a:r>
          </a:p>
          <a:p>
            <a:pPr algn="r"/>
            <a:r>
              <a:rPr lang="ko-KR" altLang="en-US" sz="2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이종욱</a:t>
            </a:r>
            <a:r>
              <a:rPr lang="en-US" altLang="ko-KR" sz="2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2017E7332</a:t>
            </a:r>
            <a:endParaRPr lang="ko-KR" altLang="en-US" sz="2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AAAA4C82-979E-C631-E21B-7825BE36FF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0233" y="4102195"/>
            <a:ext cx="9804876" cy="714058"/>
          </a:xfrm>
          <a:prstGeom prst="rect">
            <a:avLst/>
          </a:prstGeom>
          <a:solidFill>
            <a:srgbClr val="235CB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Ⅰ. </a:t>
            </a:r>
            <a:r>
              <a:rPr lang="ko-KR" alt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서론</a:t>
            </a:r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32A7F55E-D625-A16E-652E-D77627DB78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988993" y="26245959"/>
            <a:ext cx="9804876" cy="713025"/>
          </a:xfrm>
          <a:prstGeom prst="rect">
            <a:avLst/>
          </a:prstGeom>
          <a:solidFill>
            <a:srgbClr val="235CB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Ⅳ . </a:t>
            </a:r>
            <a:r>
              <a:rPr lang="ko-KR" alt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결론</a:t>
            </a:r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2DFFBC5C-9118-2447-F7F9-CE45146B16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9201" y="17588095"/>
            <a:ext cx="9804876" cy="714058"/>
          </a:xfrm>
          <a:prstGeom prst="rect">
            <a:avLst/>
          </a:prstGeom>
          <a:solidFill>
            <a:srgbClr val="235CB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Ⅲ . </a:t>
            </a:r>
            <a:r>
              <a:rPr lang="ko-KR" alt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프로그램 구현</a:t>
            </a:r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E04014D2-9036-168F-1842-9ED988FDBF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9201" y="8843251"/>
            <a:ext cx="9804876" cy="714058"/>
          </a:xfrm>
          <a:prstGeom prst="rect">
            <a:avLst/>
          </a:prstGeom>
          <a:solidFill>
            <a:srgbClr val="235CB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Ⅱ . </a:t>
            </a:r>
            <a:r>
              <a:rPr lang="ko-KR" alt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기능 설계</a:t>
            </a:r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523CEF44-5854-8365-8ECD-B2146AF2F25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984087" y="27264201"/>
            <a:ext cx="9311640" cy="233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ko-KR" sz="2400" b="0" i="0" dirty="0">
                <a:effectLst/>
                <a:latin typeface="+mj-ea"/>
                <a:ea typeface="+mj-ea"/>
              </a:rPr>
              <a:t> </a:t>
            </a:r>
            <a:r>
              <a:rPr lang="ko-KR" altLang="en-US" sz="2400" b="0" i="0" dirty="0">
                <a:effectLst/>
                <a:latin typeface="+mj-ea"/>
                <a:ea typeface="+mj-ea"/>
              </a:rPr>
              <a:t>애플리케이션을 사용하는 자는 학습에 도움이 되는 다양한 기능들을 본인이 필요한 대로 사용하여 스스로 학습에 도움이 되도록 할 수 있고 게시판을 사용하여 애플리케이션을 사용하는 다른 사용자들과 함께 의견을 공유하거나 스터디 그룹을 만들어 동기부여 및 목표의식 활성화를 기대할 수 있다</a:t>
            </a:r>
            <a:r>
              <a:rPr lang="en-US" altLang="ko-KR" sz="2400" b="0" i="0" dirty="0">
                <a:effectLst/>
                <a:latin typeface="+mj-ea"/>
                <a:ea typeface="+mj-ea"/>
              </a:rPr>
              <a:t>.</a:t>
            </a:r>
            <a:endParaRPr lang="en-US" altLang="en-US" sz="2400" dirty="0">
              <a:latin typeface="+mj-ea"/>
              <a:ea typeface="+mj-ea"/>
            </a:endParaRP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B8AE9A4C-8CA5-6B99-5316-3414FE0DBB9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9201" y="4816253"/>
            <a:ext cx="9410700" cy="342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선정이유 및 기대효과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최근 코로나와 여러 인터넷 강의가 활성화된 시점에서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공부 자료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 필요한 사용자들이 동영상을 시청할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때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시청하고 있는 동영상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PDF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추출하고 이용할 수 있게 하여 학습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환경과 학업 증진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효과를 기대할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&gt;PDF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추출하는 것뿐만 아니라 소장하고 싶은 영상을 다운로드하고 추출한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PDF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다른 사람들과 커뮤니티를 통해 공유하며 궁금한 내용을 서로 질문하고 답해주고 스터디 그룹을 구성하여 학업 증진 효과를 기대할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en-US" sz="2000" dirty="0">
              <a:latin typeface="+mj-ea"/>
              <a:ea typeface="+mj-ea"/>
            </a:endParaRPr>
          </a:p>
        </p:txBody>
      </p:sp>
      <p:sp>
        <p:nvSpPr>
          <p:cNvPr id="46" name="Text Box 24">
            <a:extLst>
              <a:ext uri="{FF2B5EF4-FFF2-40B4-BE49-F238E27FC236}">
                <a16:creationId xmlns:a16="http://schemas.microsoft.com/office/drawing/2014/main" id="{B4CCEE45-D72F-BEAF-B97F-830EC7FCBCC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0233" y="9555554"/>
            <a:ext cx="9311640" cy="767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안양대학교 사이버강의 영상 </a:t>
            </a:r>
            <a:r>
              <a:rPr lang="en-US" altLang="ko-KR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추적 및 다운로드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-Selenium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라이브러리와 크롬드라이버를 이용한 크롬 실행 및 학교 사이버강의 영상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속성 추출 및 영상 다운로드</a:t>
            </a:r>
            <a:endParaRPr lang="en-US" altLang="ko-KR" sz="20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유튜브 </a:t>
            </a:r>
            <a:r>
              <a:rPr lang="en-US" altLang="ko-KR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영상 다운로드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2000" dirty="0" err="1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Pytube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이용한 유튜브 영상 다운로드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다운로드 된 영상 </a:t>
            </a:r>
            <a:r>
              <a:rPr lang="en-US" altLang="ko-KR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 </a:t>
            </a: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-Open CV, img2pdf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 등을 이용한 다운로드 된 영상에서의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endParaRPr lang="en-US" altLang="ko-KR" sz="2000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추출된 </a:t>
            </a:r>
            <a:r>
              <a:rPr lang="en-US" altLang="ko-KR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</a:t>
            </a: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OCR</a:t>
            </a: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적용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Tesseract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라이브러리를 이용한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OCR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적용</a:t>
            </a:r>
            <a:endParaRPr lang="en-US" altLang="ko-KR" sz="2000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단어 암기 카드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2000" dirty="0" err="1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Pil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라이브러리를 이용한 암기 카드의 이미지화 및 출력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학습 일정 캘린더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-Notion API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사용자 개개인별 일정 관리를 할 수 있는 캘린더</a:t>
            </a:r>
            <a:endParaRPr lang="ko-KR" altLang="en-US" sz="20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학습게시판</a:t>
            </a:r>
            <a:r>
              <a:rPr lang="en-US" altLang="ko-KR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r>
              <a:rPr lang="en-US" altLang="ko-KR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-JSP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 게시판을 이용해 사용자 간 소통 및 스터디 그룹 활성화</a:t>
            </a:r>
            <a:endParaRPr lang="en-US" altLang="ko-KR" sz="2000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ED3DBB90-989D-F8B0-3871-4A770E89C78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0233" y="18292839"/>
            <a:ext cx="9608820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개발 도구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&gt;Python 3.9.7</a:t>
            </a:r>
          </a:p>
          <a:p>
            <a:pPr lvl="0"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&gt;Chrome 102.0.5005.63(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빌드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ChromeDriver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102.5005.61</a:t>
            </a:r>
          </a:p>
          <a:p>
            <a:pPr lvl="0"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&gt;Visual Studio Code 1.67.2</a:t>
            </a:r>
          </a:p>
          <a:p>
            <a:pPr lvl="0"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&gt;Tomcat 8.5.78</a:t>
            </a:r>
          </a:p>
          <a:p>
            <a:pPr lvl="0"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1.8</a:t>
            </a:r>
          </a:p>
          <a:p>
            <a:pPr lvl="0"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&gt;Eclipse IDE for Enterprise Java and Web Developers</a:t>
            </a:r>
          </a:p>
          <a:p>
            <a:pPr lvl="0"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&gt;MySQL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Workbench 8.0 CE</a:t>
            </a:r>
          </a:p>
          <a:p>
            <a:pPr lvl="0" latinLnBrk="1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기능 시험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&gt;PC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개인 노트북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24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구현 부분</a:t>
            </a:r>
            <a:endParaRPr lang="en-US" altLang="ko-KR" sz="24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&gt;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로그인 화면과 로그인 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DACC1BE6-91AB-7639-6B85-A573B6F462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1" y="3011012"/>
            <a:ext cx="21390769" cy="274320"/>
          </a:xfrm>
          <a:prstGeom prst="rect">
            <a:avLst/>
          </a:prstGeom>
          <a:solidFill>
            <a:srgbClr val="3FB5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77D419-46DB-EA3A-B2F3-ED298C37B7B3}"/>
              </a:ext>
            </a:extLst>
          </p:cNvPr>
          <p:cNvSpPr txBox="1"/>
          <p:nvPr/>
        </p:nvSpPr>
        <p:spPr>
          <a:xfrm>
            <a:off x="590233" y="29008243"/>
            <a:ext cx="6152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</a:t>
            </a:r>
            <a:r>
              <a:rPr lang="zh-CN" alt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Free</a:t>
            </a:r>
            <a:r>
              <a:rPr lang="zh-CN" alt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Slide</a:t>
            </a:r>
            <a:endParaRPr lang="en-US" alt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E6B404-206C-132E-B69C-59428068DC9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691813" y="3011012"/>
            <a:ext cx="1190" cy="27340959"/>
          </a:xfrm>
          <a:prstGeom prst="line">
            <a:avLst/>
          </a:prstGeom>
          <a:ln w="19050">
            <a:solidFill>
              <a:srgbClr val="3FB5E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1">
            <a:extLst>
              <a:ext uri="{FF2B5EF4-FFF2-40B4-BE49-F238E27FC236}">
                <a16:creationId xmlns:a16="http://schemas.microsoft.com/office/drawing/2014/main" id="{73CF4976-077D-3F81-A101-CEAF295A24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65992" y="4100741"/>
            <a:ext cx="1829117" cy="714058"/>
          </a:xfrm>
          <a:prstGeom prst="rect">
            <a:avLst/>
          </a:prstGeom>
          <a:solidFill>
            <a:srgbClr val="2E8FA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C2DC8B1-4D06-2987-D087-D919C9F573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65992" y="8843251"/>
            <a:ext cx="1829117" cy="714058"/>
          </a:xfrm>
          <a:prstGeom prst="rect">
            <a:avLst/>
          </a:prstGeom>
          <a:solidFill>
            <a:srgbClr val="2E8FA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6162BCC-A934-721D-ECA3-0015E049EA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69461" y="17588095"/>
            <a:ext cx="1829117" cy="714058"/>
          </a:xfrm>
          <a:prstGeom prst="rect">
            <a:avLst/>
          </a:prstGeom>
          <a:solidFill>
            <a:srgbClr val="2E8FA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5EAAC74-EFD2-55A4-1824-42EDD64DDC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967291" y="26245959"/>
            <a:ext cx="1829117" cy="714058"/>
          </a:xfrm>
          <a:prstGeom prst="rect">
            <a:avLst/>
          </a:prstGeom>
          <a:solidFill>
            <a:srgbClr val="2E8FA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8F5595C9-4BB3-AF7A-B86F-531333FB5EE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08323" y="8845546"/>
            <a:ext cx="253841" cy="714058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71D61E2B-FCAC-9B27-2721-B165ED6FA5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08323" y="17588095"/>
            <a:ext cx="253841" cy="714058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9134C81-A66F-1475-CE60-C56E33143C9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08323" y="4105881"/>
            <a:ext cx="253841" cy="714058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B4F3066-3498-E01A-C2E0-3C10611DA5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840292" y="26245959"/>
            <a:ext cx="253841" cy="714058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0020" tIns="80010" rIns="160020" bIns="80010" anchor="ctr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5" name="그림 24" descr="텍스트, 스크린샷, 화면, 전자기기이(가) 표시된 사진&#10;&#10;자동 생성된 설명">
            <a:extLst>
              <a:ext uri="{FF2B5EF4-FFF2-40B4-BE49-F238E27FC236}">
                <a16:creationId xmlns:a16="http://schemas.microsoft.com/office/drawing/2014/main" id="{4C8FA357-FABE-C5F5-3446-B1A0FEA6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96" y="23563590"/>
            <a:ext cx="3571238" cy="2041826"/>
          </a:xfrm>
          <a:prstGeom prst="rect">
            <a:avLst/>
          </a:prstGeom>
        </p:spPr>
      </p:pic>
      <p:sp>
        <p:nvSpPr>
          <p:cNvPr id="28" name="Text Box 19">
            <a:extLst>
              <a:ext uri="{FF2B5EF4-FFF2-40B4-BE49-F238E27FC236}">
                <a16:creationId xmlns:a16="http://schemas.microsoft.com/office/drawing/2014/main" id="{CE775EAC-9004-78D6-BEA4-CEE6B48C742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4519" y="25617739"/>
            <a:ext cx="9506917" cy="181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다운로드</a:t>
            </a:r>
            <a:endParaRPr lang="en-US" altLang="ko-KR" sz="2000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dirty="0" err="1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안양대</a:t>
            </a:r>
            <a:r>
              <a:rPr lang="ko-KR" altLang="en-US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 </a:t>
            </a:r>
            <a:r>
              <a:rPr lang="en-US" altLang="ko-KR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버튼을 눌러 열리는 사이버 강의실에 로그인 후 영상을 실행하고 다운로드 버튼을 누르면 다운로드가 된다</a:t>
            </a:r>
            <a:r>
              <a:rPr lang="en-US" altLang="ko-KR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유튜브 영상 </a:t>
            </a:r>
            <a:r>
              <a:rPr lang="en-US" altLang="ko-KR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다운받을 영상의 주소를 입력하고 확인을 누르면 다운로드 된다</a:t>
            </a:r>
            <a:r>
              <a:rPr lang="en-US" altLang="ko-KR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AA83305-CFAE-5143-3A03-B50BC537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04" y="27564940"/>
            <a:ext cx="3844914" cy="253221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D6BB9C6-71E3-B819-5D68-59F49358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96" y="27564940"/>
            <a:ext cx="3955493" cy="2534059"/>
          </a:xfrm>
          <a:prstGeom prst="rect">
            <a:avLst/>
          </a:prstGeom>
        </p:spPr>
      </p:pic>
      <p:sp>
        <p:nvSpPr>
          <p:cNvPr id="35" name="Text Box 19">
            <a:extLst>
              <a:ext uri="{FF2B5EF4-FFF2-40B4-BE49-F238E27FC236}">
                <a16:creationId xmlns:a16="http://schemas.microsoft.com/office/drawing/2014/main" id="{9CC95DC9-4FC6-3BC6-D5B0-DAAF4C57351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991533" y="4102195"/>
            <a:ext cx="9506917" cy="5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PDF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다운로드가 완료된 영상의 이름 입력 후 확인을 누르면 추출된다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BBFB086-CAEB-32E4-53D9-5C56FEFEB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0398" y="4779814"/>
            <a:ext cx="6896100" cy="2676525"/>
          </a:xfrm>
          <a:prstGeom prst="rect">
            <a:avLst/>
          </a:prstGeom>
        </p:spPr>
      </p:pic>
      <p:sp>
        <p:nvSpPr>
          <p:cNvPr id="49" name="Text Box 19">
            <a:extLst>
              <a:ext uri="{FF2B5EF4-FFF2-40B4-BE49-F238E27FC236}">
                <a16:creationId xmlns:a16="http://schemas.microsoft.com/office/drawing/2014/main" id="{41D81D07-55F7-65BD-3548-E860B6D35AD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041063" y="7773004"/>
            <a:ext cx="9506917" cy="5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OCR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추출된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OCR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바로 적용되어 저장된다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733CC63-B788-4278-4543-3BFBE8AB7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0398" y="8421409"/>
            <a:ext cx="7979210" cy="296556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D626A6F-56F5-FB01-5538-3B8E8776B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04" y="23575913"/>
            <a:ext cx="3571238" cy="2041826"/>
          </a:xfrm>
          <a:prstGeom prst="rect">
            <a:avLst/>
          </a:prstGeom>
        </p:spPr>
      </p:pic>
      <p:sp>
        <p:nvSpPr>
          <p:cNvPr id="59" name="Text Box 19">
            <a:extLst>
              <a:ext uri="{FF2B5EF4-FFF2-40B4-BE49-F238E27FC236}">
                <a16:creationId xmlns:a16="http://schemas.microsoft.com/office/drawing/2014/main" id="{F5589611-B14E-CACE-A10F-667C01E5C70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041062" y="11559116"/>
            <a:ext cx="9506917" cy="10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단어장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단어와 뜻을 입력 후 생성을 누르면 이미지화 되어 저장된다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퀴즈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단어의 이미지를 랜덤 출력하며 퀴즈가 진행된다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1" name="그림 60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4C3A9374-AFF3-605C-3756-C1BDF10E0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0398" y="12683610"/>
            <a:ext cx="4813237" cy="3093761"/>
          </a:xfrm>
          <a:prstGeom prst="rect">
            <a:avLst/>
          </a:prstGeom>
        </p:spPr>
      </p:pic>
      <p:pic>
        <p:nvPicPr>
          <p:cNvPr id="63" name="그림 62" descr="텍스트, 스크린샷, 모니터, 전자기기이(가) 표시된 사진&#10;&#10;자동 생성된 설명">
            <a:extLst>
              <a:ext uri="{FF2B5EF4-FFF2-40B4-BE49-F238E27FC236}">
                <a16:creationId xmlns:a16="http://schemas.microsoft.com/office/drawing/2014/main" id="{A9C8217F-E8C5-73EE-FE0B-8930615FD3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6885" y="12683609"/>
            <a:ext cx="4842172" cy="3093761"/>
          </a:xfrm>
          <a:prstGeom prst="rect">
            <a:avLst/>
          </a:prstGeom>
        </p:spPr>
      </p:pic>
      <p:sp>
        <p:nvSpPr>
          <p:cNvPr id="64" name="Text Box 19">
            <a:extLst>
              <a:ext uri="{FF2B5EF4-FFF2-40B4-BE49-F238E27FC236}">
                <a16:creationId xmlns:a16="http://schemas.microsoft.com/office/drawing/2014/main" id="{C0F35F5C-20A7-5DA5-987B-F4EB7BF23A9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041062" y="16168786"/>
            <a:ext cx="9506917" cy="10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캘린더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초기에 사용자 캘린더가 없으면 </a:t>
            </a:r>
            <a:r>
              <a:rPr lang="ko-KR" altLang="en-US" sz="2000" dirty="0" err="1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알림창이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뜨고 생성 후 일정을 추가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 수 있다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A2FB8CAF-5F47-D8F9-2B17-7799008046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26874" y="17346696"/>
            <a:ext cx="5632658" cy="3653115"/>
          </a:xfrm>
          <a:prstGeom prst="rect">
            <a:avLst/>
          </a:prstGeom>
        </p:spPr>
      </p:pic>
      <p:sp>
        <p:nvSpPr>
          <p:cNvPr id="69" name="Text Box 19">
            <a:extLst>
              <a:ext uri="{FF2B5EF4-FFF2-40B4-BE49-F238E27FC236}">
                <a16:creationId xmlns:a16="http://schemas.microsoft.com/office/drawing/2014/main" id="{8C857236-172D-DA46-60E0-75F0602AFBF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041060" y="21304167"/>
            <a:ext cx="9751616" cy="10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0020" tIns="80010" rIns="160020" bIns="8001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02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003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00400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57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148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20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0292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열리는 홈페이지에서 각 게시판 취지에 맞게 사용할 수 있고 메인 화면에서 채팅방을 이용할 수 있다</a:t>
            </a:r>
            <a:r>
              <a:rPr lang="en-US" altLang="ko-KR" sz="20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2A0AE9E-E713-5964-F069-C89C3C5859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60398" y="22887473"/>
            <a:ext cx="5035226" cy="2318836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50B4DF0-6DC0-B6F7-6ECD-D2421996E6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6312605" y="22500323"/>
            <a:ext cx="4842172" cy="30931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DC2DC8-E5ED-33E1-2BA9-DC41FC98E9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60398" y="17344890"/>
            <a:ext cx="3400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4347</TotalTime>
  <Words>473</Words>
  <Application>Microsoft Office PowerPoint</Application>
  <PresentationFormat>사용자 지정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 SD Gothic Neo</vt:lpstr>
      <vt:lpstr>굴림</vt:lpstr>
      <vt:lpstr>맑은 고딕</vt:lpstr>
      <vt:lpstr>Arial</vt:lpstr>
      <vt:lpstr>Calibri</vt:lpstr>
      <vt:lpstr>Calibri Light</vt:lpstr>
      <vt:lpstr>Roboto</vt:lpstr>
      <vt:lpstr>Office 佈景主題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이 종욱</cp:lastModifiedBy>
  <cp:revision>194</cp:revision>
  <dcterms:created xsi:type="dcterms:W3CDTF">2022-04-09T08:32:59Z</dcterms:created>
  <dcterms:modified xsi:type="dcterms:W3CDTF">2022-11-16T07:13:24Z</dcterms:modified>
</cp:coreProperties>
</file>