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3" r:id="rId5"/>
    <p:sldId id="265" r:id="rId6"/>
    <p:sldId id="266" r:id="rId7"/>
    <p:sldId id="264" r:id="rId8"/>
    <p:sldId id="270" r:id="rId9"/>
    <p:sldId id="260" r:id="rId10"/>
    <p:sldId id="267" r:id="rId11"/>
    <p:sldId id="268" r:id="rId12"/>
    <p:sldId id="271" r:id="rId13"/>
    <p:sldId id="272" r:id="rId14"/>
    <p:sldId id="275" r:id="rId15"/>
    <p:sldId id="273" r:id="rId16"/>
    <p:sldId id="274" r:id="rId17"/>
    <p:sldId id="276" r:id="rId18"/>
    <p:sldId id="277" r:id="rId19"/>
    <p:sldId id="278" r:id="rId20"/>
    <p:sldId id="2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A7"/>
    <a:srgbClr val="B1B9A7"/>
    <a:srgbClr val="E2E5DE"/>
    <a:srgbClr val="EEF0EC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24" autoAdjust="0"/>
  </p:normalViewPr>
  <p:slideViewPr>
    <p:cSldViewPr>
      <p:cViewPr varScale="1">
        <p:scale>
          <a:sx n="76" d="100"/>
          <a:sy n="76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26ED-F141-4B15-985A-759DFB5698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4C1D6-30B0-4B59-9AC6-2087F0B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6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캡스톤</a:t>
            </a:r>
            <a:r>
              <a:rPr lang="ko-KR" altLang="en-US" dirty="0"/>
              <a:t> 디자인 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팀원은 박지훈 </a:t>
            </a:r>
            <a:r>
              <a:rPr lang="ko-KR" altLang="en-US" dirty="0" err="1"/>
              <a:t>유현빈</a:t>
            </a:r>
            <a:r>
              <a:rPr lang="ko-KR" altLang="en-US" dirty="0"/>
              <a:t> 이종욱으로 학습지원 프로그램을 개발했습니다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2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유튜브 영상은 </a:t>
            </a:r>
            <a:r>
              <a:rPr lang="en-US" altLang="ko-KR" dirty="0" err="1"/>
              <a:t>Pytube</a:t>
            </a:r>
            <a:r>
              <a:rPr lang="en-US" altLang="ko-KR" dirty="0"/>
              <a:t> </a:t>
            </a:r>
            <a:r>
              <a:rPr lang="ko-KR" altLang="en-US" dirty="0"/>
              <a:t>라이브러리를 사용해 </a:t>
            </a:r>
            <a:r>
              <a:rPr lang="ko-KR" altLang="en-US" dirty="0" err="1"/>
              <a:t>받고싶은</a:t>
            </a:r>
            <a:r>
              <a:rPr lang="ko-KR" altLang="en-US" dirty="0"/>
              <a:t> 유튜브 영상의 주소를 공란에 입력하고 확인 버튼을 누르면 마찬가지로 프로젝트가 있는 폴더에 다운로드가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4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기능으로 </a:t>
            </a:r>
            <a:r>
              <a:rPr lang="en-US" altLang="ko-KR" dirty="0"/>
              <a:t>PDF</a:t>
            </a:r>
            <a:r>
              <a:rPr lang="ko-KR" altLang="en-US" dirty="0"/>
              <a:t>추출입니다</a:t>
            </a:r>
            <a:r>
              <a:rPr lang="en-US" altLang="ko-KR" dirty="0"/>
              <a:t>. PDF </a:t>
            </a:r>
            <a:r>
              <a:rPr lang="ko-KR" altLang="en-US" dirty="0"/>
              <a:t>추출은 대표적인 라이브러리로 </a:t>
            </a:r>
            <a:r>
              <a:rPr lang="en-US" altLang="ko-KR" dirty="0"/>
              <a:t>OpenCV</a:t>
            </a:r>
            <a:r>
              <a:rPr lang="ko-KR" altLang="en-US" dirty="0"/>
              <a:t>와 </a:t>
            </a:r>
            <a:r>
              <a:rPr lang="en-US" altLang="ko-KR" dirty="0"/>
              <a:t>img2pdf</a:t>
            </a:r>
            <a:r>
              <a:rPr lang="ko-KR" altLang="en-US" dirty="0"/>
              <a:t>가 있으며 추출하고 싶은 영상의 제목을 입력하고 확인 버튼을 누르면</a:t>
            </a:r>
            <a:endParaRPr lang="en-US" altLang="ko-KR" dirty="0"/>
          </a:p>
          <a:p>
            <a:r>
              <a:rPr lang="ko-KR" altLang="en-US" dirty="0"/>
              <a:t>저희가 설정해둔 프레임으로 영상을 나누어 변하는 이미지를 인식해 사진으로 저장하고 그 사진들을 합쳐 </a:t>
            </a:r>
            <a:r>
              <a:rPr lang="en-US" altLang="ko-KR" dirty="0"/>
              <a:t>pdf</a:t>
            </a:r>
            <a:r>
              <a:rPr lang="ko-KR" altLang="en-US" dirty="0"/>
              <a:t>가 생성되는 식으로 기능을 설계하였습니다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2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OCR </a:t>
            </a:r>
            <a:r>
              <a:rPr lang="ko-KR" altLang="en-US" dirty="0"/>
              <a:t>기능은 추출된 </a:t>
            </a:r>
            <a:r>
              <a:rPr lang="en-US" altLang="ko-KR" dirty="0"/>
              <a:t>PDF</a:t>
            </a:r>
            <a:r>
              <a:rPr lang="ko-KR" altLang="en-US" dirty="0"/>
              <a:t>에는 글자 인식이 불가능한데 이를 보완해주는 기능으로 대표적인 라이브러리로 </a:t>
            </a:r>
            <a:r>
              <a:rPr lang="en-US" altLang="ko-KR" dirty="0"/>
              <a:t>Tesseract</a:t>
            </a:r>
            <a:r>
              <a:rPr lang="ko-KR" altLang="en-US" dirty="0"/>
              <a:t>를 사용하였습니다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추출된 </a:t>
            </a:r>
            <a:r>
              <a:rPr lang="en-US" altLang="ko-KR" dirty="0"/>
              <a:t>PDF</a:t>
            </a:r>
            <a:r>
              <a:rPr lang="ko-KR" altLang="en-US" dirty="0"/>
              <a:t>나 원하는 </a:t>
            </a:r>
            <a:r>
              <a:rPr lang="en-US" altLang="ko-KR" dirty="0"/>
              <a:t>PDF</a:t>
            </a:r>
            <a:r>
              <a:rPr lang="ko-KR" altLang="en-US" dirty="0"/>
              <a:t>를 지정 폴더에 넣고 기능 버튼을 클릭하면 자동으로 실행되며 </a:t>
            </a:r>
            <a:r>
              <a:rPr lang="en-US" altLang="ko-KR" dirty="0"/>
              <a:t>PDF</a:t>
            </a:r>
            <a:r>
              <a:rPr lang="ko-KR" altLang="en-US" dirty="0"/>
              <a:t>를 한 </a:t>
            </a:r>
            <a:r>
              <a:rPr lang="ko-KR" altLang="en-US" dirty="0" err="1"/>
              <a:t>페이지씩</a:t>
            </a:r>
            <a:r>
              <a:rPr lang="ko-KR" altLang="en-US" dirty="0"/>
              <a:t> 분리해 글자를 인식하여 변환하고 다시 </a:t>
            </a:r>
            <a:r>
              <a:rPr lang="en-US" altLang="ko-KR" dirty="0"/>
              <a:t>PDF</a:t>
            </a:r>
            <a:r>
              <a:rPr lang="ko-KR" altLang="en-US" dirty="0"/>
              <a:t>로 합쳐집니다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01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단어 암기카드에 대해 소개해드리겠습니다</a:t>
            </a:r>
            <a:r>
              <a:rPr lang="en-US" altLang="ko-KR" dirty="0"/>
              <a:t>.  </a:t>
            </a:r>
            <a:r>
              <a:rPr lang="ko-KR" altLang="en-US" dirty="0"/>
              <a:t>암기카드는 대표 라이브러리로 </a:t>
            </a:r>
            <a:r>
              <a:rPr lang="en-US" altLang="ko-KR" dirty="0" err="1"/>
              <a:t>Pil</a:t>
            </a:r>
            <a:r>
              <a:rPr lang="ko-KR" altLang="en-US" dirty="0"/>
              <a:t>이 있고</a:t>
            </a:r>
            <a:endParaRPr lang="en-US" altLang="ko-KR" dirty="0"/>
          </a:p>
          <a:p>
            <a:r>
              <a:rPr lang="ko-KR" altLang="en-US" dirty="0"/>
              <a:t>메인 화면에서 단어장을 클릭하면 위 사진과 같은 화면이 뜨고 공부할 단어를 뜻과 입력 후 생성 버튼을 누르면</a:t>
            </a:r>
            <a:endParaRPr lang="en-US" altLang="ko-KR" dirty="0"/>
          </a:p>
          <a:p>
            <a:r>
              <a:rPr lang="ko-KR" altLang="en-US" dirty="0"/>
              <a:t>그 단어가 이미지로 변환되어 저장되는 형식입니다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단어 퀴즈 버튼을 누르면 앞서 저장한 이미지 형식의 단어를 </a:t>
            </a:r>
            <a:r>
              <a:rPr lang="en-US" altLang="ko-KR" dirty="0"/>
              <a:t>GUI </a:t>
            </a:r>
            <a:r>
              <a:rPr lang="ko-KR" altLang="en-US" dirty="0"/>
              <a:t>화면에 띄워주고 저장된 단어의 뜻으로 정답과 오답을 구분할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90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여섯 번째 기능으로는 캘린더 기능을 소개해드리겠습니다</a:t>
            </a:r>
            <a:r>
              <a:rPr lang="en-US" altLang="ko-KR" dirty="0"/>
              <a:t>. </a:t>
            </a:r>
            <a:r>
              <a:rPr lang="ko-KR" altLang="en-US" dirty="0"/>
              <a:t>캘린더 기능은 다이어리 처럼 본인의 일정을 표시해두고 알아볼 수 있는 기능으로 대표적인 라이브러리로 </a:t>
            </a:r>
            <a:r>
              <a:rPr lang="ko-KR" altLang="en-US" dirty="0" err="1"/>
              <a:t>노션과</a:t>
            </a:r>
            <a:r>
              <a:rPr lang="ko-KR" altLang="en-US" dirty="0"/>
              <a:t> </a:t>
            </a:r>
            <a:r>
              <a:rPr lang="ko-KR" altLang="en-US" dirty="0" err="1"/>
              <a:t>셀레니움이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첫 회원가입 대상이나 캘린더를 처음 실행하는 회원이면 왼쪽 상단 사진처럼 생성 확인 문구가 표시되고 </a:t>
            </a:r>
            <a:r>
              <a:rPr lang="en-US" altLang="ko-KR" dirty="0"/>
              <a:t>‘</a:t>
            </a:r>
            <a:r>
              <a:rPr lang="ko-KR" altLang="en-US" dirty="0"/>
              <a:t>네</a:t>
            </a:r>
            <a:r>
              <a:rPr lang="en-US" altLang="ko-KR" dirty="0"/>
              <a:t>’ </a:t>
            </a:r>
            <a:r>
              <a:rPr lang="ko-KR" altLang="en-US" dirty="0"/>
              <a:t>라는 버튼을 누르면 </a:t>
            </a:r>
            <a:r>
              <a:rPr lang="ko-KR" altLang="en-US" dirty="0" err="1"/>
              <a:t>셀레니움이</a:t>
            </a:r>
            <a:r>
              <a:rPr lang="ko-KR" altLang="en-US" dirty="0"/>
              <a:t> 동작해 보이지는 않지만 자동으로</a:t>
            </a:r>
            <a:endParaRPr lang="en-US" altLang="ko-KR" dirty="0"/>
          </a:p>
          <a:p>
            <a:r>
              <a:rPr lang="ko-KR" altLang="en-US" dirty="0" err="1"/>
              <a:t>노션의</a:t>
            </a:r>
            <a:r>
              <a:rPr lang="ko-KR" altLang="en-US" dirty="0"/>
              <a:t> 캘린더 부분까지 접속해 </a:t>
            </a:r>
            <a:r>
              <a:rPr lang="en-US" altLang="ko-KR" dirty="0"/>
              <a:t>GUI</a:t>
            </a:r>
            <a:r>
              <a:rPr lang="ko-KR" altLang="en-US" dirty="0"/>
              <a:t>화면에 보여집니다</a:t>
            </a:r>
            <a:r>
              <a:rPr lang="en-US" altLang="ko-KR" dirty="0"/>
              <a:t>. </a:t>
            </a:r>
            <a:r>
              <a:rPr lang="ko-KR" altLang="en-US" dirty="0"/>
              <a:t>이 후 캘린더 사진의 오른쪽에 날짜를 선택해 제목과 내용을 입력하고 생성을 누르면 생성</a:t>
            </a:r>
            <a:r>
              <a:rPr lang="en-US" altLang="ko-KR" dirty="0"/>
              <a:t>, </a:t>
            </a:r>
            <a:r>
              <a:rPr lang="ko-KR" altLang="en-US" dirty="0"/>
              <a:t>수정을 누르면 수정</a:t>
            </a:r>
            <a:r>
              <a:rPr lang="en-US" altLang="ko-KR" dirty="0"/>
              <a:t>, </a:t>
            </a:r>
            <a:r>
              <a:rPr lang="ko-KR" altLang="en-US" dirty="0"/>
              <a:t>삭제할 제목을 입력하면 삭제가 </a:t>
            </a:r>
            <a:endParaRPr lang="en-US" altLang="ko-KR" dirty="0"/>
          </a:p>
          <a:p>
            <a:r>
              <a:rPr lang="ko-KR" altLang="en-US" dirty="0"/>
              <a:t>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0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학습 커뮤니티에 대한 내용입니다</a:t>
            </a:r>
            <a:r>
              <a:rPr lang="en-US" altLang="ko-KR" dirty="0"/>
              <a:t>. </a:t>
            </a:r>
            <a:r>
              <a:rPr lang="ko-KR" altLang="en-US" dirty="0"/>
              <a:t>학습 커뮤니티는 </a:t>
            </a:r>
            <a:r>
              <a:rPr lang="en-US" altLang="ko-KR" dirty="0"/>
              <a:t>JSP</a:t>
            </a:r>
            <a:r>
              <a:rPr lang="ko-KR" altLang="en-US" dirty="0"/>
              <a:t>로 개발하였고 </a:t>
            </a:r>
            <a:r>
              <a:rPr lang="ko-KR" altLang="en-US" dirty="0" err="1"/>
              <a:t>메인화면</a:t>
            </a:r>
            <a:r>
              <a:rPr lang="en-US" altLang="ko-KR" dirty="0"/>
              <a:t>,</a:t>
            </a:r>
            <a:r>
              <a:rPr lang="ko-KR" altLang="en-US" dirty="0"/>
              <a:t> 자유게시판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r>
              <a:rPr lang="en-US" altLang="ko-KR" dirty="0"/>
              <a:t>/</a:t>
            </a:r>
            <a:r>
              <a:rPr lang="ko-KR" altLang="en-US" dirty="0"/>
              <a:t>답변 게시판</a:t>
            </a:r>
            <a:r>
              <a:rPr lang="en-US" altLang="ko-KR" dirty="0"/>
              <a:t>, </a:t>
            </a:r>
            <a:r>
              <a:rPr lang="ko-KR" altLang="en-US" dirty="0"/>
              <a:t>스터디 그룹 게시판으로 구성했습니다</a:t>
            </a:r>
            <a:r>
              <a:rPr lang="en-US" altLang="ko-KR" dirty="0"/>
              <a:t>.</a:t>
            </a:r>
            <a:r>
              <a:rPr lang="ko-KR" altLang="en-US" dirty="0"/>
              <a:t> 추가로 스터디 그룹간 소통을 위한</a:t>
            </a:r>
            <a:endParaRPr lang="en-US" altLang="ko-KR" dirty="0"/>
          </a:p>
          <a:p>
            <a:r>
              <a:rPr lang="ko-KR" altLang="en-US" dirty="0"/>
              <a:t>그룹 </a:t>
            </a:r>
            <a:r>
              <a:rPr lang="ko-KR" altLang="en-US" dirty="0" err="1"/>
              <a:t>채팅방</a:t>
            </a:r>
            <a:r>
              <a:rPr lang="en-US" altLang="ko-KR" dirty="0"/>
              <a:t>, </a:t>
            </a:r>
            <a:r>
              <a:rPr lang="ko-KR" altLang="en-US" dirty="0"/>
              <a:t>전체 사용자를 위한 전체 채팅방으로 구성하였습니다</a:t>
            </a:r>
            <a:r>
              <a:rPr lang="en-US" altLang="ko-KR" dirty="0"/>
              <a:t>. </a:t>
            </a:r>
            <a:r>
              <a:rPr lang="ko-KR" altLang="en-US" dirty="0"/>
              <a:t>위 사진은 </a:t>
            </a:r>
            <a:r>
              <a:rPr lang="ko-KR" altLang="en-US" dirty="0" err="1"/>
              <a:t>메인화면과</a:t>
            </a:r>
            <a:r>
              <a:rPr lang="ko-KR" altLang="en-US" dirty="0"/>
              <a:t> 전체 채팅방의 모습으로 </a:t>
            </a:r>
            <a:r>
              <a:rPr lang="ko-KR" altLang="en-US" dirty="0" err="1"/>
              <a:t>메인화면</a:t>
            </a:r>
            <a:r>
              <a:rPr lang="ko-KR" altLang="en-US" dirty="0"/>
              <a:t> 우측 상단 접속하기 버튼으로 로그인 및 </a:t>
            </a:r>
            <a:r>
              <a:rPr lang="ko-KR" altLang="en-US" dirty="0" err="1"/>
              <a:t>채팅방</a:t>
            </a:r>
            <a:r>
              <a:rPr lang="ko-KR" altLang="en-US" dirty="0"/>
              <a:t> 입장이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7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자유게시판 및 질문</a:t>
            </a:r>
            <a:r>
              <a:rPr lang="en-US" altLang="ko-KR" dirty="0"/>
              <a:t>/</a:t>
            </a:r>
            <a:r>
              <a:rPr lang="ko-KR" altLang="en-US" dirty="0"/>
              <a:t>답변 게시판은 다음과 같고</a:t>
            </a:r>
            <a:r>
              <a:rPr lang="en-US" altLang="ko-KR" dirty="0"/>
              <a:t>, </a:t>
            </a:r>
            <a:r>
              <a:rPr lang="ko-KR" altLang="en-US" dirty="0"/>
              <a:t>각 게시판에서 모두 파일 업로드가 가능하고 질문</a:t>
            </a:r>
            <a:r>
              <a:rPr lang="en-US" altLang="ko-KR" dirty="0"/>
              <a:t>/</a:t>
            </a:r>
            <a:r>
              <a:rPr lang="ko-KR" altLang="en-US" dirty="0"/>
              <a:t>답변 게시판은 그 글에 대한 댓글로 답변을 하는 형식으로 이루어집니다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된다면 영상 </a:t>
            </a:r>
            <a:r>
              <a:rPr lang="ko-KR" altLang="en-US" dirty="0" err="1"/>
              <a:t>보여줘야할듯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70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스터디 그룹 게시판인데 작성자가 리더가 되는 기준을 잡았고 모집을 입력 후 신청자가 댓글을 입력하면 수락버튼이 생기는데 그 수락버튼을 누르면</a:t>
            </a:r>
            <a:endParaRPr lang="en-US" altLang="ko-KR" dirty="0"/>
          </a:p>
          <a:p>
            <a:r>
              <a:rPr lang="ko-KR" altLang="en-US" dirty="0"/>
              <a:t>데이터베이스에 같은 그룹</a:t>
            </a:r>
            <a:r>
              <a:rPr lang="en-US" altLang="ko-KR" dirty="0"/>
              <a:t>ID</a:t>
            </a:r>
            <a:r>
              <a:rPr lang="ko-KR" altLang="en-US" dirty="0"/>
              <a:t>로 저장되어 그룹이 형성됩니다</a:t>
            </a:r>
            <a:r>
              <a:rPr lang="en-US" altLang="ko-KR" dirty="0"/>
              <a:t>. </a:t>
            </a:r>
            <a:r>
              <a:rPr lang="ko-KR" altLang="en-US" dirty="0"/>
              <a:t>또한 형성된 그룹만이 이용할 수 있는 스터디 그룹 채팅방이 있고 전체 </a:t>
            </a:r>
            <a:r>
              <a:rPr lang="ko-KR" altLang="en-US" dirty="0" err="1"/>
              <a:t>채팅방와</a:t>
            </a:r>
            <a:r>
              <a:rPr lang="ko-KR" altLang="en-US" dirty="0"/>
              <a:t> 마찬가지로 </a:t>
            </a:r>
            <a:r>
              <a:rPr lang="ko-KR" altLang="en-US" dirty="0" err="1"/>
              <a:t>메인화면</a:t>
            </a:r>
            <a:r>
              <a:rPr lang="ko-KR" altLang="en-US" dirty="0"/>
              <a:t> 좌측 상단</a:t>
            </a:r>
            <a:endParaRPr lang="en-US" altLang="ko-KR" dirty="0"/>
          </a:p>
          <a:p>
            <a:r>
              <a:rPr lang="ko-KR" altLang="en-US" dirty="0"/>
              <a:t>접속하기 에서 들어갈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3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저희 팀의 기능들을 살펴보았고 마지막 결론으로 마무리하겠습니다</a:t>
            </a:r>
            <a:r>
              <a:rPr lang="en-US" altLang="ko-KR" dirty="0"/>
              <a:t>. (</a:t>
            </a:r>
            <a:r>
              <a:rPr lang="ko-KR" altLang="en-US" dirty="0"/>
              <a:t>결론 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0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 설명을 하겠습니다</a:t>
            </a:r>
            <a:r>
              <a:rPr lang="en-US" altLang="ko-KR" dirty="0"/>
              <a:t>. </a:t>
            </a:r>
            <a:r>
              <a:rPr lang="ko-KR" altLang="en-US" dirty="0"/>
              <a:t>목차는 주제 및 선정이유</a:t>
            </a:r>
            <a:r>
              <a:rPr lang="en-US" altLang="ko-KR" dirty="0"/>
              <a:t>, </a:t>
            </a:r>
            <a:r>
              <a:rPr lang="ko-KR" altLang="en-US" dirty="0"/>
              <a:t>개발환경 및 계획</a:t>
            </a:r>
            <a:r>
              <a:rPr lang="en-US" altLang="ko-KR" dirty="0"/>
              <a:t>, </a:t>
            </a:r>
            <a:r>
              <a:rPr lang="ko-KR" altLang="en-US" dirty="0"/>
              <a:t>기능설명</a:t>
            </a:r>
            <a:r>
              <a:rPr lang="en-US" altLang="ko-KR" dirty="0"/>
              <a:t>, </a:t>
            </a:r>
            <a:r>
              <a:rPr lang="ko-KR" altLang="en-US" dirty="0"/>
              <a:t>결론으로 구성하였습니다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63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학습 지원 프로그램에 대한 발표를 </a:t>
            </a:r>
            <a:r>
              <a:rPr lang="ko-KR" altLang="en-US" dirty="0" err="1"/>
              <a:t>마차겠습니다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주제에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저희 팀은 온라인 강의의 질을 높여주는 학습지원 프로그램을 주제로 선정하였고</a:t>
            </a:r>
            <a:r>
              <a:rPr lang="en-US" altLang="ko-KR" dirty="0"/>
              <a:t>, </a:t>
            </a:r>
            <a:r>
              <a:rPr lang="ko-KR" altLang="en-US" dirty="0"/>
              <a:t>최근 코로나 사태에 대한 온라인 강의 수요 증가와 유튜브 영상을 활용한 학습에 자료를 보충하여 도움을 주고</a:t>
            </a:r>
            <a:r>
              <a:rPr lang="en-US" altLang="ko-KR" dirty="0"/>
              <a:t>, </a:t>
            </a:r>
            <a:r>
              <a:rPr lang="ko-KR" altLang="en-US" dirty="0"/>
              <a:t>더 나아가 서로 질의응답을 할 수 있고</a:t>
            </a:r>
            <a:r>
              <a:rPr lang="en-US" altLang="ko-KR" dirty="0"/>
              <a:t>, </a:t>
            </a:r>
            <a:r>
              <a:rPr lang="ko-KR" altLang="en-US" dirty="0"/>
              <a:t>같은 수업이나 분야의 사람들과 소통할 수 있는 커뮤니티를 추가로 구성해 더욱 학습능력을 끌어올릴 수 있도록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</a:t>
            </a:r>
            <a:r>
              <a:rPr lang="ko-KR" altLang="en-US" dirty="0" err="1"/>
              <a:t>개발환경입니다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개발환경은 다음과 같고</a:t>
            </a:r>
            <a:r>
              <a:rPr lang="en-US" altLang="ko-KR" dirty="0"/>
              <a:t>, </a:t>
            </a:r>
            <a:r>
              <a:rPr lang="ko-KR" altLang="en-US" dirty="0"/>
              <a:t>세세한 도구들이 많아 개발에 필요한 대표적인 도구들로 작성한 점 양해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1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저희가 진행한 프로젝트 계획표입니다</a:t>
            </a:r>
            <a:r>
              <a:rPr lang="en-US" altLang="ko-KR" dirty="0"/>
              <a:t>. 1</a:t>
            </a:r>
            <a:r>
              <a:rPr lang="ko-KR" altLang="en-US" dirty="0"/>
              <a:t>학기 부터 진행해온 </a:t>
            </a:r>
            <a:r>
              <a:rPr lang="ko-KR" altLang="en-US" dirty="0" err="1"/>
              <a:t>캡스톤</a:t>
            </a:r>
            <a:r>
              <a:rPr lang="ko-KR" altLang="en-US" dirty="0"/>
              <a:t> 디자인으로 세세하게 구성하고 최대한 맞춰서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1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커뮤니티에 필요한 웹 부분 또한 따로 계획을 구성해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기능설명인데</a:t>
            </a:r>
            <a:r>
              <a:rPr lang="ko-KR" altLang="en-US" dirty="0"/>
              <a:t> 많은 기능이 있어 따로 목차를 구성했고</a:t>
            </a:r>
            <a:r>
              <a:rPr lang="en-US" altLang="ko-KR" dirty="0"/>
              <a:t>, </a:t>
            </a:r>
            <a:r>
              <a:rPr lang="ko-KR" altLang="en-US" dirty="0"/>
              <a:t>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1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저희가 디자인한 프로그램의 </a:t>
            </a:r>
            <a:r>
              <a:rPr lang="ko-KR" altLang="en-US" dirty="0" err="1"/>
              <a:t>메인화면이고</a:t>
            </a:r>
            <a:r>
              <a:rPr lang="ko-KR" altLang="en-US" dirty="0"/>
              <a:t> 처음 로그인 창에서 회원가입 후 접속할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디자인에 사용한 도구는 </a:t>
            </a:r>
            <a:r>
              <a:rPr lang="en-US" altLang="ko-KR" dirty="0" err="1"/>
              <a:t>Qtdesigner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6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기능은 영상 다운로드 입니다</a:t>
            </a:r>
            <a:r>
              <a:rPr lang="en-US" altLang="ko-KR" dirty="0"/>
              <a:t>. </a:t>
            </a:r>
            <a:r>
              <a:rPr lang="ko-KR" altLang="en-US" dirty="0"/>
              <a:t>영상 다운로드 기능은 </a:t>
            </a:r>
            <a:r>
              <a:rPr lang="ko-KR" altLang="en-US" dirty="0" err="1"/>
              <a:t>안양대</a:t>
            </a:r>
            <a:r>
              <a:rPr lang="ko-KR" altLang="en-US" dirty="0"/>
              <a:t> 영상과 유튜브 영상을 나누어서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안양대</a:t>
            </a:r>
            <a:r>
              <a:rPr lang="ko-KR" altLang="en-US" dirty="0"/>
              <a:t> 영상은 </a:t>
            </a:r>
            <a:r>
              <a:rPr lang="ko-KR" altLang="en-US" dirty="0" err="1"/>
              <a:t>셀레니움을</a:t>
            </a:r>
            <a:r>
              <a:rPr lang="ko-KR" altLang="en-US" dirty="0"/>
              <a:t> 이용해 홈페이지 버튼을 클릭하면 자동으로 학교 홈페이지에 접속할 수 있고 접속된 사이트에서 로그인을 하고 영상을 실행한 뒤 다운로드 버튼을 누르면</a:t>
            </a:r>
            <a:endParaRPr lang="en-US" altLang="ko-KR" dirty="0"/>
          </a:p>
          <a:p>
            <a:r>
              <a:rPr lang="ko-KR" altLang="en-US" dirty="0"/>
              <a:t>프로젝트가 있는 파일에 자동으로 다운로드가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C1D6-30B0-4B59-9AC6-2087F0B475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7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4" y="2060848"/>
            <a:ext cx="7632848" cy="165618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869160"/>
            <a:ext cx="547260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2427275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</a:t>
            </a:r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5832" y="4165006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학습지원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DF08A-4E0E-F6E3-1135-D56C312DFF54}"/>
              </a:ext>
            </a:extLst>
          </p:cNvPr>
          <p:cNvSpPr txBox="1"/>
          <p:nvPr/>
        </p:nvSpPr>
        <p:spPr>
          <a:xfrm>
            <a:off x="2033771" y="4923317"/>
            <a:ext cx="527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박지훈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2017E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유현빈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2017E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이종욱</a:t>
            </a:r>
          </a:p>
        </p:txBody>
      </p:sp>
    </p:spTree>
    <p:extLst>
      <p:ext uri="{BB962C8B-B14F-4D97-AF65-F5344CB8AC3E}">
        <p14:creationId xmlns:p14="http://schemas.microsoft.com/office/powerpoint/2010/main" val="313842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86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 다운로드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유튜브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주요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라이브러리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-selenium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Pytube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〯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944DE-D73D-24E7-D172-F7EE63DAC55D}"/>
              </a:ext>
            </a:extLst>
          </p:cNvPr>
          <p:cNvSpPr txBox="1"/>
          <p:nvPr/>
        </p:nvSpPr>
        <p:spPr>
          <a:xfrm>
            <a:off x="1475656" y="4387062"/>
            <a:ext cx="243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다운받을 유튜브 영상 주소를 입력하고 확인버튼 클릭 시 다운로드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┗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5F742-75C6-7F9F-9F30-6DA1BFFE6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30"/>
            <a:ext cx="4820518" cy="3071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AB60B0-69AA-BF3F-293D-A7D06BA24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38" y="3033399"/>
            <a:ext cx="5340641" cy="34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86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3) PDF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  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주요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라이브러리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lang="en-US" altLang="ko-KR" sz="16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OpenCV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-img2pdf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〯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BEB3C-906A-B6C3-DD56-F0A4D2CE8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7" y="1260093"/>
            <a:ext cx="4951492" cy="313427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6D6668-6D75-FB8C-76F6-F53282CAFFBF}"/>
              </a:ext>
            </a:extLst>
          </p:cNvPr>
          <p:cNvGrpSpPr/>
          <p:nvPr/>
        </p:nvGrpSpPr>
        <p:grpSpPr>
          <a:xfrm>
            <a:off x="4716016" y="3830491"/>
            <a:ext cx="3680460" cy="2803376"/>
            <a:chOff x="4459868" y="3830491"/>
            <a:chExt cx="3680460" cy="28033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43AF14A-9AD1-5699-A5A0-7ED32160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868" y="3830491"/>
              <a:ext cx="3136468" cy="1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EFBED9-FF5B-C021-1DBC-B7B91FB2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868" y="4942227"/>
              <a:ext cx="3680460" cy="169164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298811-3791-37CD-CC8B-D8D4ADCB377D}"/>
              </a:ext>
            </a:extLst>
          </p:cNvPr>
          <p:cNvSpPr txBox="1"/>
          <p:nvPr/>
        </p:nvSpPr>
        <p:spPr>
          <a:xfrm>
            <a:off x="2323521" y="4380041"/>
            <a:ext cx="2430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추출할 영상이름을 입력하고 확인버튼 클릭 시 추출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┗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57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86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OCR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  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주요 라이브러리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-Tesseract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〯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EC72F1-8B65-AF98-902F-A8B9AA449E50}"/>
              </a:ext>
            </a:extLst>
          </p:cNvPr>
          <p:cNvGrpSpPr/>
          <p:nvPr/>
        </p:nvGrpSpPr>
        <p:grpSpPr>
          <a:xfrm>
            <a:off x="395536" y="2617747"/>
            <a:ext cx="7956997" cy="3319653"/>
            <a:chOff x="1187002" y="2492895"/>
            <a:chExt cx="7956997" cy="33196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2B6C-ABD7-AE83-AB17-877D58E3C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002" y="2492895"/>
              <a:ext cx="7956997" cy="22004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E40E1F-8B45-491B-D1C6-1DF3C800E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002" y="4693364"/>
              <a:ext cx="7902685" cy="111918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9393BB-A676-31B7-A476-799E68566B97}"/>
              </a:ext>
            </a:extLst>
          </p:cNvPr>
          <p:cNvSpPr txBox="1"/>
          <p:nvPr/>
        </p:nvSpPr>
        <p:spPr>
          <a:xfrm>
            <a:off x="387882" y="1882932"/>
            <a:ext cx="303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추출된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PDF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있는 폴더에서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OCR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버튼 클릭 시 자동으로 적용</a:t>
            </a:r>
          </a:p>
        </p:txBody>
      </p:sp>
    </p:spTree>
    <p:extLst>
      <p:ext uri="{BB962C8B-B14F-4D97-AF65-F5344CB8AC3E}">
        <p14:creationId xmlns:p14="http://schemas.microsoft.com/office/powerpoint/2010/main" val="250132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71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단어 암기 카드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단어 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  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주요 라이브러리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Pil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〯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4E7CC-3AFC-CC0A-C7EB-FC521EC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2" y="2132856"/>
            <a:ext cx="5941092" cy="3824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4FA67-BCB8-0B62-5551-6785A70F6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9" y="3355078"/>
            <a:ext cx="2044950" cy="11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71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단어 암기 카드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퀴즈 풀이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  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주요 라이브러리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Pil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〯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EE944-FA11-C1E9-64DE-A21FF2D5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91400"/>
            <a:ext cx="4588809" cy="2933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1FEB3D-34FD-2A7D-90D6-B27133432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1183132" cy="10081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4C2B4-4466-805B-BFD7-F7F122C77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95" y="3456001"/>
            <a:ext cx="4967711" cy="31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86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캘린더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  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주요 라이브러리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-Notion API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-Selenium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〯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1E0D3-8630-00E5-ACA4-5EE84E5A6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1559444"/>
            <a:ext cx="3384376" cy="1869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90E5D6-2F7A-B2B1-1A4E-50FB8C32C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20888"/>
            <a:ext cx="6228184" cy="4183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9A661-D850-27BF-DB67-13995F48EB8F}"/>
              </a:ext>
            </a:extLst>
          </p:cNvPr>
          <p:cNvSpPr txBox="1"/>
          <p:nvPr/>
        </p:nvSpPr>
        <p:spPr>
          <a:xfrm>
            <a:off x="216025" y="3440320"/>
            <a:ext cx="241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최초 캘린더 실행 시 생성 확인 문구가 뜨고 자동으로 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-&gt;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8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학습 커뮤니티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메인화면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및 전체채팅방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JSP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</a:t>
            </a:r>
            <a:r>
              <a:rPr lang="en-US" altLang="ko-KR" sz="16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게시판 활용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5C6F1-2EA8-13DD-B708-97D9EC961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2" y="1340767"/>
            <a:ext cx="6078724" cy="32729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820FF-CA2A-DD5B-57C9-04947AC74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35" y="3310713"/>
            <a:ext cx="5174253" cy="3272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B9E33-297A-C1EA-5EF1-1CE0AD30BB9E}"/>
              </a:ext>
            </a:extLst>
          </p:cNvPr>
          <p:cNvSpPr txBox="1"/>
          <p:nvPr/>
        </p:nvSpPr>
        <p:spPr>
          <a:xfrm>
            <a:off x="1332692" y="4621116"/>
            <a:ext cx="241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메인화면에서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로그인 후 우측 상단 접속하기에서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채팅방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입장 가능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   -&gt;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26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6767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학습 커뮤니티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 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자유게시판 및 질문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답변 게시판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JSP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게시판 활용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B3CE9-DDC5-3E77-5585-95D3BCA54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43461"/>
            <a:ext cx="7524328" cy="178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72327-4219-71A9-EB83-1B677031B94C}"/>
              </a:ext>
            </a:extLst>
          </p:cNvPr>
          <p:cNvSpPr txBox="1"/>
          <p:nvPr/>
        </p:nvSpPr>
        <p:spPr>
          <a:xfrm>
            <a:off x="3419872" y="5651375"/>
            <a:ext cx="500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게시글로 들어가면 질문 내용 및 댓글로 답변을 볼 수 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43B053-0C5F-E64A-7662-8911E4A950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0827"/>
            <a:ext cx="6585291" cy="18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학습 커뮤니티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스터디 그룹 게시판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JSP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게시판 활용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C26C6D-7AA3-AB41-8422-E912F2B1C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6" y="1340767"/>
            <a:ext cx="6449376" cy="3463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F8E633-1FFA-9134-021D-D368EE001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72831"/>
            <a:ext cx="5292080" cy="3352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B98FF-8B0F-BDF0-F7FA-9C61AC160E21}"/>
              </a:ext>
            </a:extLst>
          </p:cNvPr>
          <p:cNvSpPr txBox="1"/>
          <p:nvPr/>
        </p:nvSpPr>
        <p:spPr>
          <a:xfrm>
            <a:off x="1617858" y="4825983"/>
            <a:ext cx="243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게시판 작성자가 그룹원을 초대할 수 있고 조성완료 후 스터디 </a:t>
            </a:r>
            <a:r>
              <a:rPr lang="ko-KR" altLang="en-US" sz="1400" b="1" dirty="0" err="1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채팅방</a:t>
            </a:r>
            <a:r>
              <a:rPr lang="ko-KR" altLang="en-US" sz="1400" b="1" dirty="0">
                <a:solidFill>
                  <a:srgbClr val="595959"/>
                </a:solidFill>
                <a:latin typeface="맑은 고딕"/>
                <a:ea typeface="맑은 고딕" panose="020B0503020000020004" pitchFamily="50" charset="-127"/>
              </a:rPr>
              <a:t> 입장가능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┗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8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F7BEA-B255-68A9-151F-4153893CFC85}"/>
              </a:ext>
            </a:extLst>
          </p:cNvPr>
          <p:cNvSpPr/>
          <p:nvPr/>
        </p:nvSpPr>
        <p:spPr>
          <a:xfrm>
            <a:off x="182142" y="1299173"/>
            <a:ext cx="8494313" cy="5338169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95959"/>
                </a:solidFill>
                <a:effectLst/>
                <a:latin typeface="+mj-ea"/>
                <a:ea typeface="+mj-ea"/>
              </a:rPr>
              <a:t> </a:t>
            </a:r>
            <a:endParaRPr lang="en-US" altLang="ko-KR" sz="2000" b="0" i="0" dirty="0">
              <a:solidFill>
                <a:srgbClr val="59595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595959"/>
                </a:solidFill>
                <a:latin typeface="+mj-ea"/>
                <a:ea typeface="+mj-ea"/>
              </a:rPr>
              <a:t> 이 </a:t>
            </a:r>
            <a:r>
              <a:rPr lang="ko-KR" altLang="en-US" sz="2000" b="0" i="0" dirty="0">
                <a:solidFill>
                  <a:srgbClr val="595959"/>
                </a:solidFill>
                <a:effectLst/>
                <a:latin typeface="+mj-ea"/>
                <a:ea typeface="+mj-ea"/>
              </a:rPr>
              <a:t>애플리케이션을 사용하는 자는 학습에 도움이 되는 다양한 기능들을 본인이 필요한 대로 사용해 스스로 학습에 도움이 되도록 할 수 있고 게시판을 사용하여 애플리케이션을 사용하는 다른 사용자들과 함께 의견을 공유하거나 스터디 그룹을 만들어 동기부여 및 목표의식 활성화를 기대할 수 있다</a:t>
            </a:r>
            <a:r>
              <a:rPr lang="en-US" altLang="ko-KR" sz="2000" b="0" i="0" dirty="0">
                <a:solidFill>
                  <a:srgbClr val="595959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2000" b="0" i="0" dirty="0">
                <a:solidFill>
                  <a:srgbClr val="595959"/>
                </a:solidFill>
                <a:effectLst/>
                <a:latin typeface="+mj-ea"/>
                <a:ea typeface="+mj-ea"/>
              </a:rPr>
              <a:t>또한 지속적인 수정과 추후 대학교와 협업이 이루어 진다면 다른 학교의 자체 영상도 접근이 수월해질 수 있기 때문에 발전 가능성이 있습니다</a:t>
            </a:r>
            <a:r>
              <a:rPr lang="en-US" altLang="ko-KR" sz="2000" b="0" i="0" dirty="0">
                <a:solidFill>
                  <a:srgbClr val="595959"/>
                </a:solidFill>
                <a:effectLst/>
                <a:latin typeface="+mj-ea"/>
                <a:ea typeface="+mj-ea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5B7CBB-444D-0E9A-9BBF-BACA73E4220F}"/>
              </a:ext>
            </a:extLst>
          </p:cNvPr>
          <p:cNvGrpSpPr/>
          <p:nvPr/>
        </p:nvGrpSpPr>
        <p:grpSpPr>
          <a:xfrm>
            <a:off x="179512" y="158227"/>
            <a:ext cx="6408712" cy="648072"/>
            <a:chOff x="1403648" y="2085782"/>
            <a:chExt cx="6408712" cy="64807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1CED5F-8A59-25E2-DD10-0B0437CE071C}"/>
                </a:ext>
              </a:extLst>
            </p:cNvPr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D086F-0D9B-5DFC-C89B-A3EBC1AFF136}"/>
                  </a:ext>
                </a:extLst>
              </p:cNvPr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D827D2-FEF7-1D99-0CB3-A55438277BFD}"/>
                  </a:ext>
                </a:extLst>
              </p:cNvPr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152A7-F566-1EAE-7E6A-4EC05F21856F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CB71E-B931-5546-6F25-4F3DD74A21EC}"/>
                </a:ext>
              </a:extLst>
            </p:cNvPr>
            <p:cNvSpPr txBox="1"/>
            <p:nvPr/>
          </p:nvSpPr>
          <p:spPr>
            <a:xfrm>
              <a:off x="2094595" y="2148208"/>
              <a:ext cx="298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35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2293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ontents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00174"/>
            <a:ext cx="102573" cy="5957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5479B9-9E6D-155A-DC11-8099C9390BB0}"/>
              </a:ext>
            </a:extLst>
          </p:cNvPr>
          <p:cNvGrpSpPr/>
          <p:nvPr/>
        </p:nvGrpSpPr>
        <p:grpSpPr>
          <a:xfrm>
            <a:off x="1475656" y="1587792"/>
            <a:ext cx="6408712" cy="4582590"/>
            <a:chOff x="1475656" y="1775404"/>
            <a:chExt cx="6408712" cy="4582590"/>
          </a:xfrm>
        </p:grpSpPr>
        <p:grpSp>
          <p:nvGrpSpPr>
            <p:cNvPr id="13" name="그룹 12"/>
            <p:cNvGrpSpPr/>
            <p:nvPr/>
          </p:nvGrpSpPr>
          <p:grpSpPr>
            <a:xfrm>
              <a:off x="1475656" y="1775404"/>
              <a:ext cx="6408712" cy="648072"/>
              <a:chOff x="1403648" y="2085782"/>
              <a:chExt cx="6408712" cy="64807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403648" y="2085782"/>
                <a:ext cx="6408712" cy="648072"/>
                <a:chOff x="1331640" y="2132856"/>
                <a:chExt cx="6408712" cy="64807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1331640" y="2132856"/>
                  <a:ext cx="6408712" cy="64807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1902460" y="2132856"/>
                  <a:ext cx="77252" cy="648072"/>
                </a:xfrm>
                <a:prstGeom prst="rect">
                  <a:avLst/>
                </a:prstGeom>
                <a:solidFill>
                  <a:srgbClr val="FBFBFB">
                    <a:alpha val="4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509404" y="2148208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4595" y="2148208"/>
                <a:ext cx="29514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주제 및 선정이유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475656" y="3086910"/>
              <a:ext cx="6408712" cy="648072"/>
              <a:chOff x="1403648" y="2085782"/>
              <a:chExt cx="6408712" cy="648072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403648" y="2085782"/>
                <a:ext cx="6408712" cy="648072"/>
                <a:chOff x="1331640" y="2132856"/>
                <a:chExt cx="6408712" cy="648072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331640" y="2132856"/>
                  <a:ext cx="6408712" cy="64807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902460" y="2132856"/>
                  <a:ext cx="77252" cy="648072"/>
                </a:xfrm>
                <a:prstGeom prst="rect">
                  <a:avLst/>
                </a:prstGeom>
                <a:solidFill>
                  <a:srgbClr val="FBFBFB">
                    <a:alpha val="4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509404" y="2148208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4595" y="2148208"/>
                <a:ext cx="29514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개발환경 및 계획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475656" y="4398416"/>
              <a:ext cx="6408712" cy="648072"/>
              <a:chOff x="1403648" y="2085782"/>
              <a:chExt cx="6408712" cy="648072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403648" y="2085782"/>
                <a:ext cx="6408712" cy="648072"/>
                <a:chOff x="1331640" y="2132856"/>
                <a:chExt cx="6408712" cy="648072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331640" y="2132856"/>
                  <a:ext cx="6408712" cy="64807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1902460" y="2132856"/>
                  <a:ext cx="77252" cy="648072"/>
                </a:xfrm>
                <a:prstGeom prst="rect">
                  <a:avLst/>
                </a:prstGeom>
                <a:solidFill>
                  <a:srgbClr val="FBFBFB">
                    <a:alpha val="4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509404" y="2148208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94595" y="214820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기능설명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475656" y="5709922"/>
              <a:ext cx="6408712" cy="648072"/>
              <a:chOff x="1403648" y="2085782"/>
              <a:chExt cx="6408712" cy="648072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403648" y="2085782"/>
                <a:ext cx="6408712" cy="648072"/>
                <a:chOff x="1331640" y="2132856"/>
                <a:chExt cx="6408712" cy="648072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331640" y="2132856"/>
                  <a:ext cx="6408712" cy="64807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902460" y="2132856"/>
                  <a:ext cx="77252" cy="648072"/>
                </a:xfrm>
                <a:prstGeom prst="rect">
                  <a:avLst/>
                </a:prstGeom>
                <a:solidFill>
                  <a:srgbClr val="FBFBFB">
                    <a:alpha val="4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509404" y="2148208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94595" y="2148208"/>
                <a:ext cx="10294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결론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63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9612" y="2967335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F7BEA-B255-68A9-151F-4153893CFC85}"/>
              </a:ext>
            </a:extLst>
          </p:cNvPr>
          <p:cNvSpPr/>
          <p:nvPr/>
        </p:nvSpPr>
        <p:spPr>
          <a:xfrm>
            <a:off x="750333" y="1479225"/>
            <a:ext cx="7494076" cy="1265730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t"/>
          <a:lstStyle/>
          <a:p>
            <a:r>
              <a:rPr lang="ko-KR" altLang="en-US" sz="18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학습지원 프로그램</a:t>
            </a:r>
            <a:endParaRPr lang="en-US" altLang="ko-KR" sz="18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8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온라인 강의에 도움을 줄 수 </a:t>
            </a:r>
            <a:r>
              <a:rPr lang="ko-KR" altLang="en-US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기능을 포함한 프로그램</a:t>
            </a:r>
            <a:endParaRPr lang="en-US" altLang="ko-KR" sz="1800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5B7CBB-444D-0E9A-9BBF-BACA73E4220F}"/>
              </a:ext>
            </a:extLst>
          </p:cNvPr>
          <p:cNvGrpSpPr/>
          <p:nvPr/>
        </p:nvGrpSpPr>
        <p:grpSpPr>
          <a:xfrm>
            <a:off x="179512" y="158227"/>
            <a:ext cx="6408712" cy="648072"/>
            <a:chOff x="1403648" y="2085782"/>
            <a:chExt cx="6408712" cy="64807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1CED5F-8A59-25E2-DD10-0B0437CE071C}"/>
                </a:ext>
              </a:extLst>
            </p:cNvPr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D086F-0D9B-5DFC-C89B-A3EBC1AFF136}"/>
                  </a:ext>
                </a:extLst>
              </p:cNvPr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D827D2-FEF7-1D99-0CB3-A55438277BFD}"/>
                  </a:ext>
                </a:extLst>
              </p:cNvPr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152A7-F566-1EAE-7E6A-4EC05F21856F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CB71E-B931-5546-6F25-4F3DD74A21EC}"/>
                </a:ext>
              </a:extLst>
            </p:cNvPr>
            <p:cNvSpPr txBox="1"/>
            <p:nvPr/>
          </p:nvSpPr>
          <p:spPr>
            <a:xfrm>
              <a:off x="2094595" y="2148208"/>
              <a:ext cx="2951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주제 및 선정이유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EB1AC-F6BE-B712-1F60-D955B4FF6F94}"/>
              </a:ext>
            </a:extLst>
          </p:cNvPr>
          <p:cNvSpPr/>
          <p:nvPr/>
        </p:nvSpPr>
        <p:spPr>
          <a:xfrm>
            <a:off x="750332" y="3243392"/>
            <a:ext cx="7494076" cy="3065928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t"/>
          <a:lstStyle/>
          <a:p>
            <a:r>
              <a:rPr lang="ko-KR" altLang="en-US" sz="18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선정이유</a:t>
            </a:r>
            <a:endParaRPr lang="en-US" altLang="ko-KR" sz="18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최근 코로나와 여러 인터넷 강의가 활성화된 시점에서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공부 자료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필요한 사용자들이 동영상을 시청할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때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시청하고 있는 동영상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의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PDF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추출하고 이용할 수 있게 하여 학습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환경과 학업 증진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효과를 기대할 수 있습니다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또한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PDF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추출하는 것뿐만 아니라 소장하고 싶은 영상을 다운로드하고 추출한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PDF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다른 사람들과 커뮤니티를 통해 공유하며 궁금한 내용을 서로 질문하고 답해주고 스터디 그룹을 구성하여 학업 증진 효과를 기대할 수 있습니다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en-US" sz="1800" dirty="0"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64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F7BEA-B255-68A9-151F-4153893CFC85}"/>
              </a:ext>
            </a:extLst>
          </p:cNvPr>
          <p:cNvSpPr/>
          <p:nvPr/>
        </p:nvSpPr>
        <p:spPr>
          <a:xfrm>
            <a:off x="182142" y="1299173"/>
            <a:ext cx="8494313" cy="5338169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개발 도구</a:t>
            </a:r>
            <a:endParaRPr lang="en-US" altLang="ko-KR" sz="20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&gt;Python 3.9.7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&gt;Chrome 102.0.5005.63(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 빌드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ChromeDriver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102.5005.61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&gt;Visual Studio Code 1.67.2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&gt;Tomcat 8.5.78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1.8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&gt;Eclipse IDE for Enterprise Java and Web Developers</a:t>
            </a: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&gt;MySQL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Workbench 8.0 CE</a:t>
            </a:r>
          </a:p>
          <a:p>
            <a:pPr latinLnBrk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2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기능 시험</a:t>
            </a:r>
            <a:endParaRPr lang="en-US" altLang="ko-KR" sz="2000" b="1" dirty="0">
              <a:solidFill>
                <a:srgbClr val="49494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&gt;PC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개인 노트북</a:t>
            </a:r>
            <a:endParaRPr lang="en-US" altLang="ko-KR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5B7CBB-444D-0E9A-9BBF-BACA73E4220F}"/>
              </a:ext>
            </a:extLst>
          </p:cNvPr>
          <p:cNvGrpSpPr/>
          <p:nvPr/>
        </p:nvGrpSpPr>
        <p:grpSpPr>
          <a:xfrm>
            <a:off x="179512" y="158227"/>
            <a:ext cx="6408712" cy="648072"/>
            <a:chOff x="1403648" y="2085782"/>
            <a:chExt cx="6408712" cy="64807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1CED5F-8A59-25E2-DD10-0B0437CE071C}"/>
                </a:ext>
              </a:extLst>
            </p:cNvPr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D086F-0D9B-5DFC-C89B-A3EBC1AFF136}"/>
                  </a:ext>
                </a:extLst>
              </p:cNvPr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D827D2-FEF7-1D99-0CB3-A55438277BFD}"/>
                  </a:ext>
                </a:extLst>
              </p:cNvPr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152A7-F566-1EAE-7E6A-4EC05F21856F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CB71E-B931-5546-6F25-4F3DD74A21EC}"/>
                </a:ext>
              </a:extLst>
            </p:cNvPr>
            <p:cNvSpPr txBox="1"/>
            <p:nvPr/>
          </p:nvSpPr>
          <p:spPr>
            <a:xfrm>
              <a:off x="2094595" y="2148208"/>
              <a:ext cx="298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개발환경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0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872371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5B7CBB-444D-0E9A-9BBF-BACA73E4220F}"/>
              </a:ext>
            </a:extLst>
          </p:cNvPr>
          <p:cNvGrpSpPr/>
          <p:nvPr/>
        </p:nvGrpSpPr>
        <p:grpSpPr>
          <a:xfrm>
            <a:off x="179512" y="158227"/>
            <a:ext cx="6408712" cy="648072"/>
            <a:chOff x="1403648" y="2085782"/>
            <a:chExt cx="6408712" cy="64807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1CED5F-8A59-25E2-DD10-0B0437CE071C}"/>
                </a:ext>
              </a:extLst>
            </p:cNvPr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D086F-0D9B-5DFC-C89B-A3EBC1AFF136}"/>
                  </a:ext>
                </a:extLst>
              </p:cNvPr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D827D2-FEF7-1D99-0CB3-A55438277BFD}"/>
                  </a:ext>
                </a:extLst>
              </p:cNvPr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152A7-F566-1EAE-7E6A-4EC05F21856F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CB71E-B931-5546-6F25-4F3DD74A21EC}"/>
                </a:ext>
              </a:extLst>
            </p:cNvPr>
            <p:cNvSpPr txBox="1"/>
            <p:nvPr/>
          </p:nvSpPr>
          <p:spPr>
            <a:xfrm>
              <a:off x="2094595" y="2148208"/>
              <a:ext cx="5717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프로젝트 계획표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			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Python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797E77-D3FC-A27E-387E-87F8DD0E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34911"/>
              </p:ext>
            </p:extLst>
          </p:nvPr>
        </p:nvGraphicFramePr>
        <p:xfrm>
          <a:off x="0" y="3862466"/>
          <a:ext cx="9144001" cy="3117454"/>
        </p:xfrm>
        <a:graphic>
          <a:graphicData uri="http://schemas.openxmlformats.org/drawingml/2006/table">
            <a:tbl>
              <a:tblPr>
                <a:effectLst/>
                <a:tableStyleId>{5202B0CA-FC54-4496-8BCA-5EF66A818D29}</a:tableStyleId>
              </a:tblPr>
              <a:tblGrid>
                <a:gridCol w="1979712">
                  <a:extLst>
                    <a:ext uri="{9D8B030D-6E8A-4147-A177-3AD203B41FA5}">
                      <a16:colId xmlns:a16="http://schemas.microsoft.com/office/drawing/2014/main" val="448767516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3539109521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3859691646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1777294156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1366598273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2458605315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1234327862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3271889146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2275648790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461657044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2393630227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1745920520"/>
                    </a:ext>
                  </a:extLst>
                </a:gridCol>
              </a:tblGrid>
              <a:tr h="286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4F4F4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학기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 TABLE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1~3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 21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6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9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10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12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13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29476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캘린더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637734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051796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아키텍처 설계</a:t>
                      </a: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957135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123555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우분투 및 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서버 구축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19098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84524"/>
                  </a:ext>
                </a:extLst>
              </a:tr>
              <a:tr h="3631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암기 카드 마무리 및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및 디자인</a:t>
                      </a: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94846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170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점검</a:t>
                      </a: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31773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92670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(.exe)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패키지 생성</a:t>
                      </a: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83656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51373"/>
                  </a:ext>
                </a:extLst>
              </a:tr>
              <a:tr h="184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학기 최종 보고서 작성 및 제출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61" marR="4961" marT="496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24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B31E64-3D1C-5D4E-6714-3BD5BE37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82309"/>
              </p:ext>
            </p:extLst>
          </p:nvPr>
        </p:nvGraphicFramePr>
        <p:xfrm>
          <a:off x="0" y="1006902"/>
          <a:ext cx="9144005" cy="2825526"/>
        </p:xfrm>
        <a:graphic>
          <a:graphicData uri="http://schemas.openxmlformats.org/drawingml/2006/table">
            <a:tbl>
              <a:tblPr>
                <a:effectLst/>
                <a:tableStyleId>{5202B0CA-FC54-4496-8BCA-5EF66A818D29}</a:tableStyleId>
              </a:tblPr>
              <a:tblGrid>
                <a:gridCol w="1953845">
                  <a:extLst>
                    <a:ext uri="{9D8B030D-6E8A-4147-A177-3AD203B41FA5}">
                      <a16:colId xmlns:a16="http://schemas.microsoft.com/office/drawing/2014/main" val="448767516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3539109521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3859691646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1777294156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1366598273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2458605315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1234327862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3271889146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2275648790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461657044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2393630227"/>
                    </a:ext>
                  </a:extLst>
                </a:gridCol>
              </a:tblGrid>
              <a:tr h="1671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학기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4F4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TIME TABLE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1~6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29476"/>
                  </a:ext>
                </a:extLst>
              </a:tr>
              <a:tr h="184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주제 선정 및 관련 핵심 기능 구성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637734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051796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안양대학교 영상 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URL 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추출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957135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123555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다운로드한 영상 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추출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953378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258936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추출한 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에 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OCR 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적용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19098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84524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부족한 핵심기능 추가구성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94846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170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기능 점검 및 마무리</a:t>
                      </a: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31773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암기카드 기능 추가 구현</a:t>
                      </a: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92670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3656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기능 통합 및 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main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코드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227424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51373"/>
                  </a:ext>
                </a:extLst>
              </a:tr>
              <a:tr h="164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학기 최종 보고서 작성 및 제출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1" marR="4311" marT="431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872371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5B7CBB-444D-0E9A-9BBF-BACA73E4220F}"/>
              </a:ext>
            </a:extLst>
          </p:cNvPr>
          <p:cNvGrpSpPr/>
          <p:nvPr/>
        </p:nvGrpSpPr>
        <p:grpSpPr>
          <a:xfrm>
            <a:off x="179512" y="158227"/>
            <a:ext cx="6408712" cy="648072"/>
            <a:chOff x="1403648" y="2085782"/>
            <a:chExt cx="6408712" cy="64807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1CED5F-8A59-25E2-DD10-0B0437CE071C}"/>
                </a:ext>
              </a:extLst>
            </p:cNvPr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D086F-0D9B-5DFC-C89B-A3EBC1AFF136}"/>
                  </a:ext>
                </a:extLst>
              </p:cNvPr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D827D2-FEF7-1D99-0CB3-A55438277BFD}"/>
                  </a:ext>
                </a:extLst>
              </p:cNvPr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152A7-F566-1EAE-7E6A-4EC05F21856F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CB71E-B931-5546-6F25-4F3DD74A21EC}"/>
                </a:ext>
              </a:extLst>
            </p:cNvPr>
            <p:cNvSpPr txBox="1"/>
            <p:nvPr/>
          </p:nvSpPr>
          <p:spPr>
            <a:xfrm>
              <a:off x="2094595" y="2148208"/>
              <a:ext cx="5717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프로젝트 계획표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		</a:t>
              </a: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   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JSP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웹 개발 부분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EEC530-38DB-6D73-4ACF-AD5EB2EB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51467"/>
              </p:ext>
            </p:extLst>
          </p:nvPr>
        </p:nvGraphicFramePr>
        <p:xfrm>
          <a:off x="1" y="870639"/>
          <a:ext cx="9144004" cy="5829134"/>
        </p:xfrm>
        <a:graphic>
          <a:graphicData uri="http://schemas.openxmlformats.org/drawingml/2006/table">
            <a:tbl>
              <a:tblPr>
                <a:effectLst/>
                <a:tableStyleId>{5202B0CA-FC54-4496-8BCA-5EF66A818D29}</a:tableStyleId>
              </a:tblPr>
              <a:tblGrid>
                <a:gridCol w="2123727">
                  <a:extLst>
                    <a:ext uri="{9D8B030D-6E8A-4147-A177-3AD203B41FA5}">
                      <a16:colId xmlns:a16="http://schemas.microsoft.com/office/drawing/2014/main" val="448767516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3539109521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3859691646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1777294156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1366598273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2458605315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1234327862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3271889146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2275648790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461657044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2393630227"/>
                    </a:ext>
                  </a:extLst>
                </a:gridCol>
                <a:gridCol w="638207">
                  <a:extLst>
                    <a:ext uri="{9D8B030D-6E8A-4147-A177-3AD203B41FA5}">
                      <a16:colId xmlns:a16="http://schemas.microsoft.com/office/drawing/2014/main" val="1745920520"/>
                    </a:ext>
                  </a:extLst>
                </a:gridCol>
              </a:tblGrid>
              <a:tr h="1115209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1~3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 21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6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8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9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10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12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none" strike="noStrike" dirty="0">
                          <a:effectLst/>
                        </a:rPr>
                        <a:t>13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주차</a:t>
                      </a:r>
                      <a:endParaRPr lang="en-US" altLang="ko-KR" sz="2000" b="1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29476"/>
                  </a:ext>
                </a:extLst>
              </a:tr>
              <a:tr h="521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리스트업 및 게시판 틀 구축</a:t>
                      </a: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37734"/>
                  </a:ext>
                </a:extLst>
              </a:tr>
              <a:tr h="26421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51796"/>
                  </a:ext>
                </a:extLst>
              </a:tr>
              <a:tr h="5211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 및 연동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게시판</a:t>
                      </a: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57135"/>
                  </a:ext>
                </a:extLst>
              </a:tr>
              <a:tr h="26421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23555"/>
                  </a:ext>
                </a:extLst>
              </a:tr>
              <a:tr h="5386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게시판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9098"/>
                  </a:ext>
                </a:extLst>
              </a:tr>
              <a:tr h="26421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84524"/>
                  </a:ext>
                </a:extLst>
              </a:tr>
              <a:tr h="5811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 그룹 게시판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인원모집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694846"/>
                  </a:ext>
                </a:extLst>
              </a:tr>
              <a:tr h="26421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170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 그룹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그룹별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31773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51373"/>
                  </a:ext>
                </a:extLst>
              </a:tr>
              <a:tr h="7780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서버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배포 및 최종 테스트</a:t>
                      </a:r>
                    </a:p>
                  </a:txBody>
                  <a:tcPr marL="8633" marR="8633" marT="8633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3" marR="8633" marT="863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8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5B7CBB-444D-0E9A-9BBF-BACA73E4220F}"/>
              </a:ext>
            </a:extLst>
          </p:cNvPr>
          <p:cNvGrpSpPr/>
          <p:nvPr/>
        </p:nvGrpSpPr>
        <p:grpSpPr>
          <a:xfrm>
            <a:off x="179512" y="158227"/>
            <a:ext cx="6408712" cy="648072"/>
            <a:chOff x="1403648" y="2085782"/>
            <a:chExt cx="6408712" cy="64807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1CED5F-8A59-25E2-DD10-0B0437CE071C}"/>
                </a:ext>
              </a:extLst>
            </p:cNvPr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D086F-0D9B-5DFC-C89B-A3EBC1AFF136}"/>
                  </a:ext>
                </a:extLst>
              </p:cNvPr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D827D2-FEF7-1D99-0CB3-A55438277BFD}"/>
                  </a:ext>
                </a:extLst>
              </p:cNvPr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152A7-F566-1EAE-7E6A-4EC05F21856F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CB71E-B931-5546-6F25-4F3DD74A21EC}"/>
                </a:ext>
              </a:extLst>
            </p:cNvPr>
            <p:cNvSpPr txBox="1"/>
            <p:nvPr/>
          </p:nvSpPr>
          <p:spPr>
            <a:xfrm>
              <a:off x="2094595" y="2148208"/>
              <a:ext cx="298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기능설명 목차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BFA4D9-8ED8-1DAC-ACAA-39C836DF4392}"/>
              </a:ext>
            </a:extLst>
          </p:cNvPr>
          <p:cNvGrpSpPr/>
          <p:nvPr/>
        </p:nvGrpSpPr>
        <p:grpSpPr>
          <a:xfrm>
            <a:off x="1458157" y="1155779"/>
            <a:ext cx="6428722" cy="5352741"/>
            <a:chOff x="1458157" y="1259442"/>
            <a:chExt cx="6428722" cy="53527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B39D7E7-6DD1-C1E8-162E-5A87ACEF5533}"/>
                </a:ext>
              </a:extLst>
            </p:cNvPr>
            <p:cNvGrpSpPr/>
            <p:nvPr/>
          </p:nvGrpSpPr>
          <p:grpSpPr>
            <a:xfrm>
              <a:off x="1475656" y="2026786"/>
              <a:ext cx="6408712" cy="648072"/>
              <a:chOff x="1403648" y="2085782"/>
              <a:chExt cx="6408712" cy="648072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7263A34-4DBC-A370-2279-BF298DBCBF3A}"/>
                  </a:ext>
                </a:extLst>
              </p:cNvPr>
              <p:cNvGrpSpPr/>
              <p:nvPr/>
            </p:nvGrpSpPr>
            <p:grpSpPr>
              <a:xfrm>
                <a:off x="1403648" y="2085782"/>
                <a:ext cx="6408712" cy="648072"/>
                <a:chOff x="1331640" y="2132856"/>
                <a:chExt cx="6408712" cy="648072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C585C98-C120-295E-1F93-A90B24279A5C}"/>
                    </a:ext>
                  </a:extLst>
                </p:cNvPr>
                <p:cNvSpPr/>
                <p:nvPr/>
              </p:nvSpPr>
              <p:spPr>
                <a:xfrm>
                  <a:off x="1331640" y="2132856"/>
                  <a:ext cx="6408712" cy="64807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E2EA554-B2EB-DD75-EA1E-0A1561512D34}"/>
                    </a:ext>
                  </a:extLst>
                </p:cNvPr>
                <p:cNvSpPr/>
                <p:nvPr/>
              </p:nvSpPr>
              <p:spPr>
                <a:xfrm>
                  <a:off x="1902460" y="2132856"/>
                  <a:ext cx="77252" cy="648072"/>
                </a:xfrm>
                <a:prstGeom prst="rect">
                  <a:avLst/>
                </a:prstGeom>
                <a:solidFill>
                  <a:srgbClr val="FBFBFB">
                    <a:alpha val="4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84CFC7-6D5C-6142-0D6B-9F78E518CABA}"/>
                  </a:ext>
                </a:extLst>
              </p:cNvPr>
              <p:cNvSpPr txBox="1"/>
              <p:nvPr/>
            </p:nvSpPr>
            <p:spPr>
              <a:xfrm>
                <a:off x="1471685" y="2148208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268AF5-F59D-9293-D60A-E60EDA05648B}"/>
                  </a:ext>
                </a:extLst>
              </p:cNvPr>
              <p:cNvSpPr txBox="1"/>
              <p:nvPr/>
            </p:nvSpPr>
            <p:spPr>
              <a:xfrm>
                <a:off x="2094595" y="2148208"/>
                <a:ext cx="5548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영상 다운로드 </a:t>
                </a:r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안양대</a:t>
                </a:r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altLang="ko-KR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Youtube</a:t>
                </a:r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EB66F3A-4097-A4CF-9BCD-E05F3FE4B415}"/>
                </a:ext>
              </a:extLst>
            </p:cNvPr>
            <p:cNvGrpSpPr/>
            <p:nvPr/>
          </p:nvGrpSpPr>
          <p:grpSpPr>
            <a:xfrm>
              <a:off x="1475656" y="2814251"/>
              <a:ext cx="6408712" cy="648072"/>
              <a:chOff x="1475656" y="2232373"/>
              <a:chExt cx="6408712" cy="64807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5E444D9-FC33-5116-C85A-0A7404248EF2}"/>
                  </a:ext>
                </a:extLst>
              </p:cNvPr>
              <p:cNvGrpSpPr/>
              <p:nvPr/>
            </p:nvGrpSpPr>
            <p:grpSpPr>
              <a:xfrm>
                <a:off x="1475656" y="2232373"/>
                <a:ext cx="6408712" cy="648072"/>
                <a:chOff x="1403648" y="2085782"/>
                <a:chExt cx="6408712" cy="648072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A8A73700-4453-B956-1AAC-F8B7F30438CC}"/>
                    </a:ext>
                  </a:extLst>
                </p:cNvPr>
                <p:cNvGrpSpPr/>
                <p:nvPr/>
              </p:nvGrpSpPr>
              <p:grpSpPr>
                <a:xfrm>
                  <a:off x="1403648" y="2085782"/>
                  <a:ext cx="6408712" cy="648072"/>
                  <a:chOff x="1331640" y="2132856"/>
                  <a:chExt cx="6408712" cy="648072"/>
                </a:xfrm>
              </p:grpSpPr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6355A421-5DFE-C971-DC70-9BDF6386801B}"/>
                      </a:ext>
                    </a:extLst>
                  </p:cNvPr>
                  <p:cNvSpPr/>
                  <p:nvPr/>
                </p:nvSpPr>
                <p:spPr>
                  <a:xfrm>
                    <a:off x="1331640" y="2132856"/>
                    <a:ext cx="6408712" cy="64807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03FA03FA-5F34-0A80-6151-2ADA432B08C7}"/>
                      </a:ext>
                    </a:extLst>
                  </p:cNvPr>
                  <p:cNvSpPr/>
                  <p:nvPr/>
                </p:nvSpPr>
                <p:spPr>
                  <a:xfrm>
                    <a:off x="1902460" y="2132856"/>
                    <a:ext cx="77252" cy="648072"/>
                  </a:xfrm>
                  <a:prstGeom prst="rect">
                    <a:avLst/>
                  </a:prstGeom>
                  <a:solidFill>
                    <a:srgbClr val="FBFBFB">
                      <a:alpha val="47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BE90AD-24C7-B716-8A68-D08CA53C25B2}"/>
                    </a:ext>
                  </a:extLst>
                </p:cNvPr>
                <p:cNvSpPr txBox="1"/>
                <p:nvPr/>
              </p:nvSpPr>
              <p:spPr>
                <a:xfrm>
                  <a:off x="2094595" y="2148208"/>
                  <a:ext cx="55486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PDF </a:t>
                  </a:r>
                  <a:r>
                    <a:rPr lang="ko-KR" alt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추출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BA8A05-47C9-564D-4B81-49F4DE62C1A4}"/>
                  </a:ext>
                </a:extLst>
              </p:cNvPr>
              <p:cNvSpPr txBox="1"/>
              <p:nvPr/>
            </p:nvSpPr>
            <p:spPr>
              <a:xfrm>
                <a:off x="1524160" y="2294799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3)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D0CFE3A-F24E-9D6B-E50C-27A91B64C79B}"/>
                </a:ext>
              </a:extLst>
            </p:cNvPr>
            <p:cNvGrpSpPr/>
            <p:nvPr/>
          </p:nvGrpSpPr>
          <p:grpSpPr>
            <a:xfrm>
              <a:off x="1458157" y="3601716"/>
              <a:ext cx="6408712" cy="648072"/>
              <a:chOff x="1458157" y="3094610"/>
              <a:chExt cx="6408712" cy="64807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6735D5C-AB26-D1B7-45FD-06A63F7E6022}"/>
                  </a:ext>
                </a:extLst>
              </p:cNvPr>
              <p:cNvGrpSpPr/>
              <p:nvPr/>
            </p:nvGrpSpPr>
            <p:grpSpPr>
              <a:xfrm>
                <a:off x="1458157" y="3094610"/>
                <a:ext cx="6408712" cy="648072"/>
                <a:chOff x="1403648" y="2085782"/>
                <a:chExt cx="6408712" cy="64807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1BC4186D-BD63-D45E-2829-F42D63D27D35}"/>
                    </a:ext>
                  </a:extLst>
                </p:cNvPr>
                <p:cNvGrpSpPr/>
                <p:nvPr/>
              </p:nvGrpSpPr>
              <p:grpSpPr>
                <a:xfrm>
                  <a:off x="1403648" y="2085782"/>
                  <a:ext cx="6408712" cy="648072"/>
                  <a:chOff x="1331640" y="2132856"/>
                  <a:chExt cx="6408712" cy="64807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588716C2-7CA6-E7E2-9C6F-5F5DE18A0952}"/>
                      </a:ext>
                    </a:extLst>
                  </p:cNvPr>
                  <p:cNvSpPr/>
                  <p:nvPr/>
                </p:nvSpPr>
                <p:spPr>
                  <a:xfrm>
                    <a:off x="1331640" y="2132856"/>
                    <a:ext cx="6408712" cy="64807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AFC21AF1-3BC4-300E-8C63-18BC84C7520A}"/>
                      </a:ext>
                    </a:extLst>
                  </p:cNvPr>
                  <p:cNvSpPr/>
                  <p:nvPr/>
                </p:nvSpPr>
                <p:spPr>
                  <a:xfrm>
                    <a:off x="1902460" y="2132856"/>
                    <a:ext cx="77252" cy="648072"/>
                  </a:xfrm>
                  <a:prstGeom prst="rect">
                    <a:avLst/>
                  </a:prstGeom>
                  <a:solidFill>
                    <a:srgbClr val="FBFBFB">
                      <a:alpha val="47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DAB7F4-87E8-CB47-ED64-60815EC9006F}"/>
                    </a:ext>
                  </a:extLst>
                </p:cNvPr>
                <p:cNvSpPr txBox="1"/>
                <p:nvPr/>
              </p:nvSpPr>
              <p:spPr>
                <a:xfrm>
                  <a:off x="2094595" y="2148208"/>
                  <a:ext cx="55661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OCR</a:t>
                  </a:r>
                  <a:r>
                    <a:rPr lang="ko-KR" alt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적용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48084E-4233-0DFC-EBDE-C7E4938E961D}"/>
                  </a:ext>
                </a:extLst>
              </p:cNvPr>
              <p:cNvSpPr txBox="1"/>
              <p:nvPr/>
            </p:nvSpPr>
            <p:spPr>
              <a:xfrm>
                <a:off x="1543693" y="3151523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4)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1FE4425-C476-20D7-9EA7-E206E888573E}"/>
                </a:ext>
              </a:extLst>
            </p:cNvPr>
            <p:cNvGrpSpPr/>
            <p:nvPr/>
          </p:nvGrpSpPr>
          <p:grpSpPr>
            <a:xfrm>
              <a:off x="1475656" y="4389181"/>
              <a:ext cx="6408712" cy="648072"/>
              <a:chOff x="1475656" y="3980672"/>
              <a:chExt cx="6408712" cy="64807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8757A09-8EA3-3BB2-CDBA-DFF9778416B5}"/>
                  </a:ext>
                </a:extLst>
              </p:cNvPr>
              <p:cNvGrpSpPr/>
              <p:nvPr/>
            </p:nvGrpSpPr>
            <p:grpSpPr>
              <a:xfrm>
                <a:off x="1475656" y="3980672"/>
                <a:ext cx="6408712" cy="648072"/>
                <a:chOff x="1403648" y="2085782"/>
                <a:chExt cx="6408712" cy="648072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36832E5-7EC7-CF11-0DB5-6850C66E2650}"/>
                    </a:ext>
                  </a:extLst>
                </p:cNvPr>
                <p:cNvGrpSpPr/>
                <p:nvPr/>
              </p:nvGrpSpPr>
              <p:grpSpPr>
                <a:xfrm>
                  <a:off x="1403648" y="2085782"/>
                  <a:ext cx="6408712" cy="648072"/>
                  <a:chOff x="1331640" y="2132856"/>
                  <a:chExt cx="6408712" cy="648072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7E9EB3CF-F116-82F1-2E52-D54F68A84BFC}"/>
                      </a:ext>
                    </a:extLst>
                  </p:cNvPr>
                  <p:cNvSpPr/>
                  <p:nvPr/>
                </p:nvSpPr>
                <p:spPr>
                  <a:xfrm>
                    <a:off x="1331640" y="2132856"/>
                    <a:ext cx="6408712" cy="64807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BD369311-9613-2349-F8A4-7E8DC953AA6D}"/>
                      </a:ext>
                    </a:extLst>
                  </p:cNvPr>
                  <p:cNvSpPr/>
                  <p:nvPr/>
                </p:nvSpPr>
                <p:spPr>
                  <a:xfrm>
                    <a:off x="1902460" y="2132856"/>
                    <a:ext cx="77252" cy="648072"/>
                  </a:xfrm>
                  <a:prstGeom prst="rect">
                    <a:avLst/>
                  </a:prstGeom>
                  <a:solidFill>
                    <a:srgbClr val="FBFBFB">
                      <a:alpha val="47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76AE4CF-86C0-9B3F-43B7-084DBAFB66DE}"/>
                    </a:ext>
                  </a:extLst>
                </p:cNvPr>
                <p:cNvSpPr txBox="1"/>
                <p:nvPr/>
              </p:nvSpPr>
              <p:spPr>
                <a:xfrm>
                  <a:off x="2094595" y="2148208"/>
                  <a:ext cx="55486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단어 암기 카드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514D23-45FD-647D-681B-4A3C1D2C9B10}"/>
                  </a:ext>
                </a:extLst>
              </p:cNvPr>
              <p:cNvSpPr txBox="1"/>
              <p:nvPr/>
            </p:nvSpPr>
            <p:spPr>
              <a:xfrm>
                <a:off x="1543693" y="4043098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5)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2EAE79C-31F3-EF99-3023-3E618DE476E3}"/>
                </a:ext>
              </a:extLst>
            </p:cNvPr>
            <p:cNvGrpSpPr/>
            <p:nvPr/>
          </p:nvGrpSpPr>
          <p:grpSpPr>
            <a:xfrm>
              <a:off x="1478167" y="5176646"/>
              <a:ext cx="6408712" cy="648072"/>
              <a:chOff x="1475656" y="3980672"/>
              <a:chExt cx="6408712" cy="64807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997C6AC-A907-5523-FDED-87380206900C}"/>
                  </a:ext>
                </a:extLst>
              </p:cNvPr>
              <p:cNvGrpSpPr/>
              <p:nvPr/>
            </p:nvGrpSpPr>
            <p:grpSpPr>
              <a:xfrm>
                <a:off x="1475656" y="3980672"/>
                <a:ext cx="6408712" cy="648072"/>
                <a:chOff x="1403648" y="2085782"/>
                <a:chExt cx="6408712" cy="648072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9B83AD8E-99D7-201C-9E05-5E5A2D4D7ED5}"/>
                    </a:ext>
                  </a:extLst>
                </p:cNvPr>
                <p:cNvGrpSpPr/>
                <p:nvPr/>
              </p:nvGrpSpPr>
              <p:grpSpPr>
                <a:xfrm>
                  <a:off x="1403648" y="2085782"/>
                  <a:ext cx="6408712" cy="648072"/>
                  <a:chOff x="1331640" y="2132856"/>
                  <a:chExt cx="6408712" cy="648072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5002F1A4-A52D-E85A-5AB7-67C9331617FE}"/>
                      </a:ext>
                    </a:extLst>
                  </p:cNvPr>
                  <p:cNvSpPr/>
                  <p:nvPr/>
                </p:nvSpPr>
                <p:spPr>
                  <a:xfrm>
                    <a:off x="1331640" y="2132856"/>
                    <a:ext cx="6408712" cy="64807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52B51AEF-C45B-F101-8873-1184D28BF0DC}"/>
                      </a:ext>
                    </a:extLst>
                  </p:cNvPr>
                  <p:cNvSpPr/>
                  <p:nvPr/>
                </p:nvSpPr>
                <p:spPr>
                  <a:xfrm>
                    <a:off x="1902460" y="2132856"/>
                    <a:ext cx="77252" cy="648072"/>
                  </a:xfrm>
                  <a:prstGeom prst="rect">
                    <a:avLst/>
                  </a:prstGeom>
                  <a:solidFill>
                    <a:srgbClr val="FBFBFB">
                      <a:alpha val="47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2E5E6D8-8869-EA08-7ECF-9D793F3ED309}"/>
                    </a:ext>
                  </a:extLst>
                </p:cNvPr>
                <p:cNvSpPr txBox="1"/>
                <p:nvPr/>
              </p:nvSpPr>
              <p:spPr>
                <a:xfrm>
                  <a:off x="2094594" y="2148208"/>
                  <a:ext cx="55461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캘린더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080358B-71C7-DE65-E7CF-0725B159CA0E}"/>
                  </a:ext>
                </a:extLst>
              </p:cNvPr>
              <p:cNvSpPr txBox="1"/>
              <p:nvPr/>
            </p:nvSpPr>
            <p:spPr>
              <a:xfrm>
                <a:off x="1543693" y="4043098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6)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D91604C-0A53-414D-F43E-CB0132308AA7}"/>
                </a:ext>
              </a:extLst>
            </p:cNvPr>
            <p:cNvGrpSpPr/>
            <p:nvPr/>
          </p:nvGrpSpPr>
          <p:grpSpPr>
            <a:xfrm>
              <a:off x="1475656" y="5964111"/>
              <a:ext cx="6408712" cy="648072"/>
              <a:chOff x="1475656" y="3980672"/>
              <a:chExt cx="6408712" cy="648072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3085B2-784C-1A7A-1DFC-A62186BFF1CD}"/>
                  </a:ext>
                </a:extLst>
              </p:cNvPr>
              <p:cNvGrpSpPr/>
              <p:nvPr/>
            </p:nvGrpSpPr>
            <p:grpSpPr>
              <a:xfrm>
                <a:off x="1475656" y="3980672"/>
                <a:ext cx="6408712" cy="648072"/>
                <a:chOff x="1403648" y="2085782"/>
                <a:chExt cx="6408712" cy="64807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FF23EE-9D4E-65DB-5FD8-3C4C20B2BB00}"/>
                    </a:ext>
                  </a:extLst>
                </p:cNvPr>
                <p:cNvGrpSpPr/>
                <p:nvPr/>
              </p:nvGrpSpPr>
              <p:grpSpPr>
                <a:xfrm>
                  <a:off x="1403648" y="2085782"/>
                  <a:ext cx="6408712" cy="648072"/>
                  <a:chOff x="1331640" y="2132856"/>
                  <a:chExt cx="6408712" cy="648072"/>
                </a:xfrm>
              </p:grpSpPr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16F4534B-D759-F6F8-341B-32226DFE6959}"/>
                      </a:ext>
                    </a:extLst>
                  </p:cNvPr>
                  <p:cNvSpPr/>
                  <p:nvPr/>
                </p:nvSpPr>
                <p:spPr>
                  <a:xfrm>
                    <a:off x="1331640" y="2132856"/>
                    <a:ext cx="6408712" cy="64807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FAE800B8-4A6E-65E6-7127-8616A63F1737}"/>
                      </a:ext>
                    </a:extLst>
                  </p:cNvPr>
                  <p:cNvSpPr/>
                  <p:nvPr/>
                </p:nvSpPr>
                <p:spPr>
                  <a:xfrm>
                    <a:off x="1902460" y="2132856"/>
                    <a:ext cx="77252" cy="648072"/>
                  </a:xfrm>
                  <a:prstGeom prst="rect">
                    <a:avLst/>
                  </a:prstGeom>
                  <a:solidFill>
                    <a:srgbClr val="FBFBFB">
                      <a:alpha val="47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D5C6873-B9FC-CBCD-C535-6421CD43D1CC}"/>
                    </a:ext>
                  </a:extLst>
                </p:cNvPr>
                <p:cNvSpPr txBox="1"/>
                <p:nvPr/>
              </p:nvSpPr>
              <p:spPr>
                <a:xfrm>
                  <a:off x="2094594" y="2148208"/>
                  <a:ext cx="5548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학습 커뮤니티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3CE34F5-7B43-D0EE-89C1-934B5884193C}"/>
                  </a:ext>
                </a:extLst>
              </p:cNvPr>
              <p:cNvSpPr txBox="1"/>
              <p:nvPr/>
            </p:nvSpPr>
            <p:spPr>
              <a:xfrm>
                <a:off x="1543693" y="4043098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7)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C07B18D-D4A6-61E7-3983-95FB30FA4628}"/>
                </a:ext>
              </a:extLst>
            </p:cNvPr>
            <p:cNvGrpSpPr/>
            <p:nvPr/>
          </p:nvGrpSpPr>
          <p:grpSpPr>
            <a:xfrm>
              <a:off x="1458157" y="1259442"/>
              <a:ext cx="6408712" cy="648072"/>
              <a:chOff x="1403648" y="2085782"/>
              <a:chExt cx="6408712" cy="64807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A8216BAD-D265-6F53-73C6-BA2B338291A6}"/>
                  </a:ext>
                </a:extLst>
              </p:cNvPr>
              <p:cNvGrpSpPr/>
              <p:nvPr/>
            </p:nvGrpSpPr>
            <p:grpSpPr>
              <a:xfrm>
                <a:off x="1403648" y="2085782"/>
                <a:ext cx="6408712" cy="648072"/>
                <a:chOff x="1331640" y="2132856"/>
                <a:chExt cx="6408712" cy="648072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8FB4EF5-47D0-D51E-54E4-824448A9F379}"/>
                    </a:ext>
                  </a:extLst>
                </p:cNvPr>
                <p:cNvSpPr/>
                <p:nvPr/>
              </p:nvSpPr>
              <p:spPr>
                <a:xfrm>
                  <a:off x="1331640" y="2132856"/>
                  <a:ext cx="6408712" cy="64807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0BD9C8E-1F60-0C34-58E1-3FB10D37EC1C}"/>
                    </a:ext>
                  </a:extLst>
                </p:cNvPr>
                <p:cNvSpPr/>
                <p:nvPr/>
              </p:nvSpPr>
              <p:spPr>
                <a:xfrm>
                  <a:off x="1902460" y="2132856"/>
                  <a:ext cx="77252" cy="648072"/>
                </a:xfrm>
                <a:prstGeom prst="rect">
                  <a:avLst/>
                </a:prstGeom>
                <a:solidFill>
                  <a:srgbClr val="FBFBFB">
                    <a:alpha val="4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38AB38-68B1-923E-40F3-EB43BB6C1A0B}"/>
                  </a:ext>
                </a:extLst>
              </p:cNvPr>
              <p:cNvSpPr txBox="1"/>
              <p:nvPr/>
            </p:nvSpPr>
            <p:spPr>
              <a:xfrm>
                <a:off x="1471685" y="2148208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1)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C107E2-9F7E-EAA1-1F9C-58E8C1F52DEA}"/>
                  </a:ext>
                </a:extLst>
              </p:cNvPr>
              <p:cNvSpPr txBox="1"/>
              <p:nvPr/>
            </p:nvSpPr>
            <p:spPr>
              <a:xfrm>
                <a:off x="2094595" y="2148208"/>
                <a:ext cx="5717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회원가입 및 </a:t>
                </a:r>
                <a:r>
                  <a:rPr lang="ko-KR" altLang="en-US" sz="2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메인화면</a:t>
                </a:r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구성</a:t>
                </a:r>
              </a:p>
            </p:txBody>
          </p:sp>
        </p:grp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750332" y="158227"/>
            <a:ext cx="0" cy="66997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8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86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회원가입 및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메인화면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CB3F5-6872-3699-E018-2ACE53B50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80" y="1209360"/>
            <a:ext cx="3167570" cy="2094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682ED-20E6-FD26-425A-D0F9BA02A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9360"/>
            <a:ext cx="3131860" cy="25426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8D053C-0FDC-AF1C-B592-303409408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3033328"/>
            <a:ext cx="5832648" cy="379815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8377F3E-7FAC-DDA1-7D13-45C9ECF35049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solidFill>
                  <a:srgbClr val="595959"/>
                </a:solidFill>
              </a:rPr>
              <a:t>Qtdesigner</a:t>
            </a:r>
            <a:r>
              <a:rPr lang="en-US" altLang="ko-KR" sz="1500" b="1" dirty="0">
                <a:solidFill>
                  <a:srgbClr val="595959"/>
                </a:solidFill>
              </a:rPr>
              <a:t> </a:t>
            </a:r>
            <a:r>
              <a:rPr lang="ko-KR" altLang="en-US" sz="1500" b="1" dirty="0">
                <a:solidFill>
                  <a:srgbClr val="595959"/>
                </a:solidFill>
              </a:rPr>
              <a:t>제작</a:t>
            </a:r>
            <a:endParaRPr lang="en-US" altLang="ko-KR" sz="15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2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0" y="1052736"/>
            <a:ext cx="80283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04664"/>
            <a:ext cx="486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 다운로드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안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양대 영상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C78351-75A2-8FFD-3F29-22E84937CB8B}"/>
              </a:ext>
            </a:extLst>
          </p:cNvPr>
          <p:cNvSpPr/>
          <p:nvPr/>
        </p:nvSpPr>
        <p:spPr>
          <a:xfrm>
            <a:off x="6767736" y="188640"/>
            <a:ext cx="2376264" cy="2304255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595959"/>
                </a:solidFill>
              </a:rPr>
              <a:t>주요 라이브러리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595959"/>
                </a:solidFill>
              </a:rPr>
              <a:t>-selenium</a:t>
            </a:r>
          </a:p>
          <a:p>
            <a:pPr algn="ctr"/>
            <a:r>
              <a:rPr lang="en-US" altLang="ko-KR" sz="1600" b="1" dirty="0">
                <a:solidFill>
                  <a:srgbClr val="595959"/>
                </a:solidFill>
              </a:rPr>
              <a:t>-</a:t>
            </a:r>
            <a:r>
              <a:rPr lang="en-US" altLang="ko-KR" sz="1600" b="1" dirty="0" err="1">
                <a:solidFill>
                  <a:srgbClr val="595959"/>
                </a:solidFill>
              </a:rPr>
              <a:t>Pytube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595959"/>
                </a:solidFill>
              </a:rPr>
              <a:t>〯</a:t>
            </a:r>
          </a:p>
          <a:p>
            <a:pPr algn="ctr"/>
            <a:r>
              <a:rPr lang="ko-KR" altLang="en-US" sz="1600" b="1" dirty="0">
                <a:solidFill>
                  <a:srgbClr val="595959"/>
                </a:solidFill>
              </a:rPr>
              <a:t>등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522D1-1443-C284-1C85-FD354872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57301"/>
            <a:ext cx="4975076" cy="3186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1F8BF8-5411-4312-E45C-E6BE36A2A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5495"/>
            <a:ext cx="4417268" cy="3191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944DE-D73D-24E7-D172-F7EE63DAC55D}"/>
              </a:ext>
            </a:extLst>
          </p:cNvPr>
          <p:cNvSpPr txBox="1"/>
          <p:nvPr/>
        </p:nvSpPr>
        <p:spPr>
          <a:xfrm>
            <a:off x="2156095" y="4464632"/>
            <a:ext cx="243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595959"/>
                </a:solidFill>
              </a:rPr>
              <a:t>홈페이지 버튼 </a:t>
            </a:r>
            <a:r>
              <a:rPr lang="ko-KR" altLang="en-US" sz="1400" b="1" dirty="0" err="1">
                <a:solidFill>
                  <a:srgbClr val="595959"/>
                </a:solidFill>
              </a:rPr>
              <a:t>클릭시</a:t>
            </a:r>
            <a:r>
              <a:rPr lang="ko-KR" altLang="en-US" sz="1400" b="1" dirty="0">
                <a:solidFill>
                  <a:srgbClr val="595959"/>
                </a:solidFill>
              </a:rPr>
              <a:t> 이동</a:t>
            </a:r>
            <a:r>
              <a:rPr lang="en-US" altLang="ko-KR" sz="1400" b="1" dirty="0">
                <a:solidFill>
                  <a:srgbClr val="595959"/>
                </a:solidFill>
              </a:rPr>
              <a:t>		</a:t>
            </a:r>
            <a:r>
              <a:rPr lang="ko-KR" altLang="en-US" sz="1400" b="1" dirty="0">
                <a:solidFill>
                  <a:srgbClr val="595959"/>
                </a:solidFill>
              </a:rPr>
              <a:t>┗</a:t>
            </a:r>
            <a:r>
              <a:rPr lang="en-US" altLang="ko-KR" sz="1400" b="1" dirty="0">
                <a:solidFill>
                  <a:srgbClr val="595959"/>
                </a:solidFill>
              </a:rPr>
              <a:t>&gt;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6088B0-09D1-7316-C16E-50AFB828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685650"/>
            <a:ext cx="5490356" cy="105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F1C995-830F-2266-4FBD-098AE645A81C}"/>
              </a:ext>
            </a:extLst>
          </p:cNvPr>
          <p:cNvSpPr txBox="1"/>
          <p:nvPr/>
        </p:nvSpPr>
        <p:spPr>
          <a:xfrm>
            <a:off x="5777372" y="5685650"/>
            <a:ext cx="3366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로그인을 한 후 영상을 실행하고 다운로드 버튼 클릭 시 다운로드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&lt;</a:t>
            </a:r>
            <a:r>
              <a:rPr lang="ko-KR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┛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1523</Words>
  <Application>Microsoft Office PowerPoint</Application>
  <PresentationFormat>화면 슬라이드 쇼(4:3)</PresentationFormat>
  <Paragraphs>253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SeongJae</dc:creator>
  <cp:lastModifiedBy>이 종욱</cp:lastModifiedBy>
  <cp:revision>93</cp:revision>
  <dcterms:created xsi:type="dcterms:W3CDTF">2017-07-23T04:50:19Z</dcterms:created>
  <dcterms:modified xsi:type="dcterms:W3CDTF">2022-11-23T09:01:19Z</dcterms:modified>
</cp:coreProperties>
</file>