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58" r:id="rId4"/>
    <p:sldId id="259" r:id="rId5"/>
    <p:sldId id="273" r:id="rId6"/>
    <p:sldId id="262" r:id="rId7"/>
    <p:sldId id="265" r:id="rId8"/>
    <p:sldId id="267" r:id="rId9"/>
    <p:sldId id="263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2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CA8AB-6A4F-47ED-A898-14A004E0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8D3DA-06E7-4FB3-8EE2-536EBD86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C194F-C21D-46FD-BA7C-980F339B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1E93C-66BB-43BD-8E80-3FE76758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01D02-D104-4738-877B-AC87046D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158F1-B90A-4B9C-B7A8-626FD4E8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93C048-F4B5-46DF-85A5-A0111ABA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53B27-4BC6-4DBD-A495-54940AEA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63263-5699-4D8A-A42D-8AF606E2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D0077-11E1-4525-B8FC-A16C9D5E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D4E58-D3FC-4922-A68F-8C2BDAE7B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0E196-8511-49B5-9A4B-A833455A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20914-3ED9-43FB-AF4D-E654F0D6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15FEB-9E3B-4FFC-AC92-19FC5D8C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6540-0CD5-4E86-9BF8-0668910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7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7D95-441B-4A31-B42B-8991136A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B7BB7-79B1-432E-8AAE-37A62EA8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FC3FD-0D9B-41E5-A4F5-28FBF0AE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44A97-D441-4C75-957D-6F06842C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742C0-5D16-4CA3-9D39-691D1FCD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5F2A-5FBE-442A-8742-A7AC8258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98327-741B-46A0-A59B-1BED2D75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A46E-64E7-46B0-A2C0-EB48E69F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EBC1B-1964-408F-90E5-B6CD3206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F9F67-35F6-4B43-ABC1-86A32FF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4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8D29-D5CB-4AAE-BC79-69DE9F4A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DBD90-5231-4F67-887E-F7DCF3D49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BBC32-3149-44CA-98E8-2846D32A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48497-4DB3-496C-9D73-F696A140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F5DD9-A433-460F-BDDC-AE44B5FD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26931-0D80-4BB5-809D-7B976FC7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21E4C-CCFC-4AD2-ACCA-070AFF80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9393D-F1A2-42E6-B6F0-2F9B79BD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0D506-BFC2-4170-97E2-2EB43711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ABFF68-9E88-48AB-ACCC-FC3DA37C8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FB923-BE99-4A24-A999-A5390F007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3D317-529E-4556-8AC2-C4B649E6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8B49D-5266-4734-AEF2-722F0192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B47C8-8BC5-4C8A-89FC-FA330712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A0BF-CA4F-4C8F-A170-098F5B7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60BB12-B212-46C2-B6DF-784B34B0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9FD09-7B7C-48E7-AB1A-A306140D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DAA15-2FBC-4698-B867-BE5A6623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9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6DEC05-B94E-4BF6-B882-C7BEE858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8B547-5258-429C-8E1E-AF9F58C3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48E81C-EAFE-45D5-BEAB-CB79556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E7D8-85B6-4F9C-88B4-2D495B58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2302C-66EC-493A-8705-B1BD3F0B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2A032-D320-4C61-8589-E08DE865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C8400-406D-47B7-951D-306B0647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6F5E4-D091-4F07-8877-7F74B09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FFC65-21EF-4DC0-BC9F-0EE19AA9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3C6A9-45EE-4E0F-B76F-D87B781B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3BBD16-1B5D-445E-AB95-78BFE420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3BB46-36B0-43A9-8E86-9FD4DADB1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B69C7-F301-446B-9973-0EC70108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CC850-7379-4102-B036-00F27000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573E5-46BD-4969-83EC-C9B9F8DF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A708E-F44E-490C-B0DF-826D7834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AEBBD-0151-4BFE-81CA-1DE5704C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73F7E-FE2F-4FD2-8C4A-C8477EB9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255A-664B-4F12-B4A0-51C7BEAC7F9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1E61D-C542-40ED-B8F2-0E37D14C4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8C465-54B5-4B9C-B627-CC05E4489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4F1E-1246-414B-84EB-D78FC125A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C0EA-4BE3-47C2-A6F9-D2D30B407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밑바닥부터 시작하는 딥러닝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2C17D-26AE-4B51-B7CA-CBE1BE06E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다차원 배열의 계산</a:t>
            </a:r>
          </a:p>
        </p:txBody>
      </p:sp>
    </p:spTree>
    <p:extLst>
      <p:ext uri="{BB962C8B-B14F-4D97-AF65-F5344CB8AC3E}">
        <p14:creationId xmlns:p14="http://schemas.microsoft.com/office/powerpoint/2010/main" val="54540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B2E1408-8367-4C75-A882-1BB3DD092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4" b="469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189550ED-1B15-437D-A3F2-9DDF283C7CFC}"/>
              </a:ext>
            </a:extLst>
          </p:cNvPr>
          <p:cNvSpPr/>
          <p:nvPr/>
        </p:nvSpPr>
        <p:spPr>
          <a:xfrm flipH="1">
            <a:off x="936730" y="135172"/>
            <a:ext cx="4595854" cy="176519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en-US" altLang="ko-KR" dirty="0" err="1">
                <a:solidFill>
                  <a:schemeClr val="tx1"/>
                </a:solidFill>
              </a:rPr>
              <a:t>dksl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근데 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신경망을 공부하는데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늠파이랑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행렬의 </a:t>
            </a:r>
            <a:r>
              <a:rPr lang="ko-KR" altLang="en-US" dirty="0" err="1">
                <a:solidFill>
                  <a:schemeClr val="tx1"/>
                </a:solidFill>
              </a:rPr>
              <a:t>곲셈이</a:t>
            </a:r>
            <a:r>
              <a:rPr lang="ko-KR" altLang="en-US" dirty="0">
                <a:solidFill>
                  <a:schemeClr val="tx1"/>
                </a:solidFill>
              </a:rPr>
              <a:t> 필요함</a:t>
            </a:r>
            <a:r>
              <a:rPr lang="en-US" altLang="ko-KR" dirty="0">
                <a:solidFill>
                  <a:schemeClr val="tx1"/>
                </a:solidFill>
              </a:rPr>
              <a:t>?’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4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E4F07D-580E-47B7-B8AB-17E8142D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42" y="2126103"/>
            <a:ext cx="2000529" cy="231489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BC691D-55B0-4FEE-ACF6-7DD31C1F6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87" y="1821803"/>
            <a:ext cx="4073404" cy="27108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34A8B2-797A-4ACC-9F34-B3DB82BB7A18}"/>
                  </a:ext>
                </a:extLst>
              </p:cNvPr>
              <p:cNvSpPr txBox="1"/>
              <p:nvPr/>
            </p:nvSpPr>
            <p:spPr>
              <a:xfrm>
                <a:off x="228934" y="135644"/>
                <a:ext cx="992428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앞서 배운 편향</a:t>
                </a:r>
                <a:r>
                  <a:rPr lang="en-US" altLang="ko-KR" sz="2000" dirty="0"/>
                  <a:t>(b)</a:t>
                </a:r>
                <a:r>
                  <a:rPr lang="ko-KR" altLang="en-US" sz="2000" dirty="0"/>
                  <a:t>과 활성화 함수</a:t>
                </a:r>
                <a:r>
                  <a:rPr lang="en-US" altLang="ko-KR" sz="2000" dirty="0"/>
                  <a:t>(h(x))</a:t>
                </a:r>
                <a:r>
                  <a:rPr lang="ko-KR" altLang="en-US" sz="2000" dirty="0"/>
                  <a:t>를 생략하고 가중치만 갖는다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y = h(b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) </a:t>
                </a:r>
                <a:r>
                  <a:rPr lang="ko-KR" altLang="en-US" sz="2000" dirty="0"/>
                  <a:t>에서 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만 생각하자는 소리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34A8B2-797A-4ACC-9F34-B3DB82BB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4" y="135644"/>
                <a:ext cx="9924288" cy="1631216"/>
              </a:xfrm>
              <a:prstGeom prst="rect">
                <a:avLst/>
              </a:prstGeom>
              <a:blipFill>
                <a:blip r:embed="rId4"/>
                <a:stretch>
                  <a:fillRect l="-676" t="-1866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D6519A4-4919-466B-9437-AC417CD6107E}"/>
              </a:ext>
            </a:extLst>
          </p:cNvPr>
          <p:cNvSpPr txBox="1"/>
          <p:nvPr/>
        </p:nvSpPr>
        <p:spPr>
          <a:xfrm>
            <a:off x="5364478" y="1766860"/>
            <a:ext cx="2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X      W     Y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FB8DE2-5E46-47D2-85EA-EDDAB8762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3" y="1741459"/>
            <a:ext cx="2600688" cy="279121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C645922-F85A-450F-8BAC-57D76297C867}"/>
              </a:ext>
            </a:extLst>
          </p:cNvPr>
          <p:cNvSpPr/>
          <p:nvPr/>
        </p:nvSpPr>
        <p:spPr>
          <a:xfrm>
            <a:off x="3386029" y="2622661"/>
            <a:ext cx="1805049" cy="1033153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DCC6FE-3FC7-404F-85B1-E4BD80D4CADE}"/>
              </a:ext>
            </a:extLst>
          </p:cNvPr>
          <p:cNvSpPr txBox="1"/>
          <p:nvPr/>
        </p:nvSpPr>
        <p:spPr>
          <a:xfrm>
            <a:off x="6123154" y="4851937"/>
            <a:ext cx="60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ko-KR" altLang="en-US" dirty="0">
                <a:solidFill>
                  <a:srgbClr val="FF0000"/>
                </a:solidFill>
              </a:rPr>
              <a:t>의 대응하는 차원의 원소 수를 </a:t>
            </a:r>
            <a:r>
              <a:rPr lang="ko-KR" altLang="en-US" dirty="0" err="1">
                <a:solidFill>
                  <a:srgbClr val="FF0000"/>
                </a:solidFill>
              </a:rPr>
              <a:t>일치시키야한다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1F24A73-D17D-4AB8-A54E-CA45B50C8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1" y="0"/>
            <a:ext cx="2724530" cy="315267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CC4BF70-19F9-4E3D-A8CF-7D96231F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56" y="0"/>
            <a:ext cx="5915851" cy="2372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7F49D-FA0E-48E6-AD69-7AA7E0E95D5B}"/>
              </a:ext>
            </a:extLst>
          </p:cNvPr>
          <p:cNvSpPr txBox="1"/>
          <p:nvPr/>
        </p:nvSpPr>
        <p:spPr>
          <a:xfrm>
            <a:off x="3267456" y="2372056"/>
            <a:ext cx="298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(2,)</a:t>
            </a:r>
          </a:p>
          <a:p>
            <a:r>
              <a:rPr lang="en-US" altLang="ko-KR" sz="2400" dirty="0"/>
              <a:t>(2, 3)</a:t>
            </a:r>
          </a:p>
          <a:p>
            <a:r>
              <a:rPr lang="en-US" altLang="ko-KR" sz="2400" dirty="0"/>
              <a:t>[ 5 11 17]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DC61C-604D-4C5D-AF47-5D38BE348F52}"/>
                  </a:ext>
                </a:extLst>
              </p:cNvPr>
              <p:cNvSpPr txBox="1"/>
              <p:nvPr/>
            </p:nvSpPr>
            <p:spPr>
              <a:xfrm>
                <a:off x="9183307" y="0"/>
                <a:ext cx="4610728" cy="120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입력값 </a:t>
                </a:r>
                <a:r>
                  <a:rPr lang="en-US" altLang="ko-KR" sz="2400" dirty="0"/>
                  <a:t>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ko-KR" altLang="en-US" sz="2400" dirty="0"/>
                  <a:t>가중치 </a:t>
                </a:r>
                <a:r>
                  <a:rPr lang="en-US" altLang="ko-KR" sz="2400" dirty="0"/>
                  <a:t>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…) </m:t>
                    </m:r>
                  </m:oMath>
                </a14:m>
                <a:endParaRPr lang="en-US" altLang="ko-KR" sz="2400" dirty="0"/>
              </a:p>
              <a:p>
                <a:r>
                  <a:rPr lang="ko-KR" altLang="en-US" sz="2400" dirty="0"/>
                  <a:t>결과값 </a:t>
                </a:r>
                <a:r>
                  <a:rPr lang="en-US" altLang="ko-KR" sz="2400" dirty="0"/>
                  <a:t>Y = XW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DC61C-604D-4C5D-AF47-5D38BE348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307" y="0"/>
                <a:ext cx="4610728" cy="1202317"/>
              </a:xfrm>
              <a:prstGeom prst="rect">
                <a:avLst/>
              </a:prstGeom>
              <a:blipFill>
                <a:blip r:embed="rId4"/>
                <a:stretch>
                  <a:fillRect l="-1982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A1990-396E-4CB2-BC84-DEB8A6FEDE25}"/>
                  </a:ext>
                </a:extLst>
              </p:cNvPr>
              <p:cNvSpPr txBox="1"/>
              <p:nvPr/>
            </p:nvSpPr>
            <p:spPr>
              <a:xfrm>
                <a:off x="4723657" y="3162399"/>
                <a:ext cx="74887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ko-KR" sz="1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ko-KR" sz="1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ko-KR" sz="1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ko-KR" dirty="0"/>
                  <a:t> ]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A1990-396E-4CB2-BC84-DEB8A6FED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57" y="3162399"/>
                <a:ext cx="7488773" cy="381515"/>
              </a:xfrm>
              <a:prstGeom prst="rect">
                <a:avLst/>
              </a:prstGeom>
              <a:blipFill>
                <a:blip r:embed="rId5"/>
                <a:stretch>
                  <a:fillRect l="-326" t="-11290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5DCE58-484F-4F04-93A2-CA1D1334E436}"/>
              </a:ext>
            </a:extLst>
          </p:cNvPr>
          <p:cNvCxnSpPr>
            <a:cxnSpLocks/>
          </p:cNvCxnSpPr>
          <p:nvPr/>
        </p:nvCxnSpPr>
        <p:spPr>
          <a:xfrm flipV="1">
            <a:off x="3974592" y="3798332"/>
            <a:ext cx="0" cy="42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7AED4A-F3C4-427F-B99C-EA34ECDB5C44}"/>
              </a:ext>
            </a:extLst>
          </p:cNvPr>
          <p:cNvSpPr txBox="1"/>
          <p:nvPr/>
        </p:nvSpPr>
        <p:spPr>
          <a:xfrm>
            <a:off x="357162" y="4332138"/>
            <a:ext cx="7488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것을 </a:t>
            </a:r>
            <a:r>
              <a:rPr lang="en-US" altLang="ko-KR" dirty="0"/>
              <a:t>for </a:t>
            </a:r>
            <a:r>
              <a:rPr lang="ko-KR" altLang="en-US" dirty="0"/>
              <a:t>문으로 구현해보자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y</a:t>
            </a:r>
            <a:r>
              <a:rPr lang="ko-KR" altLang="en-US" dirty="0"/>
              <a:t>값마다 </a:t>
            </a:r>
            <a:r>
              <a:rPr lang="en-US" altLang="ko-KR" dirty="0" err="1"/>
              <a:t>xw</a:t>
            </a:r>
            <a:r>
              <a:rPr lang="ko-KR" altLang="en-US" dirty="0"/>
              <a:t>가 있어야 하므로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 리스트와 </a:t>
            </a:r>
            <a:r>
              <a:rPr lang="en-US" altLang="ko-KR" dirty="0"/>
              <a:t>W </a:t>
            </a:r>
            <a:r>
              <a:rPr lang="ko-KR" altLang="en-US" dirty="0"/>
              <a:t>리스트를 차원에 맞게 곱해주고</a:t>
            </a:r>
            <a:r>
              <a:rPr lang="en-US" altLang="ko-KR" dirty="0"/>
              <a:t>(x[0]w[0][0])</a:t>
            </a:r>
          </a:p>
          <a:p>
            <a:r>
              <a:rPr lang="ko-KR" altLang="en-US" dirty="0"/>
              <a:t>그 값을 더한 값으로 </a:t>
            </a:r>
            <a:r>
              <a:rPr lang="en-US" altLang="ko-KR" dirty="0"/>
              <a:t>y</a:t>
            </a:r>
            <a:r>
              <a:rPr lang="ko-KR" altLang="en-US" dirty="0"/>
              <a:t>를 만들어주고 </a:t>
            </a:r>
            <a:r>
              <a:rPr lang="en-US" altLang="ko-KR" dirty="0"/>
              <a:t>(y = x[0]w[0][0]+x[1]w[1][0])</a:t>
            </a:r>
          </a:p>
          <a:p>
            <a:r>
              <a:rPr lang="en-US" altLang="ko-KR" dirty="0"/>
              <a:t>x, w </a:t>
            </a:r>
            <a:r>
              <a:rPr lang="ko-KR" altLang="en-US" dirty="0"/>
              <a:t>값에 맞게 </a:t>
            </a:r>
            <a:r>
              <a:rPr lang="en-US" altLang="ko-KR" dirty="0"/>
              <a:t>y</a:t>
            </a:r>
            <a:r>
              <a:rPr lang="ko-KR" altLang="en-US" dirty="0"/>
              <a:t>에 대한 차원을 구성하여 리스트를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차원을 </a:t>
            </a:r>
            <a:r>
              <a:rPr lang="ko-KR" altLang="en-US" dirty="0" err="1"/>
              <a:t>보존해야하며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일반적인 행렬의 곱셈과 다르게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차원이고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차원의 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X, W </a:t>
            </a:r>
            <a:r>
              <a:rPr lang="ko-KR" altLang="en-US" dirty="0"/>
              <a:t>차원의 길이는 정해져 있지 않다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CD0437-618C-4C3E-8391-ED026CF55764}"/>
                  </a:ext>
                </a:extLst>
              </p:cNvPr>
              <p:cNvSpPr txBox="1"/>
              <p:nvPr/>
            </p:nvSpPr>
            <p:spPr>
              <a:xfrm>
                <a:off x="3406812" y="3429000"/>
                <a:ext cx="1353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CD0437-618C-4C3E-8391-ED026CF55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12" y="3429000"/>
                <a:ext cx="1353311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9539115A-4B24-4B2C-935E-E175ACDB7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8" y="0"/>
            <a:ext cx="6512904" cy="48846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B61654-9BC6-49E3-83F1-3E4D124E061F}"/>
              </a:ext>
            </a:extLst>
          </p:cNvPr>
          <p:cNvSpPr txBox="1"/>
          <p:nvPr/>
        </p:nvSpPr>
        <p:spPr>
          <a:xfrm>
            <a:off x="7618439" y="5540925"/>
            <a:ext cx="435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매우 귀찮고 복잡하다</a:t>
            </a:r>
            <a:r>
              <a:rPr lang="en-US" altLang="ko-KR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21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85E6F-D120-41DC-9FBC-DEBDCDEC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다차원 배열의 곱셈을 연산해주는 </a:t>
            </a:r>
            <a:r>
              <a:rPr lang="en-US" altLang="ko-KR" dirty="0"/>
              <a:t>np.dot </a:t>
            </a:r>
            <a:r>
              <a:rPr lang="ko-KR" altLang="en-US" dirty="0"/>
              <a:t>함수는 </a:t>
            </a:r>
            <a:r>
              <a:rPr lang="en-US" altLang="ko-KR" dirty="0"/>
              <a:t>Y</a:t>
            </a:r>
            <a:r>
              <a:rPr lang="ko-KR" altLang="en-US" dirty="0"/>
              <a:t>의 원소</a:t>
            </a:r>
            <a:r>
              <a:rPr lang="en-US" altLang="ko-KR" dirty="0"/>
              <a:t>(XW)</a:t>
            </a:r>
            <a:r>
              <a:rPr lang="ko-KR" altLang="en-US" dirty="0"/>
              <a:t>와 상관 없이 한번의 연산으로 계산할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신경망을 구현할 때 매우 중요하다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4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596DF-BDF0-45C5-B63C-E42870AE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/>
              <a:t>다차원배열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C117DB85-C4AA-40A5-9F0A-23268D19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58" y="2538167"/>
            <a:ext cx="2331026" cy="3600041"/>
          </a:xfrm>
          <a:prstGeom prst="rect">
            <a:avLst/>
          </a:prstGeom>
        </p:spPr>
      </p:pic>
      <p:pic>
        <p:nvPicPr>
          <p:cNvPr id="54" name="그림 53" descr="테이블이(가) 표시된 사진&#10;&#10;자동 생성된 설명">
            <a:extLst>
              <a:ext uri="{FF2B5EF4-FFF2-40B4-BE49-F238E27FC236}">
                <a16:creationId xmlns:a16="http://schemas.microsoft.com/office/drawing/2014/main" id="{99E8FA7D-10EB-4200-8112-AD65983A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10" y="2619784"/>
            <a:ext cx="2661379" cy="36000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A5F85DC-1CC5-412E-8825-206A8D053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" y="2587741"/>
            <a:ext cx="3516963" cy="360004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69A6D0C-9EA6-423A-A447-B24C615C7878}"/>
              </a:ext>
            </a:extLst>
          </p:cNvPr>
          <p:cNvSpPr txBox="1"/>
          <p:nvPr/>
        </p:nvSpPr>
        <p:spPr>
          <a:xfrm>
            <a:off x="736417" y="2056531"/>
            <a:ext cx="140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[1, 2]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B6E489-6979-47E6-BD42-57B3AD4D100A}"/>
              </a:ext>
            </a:extLst>
          </p:cNvPr>
          <p:cNvSpPr txBox="1"/>
          <p:nvPr/>
        </p:nvSpPr>
        <p:spPr>
          <a:xfrm>
            <a:off x="4765310" y="2056531"/>
            <a:ext cx="295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[[1, 2],[3, 4]]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AF8488-1293-40B3-AC64-5B8E1EB411C8}"/>
              </a:ext>
            </a:extLst>
          </p:cNvPr>
          <p:cNvSpPr txBox="1"/>
          <p:nvPr/>
        </p:nvSpPr>
        <p:spPr>
          <a:xfrm>
            <a:off x="8260439" y="2062367"/>
            <a:ext cx="393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[[[1, 2],[3, 4]][[5, 6], [7, 8]]]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9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9" grpId="0"/>
      <p:bldP spid="72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BDC7A-94B6-4988-9EF0-506B781A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5" y="212528"/>
            <a:ext cx="5281353" cy="631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32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&gt; [1 2 3 4]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ndim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&gt; 1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A.shape</a:t>
            </a: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&gt; (4,)</a:t>
            </a: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A.shape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dirty="0"/>
              <a:t>&gt; 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AACD9-7573-407C-A247-9D6D20EE72E6}"/>
              </a:ext>
            </a:extLst>
          </p:cNvPr>
          <p:cNvSpPr txBox="1"/>
          <p:nvPr/>
        </p:nvSpPr>
        <p:spPr>
          <a:xfrm>
            <a:off x="5895109" y="1177636"/>
            <a:ext cx="473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원소 </a:t>
            </a:r>
            <a:r>
              <a:rPr lang="en-US" altLang="ko-KR" dirty="0"/>
              <a:t>4</a:t>
            </a:r>
            <a:r>
              <a:rPr lang="ko-KR" altLang="en-US" dirty="0"/>
              <a:t>개를 가진 </a:t>
            </a: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dirty="0"/>
              <a:t>A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FC7D-971E-4A21-81A0-F9189D2B5A5D}"/>
              </a:ext>
            </a:extLst>
          </p:cNvPr>
          <p:cNvSpPr txBox="1"/>
          <p:nvPr/>
        </p:nvSpPr>
        <p:spPr>
          <a:xfrm>
            <a:off x="2607733" y="3186903"/>
            <a:ext cx="5500255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/>
              <a:t>np.ndim</a:t>
            </a:r>
            <a:r>
              <a:rPr lang="en-US" altLang="ko-KR" sz="2000" dirty="0"/>
              <a:t>() </a:t>
            </a:r>
          </a:p>
          <a:p>
            <a:r>
              <a:rPr lang="ko-KR" altLang="en-US" sz="2000" dirty="0"/>
              <a:t>배열의 차원을 확인할 때 사용</a:t>
            </a:r>
            <a:endParaRPr lang="en-US" altLang="ko-KR" sz="2000" dirty="0"/>
          </a:p>
          <a:p>
            <a:r>
              <a:rPr lang="en-US" altLang="ko-KR" sz="2000" dirty="0"/>
              <a:t>(n dimension n </a:t>
            </a:r>
            <a:r>
              <a:rPr lang="ko-KR" altLang="en-US" sz="2000" dirty="0"/>
              <a:t>차원의 </a:t>
            </a:r>
            <a:r>
              <a:rPr lang="en-US" altLang="ko-KR" sz="2000" dirty="0"/>
              <a:t>n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2EB83-8E1D-45A8-BD96-E7816FDC4C85}"/>
              </a:ext>
            </a:extLst>
          </p:cNvPr>
          <p:cNvSpPr txBox="1"/>
          <p:nvPr/>
        </p:nvSpPr>
        <p:spPr>
          <a:xfrm>
            <a:off x="2607733" y="4341066"/>
            <a:ext cx="5500255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.shape </a:t>
            </a:r>
          </a:p>
          <a:p>
            <a:r>
              <a:rPr lang="ko-KR" altLang="en-US" dirty="0"/>
              <a:t>배열의 형태를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차원의 길이에 해당하는 </a:t>
            </a:r>
            <a:r>
              <a:rPr lang="ko-KR" altLang="en-US" dirty="0" err="1"/>
              <a:t>튜플을</a:t>
            </a:r>
            <a:r>
              <a:rPr lang="ko-KR" altLang="en-US" dirty="0"/>
              <a:t> 반환하며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1</a:t>
            </a:r>
            <a:r>
              <a:rPr lang="ko-KR" altLang="en-US" dirty="0"/>
              <a:t>차원일 때도 다차원 배열과 </a:t>
            </a:r>
            <a:endParaRPr lang="en-US" altLang="ko-KR" dirty="0"/>
          </a:p>
          <a:p>
            <a:r>
              <a:rPr lang="ko-KR" altLang="en-US" dirty="0"/>
              <a:t>같은 형식으로 배열하기 때문에 </a:t>
            </a:r>
            <a:r>
              <a:rPr lang="en-US" altLang="ko-KR" dirty="0"/>
              <a:t>(4, ) </a:t>
            </a:r>
            <a:r>
              <a:rPr lang="ko-KR" altLang="en-US" dirty="0"/>
              <a:t>가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CB4495-E4C6-4577-A084-AD4F96E3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73" y="2107862"/>
            <a:ext cx="8145012" cy="201958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E10B50F-866A-4028-BA65-6D15EF16B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73" y="4114912"/>
            <a:ext cx="811643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03ED20C-DF08-49F4-A04C-B9B29EBF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437091"/>
            <a:ext cx="10585489" cy="56758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&gt;[[1 2]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  [3 4]</a:t>
            </a:r>
            <a:endParaRPr lang="en-US" altLang="ko-KR" b="0" dirty="0">
              <a:solidFill>
                <a:srgbClr val="4876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[5 6]]</a:t>
            </a:r>
            <a:endParaRPr lang="en-US" altLang="ko-KR" b="0" dirty="0">
              <a:solidFill>
                <a:srgbClr val="4876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ndim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&gt; 2</a:t>
            </a:r>
            <a:endParaRPr lang="en-US" altLang="ko-KR" b="0" dirty="0">
              <a:solidFill>
                <a:srgbClr val="4876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B.shape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&gt; (3,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6CC26-E361-4E47-8FD1-6BC078BD838F}"/>
              </a:ext>
            </a:extLst>
          </p:cNvPr>
          <p:cNvSpPr txBox="1"/>
          <p:nvPr/>
        </p:nvSpPr>
        <p:spPr>
          <a:xfrm>
            <a:off x="4212167" y="1363720"/>
            <a:ext cx="4329160" cy="2246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(3, 2) ?</a:t>
            </a:r>
          </a:p>
          <a:p>
            <a:r>
              <a:rPr lang="ko-KR" altLang="en-US" sz="2000" dirty="0"/>
              <a:t>처음 차원에 원소가 </a:t>
            </a:r>
            <a:r>
              <a:rPr lang="en-US" altLang="ko-KR" sz="2000" dirty="0"/>
              <a:t>3</a:t>
            </a:r>
            <a:r>
              <a:rPr lang="ko-KR" altLang="en-US" sz="2000" dirty="0"/>
              <a:t>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다음 차원에 원소가 </a:t>
            </a:r>
            <a:r>
              <a:rPr lang="en-US" altLang="ko-KR" sz="2000" dirty="0"/>
              <a:t>2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처음 차원은 </a:t>
            </a:r>
            <a:r>
              <a:rPr lang="en-US" altLang="ko-KR" sz="2000" dirty="0"/>
              <a:t>0</a:t>
            </a:r>
            <a:r>
              <a:rPr lang="ko-KR" altLang="en-US" sz="2000" dirty="0"/>
              <a:t>번째 차원</a:t>
            </a:r>
            <a:endParaRPr lang="en-US" altLang="ko-KR" sz="2000" dirty="0"/>
          </a:p>
          <a:p>
            <a:r>
              <a:rPr lang="ko-KR" altLang="en-US" sz="2000" dirty="0"/>
              <a:t>다음 차원은 </a:t>
            </a:r>
            <a:r>
              <a:rPr lang="en-US" altLang="ko-KR" sz="2000" dirty="0"/>
              <a:t>1</a:t>
            </a:r>
            <a:r>
              <a:rPr lang="ko-KR" altLang="en-US" sz="2000" dirty="0"/>
              <a:t>번째 차원에 대응한다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 </a:t>
            </a:r>
            <a:r>
              <a:rPr lang="ko-KR" altLang="en-US" sz="2000" dirty="0"/>
              <a:t>인덱스와 대응한다</a:t>
            </a:r>
            <a:r>
              <a:rPr lang="en-US" altLang="ko-KR" sz="2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44C32-F607-4E72-A699-3FCBD948EF5A}"/>
              </a:ext>
            </a:extLst>
          </p:cNvPr>
          <p:cNvSpPr txBox="1"/>
          <p:nvPr/>
        </p:nvSpPr>
        <p:spPr>
          <a:xfrm>
            <a:off x="3656153" y="181014"/>
            <a:ext cx="445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	       2 		    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9B9531-8DCD-4567-AF32-B1D933547568}"/>
              </a:ext>
            </a:extLst>
          </p:cNvPr>
          <p:cNvSpPr txBox="1"/>
          <p:nvPr/>
        </p:nvSpPr>
        <p:spPr>
          <a:xfrm>
            <a:off x="2963333" y="914400"/>
            <a:ext cx="5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   1       2          1      2          1      2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F4FBBE-FE8B-42DE-9B79-3B2BCC35AEA9}"/>
              </a:ext>
            </a:extLst>
          </p:cNvPr>
          <p:cNvSpPr txBox="1"/>
          <p:nvPr/>
        </p:nvSpPr>
        <p:spPr>
          <a:xfrm>
            <a:off x="4212167" y="4504267"/>
            <a:ext cx="7437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특히 행렬</a:t>
            </a:r>
            <a:r>
              <a:rPr lang="en-US" altLang="ko-KR" dirty="0"/>
              <a:t>(matrix)</a:t>
            </a:r>
            <a:r>
              <a:rPr lang="ko-KR" altLang="en-US" dirty="0"/>
              <a:t>라고 부르고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가로방향을 행</a:t>
            </a:r>
            <a:r>
              <a:rPr lang="en-US" altLang="ko-KR" dirty="0"/>
              <a:t>(row)</a:t>
            </a:r>
          </a:p>
          <a:p>
            <a:r>
              <a:rPr lang="ko-KR" altLang="en-US" dirty="0"/>
              <a:t>세로방향을 열</a:t>
            </a:r>
            <a:r>
              <a:rPr lang="en-US" altLang="ko-KR" dirty="0"/>
              <a:t>(column)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행렬을 </a:t>
            </a:r>
            <a:r>
              <a:rPr lang="en-US" altLang="ko-KR" dirty="0"/>
              <a:t>3X2 </a:t>
            </a:r>
            <a:r>
              <a:rPr lang="ko-KR" altLang="en-US" dirty="0"/>
              <a:t>행렬이라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" name="그림 2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4FB9402-E4D0-4579-862F-0BB1E289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45" y="4226042"/>
            <a:ext cx="278168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장난감 플라스틱 숫자">
            <a:extLst>
              <a:ext uri="{FF2B5EF4-FFF2-40B4-BE49-F238E27FC236}">
                <a16:creationId xmlns:a16="http://schemas.microsoft.com/office/drawing/2014/main" id="{A2049A39-FD21-4467-AF47-62A2C7638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080409-C5CC-4F64-A4C9-0E484C18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11500" dirty="0">
                <a:solidFill>
                  <a:srgbClr val="FFFFFF"/>
                </a:solidFill>
              </a:rPr>
              <a:t>행렬의 곱셈</a:t>
            </a:r>
          </a:p>
        </p:txBody>
      </p:sp>
    </p:spTree>
    <p:extLst>
      <p:ext uri="{BB962C8B-B14F-4D97-AF65-F5344CB8AC3E}">
        <p14:creationId xmlns:p14="http://schemas.microsoft.com/office/powerpoint/2010/main" val="137068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077B-5D12-460E-819F-2017E746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8" y="321733"/>
            <a:ext cx="11717864" cy="6366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A.shape</a:t>
            </a: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&gt; (2, 2)</a:t>
            </a: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B.shape</a:t>
            </a: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&gt; (2, 2)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&gt; [[19 22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  [43 50]]</a:t>
            </a:r>
            <a:b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1B4F64-687D-40E4-9385-1385DEE6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33" y="4096772"/>
            <a:ext cx="5172797" cy="2314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BC3AF-9155-4442-A7F2-85C4549A6246}"/>
              </a:ext>
            </a:extLst>
          </p:cNvPr>
          <p:cNvSpPr txBox="1"/>
          <p:nvPr/>
        </p:nvSpPr>
        <p:spPr>
          <a:xfrm>
            <a:off x="2921333" y="2619444"/>
            <a:ext cx="6154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행렬의 곱셈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왼쪽행과 오른쪽열을 원소별로 곱한 후 값을 더하면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</a:t>
            </a:r>
            <a:r>
              <a:rPr lang="ko-KR" altLang="en-US" dirty="0"/>
              <a:t>에서는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en-US" altLang="ko-KR" dirty="0"/>
              <a:t>dot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r>
              <a:rPr lang="en-US" altLang="ko-KR" dirty="0"/>
              <a:t>&gt;np.dot()</a:t>
            </a:r>
          </a:p>
        </p:txBody>
      </p:sp>
    </p:spTree>
    <p:extLst>
      <p:ext uri="{BB962C8B-B14F-4D97-AF65-F5344CB8AC3E}">
        <p14:creationId xmlns:p14="http://schemas.microsoft.com/office/powerpoint/2010/main" val="6592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077B-5D12-460E-819F-2017E746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8" y="321733"/>
            <a:ext cx="11717864" cy="63669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E7924-0FDC-44B3-8B7F-02DAF64B19F1}"/>
              </a:ext>
            </a:extLst>
          </p:cNvPr>
          <p:cNvSpPr txBox="1"/>
          <p:nvPr/>
        </p:nvSpPr>
        <p:spPr>
          <a:xfrm>
            <a:off x="646386" y="321733"/>
            <a:ext cx="113085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행렬의 곱셈에서 주의할 점 </a:t>
            </a:r>
            <a:r>
              <a:rPr lang="en-US" altLang="ko-KR" sz="3200" dirty="0"/>
              <a:t>np.dot()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일반적인 연산과 달리 </a:t>
            </a:r>
            <a:endParaRPr lang="en-US" altLang="ko-KR" sz="2800" dirty="0"/>
          </a:p>
          <a:p>
            <a:r>
              <a:rPr lang="en-US" altLang="ko-KR" sz="2800" dirty="0"/>
              <a:t>   np.dot(A, B)</a:t>
            </a:r>
            <a:r>
              <a:rPr lang="ko-KR" altLang="en-US" sz="2800" dirty="0"/>
              <a:t>와 </a:t>
            </a:r>
            <a:r>
              <a:rPr lang="en-US" altLang="ko-KR" sz="2800" dirty="0"/>
              <a:t>np dot(B, A)</a:t>
            </a:r>
            <a:r>
              <a:rPr lang="ko-KR" altLang="en-US" sz="2800" dirty="0"/>
              <a:t>는 다른 값이 될 수 있다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ko-KR" sz="28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sz="28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US" altLang="ko-KR" sz="28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sz="28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sz="28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403F53"/>
                </a:solidFill>
                <a:latin typeface="Consolas" panose="020B0609020204030204" pitchFamily="49" charset="0"/>
              </a:rPr>
              <a:t>&gt; [[19 22]</a:t>
            </a:r>
          </a:p>
          <a:p>
            <a:pPr marL="0" indent="0">
              <a:buNone/>
            </a:pP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 [43 50]]</a:t>
            </a:r>
          </a:p>
          <a:p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sz="28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4876D6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8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8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altLang="ko-KR" sz="28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>
                <a:solidFill>
                  <a:srgbClr val="403F53"/>
                </a:solidFill>
                <a:latin typeface="Consolas" panose="020B0609020204030204" pitchFamily="49" charset="0"/>
              </a:rPr>
              <a:t>&gt; [[23 34]</a:t>
            </a:r>
          </a:p>
          <a:p>
            <a:r>
              <a:rPr lang="en-US" altLang="ko-KR" sz="2800" dirty="0">
                <a:solidFill>
                  <a:srgbClr val="403F53"/>
                </a:solidFill>
                <a:latin typeface="Consolas" panose="020B0609020204030204" pitchFamily="49" charset="0"/>
              </a:rPr>
              <a:t>  [31 46]]</a:t>
            </a:r>
            <a:endParaRPr lang="en-US" altLang="ko-KR" sz="28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AD0E3-EB26-43E8-8DF4-B9C7FBC1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249073"/>
            <a:ext cx="11521966" cy="63093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dirty="0">
                <a:solidFill>
                  <a:srgbClr val="403F53"/>
                </a:solidFill>
                <a:latin typeface="Consolas" panose="020B0609020204030204" pitchFamily="49" charset="0"/>
              </a:rPr>
              <a:t>행렬의 형상</a:t>
            </a: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(shape)</a:t>
            </a:r>
            <a:r>
              <a:rPr lang="ko-KR" altLang="en-US" dirty="0">
                <a:solidFill>
                  <a:srgbClr val="403F53"/>
                </a:solidFill>
                <a:latin typeface="Consolas" panose="020B0609020204030204" pitchFamily="49" charset="0"/>
              </a:rPr>
              <a:t>에 주의해야 한다</a:t>
            </a: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	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altLang="ko-K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403F53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(A, B)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[[11 14 17 20]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[23 30 37 44]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[35 46 57 68]]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403F53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(B, A)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&gt;&gt;error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첫번째 행렬 </a:t>
            </a:r>
            <a:r>
              <a:rPr lang="en-US" altLang="ko-KR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차원의 원소 수</a:t>
            </a:r>
            <a:r>
              <a:rPr lang="en-US" altLang="ko-KR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열 수</a:t>
            </a:r>
            <a:r>
              <a:rPr lang="en-US" altLang="ko-KR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와 </a:t>
            </a:r>
            <a:endParaRPr lang="ko-KR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두번째 행렬 </a:t>
            </a:r>
            <a:r>
              <a:rPr lang="en-US" altLang="ko-KR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차원의 원소 수</a:t>
            </a:r>
            <a:r>
              <a:rPr lang="en-US" altLang="ko-KR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행 수</a:t>
            </a:r>
            <a:r>
              <a:rPr lang="en-US" altLang="ko-KR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가 </a:t>
            </a:r>
            <a:r>
              <a:rPr lang="ko-KR" altLang="en-US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같아야한다</a:t>
            </a:r>
            <a:r>
              <a:rPr lang="en-US" altLang="ko-KR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403F53"/>
                </a:solidFill>
                <a:latin typeface="Consolas" panose="020B0609020204030204" pitchFamily="49" charset="0"/>
              </a:rPr>
              <a:t>차원일 경우에도 </a:t>
            </a:r>
            <a:endParaRPr lang="en-US" altLang="ko-KR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403F53"/>
                </a:solidFill>
                <a:latin typeface="Consolas" panose="020B0609020204030204" pitchFamily="49" charset="0"/>
              </a:rPr>
              <a:t>일치시켜야만 </a:t>
            </a:r>
            <a:r>
              <a:rPr lang="en-US" altLang="ko-KR" dirty="0">
                <a:solidFill>
                  <a:srgbClr val="403F53"/>
                </a:solidFill>
                <a:latin typeface="Consolas" panose="020B0609020204030204" pitchFamily="49" charset="0"/>
              </a:rPr>
              <a:t>error</a:t>
            </a:r>
            <a:r>
              <a:rPr lang="ko-KR" altLang="en-US" dirty="0">
                <a:solidFill>
                  <a:srgbClr val="403F53"/>
                </a:solidFill>
                <a:latin typeface="Consolas" panose="020B0609020204030204" pitchFamily="49" charset="0"/>
              </a:rPr>
              <a:t>가 발생하지 않는다</a:t>
            </a:r>
            <a:endParaRPr lang="en-US" altLang="ko-KR" dirty="0">
              <a:solidFill>
                <a:srgbClr val="403F53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D0367D30-F7C2-49AD-BD41-D4E624B9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21" y="1932153"/>
            <a:ext cx="5420710" cy="2121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70301D-159C-4260-A3DE-4692ECD9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76" y="5342879"/>
            <a:ext cx="368668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284B466-4C3F-44A2-8AB7-AFCCB419F01C}"/>
              </a:ext>
            </a:extLst>
          </p:cNvPr>
          <p:cNvSpPr txBox="1"/>
          <p:nvPr/>
        </p:nvSpPr>
        <p:spPr>
          <a:xfrm>
            <a:off x="8994340" y="40749"/>
            <a:ext cx="3197660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Consolas" panose="020B0609020204030204" pitchFamily="49" charset="0"/>
              </a:rPr>
              <a:t>1. 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[[22 28]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[49 64]]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2.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17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3.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[[19 22]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[43 50]]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5.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[ 9 12 15]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6.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[17 39 61]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9.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[[ 9 12 15]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[19 26 33]]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10.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[[11 14 17 20]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[23 30 37 44]</a:t>
            </a:r>
          </a:p>
          <a:p>
            <a:r>
              <a:rPr lang="en-US" altLang="ko-KR" sz="2300" dirty="0">
                <a:latin typeface="Consolas" panose="020B0609020204030204" pitchFamily="49" charset="0"/>
              </a:rPr>
              <a:t> [35 46 57 68]]</a:t>
            </a:r>
            <a:endParaRPr lang="ko-KR" altLang="en-US" sz="2300" dirty="0">
              <a:latin typeface="Consolas" panose="020B0609020204030204" pitchFamily="49" charset="0"/>
            </a:endParaRP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45CC891D-3AAD-44F6-8F32-AE2E675FC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60" y="0"/>
            <a:ext cx="6718799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5E10B15-2653-49DE-98ED-531D663BB482}"/>
              </a:ext>
            </a:extLst>
          </p:cNvPr>
          <p:cNvSpPr txBox="1"/>
          <p:nvPr/>
        </p:nvSpPr>
        <p:spPr>
          <a:xfrm>
            <a:off x="4866355" y="3031599"/>
            <a:ext cx="4141840" cy="3939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2X3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3X2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#2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차원</a:t>
            </a:r>
            <a:endParaRPr lang="ko-KR" altLang="en-US" sz="245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5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 X  </a:t>
            </a:r>
            <a:r>
              <a:rPr lang="en-US" altLang="ko-KR" sz="245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45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45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#1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차원</a:t>
            </a:r>
            <a:endParaRPr lang="en-US" altLang="ko-KR" sz="2450" b="0" dirty="0">
              <a:solidFill>
                <a:srgbClr val="989FB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#2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차원</a:t>
            </a:r>
            <a:endParaRPr lang="en-US" altLang="ko-KR" sz="2450" b="0" dirty="0">
              <a:solidFill>
                <a:srgbClr val="989FB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Traceback Error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      </a:t>
            </a:r>
            <a:endParaRPr lang="en-US" altLang="ko-KR" sz="2450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5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 X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2X3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1X3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#1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차원</a:t>
            </a:r>
            <a:endParaRPr lang="en-US" altLang="ko-KR" sz="2450" b="0" dirty="0">
              <a:solidFill>
                <a:srgbClr val="989FB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3X2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X  </a:t>
            </a:r>
            <a:r>
              <a:rPr lang="en-US" altLang="ko-KR" sz="245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45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3X1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#1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차</a:t>
            </a:r>
            <a:r>
              <a:rPr lang="ko-KR" altLang="en-US" sz="2450" dirty="0">
                <a:solidFill>
                  <a:srgbClr val="989FB1"/>
                </a:solidFill>
                <a:latin typeface="Consolas" panose="020B0609020204030204" pitchFamily="49" charset="0"/>
              </a:rPr>
              <a:t>원</a:t>
            </a:r>
            <a:endParaRPr lang="en-US" altLang="ko-KR" sz="2450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Traceback Error</a:t>
            </a:r>
          </a:p>
          <a:p>
            <a:r>
              <a:rPr lang="en-US" altLang="ko-KR" sz="2450" dirty="0">
                <a:solidFill>
                  <a:srgbClr val="989FB1"/>
                </a:solidFill>
                <a:latin typeface="Consolas" panose="020B0609020204030204" pitchFamily="49" charset="0"/>
              </a:rPr>
              <a:t>Traceback Error</a:t>
            </a:r>
          </a:p>
          <a:p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2X3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2X3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#2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차원</a:t>
            </a:r>
            <a:endParaRPr lang="en-US" altLang="ko-KR" sz="2450" b="0" dirty="0">
              <a:solidFill>
                <a:srgbClr val="989FB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50" dirty="0">
                <a:solidFill>
                  <a:srgbClr val="C96765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ko-KR" sz="2450" dirty="0">
                <a:solidFill>
                  <a:srgbClr val="C96765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X4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5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50" dirty="0">
                <a:solidFill>
                  <a:srgbClr val="C96765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5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X4 </a:t>
            </a:r>
            <a:r>
              <a:rPr lang="en-US" altLang="ko-KR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#2</a:t>
            </a:r>
            <a:r>
              <a:rPr lang="ko-KR" altLang="en-US" sz="245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차원</a:t>
            </a:r>
            <a:endParaRPr lang="ko-KR" altLang="en-US" sz="245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1011</Words>
  <Application>Microsoft Office PowerPoint</Application>
  <PresentationFormat>와이드스크린</PresentationFormat>
  <Paragraphs>154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Consolas</vt:lpstr>
      <vt:lpstr>Wingdings</vt:lpstr>
      <vt:lpstr>Office 테마</vt:lpstr>
      <vt:lpstr>밑바닥부터 시작하는 딥러닝</vt:lpstr>
      <vt:lpstr>다차원배열</vt:lpstr>
      <vt:lpstr>PowerPoint 프레젠테이션</vt:lpstr>
      <vt:lpstr>PowerPoint 프레젠테이션</vt:lpstr>
      <vt:lpstr>행렬의 곱셈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</dc:title>
  <dc:creator>강현 김</dc:creator>
  <cp:lastModifiedBy>강현 김</cp:lastModifiedBy>
  <cp:revision>43</cp:revision>
  <dcterms:created xsi:type="dcterms:W3CDTF">2021-05-07T15:19:47Z</dcterms:created>
  <dcterms:modified xsi:type="dcterms:W3CDTF">2021-05-09T18:09:25Z</dcterms:modified>
</cp:coreProperties>
</file>