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80" r:id="rId1"/>
  </p:sldMasterIdLst>
  <p:notesMasterIdLst>
    <p:notesMasterId r:id="rId15"/>
  </p:notesMasterIdLst>
  <p:handoutMasterIdLst>
    <p:handoutMasterId r:id="rId16"/>
  </p:handoutMasterIdLst>
  <p:sldIdLst>
    <p:sldId id="256" r:id="rId2"/>
    <p:sldId id="363" r:id="rId3"/>
    <p:sldId id="364" r:id="rId4"/>
    <p:sldId id="365" r:id="rId5"/>
    <p:sldId id="366" r:id="rId6"/>
    <p:sldId id="368" r:id="rId7"/>
    <p:sldId id="367" r:id="rId8"/>
    <p:sldId id="369" r:id="rId9"/>
    <p:sldId id="370" r:id="rId10"/>
    <p:sldId id="371" r:id="rId11"/>
    <p:sldId id="372" r:id="rId12"/>
    <p:sldId id="373" r:id="rId13"/>
    <p:sldId id="350" r:id="rId14"/>
  </p:sldIdLst>
  <p:sldSz cx="9144000" cy="5143500" type="screen16x9"/>
  <p:notesSz cx="6858000" cy="9144000"/>
  <p:custDataLst>
    <p:tags r:id="rId1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2001A"/>
    <a:srgbClr val="0045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7" autoAdjust="0"/>
    <p:restoredTop sz="87941" autoAdjust="0"/>
  </p:normalViewPr>
  <p:slideViewPr>
    <p:cSldViewPr>
      <p:cViewPr>
        <p:scale>
          <a:sx n="75" d="100"/>
          <a:sy n="75" d="100"/>
        </p:scale>
        <p:origin x="1170" y="126"/>
      </p:cViewPr>
      <p:guideLst>
        <p:guide orient="horz" pos="162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277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C59C1AD1-FA35-4C61-9056-48A651E45E8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F273B8D-5921-49B5-8855-9049070C59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BD846D-FDFA-40F7-9361-E3FFAE65D896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B53F290-0B5C-4F96-8703-0DEDEBCD9B8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2B02C89-5004-4D97-910D-2513FBEC0B3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C52580-7268-45BA-B96D-E14456B542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63472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546EC5-EB76-4973-9A1C-F6A289870216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973B4B-3DB9-43DD-B376-6877A38DDA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7813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484875" indent="-457200" algn="just">
                  <a:buAutoNum type="alphaLcParenR"/>
                </a:pPr>
                <a:r>
                  <a:rPr lang="pt-BR" sz="1200" dirty="0"/>
                  <a:t>p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2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pt-BR" sz="1200" dirty="0"/>
                  <a:t> p		: Hoje está frio </a:t>
                </a:r>
                <a:r>
                  <a:rPr lang="pt-BR" sz="1200" b="1" dirty="0">
                    <a:solidFill>
                      <a:srgbClr val="FFFF00"/>
                    </a:solidFill>
                  </a:rPr>
                  <a:t>e</a:t>
                </a:r>
                <a:r>
                  <a:rPr lang="pt-BR" sz="1200" dirty="0"/>
                  <a:t> janeiro é um mês.</a:t>
                </a:r>
              </a:p>
              <a:p>
                <a:pPr marL="484875" indent="-457200" algn="just">
                  <a:buAutoNum type="alphaLcParenR"/>
                </a:pPr>
                <a14:m>
                  <m:oMath xmlns:m="http://schemas.openxmlformats.org/officeDocument/2006/math">
                    <m:r>
                      <a:rPr lang="pt-BR" sz="12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pt-BR" sz="1200" dirty="0"/>
                  <a:t> p </a:t>
                </a:r>
                <a14:m>
                  <m:oMath xmlns:m="http://schemas.openxmlformats.org/officeDocument/2006/math">
                    <m:r>
                      <a:rPr lang="pt-BR" sz="12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sz="1200" dirty="0"/>
                  <a:t> q	: Se hoje está frio, então janeiro é um mês.</a:t>
                </a:r>
              </a:p>
              <a:p>
                <a:pPr marL="484875" indent="-457200" algn="just">
                  <a:buAutoNum type="alphaLcParenR"/>
                </a:pPr>
                <a:r>
                  <a:rPr lang="pt-BR" sz="1200" dirty="0">
                    <a:solidFill>
                      <a:srgbClr val="FF9900"/>
                    </a:solidFill>
                    <a:ea typeface="Cambria Math" panose="02040503050406030204" pitchFamily="18" charset="0"/>
                  </a:rPr>
                  <a:t>p </a:t>
                </a:r>
                <a14:m>
                  <m:oMath xmlns:m="http://schemas.openxmlformats.org/officeDocument/2006/math">
                    <m:r>
                      <a:rPr lang="pt-BR" sz="1200" i="0">
                        <a:solidFill>
                          <a:srgbClr val="FF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pt-BR" sz="1200" dirty="0"/>
                  <a:t> </a:t>
                </a:r>
                <a14:m>
                  <m:oMath xmlns:m="http://schemas.openxmlformats.org/officeDocument/2006/math">
                    <m:r>
                      <a:rPr lang="pt-BR" sz="12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pt-BR" sz="1200" dirty="0"/>
                  <a:t> q	: Hoje está frio se, e somente se, janeiro for um mês.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484875" indent="-457200" algn="just">
                  <a:buAutoNum type="alphaLcParenR"/>
                </a:pPr>
                <a:r>
                  <a:rPr lang="pt-BR" sz="1200" dirty="0"/>
                  <a:t>p </a:t>
                </a:r>
                <a:r>
                  <a:rPr lang="el-GR" sz="120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Λ</a:t>
                </a:r>
                <a:r>
                  <a:rPr lang="pt-BR" sz="1200" dirty="0"/>
                  <a:t> p		: Hoje está frio </a:t>
                </a:r>
                <a:r>
                  <a:rPr lang="pt-BR" sz="1200" b="1" dirty="0">
                    <a:solidFill>
                      <a:srgbClr val="FFFF00"/>
                    </a:solidFill>
                  </a:rPr>
                  <a:t>e</a:t>
                </a:r>
                <a:r>
                  <a:rPr lang="pt-BR" sz="1200" dirty="0"/>
                  <a:t> janeiro é um mês.</a:t>
                </a:r>
              </a:p>
              <a:p>
                <a:pPr marL="484875" indent="-457200" algn="just">
                  <a:buAutoNum type="alphaLcParenR"/>
                </a:pPr>
                <a:r>
                  <a:rPr lang="pt-BR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¬</a:t>
                </a:r>
                <a:r>
                  <a:rPr lang="pt-BR" sz="1200" dirty="0"/>
                  <a:t> p </a:t>
                </a:r>
                <a:r>
                  <a:rPr lang="pt-BR" sz="120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→</a:t>
                </a:r>
                <a:r>
                  <a:rPr lang="pt-BR" sz="1200" dirty="0"/>
                  <a:t> q	: Se hoje está frio, então janeiro é um mês.</a:t>
                </a:r>
              </a:p>
              <a:p>
                <a:pPr marL="484875" indent="-457200" algn="just">
                  <a:buAutoNum type="alphaLcParenR"/>
                </a:pPr>
                <a:r>
                  <a:rPr lang="pt-BR" sz="1200" dirty="0">
                    <a:solidFill>
                      <a:srgbClr val="FF9900"/>
                    </a:solidFill>
                    <a:ea typeface="Cambria Math" panose="02040503050406030204" pitchFamily="18" charset="0"/>
                  </a:rPr>
                  <a:t>p </a:t>
                </a:r>
                <a:r>
                  <a:rPr lang="pt-BR" sz="1200" i="0">
                    <a:solidFill>
                      <a:srgbClr val="FF99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↔</a:t>
                </a:r>
                <a:r>
                  <a:rPr lang="pt-BR" sz="1200" dirty="0"/>
                  <a:t> </a:t>
                </a:r>
                <a:r>
                  <a:rPr lang="pt-BR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¬</a:t>
                </a:r>
                <a:r>
                  <a:rPr lang="pt-BR" sz="1200" dirty="0"/>
                  <a:t> q	: Hoje está frio se, e somente se, janeiro for um mês.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973B4B-3DB9-43DD-B376-6877A38DDAAF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4730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484875" indent="-457200" algn="just">
                  <a:buAutoNum type="alphaLcParenR"/>
                </a:pPr>
                <a:r>
                  <a:rPr lang="pt-BR" sz="1200" dirty="0"/>
                  <a:t>p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2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pt-BR" sz="1200" dirty="0"/>
                  <a:t> p		: Hoje está frio </a:t>
                </a:r>
                <a:r>
                  <a:rPr lang="pt-BR" sz="1200" b="1" dirty="0">
                    <a:solidFill>
                      <a:srgbClr val="FFFF00"/>
                    </a:solidFill>
                  </a:rPr>
                  <a:t>e</a:t>
                </a:r>
                <a:r>
                  <a:rPr lang="pt-BR" sz="1200" dirty="0"/>
                  <a:t> janeiro é um mês.</a:t>
                </a:r>
              </a:p>
              <a:p>
                <a:pPr marL="484875" indent="-457200" algn="just">
                  <a:buAutoNum type="alphaLcParenR"/>
                </a:pPr>
                <a14:m>
                  <m:oMath xmlns:m="http://schemas.openxmlformats.org/officeDocument/2006/math">
                    <m:r>
                      <a:rPr lang="pt-BR" sz="12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pt-BR" sz="1200" dirty="0"/>
                  <a:t> p </a:t>
                </a:r>
                <a14:m>
                  <m:oMath xmlns:m="http://schemas.openxmlformats.org/officeDocument/2006/math">
                    <m:r>
                      <a:rPr lang="pt-BR" sz="12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sz="1200" dirty="0"/>
                  <a:t> q	: Se hoje está frio, então janeiro é um mês.</a:t>
                </a:r>
              </a:p>
              <a:p>
                <a:pPr marL="484875" indent="-457200" algn="just">
                  <a:buAutoNum type="alphaLcParenR"/>
                </a:pPr>
                <a:r>
                  <a:rPr lang="pt-BR" sz="1200" dirty="0">
                    <a:solidFill>
                      <a:srgbClr val="FF9900"/>
                    </a:solidFill>
                    <a:ea typeface="Cambria Math" panose="02040503050406030204" pitchFamily="18" charset="0"/>
                  </a:rPr>
                  <a:t>p </a:t>
                </a:r>
                <a14:m>
                  <m:oMath xmlns:m="http://schemas.openxmlformats.org/officeDocument/2006/math">
                    <m:r>
                      <a:rPr lang="pt-BR" sz="1200" i="0">
                        <a:solidFill>
                          <a:srgbClr val="FF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pt-BR" sz="1200" dirty="0"/>
                  <a:t> </a:t>
                </a:r>
                <a14:m>
                  <m:oMath xmlns:m="http://schemas.openxmlformats.org/officeDocument/2006/math">
                    <m:r>
                      <a:rPr lang="pt-BR" sz="12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pt-BR" sz="1200" dirty="0"/>
                  <a:t> q	: Hoje está frio se, e somente se, janeiro for um mês.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484875" indent="-457200" algn="just">
                  <a:buAutoNum type="alphaLcParenR"/>
                </a:pPr>
                <a:r>
                  <a:rPr lang="pt-BR" sz="1200" dirty="0"/>
                  <a:t>p </a:t>
                </a:r>
                <a:r>
                  <a:rPr lang="el-GR" sz="120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Λ</a:t>
                </a:r>
                <a:r>
                  <a:rPr lang="pt-BR" sz="1200" dirty="0"/>
                  <a:t> p		: Hoje está frio </a:t>
                </a:r>
                <a:r>
                  <a:rPr lang="pt-BR" sz="1200" b="1" dirty="0">
                    <a:solidFill>
                      <a:srgbClr val="FFFF00"/>
                    </a:solidFill>
                  </a:rPr>
                  <a:t>e</a:t>
                </a:r>
                <a:r>
                  <a:rPr lang="pt-BR" sz="1200" dirty="0"/>
                  <a:t> janeiro é um mês.</a:t>
                </a:r>
              </a:p>
              <a:p>
                <a:pPr marL="484875" indent="-457200" algn="just">
                  <a:buAutoNum type="alphaLcParenR"/>
                </a:pPr>
                <a:r>
                  <a:rPr lang="pt-BR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¬</a:t>
                </a:r>
                <a:r>
                  <a:rPr lang="pt-BR" sz="1200" dirty="0"/>
                  <a:t> p </a:t>
                </a:r>
                <a:r>
                  <a:rPr lang="pt-BR" sz="120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→</a:t>
                </a:r>
                <a:r>
                  <a:rPr lang="pt-BR" sz="1200" dirty="0"/>
                  <a:t> q	: Se hoje está frio, então janeiro é um mês.</a:t>
                </a:r>
              </a:p>
              <a:p>
                <a:pPr marL="484875" indent="-457200" algn="just">
                  <a:buAutoNum type="alphaLcParenR"/>
                </a:pPr>
                <a:r>
                  <a:rPr lang="pt-BR" sz="1200" dirty="0">
                    <a:solidFill>
                      <a:srgbClr val="FF9900"/>
                    </a:solidFill>
                    <a:ea typeface="Cambria Math" panose="02040503050406030204" pitchFamily="18" charset="0"/>
                  </a:rPr>
                  <a:t>p </a:t>
                </a:r>
                <a:r>
                  <a:rPr lang="pt-BR" sz="1200" i="0">
                    <a:solidFill>
                      <a:srgbClr val="FF99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↔</a:t>
                </a:r>
                <a:r>
                  <a:rPr lang="pt-BR" sz="1200" dirty="0"/>
                  <a:t> </a:t>
                </a:r>
                <a:r>
                  <a:rPr lang="pt-BR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¬</a:t>
                </a:r>
                <a:r>
                  <a:rPr lang="pt-BR" sz="1200" dirty="0"/>
                  <a:t> q	: Hoje está frio se, e somente se, janeiro for um mês.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973B4B-3DB9-43DD-B376-6877A38DDAAF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7901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84875" indent="-457200" algn="just">
              <a:buAutoNum type="alphaLcParenR"/>
            </a:pPr>
            <a:r>
              <a:rPr lang="pt-BR" sz="1200" dirty="0"/>
              <a:t>V	V	V	V</a:t>
            </a:r>
          </a:p>
          <a:p>
            <a:pPr marL="484875" indent="-457200" algn="just">
              <a:buAutoNum type="alphaLcParenR"/>
            </a:pPr>
            <a:r>
              <a:rPr lang="pt-BR" sz="1200" dirty="0"/>
              <a:t>F	V	F	F</a:t>
            </a:r>
          </a:p>
          <a:p>
            <a:pPr marL="484875" indent="-457200" algn="just">
              <a:buAutoNum type="alphaLcParenR"/>
            </a:pPr>
            <a:r>
              <a:rPr lang="pt-BR" sz="1200" dirty="0"/>
              <a:t>F	V	V	F</a:t>
            </a:r>
          </a:p>
          <a:p>
            <a:pPr marL="484875" indent="-457200" algn="just">
              <a:buAutoNum type="alphaLcParenR"/>
            </a:pPr>
            <a:r>
              <a:rPr lang="pt-BR" sz="1200" dirty="0"/>
              <a:t>F	F	V	V</a:t>
            </a:r>
          </a:p>
          <a:p>
            <a:pPr marL="27675" indent="0" algn="just">
              <a:buNone/>
            </a:pPr>
            <a:endParaRPr lang="pt-BR" sz="12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973B4B-3DB9-43DD-B376-6877A38DDAAF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5303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l"/>
                <a:r>
                  <a:rPr lang="pt-BR" sz="1200" dirty="0">
                    <a:latin typeface="Abadi Extra Light" panose="020B0204020104020204" pitchFamily="34" charset="0"/>
                    <a:cs typeface="Courier New" panose="02070309020205020404" pitchFamily="49" charset="0"/>
                  </a:rPr>
                  <a:t>p </a:t>
                </a:r>
                <a14:m>
                  <m:oMath xmlns:m="http://schemas.openxmlformats.org/officeDocument/2006/math">
                    <m:r>
                      <a:rPr lang="pt-BR" sz="12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sz="1200" dirty="0">
                    <a:latin typeface="Abadi Extra Light" panose="020B0204020104020204" pitchFamily="34" charset="0"/>
                    <a:cs typeface="Courier New" panose="02070309020205020404" pitchFamily="49" charset="0"/>
                  </a:rPr>
                  <a:t> q </a:t>
                </a:r>
                <a14:m>
                  <m:oMath xmlns:m="http://schemas.openxmlformats.org/officeDocument/2006/math">
                    <m:r>
                      <a:rPr lang="pt-BR" sz="12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pt-BR" sz="1200" dirty="0">
                    <a:latin typeface="Abadi Extra Light" panose="020B0204020104020204" pitchFamily="34" charset="0"/>
                    <a:cs typeface="Courier New" panose="02070309020205020404" pitchFamily="49" charset="0"/>
                  </a:rPr>
                  <a:t> ( p </a:t>
                </a:r>
                <a14:m>
                  <m:oMath xmlns:m="http://schemas.openxmlformats.org/officeDocument/2006/math">
                    <m:r>
                      <a:rPr lang="pt-BR" sz="12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pt-BR" sz="1200" dirty="0">
                    <a:latin typeface="Abadi Extra Light" panose="020B0204020104020204" pitchFamily="34" charset="0"/>
                    <a:cs typeface="Courier New" panose="02070309020205020404" pitchFamily="49" charset="0"/>
                  </a:rPr>
                  <a:t> q ) ∧ q</a:t>
                </a:r>
              </a:p>
              <a:p>
                <a:pPr algn="l"/>
                <a:r>
                  <a:rPr lang="pt-BR" sz="1200" dirty="0">
                    <a:latin typeface="Abadi Extra Light" panose="020B0204020104020204" pitchFamily="34" charset="0"/>
                    <a:cs typeface="Courier New" panose="02070309020205020404" pitchFamily="49" charset="0"/>
                  </a:rPr>
                  <a:t>0-1-0-0</a:t>
                </a:r>
              </a:p>
              <a:p>
                <a:pPr algn="l"/>
                <a:endParaRPr lang="pt-BR" sz="1200" dirty="0">
                  <a:latin typeface="Abadi Extra Light" panose="020B0204020104020204" pitchFamily="34" charset="0"/>
                  <a:cs typeface="Courier New" panose="02070309020205020404" pitchFamily="49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200" dirty="0">
                    <a:latin typeface="Abadi Extra Light" panose="020B0204020104020204" pitchFamily="34" charset="0"/>
                    <a:cs typeface="Courier New" panose="02070309020205020404" pitchFamily="49" charset="0"/>
                  </a:rPr>
                  <a:t>p </a:t>
                </a:r>
                <a14:m>
                  <m:oMath xmlns:m="http://schemas.openxmlformats.org/officeDocument/2006/math">
                    <m:r>
                      <a:rPr lang="pt-BR" sz="12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¬¬</m:t>
                    </m:r>
                  </m:oMath>
                </a14:m>
                <a:r>
                  <a:rPr lang="pt-BR" sz="1200" dirty="0">
                    <a:latin typeface="Abadi Extra Light" panose="020B0204020104020204" pitchFamily="34" charset="0"/>
                    <a:cs typeface="Courier New" panose="02070309020205020404" pitchFamily="49" charset="0"/>
                  </a:rPr>
                  <a:t> q </a:t>
                </a:r>
                <a14:m>
                  <m:oMath xmlns:m="http://schemas.openxmlformats.org/officeDocument/2006/math">
                    <m:r>
                      <a:rPr lang="pt-BR" sz="12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sz="1200" dirty="0">
                    <a:latin typeface="Abadi Extra Light" panose="020B0204020104020204" pitchFamily="34" charset="0"/>
                    <a:cs typeface="Courier New" panose="02070309020205020404" pitchFamily="49" charset="0"/>
                  </a:rPr>
                  <a:t> q </a:t>
                </a:r>
                <a14:m>
                  <m:oMath xmlns:m="http://schemas.openxmlformats.org/officeDocument/2006/math">
                    <m:r>
                      <a:rPr lang="pt-BR" sz="12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pt-BR" sz="1200" dirty="0">
                    <a:latin typeface="Abadi Extra Light" panose="020B0204020104020204" pitchFamily="34" charset="0"/>
                    <a:cs typeface="Courier New" panose="02070309020205020404" pitchFamily="49" charset="0"/>
                  </a:rPr>
                  <a:t> p v p ∧ q</a:t>
                </a:r>
              </a:p>
              <a:p>
                <a:pPr algn="l"/>
                <a:r>
                  <a:rPr lang="pt-BR" sz="1200" dirty="0">
                    <a:latin typeface="Abadi Extra Light" panose="020B0204020104020204" pitchFamily="34" charset="0"/>
                    <a:cs typeface="Courier New" panose="02070309020205020404" pitchFamily="49" charset="0"/>
                  </a:rPr>
                  <a:t>1-0-1-1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l"/>
                <a:r>
                  <a:rPr lang="pt-BR" sz="1200" dirty="0">
                    <a:latin typeface="Abadi Extra Light" panose="020B0204020104020204" pitchFamily="34" charset="0"/>
                    <a:cs typeface="Courier New" panose="02070309020205020404" pitchFamily="49" charset="0"/>
                  </a:rPr>
                  <a:t>p </a:t>
                </a:r>
                <a:r>
                  <a:rPr lang="pt-BR" sz="120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→</a:t>
                </a:r>
                <a:r>
                  <a:rPr lang="pt-BR" sz="1200" dirty="0">
                    <a:latin typeface="Abadi Extra Light" panose="020B0204020104020204" pitchFamily="34" charset="0"/>
                    <a:cs typeface="Courier New" panose="02070309020205020404" pitchFamily="49" charset="0"/>
                  </a:rPr>
                  <a:t> q </a:t>
                </a:r>
                <a:r>
                  <a:rPr lang="pt-BR" sz="120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↔</a:t>
                </a:r>
                <a:r>
                  <a:rPr lang="pt-BR" sz="1200" dirty="0">
                    <a:latin typeface="Abadi Extra Light" panose="020B0204020104020204" pitchFamily="34" charset="0"/>
                    <a:cs typeface="Courier New" panose="02070309020205020404" pitchFamily="49" charset="0"/>
                  </a:rPr>
                  <a:t> ( p </a:t>
                </a:r>
                <a:r>
                  <a:rPr lang="pt-BR" sz="120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¬</a:t>
                </a:r>
                <a:r>
                  <a:rPr lang="pt-BR" sz="1200" dirty="0">
                    <a:latin typeface="Abadi Extra Light" panose="020B0204020104020204" pitchFamily="34" charset="0"/>
                    <a:cs typeface="Courier New" panose="02070309020205020404" pitchFamily="49" charset="0"/>
                  </a:rPr>
                  <a:t> q ) ∧ q</a:t>
                </a:r>
              </a:p>
              <a:p>
                <a:pPr algn="l"/>
                <a:r>
                  <a:rPr lang="pt-BR" sz="1200" dirty="0">
                    <a:latin typeface="Abadi Extra Light" panose="020B0204020104020204" pitchFamily="34" charset="0"/>
                    <a:cs typeface="Courier New" panose="02070309020205020404" pitchFamily="49" charset="0"/>
                  </a:rPr>
                  <a:t>0-1-0-0</a:t>
                </a:r>
              </a:p>
              <a:p>
                <a:pPr algn="l"/>
                <a:endParaRPr lang="pt-BR" sz="1200" dirty="0">
                  <a:latin typeface="Abadi Extra Light" panose="020B0204020104020204" pitchFamily="34" charset="0"/>
                  <a:cs typeface="Courier New" panose="02070309020205020404" pitchFamily="49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200" dirty="0">
                    <a:latin typeface="Abadi Extra Light" panose="020B0204020104020204" pitchFamily="34" charset="0"/>
                    <a:cs typeface="Courier New" panose="02070309020205020404" pitchFamily="49" charset="0"/>
                  </a:rPr>
                  <a:t>p </a:t>
                </a:r>
                <a:r>
                  <a:rPr lang="pt-BR" sz="120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¬¬</a:t>
                </a:r>
                <a:r>
                  <a:rPr lang="pt-BR" sz="1200" dirty="0">
                    <a:latin typeface="Abadi Extra Light" panose="020B0204020104020204" pitchFamily="34" charset="0"/>
                    <a:cs typeface="Courier New" panose="02070309020205020404" pitchFamily="49" charset="0"/>
                  </a:rPr>
                  <a:t> q </a:t>
                </a:r>
                <a:r>
                  <a:rPr lang="pt-BR" sz="120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→</a:t>
                </a:r>
                <a:r>
                  <a:rPr lang="pt-BR" sz="1200" dirty="0">
                    <a:latin typeface="Abadi Extra Light" panose="020B0204020104020204" pitchFamily="34" charset="0"/>
                    <a:cs typeface="Courier New" panose="02070309020205020404" pitchFamily="49" charset="0"/>
                  </a:rPr>
                  <a:t> q </a:t>
                </a:r>
                <a:r>
                  <a:rPr lang="pt-BR" sz="120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↔</a:t>
                </a:r>
                <a:r>
                  <a:rPr lang="pt-BR" sz="1200" dirty="0">
                    <a:latin typeface="Abadi Extra Light" panose="020B0204020104020204" pitchFamily="34" charset="0"/>
                    <a:cs typeface="Courier New" panose="02070309020205020404" pitchFamily="49" charset="0"/>
                  </a:rPr>
                  <a:t> p v p ∧ q</a:t>
                </a:r>
              </a:p>
              <a:p>
                <a:pPr algn="l"/>
                <a:r>
                  <a:rPr lang="pt-BR" sz="1200" dirty="0">
                    <a:latin typeface="Abadi Extra Light" panose="020B0204020104020204" pitchFamily="34" charset="0"/>
                    <a:cs typeface="Courier New" panose="02070309020205020404" pitchFamily="49" charset="0"/>
                  </a:rPr>
                  <a:t>1-0-1-1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973B4B-3DB9-43DD-B376-6877A38DDAAF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0914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[R and (~F </a:t>
            </a:r>
            <a:r>
              <a:rPr lang="pt-BR" dirty="0" err="1"/>
              <a:t>or</a:t>
            </a:r>
            <a:r>
              <a:rPr lang="pt-BR" dirty="0"/>
              <a:t> N)] and ~N(~E if F) if (E and R)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973B4B-3DB9-43DD-B376-6877A38DDAAF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5259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327155"/>
            <a:ext cx="7080026" cy="1371601"/>
          </a:xfrm>
        </p:spPr>
        <p:txBody>
          <a:bodyPr anchor="b">
            <a:normAutofit/>
          </a:bodyPr>
          <a:lstStyle>
            <a:lvl1pPr algn="ctr">
              <a:defRPr sz="405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2698755"/>
            <a:ext cx="7080026" cy="7874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4F2B-4BCF-4197-901F-D7CA0C5C3346}" type="datetimeFigureOut">
              <a:rPr lang="en-US" smtClean="0"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435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3" y="410855"/>
            <a:ext cx="7606349" cy="28626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3423941"/>
            <a:ext cx="7766495" cy="407604"/>
          </a:xfrm>
        </p:spPr>
        <p:txBody>
          <a:bodyPr anchor="b">
            <a:normAutofit/>
          </a:bodyPr>
          <a:lstStyle>
            <a:lvl1pPr algn="ctr">
              <a:defRPr sz="21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77012" y="521257"/>
            <a:ext cx="7384010" cy="2644253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831546"/>
            <a:ext cx="7765322" cy="511854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077EF-3DB9-4852-A8C8-9AA18A70A9F8}" type="datetimeFigureOut">
              <a:rPr lang="en-US" smtClean="0"/>
              <a:t>9/14/2020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713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56328"/>
            <a:ext cx="7765322" cy="265075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221385"/>
            <a:ext cx="7765322" cy="1126370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077EF-3DB9-4852-A8C8-9AA18A70A9F8}" type="datetimeFigureOut">
              <a:rPr lang="en-US" smtClean="0"/>
              <a:t>9/14/2020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4865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24467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707524"/>
            <a:ext cx="6564224" cy="399562"/>
          </a:xfrm>
        </p:spPr>
        <p:txBody>
          <a:bodyPr anchor="t">
            <a:normAutofit/>
          </a:bodyPr>
          <a:lstStyle>
            <a:lvl1pPr marL="0" indent="0" algn="r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228265"/>
            <a:ext cx="7765322" cy="111712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077EF-3DB9-4852-A8C8-9AA18A70A9F8}" type="datetimeFigureOut">
              <a:rPr lang="en-US" smtClean="0"/>
              <a:t>9/14/2020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742950" y="66359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78537" y="219619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3138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1595207"/>
            <a:ext cx="7765322" cy="188387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3487917"/>
            <a:ext cx="7764149" cy="855483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077EF-3DB9-4852-A8C8-9AA18A70A9F8}" type="datetimeFigureOut">
              <a:rPr lang="en-US" smtClean="0"/>
              <a:t>9/14/2020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22880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457200"/>
            <a:ext cx="7765322" cy="7278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414462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1928812"/>
            <a:ext cx="2475738" cy="241458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414462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1928812"/>
            <a:ext cx="2475738" cy="241458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414462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1928812"/>
            <a:ext cx="2475738" cy="241458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077EF-3DB9-4852-A8C8-9AA18A70A9F8}" type="datetimeFigureOut">
              <a:rPr lang="en-US" smtClean="0"/>
              <a:t>9/14/2020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96160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72" y="1363661"/>
            <a:ext cx="2504979" cy="1385888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850" y="1363661"/>
            <a:ext cx="2504979" cy="1385888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038" y="1363661"/>
            <a:ext cx="2504979" cy="138588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457200"/>
            <a:ext cx="7765322" cy="7278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2928079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454188"/>
            <a:ext cx="2319276" cy="1202216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3360276"/>
            <a:ext cx="2475738" cy="983125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2928079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454321"/>
            <a:ext cx="2319276" cy="1206123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6" y="3360276"/>
            <a:ext cx="2475738" cy="983125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2928079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450824"/>
            <a:ext cx="2319276" cy="1205471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3360274"/>
            <a:ext cx="2475738" cy="983126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077EF-3DB9-4852-A8C8-9AA18A70A9F8}" type="datetimeFigureOut">
              <a:rPr lang="en-US" smtClean="0"/>
              <a:t>9/14/2020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14094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DED0C-DAEC-4513-8FE5-0BC66DC3AA12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17243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457200"/>
            <a:ext cx="1713365" cy="38862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457200"/>
            <a:ext cx="5937654" cy="3886201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DED0C-DAEC-4513-8FE5-0BC66DC3AA12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3392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DED0C-DAEC-4513-8FE5-0BC66DC3AA12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Introdução a Inteligência Artificial</a:t>
            </a:r>
          </a:p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9936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320801"/>
            <a:ext cx="7192913" cy="1371610"/>
          </a:xfrm>
        </p:spPr>
        <p:txBody>
          <a:bodyPr anchor="b"/>
          <a:lstStyle>
            <a:lvl1pPr algn="ctr">
              <a:defRPr sz="3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2692409"/>
            <a:ext cx="7192913" cy="1130291"/>
          </a:xfrm>
        </p:spPr>
        <p:txBody>
          <a:bodyPr anchor="t"/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DED0C-DAEC-4513-8FE5-0BC66DC3AA12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Introdução a Inteligência Artificial</a:t>
            </a:r>
          </a:p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4039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299337"/>
            <a:ext cx="3795373" cy="304406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299337"/>
            <a:ext cx="3798499" cy="304406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DED0C-DAEC-4513-8FE5-0BC66DC3AA12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Introdução a Inteligência Artificial</a:t>
            </a:r>
          </a:p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859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6" y="1300880"/>
            <a:ext cx="3816804" cy="3111577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864" y="1300880"/>
            <a:ext cx="3816804" cy="31115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376441"/>
            <a:ext cx="3657258" cy="408663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1785103"/>
            <a:ext cx="3657258" cy="25582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376441"/>
            <a:ext cx="3671498" cy="408662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1785103"/>
            <a:ext cx="3671498" cy="25582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077EF-3DB9-4852-A8C8-9AA18A70A9F8}" type="datetimeFigureOut">
              <a:rPr lang="en-US" smtClean="0"/>
              <a:t>9/14/2020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2675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DED0C-DAEC-4513-8FE5-0BC66DC3AA12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2770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DED0C-DAEC-4513-8FE5-0BC66DC3AA12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Introdução a Inteligência Artificial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8577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200"/>
            <a:ext cx="2780167" cy="1366439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457200"/>
            <a:ext cx="4808943" cy="38862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1823639"/>
            <a:ext cx="2780167" cy="2519761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DED0C-DAEC-4513-8FE5-0BC66DC3AA12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9957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249" y="457200"/>
            <a:ext cx="2688125" cy="39036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442"/>
            <a:ext cx="4451212" cy="1372004"/>
          </a:xfrm>
        </p:spPr>
        <p:txBody>
          <a:bodyPr anchor="b">
            <a:no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81914" y="572776"/>
            <a:ext cx="2456813" cy="3684617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1829445"/>
            <a:ext cx="4451212" cy="2532101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DED0C-DAEC-4513-8FE5-0BC66DC3AA12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4558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457200"/>
            <a:ext cx="7200163" cy="72783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299337"/>
            <a:ext cx="7200163" cy="304406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28077EF-3DB9-4852-A8C8-9AA18A70A9F8}" type="datetimeFigureOut">
              <a:rPr lang="en-US" smtClean="0"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4412457"/>
            <a:ext cx="50046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Prof. Edson Melo de Souza, MSc. – prof.edson.melo@gmail.com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2773F99-396A-4C95-9F7B-91965C8CEDE6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F61400-5C9C-49BD-9856-80C664BFDEFA}"/>
              </a:ext>
            </a:extLst>
          </p:cNvPr>
          <p:cNvSpPr/>
          <p:nvPr userDrawn="1"/>
        </p:nvSpPr>
        <p:spPr>
          <a:xfrm>
            <a:off x="8469630" y="0"/>
            <a:ext cx="685800" cy="51435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873678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342900" rtl="0" eaLnBrk="1" latinLnBrk="0" hangingPunct="1">
        <a:spcBef>
          <a:spcPct val="0"/>
        </a:spcBef>
        <a:buNone/>
        <a:defRPr sz="3000" b="1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1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1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540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"/>
        <a:defRPr sz="13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1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769500" indent="-1620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2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1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039500" indent="-1620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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1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255500" indent="-1620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1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1510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18013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09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2329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osofista.wordpress.com/" TargetMode="External"/><Relationship Id="rId2" Type="http://schemas.openxmlformats.org/officeDocument/2006/relationships/hyperlink" Target="http://www.cefor.ifes.edu.b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utorialspoint.com/discrete_mathematics/rules_of_inference.ht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DAB482FD-C684-4DAA-AC4C-1739F51A9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854427" y="822960"/>
            <a:ext cx="4532906" cy="3470148"/>
          </a:xfrm>
        </p:spPr>
        <p:txBody>
          <a:bodyPr anchor="ctr">
            <a:normAutofit/>
          </a:bodyPr>
          <a:lstStyle/>
          <a:p>
            <a:pPr algn="l"/>
            <a:r>
              <a:rPr lang="pt-BR" dirty="0">
                <a:solidFill>
                  <a:schemeClr val="tx1"/>
                </a:solidFill>
              </a:rPr>
              <a:t>Regras de Inferência Clássica</a:t>
            </a:r>
            <a:endParaRPr lang="pt-BR" i="1" dirty="0">
              <a:solidFill>
                <a:schemeClr val="tx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346" y="822960"/>
            <a:ext cx="2442133" cy="3470147"/>
          </a:xfrm>
        </p:spPr>
        <p:txBody>
          <a:bodyPr anchor="ctr">
            <a:normAutofit/>
          </a:bodyPr>
          <a:lstStyle/>
          <a:p>
            <a:pPr algn="r"/>
            <a:r>
              <a:rPr lang="pt-BR" sz="1200" dirty="0"/>
              <a:t>Prof. Edson Melo de Souza, MSc.</a:t>
            </a:r>
          </a:p>
          <a:p>
            <a:pPr algn="r"/>
            <a:r>
              <a:rPr lang="pt-BR" sz="1200" dirty="0">
                <a:latin typeface="Calibri" panose="020F0502020204030204" pitchFamily="34" charset="0"/>
                <a:cs typeface="Courier New" panose="02070309020205020404" pitchFamily="49" charset="0"/>
              </a:rPr>
              <a:t>prof.edson.melo@gmail.com</a:t>
            </a:r>
          </a:p>
        </p:txBody>
      </p:sp>
      <p:cxnSp>
        <p:nvCxnSpPr>
          <p:cNvPr id="13" name="Straight Connector 9">
            <a:extLst>
              <a:ext uri="{FF2B5EF4-FFF2-40B4-BE49-F238E27FC236}">
                <a16:creationId xmlns:a16="http://schemas.microsoft.com/office/drawing/2014/main" id="{2DAA738B-EDF5-4694-B25A-3488245BC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953" y="1543049"/>
            <a:ext cx="0" cy="20574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425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FD11CC-4840-41C5-9B5D-EBC9941AA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 Verdade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ela 6">
                <a:extLst>
                  <a:ext uri="{FF2B5EF4-FFF2-40B4-BE49-F238E27FC236}">
                    <a16:creationId xmlns:a16="http://schemas.microsoft.com/office/drawing/2014/main" id="{D98DCAE7-E073-4ED4-8CBA-8E2C86F42B7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12972148"/>
                  </p:ext>
                </p:extLst>
              </p:nvPr>
            </p:nvGraphicFramePr>
            <p:xfrm>
              <a:off x="1259632" y="1463800"/>
              <a:ext cx="6171570" cy="3185135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028595">
                      <a:extLst>
                        <a:ext uri="{9D8B030D-6E8A-4147-A177-3AD203B41FA5}">
                          <a16:colId xmlns:a16="http://schemas.microsoft.com/office/drawing/2014/main" val="1520475132"/>
                        </a:ext>
                      </a:extLst>
                    </a:gridCol>
                    <a:gridCol w="1028595">
                      <a:extLst>
                        <a:ext uri="{9D8B030D-6E8A-4147-A177-3AD203B41FA5}">
                          <a16:colId xmlns:a16="http://schemas.microsoft.com/office/drawing/2014/main" val="2931445670"/>
                        </a:ext>
                      </a:extLst>
                    </a:gridCol>
                    <a:gridCol w="1028595">
                      <a:extLst>
                        <a:ext uri="{9D8B030D-6E8A-4147-A177-3AD203B41FA5}">
                          <a16:colId xmlns:a16="http://schemas.microsoft.com/office/drawing/2014/main" val="195794788"/>
                        </a:ext>
                      </a:extLst>
                    </a:gridCol>
                    <a:gridCol w="1028595">
                      <a:extLst>
                        <a:ext uri="{9D8B030D-6E8A-4147-A177-3AD203B41FA5}">
                          <a16:colId xmlns:a16="http://schemas.microsoft.com/office/drawing/2014/main" val="2404452293"/>
                        </a:ext>
                      </a:extLst>
                    </a:gridCol>
                    <a:gridCol w="1028595">
                      <a:extLst>
                        <a:ext uri="{9D8B030D-6E8A-4147-A177-3AD203B41FA5}">
                          <a16:colId xmlns:a16="http://schemas.microsoft.com/office/drawing/2014/main" val="640238863"/>
                        </a:ext>
                      </a:extLst>
                    </a:gridCol>
                    <a:gridCol w="1028595">
                      <a:extLst>
                        <a:ext uri="{9D8B030D-6E8A-4147-A177-3AD203B41FA5}">
                          <a16:colId xmlns:a16="http://schemas.microsoft.com/office/drawing/2014/main" val="3022672545"/>
                        </a:ext>
                      </a:extLst>
                    </a:gridCol>
                  </a:tblGrid>
                  <a:tr h="6370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>
                              <a:latin typeface="Abadi Extra Light" panose="020B0204020104020204" pitchFamily="34" charset="0"/>
                              <a:cs typeface="Courier New" panose="02070309020205020404" pitchFamily="49" charset="0"/>
                            </a:rPr>
                            <a:t>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>
                              <a:latin typeface="Abadi Extra Light" panose="020B0204020104020204" pitchFamily="34" charset="0"/>
                              <a:cs typeface="Courier New" panose="02070309020205020404" pitchFamily="49" charset="0"/>
                            </a:rPr>
                            <a:t>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>
                              <a:latin typeface="Abadi Extra Light" panose="020B0204020104020204" pitchFamily="34" charset="0"/>
                              <a:cs typeface="Courier New" panose="02070309020205020404" pitchFamily="49" charset="0"/>
                            </a:rPr>
                            <a:t>p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l-GR" sz="200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oMath>
                          </a14:m>
                          <a:r>
                            <a:rPr lang="pt-BR" sz="2000" dirty="0">
                              <a:latin typeface="Abadi Extra Light" panose="020B0204020104020204" pitchFamily="34" charset="0"/>
                              <a:cs typeface="Courier New" panose="02070309020205020404" pitchFamily="49" charset="0"/>
                            </a:rPr>
                            <a:t> 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>
                              <a:latin typeface="Abadi Extra Light" panose="020B0204020104020204" pitchFamily="34" charset="0"/>
                              <a:cs typeface="Courier New" panose="02070309020205020404" pitchFamily="49" charset="0"/>
                            </a:rPr>
                            <a:t>p v 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>
                              <a:latin typeface="Abadi Extra Light" panose="020B0204020104020204" pitchFamily="34" charset="0"/>
                              <a:cs typeface="Courier New" panose="02070309020205020404" pitchFamily="49" charset="0"/>
                            </a:rPr>
                            <a:t>p </a:t>
                          </a:r>
                          <a14:m>
                            <m:oMath xmlns:m="http://schemas.openxmlformats.org/officeDocument/2006/math">
                              <m:r>
                                <a:rPr lang="pt-BR" sz="200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pt-BR" sz="2000" dirty="0">
                              <a:latin typeface="Abadi Extra Light" panose="020B0204020104020204" pitchFamily="34" charset="0"/>
                              <a:cs typeface="Courier New" panose="02070309020205020404" pitchFamily="49" charset="0"/>
                            </a:rPr>
                            <a:t> 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>
                              <a:latin typeface="Abadi Extra Light" panose="020B0204020104020204" pitchFamily="34" charset="0"/>
                              <a:cs typeface="Courier New" panose="02070309020205020404" pitchFamily="49" charset="0"/>
                            </a:rPr>
                            <a:t>p </a:t>
                          </a:r>
                          <a14:m>
                            <m:oMath xmlns:m="http://schemas.openxmlformats.org/officeDocument/2006/math">
                              <m:r>
                                <a:rPr lang="pt-BR" sz="200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↔</m:t>
                              </m:r>
                            </m:oMath>
                          </a14:m>
                          <a:r>
                            <a:rPr lang="pt-BR" sz="2000" dirty="0">
                              <a:solidFill>
                                <a:schemeClr val="tx1"/>
                              </a:solidFill>
                              <a:latin typeface="Abadi Extra Light" panose="020B0204020104020204" pitchFamily="34" charset="0"/>
                              <a:cs typeface="Courier New" panose="02070309020205020404" pitchFamily="49" charset="0"/>
                            </a:rPr>
                            <a:t> </a:t>
                          </a:r>
                          <a:r>
                            <a:rPr lang="pt-BR" sz="2000" dirty="0">
                              <a:latin typeface="Abadi Extra Light" panose="020B0204020104020204" pitchFamily="34" charset="0"/>
                              <a:cs typeface="Courier New" panose="02070309020205020404" pitchFamily="49" charset="0"/>
                            </a:rPr>
                            <a:t>q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82023663"/>
                      </a:ext>
                    </a:extLst>
                  </a:tr>
                  <a:tr h="6370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>
                              <a:latin typeface="Abadi Extra Light" panose="020B0204020104020204" pitchFamily="34" charset="0"/>
                              <a:cs typeface="Courier New" panose="02070309020205020404" pitchFamily="49" charset="0"/>
                            </a:rPr>
                            <a:t>V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>
                              <a:latin typeface="Abadi Extra Light" panose="020B0204020104020204" pitchFamily="34" charset="0"/>
                              <a:cs typeface="Courier New" panose="02070309020205020404" pitchFamily="49" charset="0"/>
                            </a:rPr>
                            <a:t>V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b="1" dirty="0">
                              <a:solidFill>
                                <a:srgbClr val="0070C0"/>
                              </a:solidFill>
                              <a:latin typeface="Abadi Extra Light" panose="020B0204020104020204" pitchFamily="34" charset="0"/>
                              <a:cs typeface="Courier New" panose="02070309020205020404" pitchFamily="49" charset="0"/>
                            </a:rPr>
                            <a:t>V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b="1" dirty="0">
                              <a:solidFill>
                                <a:srgbClr val="0070C0"/>
                              </a:solidFill>
                              <a:latin typeface="Abadi Extra Light" panose="020B0204020104020204" pitchFamily="34" charset="0"/>
                              <a:cs typeface="Courier New" panose="02070309020205020404" pitchFamily="49" charset="0"/>
                            </a:rPr>
                            <a:t>V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b="1" dirty="0">
                              <a:solidFill>
                                <a:srgbClr val="0070C0"/>
                              </a:solidFill>
                              <a:latin typeface="Abadi Extra Light" panose="020B0204020104020204" pitchFamily="34" charset="0"/>
                              <a:cs typeface="Courier New" panose="02070309020205020404" pitchFamily="49" charset="0"/>
                            </a:rPr>
                            <a:t>V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b="1" dirty="0">
                              <a:solidFill>
                                <a:srgbClr val="0070C0"/>
                              </a:solidFill>
                              <a:latin typeface="Abadi Extra Light" panose="020B0204020104020204" pitchFamily="34" charset="0"/>
                              <a:cs typeface="Courier New" panose="02070309020205020404" pitchFamily="49" charset="0"/>
                            </a:rPr>
                            <a:t>V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66062561"/>
                      </a:ext>
                    </a:extLst>
                  </a:tr>
                  <a:tr h="6370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>
                              <a:latin typeface="Abadi Extra Light" panose="020B0204020104020204" pitchFamily="34" charset="0"/>
                              <a:cs typeface="Courier New" panose="02070309020205020404" pitchFamily="49" charset="0"/>
                            </a:rPr>
                            <a:t>V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>
                              <a:latin typeface="Abadi Extra Light" panose="020B0204020104020204" pitchFamily="34" charset="0"/>
                              <a:cs typeface="Courier New" panose="02070309020205020404" pitchFamily="49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b="1" dirty="0">
                              <a:solidFill>
                                <a:srgbClr val="0070C0"/>
                              </a:solidFill>
                              <a:latin typeface="Abadi Extra Light" panose="020B0204020104020204" pitchFamily="34" charset="0"/>
                              <a:cs typeface="Courier New" panose="02070309020205020404" pitchFamily="49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b="1" dirty="0">
                              <a:solidFill>
                                <a:srgbClr val="0070C0"/>
                              </a:solidFill>
                              <a:latin typeface="Abadi Extra Light" panose="020B0204020104020204" pitchFamily="34" charset="0"/>
                              <a:cs typeface="Courier New" panose="02070309020205020404" pitchFamily="49" charset="0"/>
                            </a:rPr>
                            <a:t>V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b="1" dirty="0">
                              <a:solidFill>
                                <a:srgbClr val="0070C0"/>
                              </a:solidFill>
                              <a:latin typeface="Abadi Extra Light" panose="020B0204020104020204" pitchFamily="34" charset="0"/>
                              <a:cs typeface="Courier New" panose="02070309020205020404" pitchFamily="49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b="1" dirty="0">
                              <a:solidFill>
                                <a:srgbClr val="0070C0"/>
                              </a:solidFill>
                              <a:latin typeface="Abadi Extra Light" panose="020B0204020104020204" pitchFamily="34" charset="0"/>
                              <a:cs typeface="Courier New" panose="02070309020205020404" pitchFamily="49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86867844"/>
                      </a:ext>
                    </a:extLst>
                  </a:tr>
                  <a:tr h="6370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>
                              <a:latin typeface="Abadi Extra Light" panose="020B0204020104020204" pitchFamily="34" charset="0"/>
                              <a:cs typeface="Courier New" panose="02070309020205020404" pitchFamily="49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>
                              <a:latin typeface="Abadi Extra Light" panose="020B0204020104020204" pitchFamily="34" charset="0"/>
                              <a:cs typeface="Courier New" panose="02070309020205020404" pitchFamily="49" charset="0"/>
                            </a:rPr>
                            <a:t>V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b="1" dirty="0">
                              <a:solidFill>
                                <a:srgbClr val="0070C0"/>
                              </a:solidFill>
                              <a:latin typeface="Abadi Extra Light" panose="020B0204020104020204" pitchFamily="34" charset="0"/>
                              <a:cs typeface="Courier New" panose="02070309020205020404" pitchFamily="49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b="1" dirty="0">
                              <a:solidFill>
                                <a:srgbClr val="0070C0"/>
                              </a:solidFill>
                              <a:latin typeface="Abadi Extra Light" panose="020B0204020104020204" pitchFamily="34" charset="0"/>
                              <a:cs typeface="Courier New" panose="02070309020205020404" pitchFamily="49" charset="0"/>
                            </a:rPr>
                            <a:t>V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b="1" dirty="0">
                              <a:solidFill>
                                <a:srgbClr val="0070C0"/>
                              </a:solidFill>
                              <a:latin typeface="Abadi Extra Light" panose="020B0204020104020204" pitchFamily="34" charset="0"/>
                              <a:cs typeface="Courier New" panose="02070309020205020404" pitchFamily="49" charset="0"/>
                            </a:rPr>
                            <a:t>V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b="1" dirty="0">
                              <a:solidFill>
                                <a:srgbClr val="0070C0"/>
                              </a:solidFill>
                              <a:latin typeface="Abadi Extra Light" panose="020B0204020104020204" pitchFamily="34" charset="0"/>
                              <a:cs typeface="Courier New" panose="02070309020205020404" pitchFamily="49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30240409"/>
                      </a:ext>
                    </a:extLst>
                  </a:tr>
                  <a:tr h="6370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>
                              <a:latin typeface="Abadi Extra Light" panose="020B0204020104020204" pitchFamily="34" charset="0"/>
                              <a:cs typeface="Courier New" panose="02070309020205020404" pitchFamily="49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>
                              <a:latin typeface="Abadi Extra Light" panose="020B0204020104020204" pitchFamily="34" charset="0"/>
                              <a:cs typeface="Courier New" panose="02070309020205020404" pitchFamily="49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b="1" dirty="0">
                              <a:solidFill>
                                <a:srgbClr val="0070C0"/>
                              </a:solidFill>
                              <a:latin typeface="Abadi Extra Light" panose="020B0204020104020204" pitchFamily="34" charset="0"/>
                              <a:cs typeface="Courier New" panose="02070309020205020404" pitchFamily="49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b="1" dirty="0">
                              <a:solidFill>
                                <a:srgbClr val="0070C0"/>
                              </a:solidFill>
                              <a:latin typeface="Abadi Extra Light" panose="020B0204020104020204" pitchFamily="34" charset="0"/>
                              <a:cs typeface="Courier New" panose="02070309020205020404" pitchFamily="49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b="1" dirty="0">
                              <a:solidFill>
                                <a:srgbClr val="0070C0"/>
                              </a:solidFill>
                              <a:latin typeface="Abadi Extra Light" panose="020B0204020104020204" pitchFamily="34" charset="0"/>
                              <a:cs typeface="Courier New" panose="02070309020205020404" pitchFamily="49" charset="0"/>
                            </a:rPr>
                            <a:t>V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b="1" dirty="0">
                              <a:solidFill>
                                <a:srgbClr val="0070C0"/>
                              </a:solidFill>
                              <a:latin typeface="Abadi Extra Light" panose="020B0204020104020204" pitchFamily="34" charset="0"/>
                              <a:cs typeface="Courier New" panose="02070309020205020404" pitchFamily="49" charset="0"/>
                            </a:rPr>
                            <a:t>V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5931218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ela 6">
                <a:extLst>
                  <a:ext uri="{FF2B5EF4-FFF2-40B4-BE49-F238E27FC236}">
                    <a16:creationId xmlns:a16="http://schemas.microsoft.com/office/drawing/2014/main" id="{D98DCAE7-E073-4ED4-8CBA-8E2C86F42B7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12972148"/>
                  </p:ext>
                </p:extLst>
              </p:nvPr>
            </p:nvGraphicFramePr>
            <p:xfrm>
              <a:off x="1259632" y="1463800"/>
              <a:ext cx="6171570" cy="3185135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028595">
                      <a:extLst>
                        <a:ext uri="{9D8B030D-6E8A-4147-A177-3AD203B41FA5}">
                          <a16:colId xmlns:a16="http://schemas.microsoft.com/office/drawing/2014/main" val="1520475132"/>
                        </a:ext>
                      </a:extLst>
                    </a:gridCol>
                    <a:gridCol w="1028595">
                      <a:extLst>
                        <a:ext uri="{9D8B030D-6E8A-4147-A177-3AD203B41FA5}">
                          <a16:colId xmlns:a16="http://schemas.microsoft.com/office/drawing/2014/main" val="2931445670"/>
                        </a:ext>
                      </a:extLst>
                    </a:gridCol>
                    <a:gridCol w="1028595">
                      <a:extLst>
                        <a:ext uri="{9D8B030D-6E8A-4147-A177-3AD203B41FA5}">
                          <a16:colId xmlns:a16="http://schemas.microsoft.com/office/drawing/2014/main" val="195794788"/>
                        </a:ext>
                      </a:extLst>
                    </a:gridCol>
                    <a:gridCol w="1028595">
                      <a:extLst>
                        <a:ext uri="{9D8B030D-6E8A-4147-A177-3AD203B41FA5}">
                          <a16:colId xmlns:a16="http://schemas.microsoft.com/office/drawing/2014/main" val="2404452293"/>
                        </a:ext>
                      </a:extLst>
                    </a:gridCol>
                    <a:gridCol w="1028595">
                      <a:extLst>
                        <a:ext uri="{9D8B030D-6E8A-4147-A177-3AD203B41FA5}">
                          <a16:colId xmlns:a16="http://schemas.microsoft.com/office/drawing/2014/main" val="640238863"/>
                        </a:ext>
                      </a:extLst>
                    </a:gridCol>
                    <a:gridCol w="1028595">
                      <a:extLst>
                        <a:ext uri="{9D8B030D-6E8A-4147-A177-3AD203B41FA5}">
                          <a16:colId xmlns:a16="http://schemas.microsoft.com/office/drawing/2014/main" val="3022672545"/>
                        </a:ext>
                      </a:extLst>
                    </a:gridCol>
                  </a:tblGrid>
                  <a:tr h="6370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>
                              <a:latin typeface="Abadi Extra Light" panose="020B0204020104020204" pitchFamily="34" charset="0"/>
                              <a:cs typeface="Courier New" panose="02070309020205020404" pitchFamily="49" charset="0"/>
                            </a:rPr>
                            <a:t>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>
                              <a:latin typeface="Abadi Extra Light" panose="020B0204020104020204" pitchFamily="34" charset="0"/>
                              <a:cs typeface="Courier New" panose="02070309020205020404" pitchFamily="49" charset="0"/>
                            </a:rPr>
                            <a:t>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592" t="-952" r="-302367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>
                              <a:latin typeface="Abadi Extra Light" panose="020B0204020104020204" pitchFamily="34" charset="0"/>
                              <a:cs typeface="Courier New" panose="02070309020205020404" pitchFamily="49" charset="0"/>
                            </a:rPr>
                            <a:t>p v 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0592" t="-952" r="-102367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00592" t="-952" r="-2367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2023663"/>
                      </a:ext>
                    </a:extLst>
                  </a:tr>
                  <a:tr h="6370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>
                              <a:latin typeface="Abadi Extra Light" panose="020B0204020104020204" pitchFamily="34" charset="0"/>
                              <a:cs typeface="Courier New" panose="02070309020205020404" pitchFamily="49" charset="0"/>
                            </a:rPr>
                            <a:t>V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>
                              <a:latin typeface="Abadi Extra Light" panose="020B0204020104020204" pitchFamily="34" charset="0"/>
                              <a:cs typeface="Courier New" panose="02070309020205020404" pitchFamily="49" charset="0"/>
                            </a:rPr>
                            <a:t>V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b="1" dirty="0">
                              <a:solidFill>
                                <a:srgbClr val="0070C0"/>
                              </a:solidFill>
                              <a:latin typeface="Abadi Extra Light" panose="020B0204020104020204" pitchFamily="34" charset="0"/>
                              <a:cs typeface="Courier New" panose="02070309020205020404" pitchFamily="49" charset="0"/>
                            </a:rPr>
                            <a:t>V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b="1" dirty="0">
                              <a:solidFill>
                                <a:srgbClr val="0070C0"/>
                              </a:solidFill>
                              <a:latin typeface="Abadi Extra Light" panose="020B0204020104020204" pitchFamily="34" charset="0"/>
                              <a:cs typeface="Courier New" panose="02070309020205020404" pitchFamily="49" charset="0"/>
                            </a:rPr>
                            <a:t>V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b="1" dirty="0">
                              <a:solidFill>
                                <a:srgbClr val="0070C0"/>
                              </a:solidFill>
                              <a:latin typeface="Abadi Extra Light" panose="020B0204020104020204" pitchFamily="34" charset="0"/>
                              <a:cs typeface="Courier New" panose="02070309020205020404" pitchFamily="49" charset="0"/>
                            </a:rPr>
                            <a:t>V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b="1" dirty="0">
                              <a:solidFill>
                                <a:srgbClr val="0070C0"/>
                              </a:solidFill>
                              <a:latin typeface="Abadi Extra Light" panose="020B0204020104020204" pitchFamily="34" charset="0"/>
                              <a:cs typeface="Courier New" panose="02070309020205020404" pitchFamily="49" charset="0"/>
                            </a:rPr>
                            <a:t>V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66062561"/>
                      </a:ext>
                    </a:extLst>
                  </a:tr>
                  <a:tr h="6370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>
                              <a:latin typeface="Abadi Extra Light" panose="020B0204020104020204" pitchFamily="34" charset="0"/>
                              <a:cs typeface="Courier New" panose="02070309020205020404" pitchFamily="49" charset="0"/>
                            </a:rPr>
                            <a:t>V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>
                              <a:latin typeface="Abadi Extra Light" panose="020B0204020104020204" pitchFamily="34" charset="0"/>
                              <a:cs typeface="Courier New" panose="02070309020205020404" pitchFamily="49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b="1" dirty="0">
                              <a:solidFill>
                                <a:srgbClr val="0070C0"/>
                              </a:solidFill>
                              <a:latin typeface="Abadi Extra Light" panose="020B0204020104020204" pitchFamily="34" charset="0"/>
                              <a:cs typeface="Courier New" panose="02070309020205020404" pitchFamily="49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b="1" dirty="0">
                              <a:solidFill>
                                <a:srgbClr val="0070C0"/>
                              </a:solidFill>
                              <a:latin typeface="Abadi Extra Light" panose="020B0204020104020204" pitchFamily="34" charset="0"/>
                              <a:cs typeface="Courier New" panose="02070309020205020404" pitchFamily="49" charset="0"/>
                            </a:rPr>
                            <a:t>V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b="1" dirty="0">
                              <a:solidFill>
                                <a:srgbClr val="0070C0"/>
                              </a:solidFill>
                              <a:latin typeface="Abadi Extra Light" panose="020B0204020104020204" pitchFamily="34" charset="0"/>
                              <a:cs typeface="Courier New" panose="02070309020205020404" pitchFamily="49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b="1" dirty="0">
                              <a:solidFill>
                                <a:srgbClr val="0070C0"/>
                              </a:solidFill>
                              <a:latin typeface="Abadi Extra Light" panose="020B0204020104020204" pitchFamily="34" charset="0"/>
                              <a:cs typeface="Courier New" panose="02070309020205020404" pitchFamily="49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86867844"/>
                      </a:ext>
                    </a:extLst>
                  </a:tr>
                  <a:tr h="6370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>
                              <a:latin typeface="Abadi Extra Light" panose="020B0204020104020204" pitchFamily="34" charset="0"/>
                              <a:cs typeface="Courier New" panose="02070309020205020404" pitchFamily="49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>
                              <a:latin typeface="Abadi Extra Light" panose="020B0204020104020204" pitchFamily="34" charset="0"/>
                              <a:cs typeface="Courier New" panose="02070309020205020404" pitchFamily="49" charset="0"/>
                            </a:rPr>
                            <a:t>V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b="1" dirty="0">
                              <a:solidFill>
                                <a:srgbClr val="0070C0"/>
                              </a:solidFill>
                              <a:latin typeface="Abadi Extra Light" panose="020B0204020104020204" pitchFamily="34" charset="0"/>
                              <a:cs typeface="Courier New" panose="02070309020205020404" pitchFamily="49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b="1" dirty="0">
                              <a:solidFill>
                                <a:srgbClr val="0070C0"/>
                              </a:solidFill>
                              <a:latin typeface="Abadi Extra Light" panose="020B0204020104020204" pitchFamily="34" charset="0"/>
                              <a:cs typeface="Courier New" panose="02070309020205020404" pitchFamily="49" charset="0"/>
                            </a:rPr>
                            <a:t>V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b="1" dirty="0">
                              <a:solidFill>
                                <a:srgbClr val="0070C0"/>
                              </a:solidFill>
                              <a:latin typeface="Abadi Extra Light" panose="020B0204020104020204" pitchFamily="34" charset="0"/>
                              <a:cs typeface="Courier New" panose="02070309020205020404" pitchFamily="49" charset="0"/>
                            </a:rPr>
                            <a:t>V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b="1" dirty="0">
                              <a:solidFill>
                                <a:srgbClr val="0070C0"/>
                              </a:solidFill>
                              <a:latin typeface="Abadi Extra Light" panose="020B0204020104020204" pitchFamily="34" charset="0"/>
                              <a:cs typeface="Courier New" panose="02070309020205020404" pitchFamily="49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30240409"/>
                      </a:ext>
                    </a:extLst>
                  </a:tr>
                  <a:tr h="6370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>
                              <a:latin typeface="Abadi Extra Light" panose="020B0204020104020204" pitchFamily="34" charset="0"/>
                              <a:cs typeface="Courier New" panose="02070309020205020404" pitchFamily="49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>
                              <a:latin typeface="Abadi Extra Light" panose="020B0204020104020204" pitchFamily="34" charset="0"/>
                              <a:cs typeface="Courier New" panose="02070309020205020404" pitchFamily="49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b="1" dirty="0">
                              <a:solidFill>
                                <a:srgbClr val="0070C0"/>
                              </a:solidFill>
                              <a:latin typeface="Abadi Extra Light" panose="020B0204020104020204" pitchFamily="34" charset="0"/>
                              <a:cs typeface="Courier New" panose="02070309020205020404" pitchFamily="49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b="1" dirty="0">
                              <a:solidFill>
                                <a:srgbClr val="0070C0"/>
                              </a:solidFill>
                              <a:latin typeface="Abadi Extra Light" panose="020B0204020104020204" pitchFamily="34" charset="0"/>
                              <a:cs typeface="Courier New" panose="02070309020205020404" pitchFamily="49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b="1" dirty="0">
                              <a:solidFill>
                                <a:srgbClr val="0070C0"/>
                              </a:solidFill>
                              <a:latin typeface="Abadi Extra Light" panose="020B0204020104020204" pitchFamily="34" charset="0"/>
                              <a:cs typeface="Courier New" panose="02070309020205020404" pitchFamily="49" charset="0"/>
                            </a:rPr>
                            <a:t>V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b="1" dirty="0">
                              <a:solidFill>
                                <a:srgbClr val="0070C0"/>
                              </a:solidFill>
                              <a:latin typeface="Abadi Extra Light" panose="020B0204020104020204" pitchFamily="34" charset="0"/>
                              <a:cs typeface="Courier New" panose="02070309020205020404" pitchFamily="49" charset="0"/>
                            </a:rPr>
                            <a:t>V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5931218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11036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FD11CC-4840-41C5-9B5D-EBC9941AA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– Resolva as proposições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ela 6">
                <a:extLst>
                  <a:ext uri="{FF2B5EF4-FFF2-40B4-BE49-F238E27FC236}">
                    <a16:creationId xmlns:a16="http://schemas.microsoft.com/office/drawing/2014/main" id="{D98DCAE7-E073-4ED4-8CBA-8E2C86F42B7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84462669"/>
                  </p:ext>
                </p:extLst>
              </p:nvPr>
            </p:nvGraphicFramePr>
            <p:xfrm>
              <a:off x="755576" y="1501165"/>
              <a:ext cx="6840760" cy="3185135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544218">
                      <a:extLst>
                        <a:ext uri="{9D8B030D-6E8A-4147-A177-3AD203B41FA5}">
                          <a16:colId xmlns:a16="http://schemas.microsoft.com/office/drawing/2014/main" val="1520475132"/>
                        </a:ext>
                      </a:extLst>
                    </a:gridCol>
                    <a:gridCol w="544218">
                      <a:extLst>
                        <a:ext uri="{9D8B030D-6E8A-4147-A177-3AD203B41FA5}">
                          <a16:colId xmlns:a16="http://schemas.microsoft.com/office/drawing/2014/main" val="2931445670"/>
                        </a:ext>
                      </a:extLst>
                    </a:gridCol>
                    <a:gridCol w="2876162">
                      <a:extLst>
                        <a:ext uri="{9D8B030D-6E8A-4147-A177-3AD203B41FA5}">
                          <a16:colId xmlns:a16="http://schemas.microsoft.com/office/drawing/2014/main" val="195794788"/>
                        </a:ext>
                      </a:extLst>
                    </a:gridCol>
                    <a:gridCol w="2876162">
                      <a:extLst>
                        <a:ext uri="{9D8B030D-6E8A-4147-A177-3AD203B41FA5}">
                          <a16:colId xmlns:a16="http://schemas.microsoft.com/office/drawing/2014/main" val="640238863"/>
                        </a:ext>
                      </a:extLst>
                    </a:gridCol>
                  </a:tblGrid>
                  <a:tr h="6370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>
                              <a:latin typeface="Abadi Extra Light" panose="020B0204020104020204" pitchFamily="34" charset="0"/>
                              <a:cs typeface="Courier New" panose="02070309020205020404" pitchFamily="49" charset="0"/>
                            </a:rPr>
                            <a:t>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>
                              <a:latin typeface="Abadi Extra Light" panose="020B0204020104020204" pitchFamily="34" charset="0"/>
                              <a:cs typeface="Courier New" panose="02070309020205020404" pitchFamily="49" charset="0"/>
                            </a:rPr>
                            <a:t>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>
                              <a:latin typeface="Abadi Extra Light" panose="020B0204020104020204" pitchFamily="34" charset="0"/>
                              <a:cs typeface="Courier New" panose="02070309020205020404" pitchFamily="49" charset="0"/>
                            </a:rPr>
                            <a:t>p </a:t>
                          </a:r>
                          <a14:m>
                            <m:oMath xmlns:m="http://schemas.openxmlformats.org/officeDocument/2006/math">
                              <m:r>
                                <a:rPr lang="pt-BR" sz="200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pt-BR" sz="2000" dirty="0">
                              <a:latin typeface="Abadi Extra Light" panose="020B0204020104020204" pitchFamily="34" charset="0"/>
                              <a:cs typeface="Courier New" panose="02070309020205020404" pitchFamily="49" charset="0"/>
                            </a:rPr>
                            <a:t> q </a:t>
                          </a:r>
                          <a14:m>
                            <m:oMath xmlns:m="http://schemas.openxmlformats.org/officeDocument/2006/math">
                              <m:r>
                                <a:rPr lang="pt-BR" sz="200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↔</m:t>
                              </m:r>
                            </m:oMath>
                          </a14:m>
                          <a:r>
                            <a:rPr lang="pt-BR" sz="2000" dirty="0">
                              <a:latin typeface="Abadi Extra Light" panose="020B0204020104020204" pitchFamily="34" charset="0"/>
                              <a:cs typeface="Courier New" panose="02070309020205020404" pitchFamily="49" charset="0"/>
                            </a:rPr>
                            <a:t> ( p </a:t>
                          </a:r>
                          <a14:m>
                            <m:oMath xmlns:m="http://schemas.openxmlformats.org/officeDocument/2006/math">
                              <m:r>
                                <a:rPr lang="pt-BR" sz="200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¬</m:t>
                              </m:r>
                            </m:oMath>
                          </a14:m>
                          <a:r>
                            <a:rPr lang="pt-BR" sz="2000" dirty="0">
                              <a:latin typeface="Abadi Extra Light" panose="020B0204020104020204" pitchFamily="34" charset="0"/>
                              <a:cs typeface="Courier New" panose="02070309020205020404" pitchFamily="49" charset="0"/>
                            </a:rPr>
                            <a:t> q ) ∧ 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>
                              <a:latin typeface="Abadi Extra Light" panose="020B0204020104020204" pitchFamily="34" charset="0"/>
                              <a:cs typeface="Courier New" panose="02070309020205020404" pitchFamily="49" charset="0"/>
                            </a:rPr>
                            <a:t>p </a:t>
                          </a:r>
                          <a14:m>
                            <m:oMath xmlns:m="http://schemas.openxmlformats.org/officeDocument/2006/math">
                              <m:r>
                                <a:rPr lang="pt-BR" sz="200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¬¬</m:t>
                              </m:r>
                            </m:oMath>
                          </a14:m>
                          <a:r>
                            <a:rPr lang="pt-BR" sz="2000" dirty="0">
                              <a:latin typeface="Abadi Extra Light" panose="020B0204020104020204" pitchFamily="34" charset="0"/>
                              <a:cs typeface="Courier New" panose="02070309020205020404" pitchFamily="49" charset="0"/>
                            </a:rPr>
                            <a:t> q </a:t>
                          </a:r>
                          <a14:m>
                            <m:oMath xmlns:m="http://schemas.openxmlformats.org/officeDocument/2006/math">
                              <m:r>
                                <a:rPr lang="pt-BR" sz="200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pt-BR" sz="2000" dirty="0">
                              <a:latin typeface="Abadi Extra Light" panose="020B0204020104020204" pitchFamily="34" charset="0"/>
                              <a:cs typeface="Courier New" panose="02070309020205020404" pitchFamily="49" charset="0"/>
                            </a:rPr>
                            <a:t> q </a:t>
                          </a:r>
                          <a14:m>
                            <m:oMath xmlns:m="http://schemas.openxmlformats.org/officeDocument/2006/math">
                              <m:r>
                                <a:rPr lang="pt-BR" sz="200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↔</m:t>
                              </m:r>
                            </m:oMath>
                          </a14:m>
                          <a:r>
                            <a:rPr lang="pt-BR" sz="2000" dirty="0">
                              <a:latin typeface="Abadi Extra Light" panose="020B0204020104020204" pitchFamily="34" charset="0"/>
                              <a:cs typeface="Courier New" panose="02070309020205020404" pitchFamily="49" charset="0"/>
                            </a:rPr>
                            <a:t> p v p ∧ q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82023663"/>
                      </a:ext>
                    </a:extLst>
                  </a:tr>
                  <a:tr h="6370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>
                              <a:latin typeface="Abadi Extra Light" panose="020B0204020104020204" pitchFamily="34" charset="0"/>
                              <a:cs typeface="Courier New" panose="02070309020205020404" pitchFamily="49" charset="0"/>
                            </a:rPr>
                            <a:t>V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>
                              <a:latin typeface="Abadi Extra Light" panose="020B0204020104020204" pitchFamily="34" charset="0"/>
                              <a:cs typeface="Courier New" panose="02070309020205020404" pitchFamily="49" charset="0"/>
                            </a:rPr>
                            <a:t>V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b="1" dirty="0">
                              <a:solidFill>
                                <a:srgbClr val="0070C0"/>
                              </a:solidFill>
                              <a:latin typeface="Abadi Extra Light" panose="020B0204020104020204" pitchFamily="34" charset="0"/>
                              <a:cs typeface="Courier New" panose="02070309020205020404" pitchFamily="49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b="1" dirty="0">
                              <a:solidFill>
                                <a:srgbClr val="0070C0"/>
                              </a:solidFill>
                              <a:latin typeface="Abadi Extra Light" panose="020B0204020104020204" pitchFamily="34" charset="0"/>
                              <a:cs typeface="Courier New" panose="02070309020205020404" pitchFamily="49" charset="0"/>
                            </a:rPr>
                            <a:t>V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66062561"/>
                      </a:ext>
                    </a:extLst>
                  </a:tr>
                  <a:tr h="6370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>
                              <a:latin typeface="Abadi Extra Light" panose="020B0204020104020204" pitchFamily="34" charset="0"/>
                              <a:cs typeface="Courier New" panose="02070309020205020404" pitchFamily="49" charset="0"/>
                            </a:rPr>
                            <a:t>V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>
                              <a:latin typeface="Abadi Extra Light" panose="020B0204020104020204" pitchFamily="34" charset="0"/>
                              <a:cs typeface="Courier New" panose="02070309020205020404" pitchFamily="49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b="1" dirty="0">
                              <a:solidFill>
                                <a:srgbClr val="0070C0"/>
                              </a:solidFill>
                              <a:latin typeface="Abadi Extra Light" panose="020B0204020104020204" pitchFamily="34" charset="0"/>
                              <a:cs typeface="Courier New" panose="02070309020205020404" pitchFamily="49" charset="0"/>
                            </a:rPr>
                            <a:t>V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b="1" dirty="0">
                              <a:solidFill>
                                <a:srgbClr val="0070C0"/>
                              </a:solidFill>
                              <a:latin typeface="Abadi Extra Light" panose="020B0204020104020204" pitchFamily="34" charset="0"/>
                              <a:cs typeface="Courier New" panose="02070309020205020404" pitchFamily="49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86867844"/>
                      </a:ext>
                    </a:extLst>
                  </a:tr>
                  <a:tr h="6370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>
                              <a:latin typeface="Abadi Extra Light" panose="020B0204020104020204" pitchFamily="34" charset="0"/>
                              <a:cs typeface="Courier New" panose="02070309020205020404" pitchFamily="49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>
                              <a:latin typeface="Abadi Extra Light" panose="020B0204020104020204" pitchFamily="34" charset="0"/>
                              <a:cs typeface="Courier New" panose="02070309020205020404" pitchFamily="49" charset="0"/>
                            </a:rPr>
                            <a:t>V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b="1" dirty="0">
                              <a:solidFill>
                                <a:srgbClr val="0070C0"/>
                              </a:solidFill>
                              <a:latin typeface="Abadi Extra Light" panose="020B0204020104020204" pitchFamily="34" charset="0"/>
                              <a:cs typeface="Courier New" panose="02070309020205020404" pitchFamily="49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b="1" dirty="0">
                              <a:solidFill>
                                <a:srgbClr val="0070C0"/>
                              </a:solidFill>
                              <a:latin typeface="Abadi Extra Light" panose="020B0204020104020204" pitchFamily="34" charset="0"/>
                              <a:cs typeface="Courier New" panose="02070309020205020404" pitchFamily="49" charset="0"/>
                            </a:rPr>
                            <a:t>V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30240409"/>
                      </a:ext>
                    </a:extLst>
                  </a:tr>
                  <a:tr h="6370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>
                              <a:latin typeface="Abadi Extra Light" panose="020B0204020104020204" pitchFamily="34" charset="0"/>
                              <a:cs typeface="Courier New" panose="02070309020205020404" pitchFamily="49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>
                              <a:latin typeface="Abadi Extra Light" panose="020B0204020104020204" pitchFamily="34" charset="0"/>
                              <a:cs typeface="Courier New" panose="02070309020205020404" pitchFamily="49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b="1" dirty="0">
                              <a:solidFill>
                                <a:srgbClr val="0070C0"/>
                              </a:solidFill>
                              <a:latin typeface="Abadi Extra Light" panose="020B0204020104020204" pitchFamily="34" charset="0"/>
                              <a:cs typeface="Courier New" panose="02070309020205020404" pitchFamily="49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b="1" dirty="0">
                              <a:solidFill>
                                <a:srgbClr val="0070C0"/>
                              </a:solidFill>
                              <a:latin typeface="Abadi Extra Light" panose="020B0204020104020204" pitchFamily="34" charset="0"/>
                              <a:cs typeface="Courier New" panose="02070309020205020404" pitchFamily="49" charset="0"/>
                            </a:rPr>
                            <a:t>V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5931218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ela 6">
                <a:extLst>
                  <a:ext uri="{FF2B5EF4-FFF2-40B4-BE49-F238E27FC236}">
                    <a16:creationId xmlns:a16="http://schemas.microsoft.com/office/drawing/2014/main" id="{D98DCAE7-E073-4ED4-8CBA-8E2C86F42B7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84462669"/>
                  </p:ext>
                </p:extLst>
              </p:nvPr>
            </p:nvGraphicFramePr>
            <p:xfrm>
              <a:off x="755576" y="1501165"/>
              <a:ext cx="6840760" cy="3185135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544218">
                      <a:extLst>
                        <a:ext uri="{9D8B030D-6E8A-4147-A177-3AD203B41FA5}">
                          <a16:colId xmlns:a16="http://schemas.microsoft.com/office/drawing/2014/main" val="1520475132"/>
                        </a:ext>
                      </a:extLst>
                    </a:gridCol>
                    <a:gridCol w="544218">
                      <a:extLst>
                        <a:ext uri="{9D8B030D-6E8A-4147-A177-3AD203B41FA5}">
                          <a16:colId xmlns:a16="http://schemas.microsoft.com/office/drawing/2014/main" val="2931445670"/>
                        </a:ext>
                      </a:extLst>
                    </a:gridCol>
                    <a:gridCol w="2876162">
                      <a:extLst>
                        <a:ext uri="{9D8B030D-6E8A-4147-A177-3AD203B41FA5}">
                          <a16:colId xmlns:a16="http://schemas.microsoft.com/office/drawing/2014/main" val="195794788"/>
                        </a:ext>
                      </a:extLst>
                    </a:gridCol>
                    <a:gridCol w="2876162">
                      <a:extLst>
                        <a:ext uri="{9D8B030D-6E8A-4147-A177-3AD203B41FA5}">
                          <a16:colId xmlns:a16="http://schemas.microsoft.com/office/drawing/2014/main" val="640238863"/>
                        </a:ext>
                      </a:extLst>
                    </a:gridCol>
                  </a:tblGrid>
                  <a:tr h="6370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>
                              <a:latin typeface="Abadi Extra Light" panose="020B0204020104020204" pitchFamily="34" charset="0"/>
                              <a:cs typeface="Courier New" panose="02070309020205020404" pitchFamily="49" charset="0"/>
                            </a:rPr>
                            <a:t>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>
                              <a:latin typeface="Abadi Extra Light" panose="020B0204020104020204" pitchFamily="34" charset="0"/>
                              <a:cs typeface="Courier New" panose="02070309020205020404" pitchFamily="49" charset="0"/>
                            </a:rPr>
                            <a:t>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8136" t="-952" r="-101059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37844" t="-952" r="-846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2023663"/>
                      </a:ext>
                    </a:extLst>
                  </a:tr>
                  <a:tr h="6370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>
                              <a:latin typeface="Abadi Extra Light" panose="020B0204020104020204" pitchFamily="34" charset="0"/>
                              <a:cs typeface="Courier New" panose="02070309020205020404" pitchFamily="49" charset="0"/>
                            </a:rPr>
                            <a:t>V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>
                              <a:latin typeface="Abadi Extra Light" panose="020B0204020104020204" pitchFamily="34" charset="0"/>
                              <a:cs typeface="Courier New" panose="02070309020205020404" pitchFamily="49" charset="0"/>
                            </a:rPr>
                            <a:t>V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b="1" dirty="0">
                              <a:solidFill>
                                <a:srgbClr val="0070C0"/>
                              </a:solidFill>
                              <a:latin typeface="Abadi Extra Light" panose="020B0204020104020204" pitchFamily="34" charset="0"/>
                              <a:cs typeface="Courier New" panose="02070309020205020404" pitchFamily="49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b="1" dirty="0">
                              <a:solidFill>
                                <a:srgbClr val="0070C0"/>
                              </a:solidFill>
                              <a:latin typeface="Abadi Extra Light" panose="020B0204020104020204" pitchFamily="34" charset="0"/>
                              <a:cs typeface="Courier New" panose="02070309020205020404" pitchFamily="49" charset="0"/>
                            </a:rPr>
                            <a:t>V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66062561"/>
                      </a:ext>
                    </a:extLst>
                  </a:tr>
                  <a:tr h="6370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>
                              <a:latin typeface="Abadi Extra Light" panose="020B0204020104020204" pitchFamily="34" charset="0"/>
                              <a:cs typeface="Courier New" panose="02070309020205020404" pitchFamily="49" charset="0"/>
                            </a:rPr>
                            <a:t>V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>
                              <a:latin typeface="Abadi Extra Light" panose="020B0204020104020204" pitchFamily="34" charset="0"/>
                              <a:cs typeface="Courier New" panose="02070309020205020404" pitchFamily="49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b="1" dirty="0">
                              <a:solidFill>
                                <a:srgbClr val="0070C0"/>
                              </a:solidFill>
                              <a:latin typeface="Abadi Extra Light" panose="020B0204020104020204" pitchFamily="34" charset="0"/>
                              <a:cs typeface="Courier New" panose="02070309020205020404" pitchFamily="49" charset="0"/>
                            </a:rPr>
                            <a:t>V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b="1" dirty="0">
                              <a:solidFill>
                                <a:srgbClr val="0070C0"/>
                              </a:solidFill>
                              <a:latin typeface="Abadi Extra Light" panose="020B0204020104020204" pitchFamily="34" charset="0"/>
                              <a:cs typeface="Courier New" panose="02070309020205020404" pitchFamily="49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86867844"/>
                      </a:ext>
                    </a:extLst>
                  </a:tr>
                  <a:tr h="6370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>
                              <a:latin typeface="Abadi Extra Light" panose="020B0204020104020204" pitchFamily="34" charset="0"/>
                              <a:cs typeface="Courier New" panose="02070309020205020404" pitchFamily="49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>
                              <a:latin typeface="Abadi Extra Light" panose="020B0204020104020204" pitchFamily="34" charset="0"/>
                              <a:cs typeface="Courier New" panose="02070309020205020404" pitchFamily="49" charset="0"/>
                            </a:rPr>
                            <a:t>V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b="1" dirty="0">
                              <a:solidFill>
                                <a:srgbClr val="0070C0"/>
                              </a:solidFill>
                              <a:latin typeface="Abadi Extra Light" panose="020B0204020104020204" pitchFamily="34" charset="0"/>
                              <a:cs typeface="Courier New" panose="02070309020205020404" pitchFamily="49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b="1" dirty="0">
                              <a:solidFill>
                                <a:srgbClr val="0070C0"/>
                              </a:solidFill>
                              <a:latin typeface="Abadi Extra Light" panose="020B0204020104020204" pitchFamily="34" charset="0"/>
                              <a:cs typeface="Courier New" panose="02070309020205020404" pitchFamily="49" charset="0"/>
                            </a:rPr>
                            <a:t>V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30240409"/>
                      </a:ext>
                    </a:extLst>
                  </a:tr>
                  <a:tr h="6370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>
                              <a:latin typeface="Abadi Extra Light" panose="020B0204020104020204" pitchFamily="34" charset="0"/>
                              <a:cs typeface="Courier New" panose="02070309020205020404" pitchFamily="49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>
                              <a:latin typeface="Abadi Extra Light" panose="020B0204020104020204" pitchFamily="34" charset="0"/>
                              <a:cs typeface="Courier New" panose="02070309020205020404" pitchFamily="49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b="1" dirty="0">
                              <a:solidFill>
                                <a:srgbClr val="0070C0"/>
                              </a:solidFill>
                              <a:latin typeface="Abadi Extra Light" panose="020B0204020104020204" pitchFamily="34" charset="0"/>
                              <a:cs typeface="Courier New" panose="02070309020205020404" pitchFamily="49" charset="0"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b="1" dirty="0">
                              <a:solidFill>
                                <a:srgbClr val="0070C0"/>
                              </a:solidFill>
                              <a:latin typeface="Abadi Extra Light" panose="020B0204020104020204" pitchFamily="34" charset="0"/>
                              <a:cs typeface="Courier New" panose="02070309020205020404" pitchFamily="49" charset="0"/>
                            </a:rPr>
                            <a:t>V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5931218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45366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FD11CC-4840-41C5-9B5D-EBC9941AA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6D3AA1-9447-44CA-9216-557B3E30E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46" y="1299337"/>
            <a:ext cx="7200163" cy="3720685"/>
          </a:xfrm>
        </p:spPr>
        <p:txBody>
          <a:bodyPr>
            <a:normAutofit/>
          </a:bodyPr>
          <a:lstStyle/>
          <a:p>
            <a:pPr marL="27675" indent="0" algn="just">
              <a:buNone/>
            </a:pPr>
            <a:r>
              <a:rPr lang="pt-BR" sz="2400" dirty="0"/>
              <a:t>A Rússia era uma potência superior e, a França não era suficientemente poderosa ou Napoleão cometeu um erro. Napoleão não cometeu um erro, mas se o exército não perdeu, então a França era poderosa. Portanto, o exército perdeu e a Rússia era uma potência superior. Elabore a sentença lógica do texto.</a:t>
            </a:r>
          </a:p>
          <a:p>
            <a:pPr marL="27675" indent="0" algn="just">
              <a:buNone/>
            </a:pPr>
            <a:endParaRPr lang="pt-BR" sz="2400" dirty="0"/>
          </a:p>
          <a:p>
            <a:pPr marL="27675" indent="0" algn="just">
              <a:buNone/>
            </a:pPr>
            <a:r>
              <a:rPr lang="pt-BR" sz="2400" dirty="0"/>
              <a:t>Resposta: </a:t>
            </a:r>
            <a:r>
              <a:rPr lang="pt-BR" sz="2400" dirty="0">
                <a:solidFill>
                  <a:srgbClr val="FF9900"/>
                </a:solidFill>
              </a:rPr>
              <a:t>R ∧ (~F ∨ N) ∧ ~N ∧ (~E → F) → (E ∧ R)</a:t>
            </a:r>
          </a:p>
        </p:txBody>
      </p:sp>
    </p:spTree>
    <p:extLst>
      <p:ext uri="{BB962C8B-B14F-4D97-AF65-F5344CB8AC3E}">
        <p14:creationId xmlns:p14="http://schemas.microsoft.com/office/powerpoint/2010/main" val="2042612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F8889A-E3E9-4200-ABA2-1491086EF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00D73F-D3CE-48B4-899C-47CAE4CB9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z="1400" dirty="0"/>
          </a:p>
          <a:p>
            <a:r>
              <a:rPr lang="pt-BR" sz="1400" dirty="0"/>
              <a:t>CEFOR - </a:t>
            </a:r>
            <a:r>
              <a:rPr lang="pt-BR" sz="1400" dirty="0">
                <a:hlinkClick r:id="rId2"/>
              </a:rPr>
              <a:t>www.cefor.ifes.edu.br</a:t>
            </a:r>
            <a:endParaRPr lang="pt-BR" sz="1400" dirty="0"/>
          </a:p>
          <a:p>
            <a:endParaRPr lang="pt-BR" sz="1400" dirty="0"/>
          </a:p>
          <a:p>
            <a:r>
              <a:rPr lang="pt-BR" sz="1400" dirty="0" err="1"/>
              <a:t>Sophisticis</a:t>
            </a:r>
            <a:r>
              <a:rPr lang="pt-BR" sz="1400" dirty="0"/>
              <a:t> </a:t>
            </a:r>
            <a:r>
              <a:rPr lang="pt-BR" sz="1400" dirty="0" err="1"/>
              <a:t>Elenchis</a:t>
            </a:r>
            <a:r>
              <a:rPr lang="pt-BR" sz="1400" dirty="0"/>
              <a:t> - </a:t>
            </a:r>
            <a:r>
              <a:rPr lang="pt-BR" sz="1400" dirty="0">
                <a:hlinkClick r:id="rId3"/>
              </a:rPr>
              <a:t>https://osofista.wordpress.com</a:t>
            </a:r>
            <a:endParaRPr lang="pt-BR" sz="1400" dirty="0"/>
          </a:p>
          <a:p>
            <a:endParaRPr lang="pt-BR" sz="1400" dirty="0"/>
          </a:p>
          <a:p>
            <a:r>
              <a:rPr lang="pt-BR" sz="1400" dirty="0" err="1"/>
              <a:t>Tutorials</a:t>
            </a:r>
            <a:r>
              <a:rPr lang="pt-BR" sz="1400" dirty="0"/>
              <a:t> Point - </a:t>
            </a:r>
            <a:r>
              <a:rPr lang="pt-BR" sz="1400" dirty="0">
                <a:hlinkClick r:id="rId4"/>
              </a:rPr>
              <a:t>https://www.tutorialspoint.com/discrete_mathematics/rules_of_inference.htm</a:t>
            </a:r>
            <a:endParaRPr lang="pt-BR" sz="1400" dirty="0"/>
          </a:p>
          <a:p>
            <a:endParaRPr lang="pt-BR" sz="24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9006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FD11CC-4840-41C5-9B5D-EBC9941AA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Lógica Proposicional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6D3AA1-9447-44CA-9216-557B3E30E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675" indent="0" algn="just">
              <a:lnSpc>
                <a:spcPct val="150000"/>
              </a:lnSpc>
              <a:buNone/>
            </a:pPr>
            <a:r>
              <a:rPr lang="pt-BR" sz="2400" dirty="0"/>
              <a:t>Em lógica e matemática, uma </a:t>
            </a:r>
            <a:r>
              <a:rPr lang="pt-BR" sz="2400" b="1" dirty="0"/>
              <a:t>lógica proposicional</a:t>
            </a:r>
            <a:r>
              <a:rPr lang="pt-BR" sz="2400" dirty="0"/>
              <a:t> é um </a:t>
            </a:r>
            <a:r>
              <a:rPr lang="pt-BR" sz="2400" b="1" dirty="0">
                <a:solidFill>
                  <a:srgbClr val="FF9900"/>
                </a:solidFill>
              </a:rPr>
              <a:t>sistema formal</a:t>
            </a:r>
            <a:r>
              <a:rPr lang="pt-BR" sz="2400" dirty="0">
                <a:solidFill>
                  <a:srgbClr val="FF9900"/>
                </a:solidFill>
              </a:rPr>
              <a:t> </a:t>
            </a:r>
            <a:r>
              <a:rPr lang="pt-BR" sz="2400" dirty="0"/>
              <a:t>no qual as fórmulas representam </a:t>
            </a:r>
            <a:r>
              <a:rPr lang="pt-BR" sz="2400" b="1" i="1" dirty="0">
                <a:solidFill>
                  <a:srgbClr val="FF9900"/>
                </a:solidFill>
              </a:rPr>
              <a:t>proposições</a:t>
            </a:r>
            <a:r>
              <a:rPr lang="pt-BR" sz="2400" dirty="0"/>
              <a:t> que podem ser formadas pela combinação de proposições atômicas usando </a:t>
            </a:r>
            <a:r>
              <a:rPr lang="pt-BR" sz="2400" i="1" dirty="0"/>
              <a:t>conectivos lógicos</a:t>
            </a:r>
            <a:r>
              <a:rPr lang="pt-BR" sz="2400" dirty="0"/>
              <a:t> e um sistema de </a:t>
            </a:r>
            <a:r>
              <a:rPr lang="pt-BR" sz="2400" i="1" dirty="0"/>
              <a:t>regras de derivação</a:t>
            </a:r>
            <a:r>
              <a:rPr lang="pt-BR" sz="2400" dirty="0"/>
              <a:t>.</a:t>
            </a:r>
          </a:p>
          <a:p>
            <a:pPr>
              <a:lnSpc>
                <a:spcPct val="150000"/>
              </a:lnSpc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1321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FD11CC-4840-41C5-9B5D-EBC9941AA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Proposições declaram uma “</a:t>
            </a:r>
            <a:r>
              <a:rPr lang="pt-BR" dirty="0">
                <a:solidFill>
                  <a:srgbClr val="FF9900"/>
                </a:solidFill>
              </a:rPr>
              <a:t>ideia</a:t>
            </a:r>
            <a:r>
              <a:rPr lang="pt-BR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6D3AA1-9447-44CA-9216-557B3E30E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/>
              <a:t>2 é par</a:t>
            </a:r>
          </a:p>
          <a:p>
            <a:pPr algn="just">
              <a:lnSpc>
                <a:spcPct val="150000"/>
              </a:lnSpc>
            </a:pPr>
            <a:r>
              <a:rPr lang="pt-BR" sz="2400" dirty="0"/>
              <a:t>Os seres humanos são mortais</a:t>
            </a:r>
          </a:p>
          <a:p>
            <a:pPr algn="just">
              <a:lnSpc>
                <a:spcPct val="150000"/>
              </a:lnSpc>
            </a:pPr>
            <a:r>
              <a:rPr lang="pt-BR" sz="2400" dirty="0"/>
              <a:t>O número 13 não é par</a:t>
            </a:r>
          </a:p>
          <a:p>
            <a:pPr algn="just">
              <a:lnSpc>
                <a:spcPct val="150000"/>
              </a:lnSpc>
            </a:pPr>
            <a:r>
              <a:rPr lang="pt-BR" sz="2400" dirty="0"/>
              <a:t>Eu falo inglês ou espanhol</a:t>
            </a:r>
          </a:p>
          <a:p>
            <a:pPr>
              <a:lnSpc>
                <a:spcPct val="150000"/>
              </a:lnSpc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9909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FD11CC-4840-41C5-9B5D-EBC9941AA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Proposições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6D3AA1-9447-44CA-9216-557B3E30E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lnSpc>
                <a:spcPct val="150000"/>
              </a:lnSpc>
            </a:pPr>
            <a:r>
              <a:rPr lang="pt-BR" sz="2400" b="1" dirty="0"/>
              <a:t>Princípios</a:t>
            </a:r>
          </a:p>
          <a:p>
            <a:pPr lvl="1" algn="just">
              <a:lnSpc>
                <a:spcPct val="150000"/>
              </a:lnSpc>
            </a:pPr>
            <a:r>
              <a:rPr lang="pt-BR" sz="2250" dirty="0"/>
              <a:t>Da não contradição	Verdadeiro </a:t>
            </a:r>
            <a:r>
              <a:rPr lang="pt-BR" sz="2250" b="1" dirty="0">
                <a:solidFill>
                  <a:srgbClr val="FF9900"/>
                </a:solidFill>
              </a:rPr>
              <a:t>E</a:t>
            </a:r>
            <a:r>
              <a:rPr lang="pt-BR" sz="2250" dirty="0"/>
              <a:t> Falso</a:t>
            </a:r>
          </a:p>
          <a:p>
            <a:pPr lvl="1" algn="just">
              <a:lnSpc>
                <a:spcPct val="150000"/>
              </a:lnSpc>
            </a:pPr>
            <a:r>
              <a:rPr lang="pt-BR" sz="2250" dirty="0"/>
              <a:t>Do terceiro excluído	Verdadeiro </a:t>
            </a:r>
            <a:r>
              <a:rPr lang="pt-BR" sz="2250" b="1" dirty="0">
                <a:solidFill>
                  <a:srgbClr val="FF9900"/>
                </a:solidFill>
              </a:rPr>
              <a:t>OU</a:t>
            </a:r>
            <a:r>
              <a:rPr lang="pt-BR" sz="2250" dirty="0"/>
              <a:t> Falso</a:t>
            </a:r>
          </a:p>
          <a:p>
            <a:pPr>
              <a:lnSpc>
                <a:spcPct val="150000"/>
              </a:lnSpc>
            </a:pPr>
            <a:r>
              <a:rPr lang="pt-BR" sz="2400" b="1" dirty="0"/>
              <a:t>Classificação</a:t>
            </a:r>
          </a:p>
          <a:p>
            <a:pPr lvl="1">
              <a:lnSpc>
                <a:spcPct val="150000"/>
              </a:lnSpc>
            </a:pPr>
            <a:r>
              <a:rPr lang="pt-BR" sz="2250" dirty="0"/>
              <a:t>Atômica: 2 é par</a:t>
            </a:r>
          </a:p>
          <a:p>
            <a:pPr lvl="1">
              <a:lnSpc>
                <a:spcPct val="150000"/>
              </a:lnSpc>
            </a:pPr>
            <a:r>
              <a:rPr lang="pt-BR" sz="2250" dirty="0"/>
              <a:t>Molecular: 2 é par </a:t>
            </a:r>
            <a:r>
              <a:rPr lang="pt-BR" sz="2250" b="1" dirty="0">
                <a:solidFill>
                  <a:srgbClr val="FF9900"/>
                </a:solidFill>
              </a:rPr>
              <a:t>e</a:t>
            </a:r>
            <a:r>
              <a:rPr lang="pt-BR" sz="2250" dirty="0"/>
              <a:t> 12 é par</a:t>
            </a:r>
          </a:p>
        </p:txBody>
      </p:sp>
    </p:spTree>
    <p:extLst>
      <p:ext uri="{BB962C8B-B14F-4D97-AF65-F5344CB8AC3E}">
        <p14:creationId xmlns:p14="http://schemas.microsoft.com/office/powerpoint/2010/main" val="3322387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FD11CC-4840-41C5-9B5D-EBC9941AA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Conectivos Lógicos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36D3AA1-9447-44CA-9216-557B3E30E2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27675" indent="0" algn="just">
                  <a:buNone/>
                </a:pPr>
                <a14:m>
                  <m:oMath xmlns:m="http://schemas.openxmlformats.org/officeDocument/2006/math">
                    <m:r>
                      <a:rPr lang="pt-BR" sz="3600" i="1" smtClean="0">
                        <a:solidFill>
                          <a:srgbClr val="FF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pt-BR" sz="3600" dirty="0"/>
                  <a:t> </a:t>
                </a:r>
                <a:r>
                  <a:rPr lang="pt-BR" sz="2200" dirty="0"/>
                  <a:t>ou</a:t>
                </a:r>
                <a:r>
                  <a:rPr lang="pt-BR" sz="3600" dirty="0"/>
                  <a:t> </a:t>
                </a:r>
                <a:r>
                  <a:rPr lang="pt-BR" sz="3600" dirty="0">
                    <a:solidFill>
                      <a:srgbClr val="FF9900"/>
                    </a:solidFill>
                  </a:rPr>
                  <a:t>~</a:t>
                </a:r>
                <a:r>
                  <a:rPr lang="pt-BR" sz="3600" dirty="0"/>
                  <a:t>	negação</a:t>
                </a:r>
              </a:p>
              <a:p>
                <a:pPr marL="27675" indent="0" algn="just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600" i="1" smtClean="0">
                        <a:solidFill>
                          <a:srgbClr val="FF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pt-BR" sz="3600" dirty="0"/>
                  <a:t>				e (conjunção)</a:t>
                </a:r>
              </a:p>
              <a:p>
                <a:pPr marL="27675" indent="0" algn="just">
                  <a:buNone/>
                </a:pPr>
                <a:r>
                  <a:rPr lang="pt-BR" sz="3600" dirty="0">
                    <a:solidFill>
                      <a:srgbClr val="FF9900"/>
                    </a:solidFill>
                  </a:rPr>
                  <a:t>v</a:t>
                </a:r>
                <a:r>
                  <a:rPr lang="pt-BR" sz="3600" dirty="0"/>
                  <a:t>				ou (disjunção)</a:t>
                </a:r>
              </a:p>
              <a:p>
                <a:pPr marL="27675" indent="0" algn="just">
                  <a:buNone/>
                </a:pPr>
                <a14:m>
                  <m:oMath xmlns:m="http://schemas.openxmlformats.org/officeDocument/2006/math">
                    <m:r>
                      <a:rPr lang="pt-BR" sz="3600" i="1" smtClean="0">
                        <a:solidFill>
                          <a:srgbClr val="FF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sz="3600" dirty="0"/>
                  <a:t>			se...então (implica)</a:t>
                </a:r>
              </a:p>
              <a:p>
                <a:pPr marL="27675" indent="0" algn="just">
                  <a:buNone/>
                </a:pPr>
                <a14:m>
                  <m:oMath xmlns:m="http://schemas.openxmlformats.org/officeDocument/2006/math">
                    <m:r>
                      <a:rPr lang="pt-BR" sz="3600" i="1" smtClean="0">
                        <a:solidFill>
                          <a:srgbClr val="FF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pt-BR" sz="3600" dirty="0"/>
                  <a:t>			se, e somente se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36D3AA1-9447-44CA-9216-557B3E30E2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4965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FD11CC-4840-41C5-9B5D-EBC9941AA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Formulando proposições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6D3AA1-9447-44CA-9216-557B3E30E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675" indent="0" algn="just">
              <a:buNone/>
            </a:pPr>
            <a:r>
              <a:rPr lang="pt-BR" sz="2400" dirty="0"/>
              <a:t>Usamos as letras: p, q, r, s, t, e quantas forem necessárias para representar uma proposição. </a:t>
            </a:r>
          </a:p>
          <a:p>
            <a:pPr marL="27675" indent="0" algn="just">
              <a:buNone/>
            </a:pPr>
            <a:r>
              <a:rPr lang="pt-BR" sz="2400" dirty="0"/>
              <a:t>Exemplo:</a:t>
            </a:r>
          </a:p>
          <a:p>
            <a:pPr marL="27675" indent="0" algn="just">
              <a:buNone/>
            </a:pPr>
            <a:r>
              <a:rPr lang="pt-BR" sz="2400" dirty="0">
                <a:solidFill>
                  <a:srgbClr val="FF9900"/>
                </a:solidFill>
              </a:rPr>
              <a:t>p</a:t>
            </a:r>
            <a:r>
              <a:rPr lang="pt-BR" sz="2400" dirty="0"/>
              <a:t>: Hoje está frio.</a:t>
            </a:r>
          </a:p>
          <a:p>
            <a:pPr marL="27675" indent="0" algn="just">
              <a:buNone/>
            </a:pPr>
            <a:r>
              <a:rPr lang="pt-BR" sz="2400" dirty="0">
                <a:solidFill>
                  <a:srgbClr val="FF9900"/>
                </a:solidFill>
              </a:rPr>
              <a:t>q</a:t>
            </a:r>
            <a:r>
              <a:rPr lang="pt-BR" sz="2400" dirty="0"/>
              <a:t>: Janeiro é um mês.</a:t>
            </a:r>
          </a:p>
        </p:txBody>
      </p:sp>
    </p:spTree>
    <p:extLst>
      <p:ext uri="{BB962C8B-B14F-4D97-AF65-F5344CB8AC3E}">
        <p14:creationId xmlns:p14="http://schemas.microsoft.com/office/powerpoint/2010/main" val="1974949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FD11CC-4840-41C5-9B5D-EBC9941AA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Verificando proposições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36D3AA1-9447-44CA-9216-557B3E30E2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7675" indent="0" algn="just">
                  <a:buNone/>
                </a:pPr>
                <a:r>
                  <a:rPr lang="pt-BR" sz="2400" dirty="0">
                    <a:solidFill>
                      <a:srgbClr val="FF9900"/>
                    </a:solidFill>
                  </a:rPr>
                  <a:t>p</a:t>
                </a:r>
                <a:r>
                  <a:rPr lang="pt-BR" sz="2400" dirty="0"/>
                  <a:t>: Hoje está frio.</a:t>
                </a:r>
              </a:p>
              <a:p>
                <a:pPr marL="27675" indent="0" algn="just">
                  <a:buNone/>
                </a:pPr>
                <a:r>
                  <a:rPr lang="pt-BR" sz="2400" dirty="0">
                    <a:solidFill>
                      <a:srgbClr val="FF9900"/>
                    </a:solidFill>
                  </a:rPr>
                  <a:t>q</a:t>
                </a:r>
                <a:r>
                  <a:rPr lang="pt-BR" sz="2400" dirty="0"/>
                  <a:t>: Janeiro é um mês.</a:t>
                </a:r>
              </a:p>
              <a:p>
                <a:pPr marL="27675" indent="0" algn="just">
                  <a:buNone/>
                </a:pPr>
                <a:r>
                  <a:rPr lang="pt-BR" sz="2400" dirty="0"/>
                  <a:t>Adotando as proposições acima determine:</a:t>
                </a:r>
              </a:p>
              <a:p>
                <a:pPr marL="484875" indent="-457200" algn="just">
                  <a:buAutoNum type="alphaLcParenR"/>
                </a:pPr>
                <a14:m>
                  <m:oMath xmlns:m="http://schemas.openxmlformats.org/officeDocument/2006/math">
                    <m:r>
                      <a:rPr lang="pt-BR" sz="24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pt-BR" sz="2400" dirty="0"/>
                  <a:t> p		: Hoje </a:t>
                </a:r>
                <a:r>
                  <a:rPr lang="pt-BR" sz="2400" b="1" dirty="0">
                    <a:solidFill>
                      <a:srgbClr val="FFFF00"/>
                    </a:solidFill>
                  </a:rPr>
                  <a:t>não</a:t>
                </a:r>
                <a:r>
                  <a:rPr lang="pt-BR" sz="2400" dirty="0"/>
                  <a:t> está frio</a:t>
                </a:r>
              </a:p>
              <a:p>
                <a:pPr marL="484875" indent="-457200" algn="just">
                  <a:buAutoNum type="alphaLcParenR"/>
                </a:pPr>
                <a:r>
                  <a:rPr lang="pt-BR" sz="2400" dirty="0"/>
                  <a:t>p v q	: Hoje está frio </a:t>
                </a:r>
                <a:r>
                  <a:rPr lang="pt-BR" sz="2400" b="1" dirty="0">
                    <a:solidFill>
                      <a:srgbClr val="FFFF00"/>
                    </a:solidFill>
                  </a:rPr>
                  <a:t>ou</a:t>
                </a:r>
                <a:r>
                  <a:rPr lang="pt-BR" sz="2400" dirty="0"/>
                  <a:t> janeiro é um mês.</a:t>
                </a:r>
              </a:p>
              <a:p>
                <a:pPr marL="27675" indent="0" algn="just">
                  <a:buNone/>
                </a:pPr>
                <a:endParaRPr lang="pt-BR" sz="2400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36D3AA1-9447-44CA-9216-557B3E30E2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4701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FD11CC-4840-41C5-9B5D-EBC9941AA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Verificando proposições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36D3AA1-9447-44CA-9216-557B3E30E2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346" y="1299337"/>
                <a:ext cx="7631070" cy="3720685"/>
              </a:xfrm>
            </p:spPr>
            <p:txBody>
              <a:bodyPr>
                <a:normAutofit lnSpcReduction="10000"/>
              </a:bodyPr>
              <a:lstStyle/>
              <a:p>
                <a:pPr marL="27675" indent="0" algn="just">
                  <a:buNone/>
                </a:pPr>
                <a:r>
                  <a:rPr lang="pt-BR" sz="2400" dirty="0">
                    <a:solidFill>
                      <a:srgbClr val="FF9900"/>
                    </a:solidFill>
                  </a:rPr>
                  <a:t>p</a:t>
                </a:r>
                <a:r>
                  <a:rPr lang="pt-BR" sz="2400" dirty="0"/>
                  <a:t>: Hoje está frio. </a:t>
                </a:r>
              </a:p>
              <a:p>
                <a:pPr marL="27675" indent="0" algn="just">
                  <a:buNone/>
                </a:pPr>
                <a:r>
                  <a:rPr lang="pt-BR" sz="2400" dirty="0">
                    <a:solidFill>
                      <a:srgbClr val="FF9900"/>
                    </a:solidFill>
                  </a:rPr>
                  <a:t>q</a:t>
                </a:r>
                <a:r>
                  <a:rPr lang="pt-BR" sz="2400" dirty="0"/>
                  <a:t>: Janeiro é um mês.</a:t>
                </a:r>
              </a:p>
              <a:p>
                <a:pPr marL="27675" indent="0" algn="just">
                  <a:buNone/>
                </a:pPr>
                <a:r>
                  <a:rPr lang="pt-BR" sz="2400" dirty="0"/>
                  <a:t>Adotando as proposições acima determine:</a:t>
                </a:r>
              </a:p>
              <a:p>
                <a:pPr marL="484875" indent="-457200" algn="just">
                  <a:buAutoNum type="alphaLcParenR"/>
                </a:pPr>
                <a14:m>
                  <m:oMath xmlns:m="http://schemas.openxmlformats.org/officeDocument/2006/math">
                    <m:r>
                      <a:rPr lang="pt-BR" sz="19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pt-BR" sz="1900" dirty="0"/>
                  <a:t> p			: Hoje </a:t>
                </a:r>
                <a:r>
                  <a:rPr lang="pt-BR" sz="1900" b="1" dirty="0">
                    <a:solidFill>
                      <a:srgbClr val="FFFF00"/>
                    </a:solidFill>
                  </a:rPr>
                  <a:t>não</a:t>
                </a:r>
                <a:r>
                  <a:rPr lang="pt-BR" sz="1900" dirty="0"/>
                  <a:t> está frio</a:t>
                </a:r>
              </a:p>
              <a:p>
                <a:pPr marL="484875" indent="-457200" algn="just">
                  <a:buAutoNum type="alphaLcParenR"/>
                </a:pPr>
                <a:r>
                  <a:rPr lang="pt-BR" sz="1900" dirty="0"/>
                  <a:t>p v q			: Hoje está frio </a:t>
                </a:r>
                <a:r>
                  <a:rPr lang="pt-BR" sz="1900" b="1" dirty="0">
                    <a:solidFill>
                      <a:srgbClr val="FFFF00"/>
                    </a:solidFill>
                  </a:rPr>
                  <a:t>ou</a:t>
                </a:r>
                <a:r>
                  <a:rPr lang="pt-BR" sz="1900" dirty="0"/>
                  <a:t> janeiro é um mês.</a:t>
                </a:r>
              </a:p>
              <a:p>
                <a:pPr marL="484875" indent="-457200" algn="just">
                  <a:buAutoNum type="alphaLcParenR"/>
                </a:pPr>
                <a:r>
                  <a:rPr lang="pt-BR" sz="1900" dirty="0"/>
                  <a:t>p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9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pt-BR" sz="1900" dirty="0"/>
                  <a:t> q			: Hoje está frio </a:t>
                </a:r>
                <a:r>
                  <a:rPr lang="pt-BR" sz="1900" b="1" dirty="0">
                    <a:solidFill>
                      <a:srgbClr val="FF9900"/>
                    </a:solidFill>
                  </a:rPr>
                  <a:t>e</a:t>
                </a:r>
                <a:r>
                  <a:rPr lang="pt-BR" sz="1900" dirty="0"/>
                  <a:t> janeiro é um mês.</a:t>
                </a:r>
              </a:p>
              <a:p>
                <a:pPr marL="484875" indent="-457200" algn="just">
                  <a:buAutoNum type="alphaLcParenR"/>
                </a:pPr>
                <a14:m>
                  <m:oMath xmlns:m="http://schemas.openxmlformats.org/officeDocument/2006/math">
                    <m:r>
                      <a:rPr lang="pt-BR" sz="19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pt-BR" sz="1900" dirty="0"/>
                  <a:t> p </a:t>
                </a:r>
                <a14:m>
                  <m:oMath xmlns:m="http://schemas.openxmlformats.org/officeDocument/2006/math">
                    <m:r>
                      <a:rPr lang="pt-BR" sz="19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sz="1900" dirty="0"/>
                  <a:t> q		: Se hoje </a:t>
                </a:r>
                <a:r>
                  <a:rPr lang="pt-BR" sz="1900" b="1" dirty="0">
                    <a:solidFill>
                      <a:srgbClr val="FF9900"/>
                    </a:solidFill>
                  </a:rPr>
                  <a:t>não</a:t>
                </a:r>
                <a:r>
                  <a:rPr lang="pt-BR" sz="1900" dirty="0"/>
                  <a:t> está frio, então janeiro é um mês.</a:t>
                </a:r>
              </a:p>
              <a:p>
                <a:pPr marL="484875" indent="-457200" algn="just">
                  <a:buFont typeface="Wingdings 2" charset="2"/>
                  <a:buAutoNum type="alphaLcParenR"/>
                </a:pPr>
                <a:r>
                  <a:rPr lang="pt-BR" sz="19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p </a:t>
                </a:r>
                <a14:m>
                  <m:oMath xmlns:m="http://schemas.openxmlformats.org/officeDocument/2006/math">
                    <m:r>
                      <a:rPr lang="pt-BR" sz="190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pt-BR" sz="19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pt-BR" sz="190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pt-BR" sz="1900" dirty="0">
                    <a:solidFill>
                      <a:schemeClr val="tx1"/>
                    </a:solidFill>
                  </a:rPr>
                  <a:t> q	</a:t>
                </a:r>
                <a:r>
                  <a:rPr lang="pt-BR" sz="1900" dirty="0"/>
                  <a:t>	: </a:t>
                </a:r>
                <a:r>
                  <a:rPr lang="pt-BR" sz="2000" dirty="0"/>
                  <a:t>Hoje está frio</a:t>
                </a:r>
                <a:r>
                  <a:rPr lang="pt-BR" sz="2000" b="1" dirty="0">
                    <a:solidFill>
                      <a:srgbClr val="FF9900"/>
                    </a:solidFill>
                  </a:rPr>
                  <a:t> se, e somente se, </a:t>
                </a:r>
                <a:r>
                  <a:rPr lang="pt-BR" sz="2000" dirty="0"/>
                  <a:t>janeiro </a:t>
                </a:r>
                <a:r>
                  <a:rPr lang="pt-BR" sz="2000" b="1" dirty="0">
                    <a:solidFill>
                      <a:srgbClr val="FF9900"/>
                    </a:solidFill>
                  </a:rPr>
                  <a:t>não</a:t>
                </a:r>
                <a:r>
                  <a:rPr lang="pt-BR" sz="2000" dirty="0"/>
                  <a:t> for um mês.</a:t>
                </a:r>
              </a:p>
              <a:p>
                <a:pPr marL="484875" indent="-457200" algn="just">
                  <a:buAutoNum type="alphaLcParenR"/>
                </a:pPr>
                <a:endParaRPr lang="pt-BR" sz="1900" dirty="0"/>
              </a:p>
              <a:p>
                <a:pPr marL="27675" indent="0" algn="just">
                  <a:buNone/>
                </a:pPr>
                <a:endParaRPr lang="pt-BR" sz="2400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36D3AA1-9447-44CA-9216-557B3E30E2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346" y="1299337"/>
                <a:ext cx="7631070" cy="372068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3956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FD11CC-4840-41C5-9B5D-EBC9941AA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 Verdade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6D3AA1-9447-44CA-9216-557B3E30E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46" y="1299337"/>
            <a:ext cx="7200163" cy="372068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/>
              <a:t>Tabela verdade é um dispositivo utilizado no estudo da lógica matemática.</a:t>
            </a:r>
          </a:p>
          <a:p>
            <a:pPr algn="just">
              <a:lnSpc>
                <a:spcPct val="150000"/>
              </a:lnSpc>
            </a:pPr>
            <a:r>
              <a:rPr lang="pt-BR" sz="2400" dirty="0"/>
              <a:t>Com o uso desta tabela é possível definir o valor lógico de uma proposição, isto é, saber quando uma sentença é </a:t>
            </a:r>
            <a:r>
              <a:rPr lang="pt-BR" sz="2400" b="1" dirty="0">
                <a:solidFill>
                  <a:srgbClr val="FF9900"/>
                </a:solidFill>
              </a:rPr>
              <a:t>verdadeira</a:t>
            </a:r>
            <a:r>
              <a:rPr lang="pt-BR" sz="2400" dirty="0"/>
              <a:t> ou </a:t>
            </a:r>
            <a:r>
              <a:rPr lang="pt-BR" sz="2400" b="1" dirty="0">
                <a:solidFill>
                  <a:srgbClr val="FF9900"/>
                </a:solidFill>
              </a:rPr>
              <a:t>falsa</a:t>
            </a:r>
            <a:r>
              <a:rPr lang="pt-B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17613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0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&quot;/&gt;&lt;property id=&quot;20307&quot; value=&quot;256&quot;/&gt;&lt;/object&gt;&lt;object type=&quot;3&quot; unique_id=&quot;10004&quot;&gt;&lt;property id=&quot;20148&quot; value=&quot;5&quot;/&gt;&lt;property id=&quot;20300&quot; value=&quot;Slide 2&quot;/&gt;&lt;property id=&quot;20307&quot; value=&quot;257&quot;/&gt;&lt;/object&gt;&lt;object type=&quot;3&quot; unique_id=&quot;10005&quot;&gt;&lt;property id=&quot;20148&quot; value=&quot;5&quot;/&gt;&lt;property id=&quot;20300&quot; value=&quot;Slide 3&quot;/&gt;&lt;property id=&quot;20307&quot; value=&quot;259&quot;/&gt;&lt;/object&gt;&lt;object type=&quot;3&quot; unique_id=&quot;10006&quot;&gt;&lt;property id=&quot;20148&quot; value=&quot;5&quot;/&gt;&lt;property id=&quot;20300&quot; value=&quot;Slide 4&quot;/&gt;&lt;property id=&quot;20307&quot; value=&quot;260&quot;/&gt;&lt;/object&gt;&lt;object type=&quot;3&quot; unique_id=&quot;10007&quot;&gt;&lt;property id=&quot;20148&quot; value=&quot;5&quot;/&gt;&lt;property id=&quot;20300&quot; value=&quot;Slide 5&quot;/&gt;&lt;property id=&quot;20307&quot; value=&quot;261&quot;/&gt;&lt;/object&gt;&lt;object type=&quot;3&quot; unique_id=&quot;10008&quot;&gt;&lt;property id=&quot;20148&quot; value=&quot;5&quot;/&gt;&lt;property id=&quot;20300&quot; value=&quot;Slide 6&quot;/&gt;&lt;property id=&quot;20307&quot; value=&quot;262&quot;/&gt;&lt;/object&gt;&lt;object type=&quot;3&quot; unique_id=&quot;10009&quot;&gt;&lt;property id=&quot;20148&quot; value=&quot;5&quot;/&gt;&lt;property id=&quot;20300&quot; value=&quot;Slide 7&quot;/&gt;&lt;property id=&quot;20307&quot; value=&quot;263&quot;/&gt;&lt;/object&gt;&lt;object type=&quot;3&quot; unique_id=&quot;10041&quot;&gt;&lt;property id=&quot;20148&quot; value=&quot;5&quot;/&gt;&lt;property id=&quot;20300&quot; value=&quot;Slide 8&quot;/&gt;&lt;property id=&quot;20307&quot; value=&quot;265&quot;/&gt;&lt;/object&gt;&lt;object type=&quot;3&quot; unique_id=&quot;10042&quot;&gt;&lt;property id=&quot;20148&quot; value=&quot;5&quot;/&gt;&lt;property id=&quot;20300&quot; value=&quot;Slide 9&quot;/&gt;&lt;property id=&quot;20307&quot; value=&quot;264&quot;/&gt;&lt;/object&gt;&lt;/object&gt;&lt;object type=&quot;8&quot; unique_id=&quot;10020&quot;&gt;&lt;/object&gt;&lt;/object&gt;&lt;/database&gt;"/>
  <p:tag name="MMPROD_UIPERSISTENCEDATA" val="MMPROD_UIPERSISTENCEDATA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787</Words>
  <Application>Microsoft Office PowerPoint</Application>
  <PresentationFormat>Apresentação na tela (16:9)</PresentationFormat>
  <Paragraphs>130</Paragraphs>
  <Slides>13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Abadi Extra Light</vt:lpstr>
      <vt:lpstr>Calibri</vt:lpstr>
      <vt:lpstr>Calisto MT</vt:lpstr>
      <vt:lpstr>Cambria Math</vt:lpstr>
      <vt:lpstr>Wingdings 2</vt:lpstr>
      <vt:lpstr>Ardósia</vt:lpstr>
      <vt:lpstr>Regras de Inferência Clássica</vt:lpstr>
      <vt:lpstr>Lógica Proposicional</vt:lpstr>
      <vt:lpstr>Proposições declaram uma “ideia”</vt:lpstr>
      <vt:lpstr>Proposições</vt:lpstr>
      <vt:lpstr>Conectivos Lógicos</vt:lpstr>
      <vt:lpstr>Formulando proposições</vt:lpstr>
      <vt:lpstr>Verificando proposições</vt:lpstr>
      <vt:lpstr>Verificando proposições</vt:lpstr>
      <vt:lpstr>Tabela Verdade</vt:lpstr>
      <vt:lpstr>Tabela Verdade</vt:lpstr>
      <vt:lpstr>Atividade – Resolva as proposições</vt:lpstr>
      <vt:lpstr>Desafio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2020-09-12T16:46:23Z</dcterms:created>
  <dcterms:modified xsi:type="dcterms:W3CDTF">2020-09-14T14:56:29Z</dcterms:modified>
</cp:coreProperties>
</file>