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Corbel"/>
      <p:regular r:id="rId64"/>
      <p:bold r:id="rId65"/>
      <p:italic r:id="rId66"/>
      <p:boldItalic r:id="rId67"/>
    </p:embeddedFont>
    <p:embeddedFont>
      <p:font typeface="Old Standard TT"/>
      <p:regular r:id="rId68"/>
      <p:bold r:id="rId69"/>
      <p: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ldStandardT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5.xml"/><Relationship Id="rId64" Type="http://schemas.openxmlformats.org/officeDocument/2006/relationships/font" Target="fonts/Corbel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66" Type="http://schemas.openxmlformats.org/officeDocument/2006/relationships/font" Target="fonts/Corbel-italic.fntdata"/><Relationship Id="rId21" Type="http://schemas.openxmlformats.org/officeDocument/2006/relationships/slide" Target="slides/slide16.xml"/><Relationship Id="rId65" Type="http://schemas.openxmlformats.org/officeDocument/2006/relationships/font" Target="fonts/Corbel-bold.fntdata"/><Relationship Id="rId24" Type="http://schemas.openxmlformats.org/officeDocument/2006/relationships/slide" Target="slides/slide19.xml"/><Relationship Id="rId68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67" Type="http://schemas.openxmlformats.org/officeDocument/2006/relationships/font" Target="fonts/Corbel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ldStandardT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7da82e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7da82e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178ac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178ac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7da82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7da82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b7da82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b7da8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7da82e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b7da82e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b7da82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b7da82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b7da82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b7da82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b7da82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b7da82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b7da8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b7da8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7178ac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7178ac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b7da82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b7da82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e3a682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1e3a68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b7da82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6b7da82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6b7da82e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6b7da82e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7178ac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7178ac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17178ac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17178ac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17178ac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17178ac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7178ac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7178ac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b7da82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6b7da82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b7da82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6b7da82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b7da82e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6b7da82e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b7da82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b7da82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7da8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7da8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b7da82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6b7da82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17178a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17178a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17178ac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17178ac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17178a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17178a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578a2f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578a2f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54f5feb8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54f5feb8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54f5feb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54f5feb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6b7da82e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6b7da82e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17178a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17178a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54f5feb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54f5feb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b7da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b7da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4f5feb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54f5feb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54f5feb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54f5feb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54f5feb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54f5feb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17178ac7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17178ac7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6b7da82e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f6b7da82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17178ac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17178ac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6b7da82e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6b7da82e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b7da82e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b7da82e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6b7da82e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6b7da82e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6b7da82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6b7da82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b7da82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b7da82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6b7da82e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6b7da82e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6b7da82e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6b7da82e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55079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55079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17178ac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17178ac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6b7da82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f6b7da82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b7da82e0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b7da82e0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b7da82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b7da82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7178ac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7178ac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7178a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7178a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37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0376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 1">
  <p:cSld name="SECTION_TITLE_AND_DESCRIPTION_1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89900" y="2909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gif"/><Relationship Id="rId5" Type="http://schemas.openxmlformats.org/officeDocument/2006/relationships/image" Target="../media/image16.gif"/><Relationship Id="rId6" Type="http://schemas.openxmlformats.org/officeDocument/2006/relationships/image" Target="../media/image19.gif"/><Relationship Id="rId7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gif"/><Relationship Id="rId5" Type="http://schemas.openxmlformats.org/officeDocument/2006/relationships/image" Target="../media/image16.gif"/><Relationship Id="rId6" Type="http://schemas.openxmlformats.org/officeDocument/2006/relationships/image" Target="../media/image19.gif"/><Relationship Id="rId7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8.gif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7.gif"/><Relationship Id="rId9" Type="http://schemas.openxmlformats.org/officeDocument/2006/relationships/image" Target="../media/image8.gif"/><Relationship Id="rId5" Type="http://schemas.openxmlformats.org/officeDocument/2006/relationships/image" Target="../media/image10.gif"/><Relationship Id="rId6" Type="http://schemas.openxmlformats.org/officeDocument/2006/relationships/image" Target="../media/image6.gif"/><Relationship Id="rId7" Type="http://schemas.openxmlformats.org/officeDocument/2006/relationships/image" Target="../media/image15.gif"/><Relationship Id="rId8" Type="http://schemas.openxmlformats.org/officeDocument/2006/relationships/image" Target="../media/image3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4.gif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7.gif"/><Relationship Id="rId9" Type="http://schemas.openxmlformats.org/officeDocument/2006/relationships/image" Target="../media/image8.gif"/><Relationship Id="rId5" Type="http://schemas.openxmlformats.org/officeDocument/2006/relationships/image" Target="../media/image10.gif"/><Relationship Id="rId6" Type="http://schemas.openxmlformats.org/officeDocument/2006/relationships/image" Target="../media/image6.gif"/><Relationship Id="rId7" Type="http://schemas.openxmlformats.org/officeDocument/2006/relationships/image" Target="../media/image15.gif"/><Relationship Id="rId8" Type="http://schemas.openxmlformats.org/officeDocument/2006/relationships/image" Target="../media/image3.gif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gif"/><Relationship Id="rId10" Type="http://schemas.openxmlformats.org/officeDocument/2006/relationships/image" Target="../media/image3.gif"/><Relationship Id="rId13" Type="http://schemas.openxmlformats.org/officeDocument/2006/relationships/image" Target="../media/image25.gif"/><Relationship Id="rId1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15.gif"/><Relationship Id="rId15" Type="http://schemas.openxmlformats.org/officeDocument/2006/relationships/image" Target="../media/image23.gif"/><Relationship Id="rId14" Type="http://schemas.openxmlformats.org/officeDocument/2006/relationships/image" Target="../media/image20.gif"/><Relationship Id="rId17" Type="http://schemas.openxmlformats.org/officeDocument/2006/relationships/image" Target="../media/image32.gif"/><Relationship Id="rId16" Type="http://schemas.openxmlformats.org/officeDocument/2006/relationships/image" Target="../media/image29.gif"/><Relationship Id="rId5" Type="http://schemas.openxmlformats.org/officeDocument/2006/relationships/image" Target="../media/image17.png"/><Relationship Id="rId19" Type="http://schemas.openxmlformats.org/officeDocument/2006/relationships/image" Target="../media/image27.gif"/><Relationship Id="rId6" Type="http://schemas.openxmlformats.org/officeDocument/2006/relationships/image" Target="../media/image7.gif"/><Relationship Id="rId18" Type="http://schemas.openxmlformats.org/officeDocument/2006/relationships/image" Target="../media/image31.gif"/><Relationship Id="rId7" Type="http://schemas.openxmlformats.org/officeDocument/2006/relationships/image" Target="../media/image10.gif"/><Relationship Id="rId8" Type="http://schemas.openxmlformats.org/officeDocument/2006/relationships/image" Target="../media/image6.gif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32.gif"/><Relationship Id="rId11" Type="http://schemas.openxmlformats.org/officeDocument/2006/relationships/image" Target="../media/image6.gif"/><Relationship Id="rId22" Type="http://schemas.openxmlformats.org/officeDocument/2006/relationships/image" Target="../media/image27.gif"/><Relationship Id="rId10" Type="http://schemas.openxmlformats.org/officeDocument/2006/relationships/image" Target="../media/image10.gif"/><Relationship Id="rId21" Type="http://schemas.openxmlformats.org/officeDocument/2006/relationships/image" Target="../media/image31.gif"/><Relationship Id="rId13" Type="http://schemas.openxmlformats.org/officeDocument/2006/relationships/image" Target="../media/image3.gif"/><Relationship Id="rId12" Type="http://schemas.openxmlformats.org/officeDocument/2006/relationships/image" Target="../media/image1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gif"/><Relationship Id="rId4" Type="http://schemas.openxmlformats.org/officeDocument/2006/relationships/image" Target="../media/image28.gif"/><Relationship Id="rId9" Type="http://schemas.openxmlformats.org/officeDocument/2006/relationships/image" Target="../media/image7.gif"/><Relationship Id="rId15" Type="http://schemas.openxmlformats.org/officeDocument/2006/relationships/image" Target="../media/image4.gif"/><Relationship Id="rId14" Type="http://schemas.openxmlformats.org/officeDocument/2006/relationships/image" Target="../media/image8.gif"/><Relationship Id="rId17" Type="http://schemas.openxmlformats.org/officeDocument/2006/relationships/image" Target="../media/image20.gif"/><Relationship Id="rId16" Type="http://schemas.openxmlformats.org/officeDocument/2006/relationships/image" Target="../media/image25.gif"/><Relationship Id="rId5" Type="http://schemas.openxmlformats.org/officeDocument/2006/relationships/image" Target="../media/image26.png"/><Relationship Id="rId19" Type="http://schemas.openxmlformats.org/officeDocument/2006/relationships/image" Target="../media/image29.gif"/><Relationship Id="rId6" Type="http://schemas.openxmlformats.org/officeDocument/2006/relationships/image" Target="../media/image24.png"/><Relationship Id="rId18" Type="http://schemas.openxmlformats.org/officeDocument/2006/relationships/image" Target="../media/image23.gif"/><Relationship Id="rId7" Type="http://schemas.openxmlformats.org/officeDocument/2006/relationships/image" Target="../media/image12.png"/><Relationship Id="rId8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12.png"/><Relationship Id="rId5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12.png"/><Relationship Id="rId5" Type="http://schemas.openxmlformats.org/officeDocument/2006/relationships/image" Target="../media/image36.png"/><Relationship Id="rId6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7.gif"/><Relationship Id="rId9" Type="http://schemas.openxmlformats.org/officeDocument/2006/relationships/image" Target="../media/image8.gif"/><Relationship Id="rId5" Type="http://schemas.openxmlformats.org/officeDocument/2006/relationships/image" Target="../media/image10.gif"/><Relationship Id="rId6" Type="http://schemas.openxmlformats.org/officeDocument/2006/relationships/image" Target="../media/image6.gif"/><Relationship Id="rId7" Type="http://schemas.openxmlformats.org/officeDocument/2006/relationships/image" Target="../media/image15.gif"/><Relationship Id="rId8" Type="http://schemas.openxmlformats.org/officeDocument/2006/relationships/image" Target="../media/image3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Relationship Id="rId5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Relationship Id="rId5" Type="http://schemas.openxmlformats.org/officeDocument/2006/relationships/image" Target="../media/image42.png"/><Relationship Id="rId6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44.png"/><Relationship Id="rId5" Type="http://schemas.openxmlformats.org/officeDocument/2006/relationships/image" Target="../media/image42.png"/><Relationship Id="rId6" Type="http://schemas.openxmlformats.org/officeDocument/2006/relationships/image" Target="../media/image12.png"/><Relationship Id="rId7" Type="http://schemas.openxmlformats.org/officeDocument/2006/relationships/image" Target="../media/image43.png"/><Relationship Id="rId8" Type="http://schemas.openxmlformats.org/officeDocument/2006/relationships/image" Target="../media/image48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48.png"/><Relationship Id="rId5" Type="http://schemas.openxmlformats.org/officeDocument/2006/relationships/image" Target="../media/image42.png"/><Relationship Id="rId6" Type="http://schemas.openxmlformats.org/officeDocument/2006/relationships/image" Target="../media/image53.png"/><Relationship Id="rId7" Type="http://schemas.openxmlformats.org/officeDocument/2006/relationships/image" Target="../media/image12.png"/><Relationship Id="rId8" Type="http://schemas.openxmlformats.org/officeDocument/2006/relationships/image" Target="../media/image4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Relationship Id="rId4" Type="http://schemas.openxmlformats.org/officeDocument/2006/relationships/image" Target="../media/image46.png"/><Relationship Id="rId5" Type="http://schemas.openxmlformats.org/officeDocument/2006/relationships/image" Target="../media/image4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5.png"/><Relationship Id="rId4" Type="http://schemas.openxmlformats.org/officeDocument/2006/relationships/image" Target="../media/image52.png"/><Relationship Id="rId5" Type="http://schemas.openxmlformats.org/officeDocument/2006/relationships/image" Target="../media/image50.png"/><Relationship Id="rId6" Type="http://schemas.openxmlformats.org/officeDocument/2006/relationships/image" Target="../media/image47.png"/><Relationship Id="rId7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gif"/><Relationship Id="rId10" Type="http://schemas.openxmlformats.org/officeDocument/2006/relationships/image" Target="../media/image8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3.gif"/><Relationship Id="rId5" Type="http://schemas.openxmlformats.org/officeDocument/2006/relationships/image" Target="../media/image7.gif"/><Relationship Id="rId6" Type="http://schemas.openxmlformats.org/officeDocument/2006/relationships/image" Target="../media/image10.gif"/><Relationship Id="rId7" Type="http://schemas.openxmlformats.org/officeDocument/2006/relationships/image" Target="../media/image6.gif"/><Relationship Id="rId8" Type="http://schemas.openxmlformats.org/officeDocument/2006/relationships/image" Target="../media/image15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9.png"/><Relationship Id="rId4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1.png"/><Relationship Id="rId4" Type="http://schemas.openxmlformats.org/officeDocument/2006/relationships/image" Target="../media/image49.png"/><Relationship Id="rId9" Type="http://schemas.openxmlformats.org/officeDocument/2006/relationships/image" Target="../media/image63.png"/><Relationship Id="rId5" Type="http://schemas.openxmlformats.org/officeDocument/2006/relationships/image" Target="../media/image57.png"/><Relationship Id="rId6" Type="http://schemas.openxmlformats.org/officeDocument/2006/relationships/image" Target="../media/image54.png"/><Relationship Id="rId7" Type="http://schemas.openxmlformats.org/officeDocument/2006/relationships/image" Target="../media/image56.png"/><Relationship Id="rId8" Type="http://schemas.openxmlformats.org/officeDocument/2006/relationships/image" Target="../media/image6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0.png"/><Relationship Id="rId4" Type="http://schemas.openxmlformats.org/officeDocument/2006/relationships/image" Target="../media/image58.png"/><Relationship Id="rId5" Type="http://schemas.openxmlformats.org/officeDocument/2006/relationships/image" Target="../media/image47.png"/><Relationship Id="rId6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gif"/><Relationship Id="rId10" Type="http://schemas.openxmlformats.org/officeDocument/2006/relationships/image" Target="../media/image8.gif"/><Relationship Id="rId13" Type="http://schemas.openxmlformats.org/officeDocument/2006/relationships/image" Target="../media/image20.gif"/><Relationship Id="rId12" Type="http://schemas.openxmlformats.org/officeDocument/2006/relationships/image" Target="../media/image2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3.gif"/><Relationship Id="rId15" Type="http://schemas.openxmlformats.org/officeDocument/2006/relationships/image" Target="../media/image29.gif"/><Relationship Id="rId14" Type="http://schemas.openxmlformats.org/officeDocument/2006/relationships/image" Target="../media/image23.gif"/><Relationship Id="rId17" Type="http://schemas.openxmlformats.org/officeDocument/2006/relationships/image" Target="../media/image31.gif"/><Relationship Id="rId16" Type="http://schemas.openxmlformats.org/officeDocument/2006/relationships/image" Target="../media/image32.gif"/><Relationship Id="rId5" Type="http://schemas.openxmlformats.org/officeDocument/2006/relationships/image" Target="../media/image7.gif"/><Relationship Id="rId6" Type="http://schemas.openxmlformats.org/officeDocument/2006/relationships/image" Target="../media/image10.gif"/><Relationship Id="rId18" Type="http://schemas.openxmlformats.org/officeDocument/2006/relationships/image" Target="../media/image27.gif"/><Relationship Id="rId7" Type="http://schemas.openxmlformats.org/officeDocument/2006/relationships/image" Target="../media/image6.gif"/><Relationship Id="rId8" Type="http://schemas.openxmlformats.org/officeDocument/2006/relationships/image" Target="../media/image15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1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1.png"/><Relationship Id="rId6" Type="http://schemas.openxmlformats.org/officeDocument/2006/relationships/image" Target="../media/image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1.png"/><Relationship Id="rId6" Type="http://schemas.openxmlformats.org/officeDocument/2006/relationships/image" Target="../media/image66.png"/><Relationship Id="rId7" Type="http://schemas.openxmlformats.org/officeDocument/2006/relationships/image" Target="../media/image1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1.png"/><Relationship Id="rId6" Type="http://schemas.openxmlformats.org/officeDocument/2006/relationships/image" Target="../media/image66.png"/><Relationship Id="rId7" Type="http://schemas.openxmlformats.org/officeDocument/2006/relationships/image" Target="../media/image71.png"/><Relationship Id="rId8" Type="http://schemas.openxmlformats.org/officeDocument/2006/relationships/image" Target="../media/image1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4.png"/><Relationship Id="rId4" Type="http://schemas.openxmlformats.org/officeDocument/2006/relationships/image" Target="../media/image66.png"/><Relationship Id="rId9" Type="http://schemas.openxmlformats.org/officeDocument/2006/relationships/image" Target="../media/image12.png"/><Relationship Id="rId5" Type="http://schemas.openxmlformats.org/officeDocument/2006/relationships/image" Target="../media/image71.png"/><Relationship Id="rId6" Type="http://schemas.openxmlformats.org/officeDocument/2006/relationships/image" Target="../media/image69.png"/><Relationship Id="rId7" Type="http://schemas.openxmlformats.org/officeDocument/2006/relationships/image" Target="../media/image65.png"/><Relationship Id="rId8" Type="http://schemas.openxmlformats.org/officeDocument/2006/relationships/image" Target="../media/image6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gif"/><Relationship Id="rId10" Type="http://schemas.openxmlformats.org/officeDocument/2006/relationships/image" Target="../media/image8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3.gif"/><Relationship Id="rId5" Type="http://schemas.openxmlformats.org/officeDocument/2006/relationships/image" Target="../media/image7.gif"/><Relationship Id="rId6" Type="http://schemas.openxmlformats.org/officeDocument/2006/relationships/image" Target="../media/image10.gif"/><Relationship Id="rId7" Type="http://schemas.openxmlformats.org/officeDocument/2006/relationships/image" Target="../media/image6.gif"/><Relationship Id="rId8" Type="http://schemas.openxmlformats.org/officeDocument/2006/relationships/image" Target="../media/image15.gif"/></Relationships>
</file>

<file path=ppt/slides/_rels/slide50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4.png"/><Relationship Id="rId4" Type="http://schemas.openxmlformats.org/officeDocument/2006/relationships/image" Target="../media/image66.png"/><Relationship Id="rId9" Type="http://schemas.openxmlformats.org/officeDocument/2006/relationships/image" Target="../media/image61.png"/><Relationship Id="rId5" Type="http://schemas.openxmlformats.org/officeDocument/2006/relationships/image" Target="../media/image71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6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4.png"/><Relationship Id="rId4" Type="http://schemas.openxmlformats.org/officeDocument/2006/relationships/image" Target="../media/image66.png"/><Relationship Id="rId5" Type="http://schemas.openxmlformats.org/officeDocument/2006/relationships/image" Target="../media/image68.png"/><Relationship Id="rId6" Type="http://schemas.openxmlformats.org/officeDocument/2006/relationships/image" Target="../media/image65.png"/><Relationship Id="rId7" Type="http://schemas.openxmlformats.org/officeDocument/2006/relationships/image" Target="../media/image61.png"/><Relationship Id="rId8" Type="http://schemas.openxmlformats.org/officeDocument/2006/relationships/image" Target="../media/image1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7.png"/><Relationship Id="rId4" Type="http://schemas.openxmlformats.org/officeDocument/2006/relationships/image" Target="../media/image1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gif"/><Relationship Id="rId5" Type="http://schemas.openxmlformats.org/officeDocument/2006/relationships/image" Target="../media/image16.gif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389700" y="2680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Лекция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Полносвязная нейронная сеть</a:t>
            </a:r>
            <a:endParaRPr sz="3200"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24672" l="0" r="0" t="24098"/>
          <a:stretch/>
        </p:blipFill>
        <p:spPr>
          <a:xfrm>
            <a:off x="3430500" y="496050"/>
            <a:ext cx="4105375" cy="1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26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87" name="Google Shape;18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" name="Google Shape;188;p26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89" name="Google Shape;189;p26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92" name="Google Shape;192;p26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93" name="Google Shape;193;p26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94" name="Google Shape;19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5" name="Google Shape;195;p26"/>
          <p:cNvGrpSpPr/>
          <p:nvPr/>
        </p:nvGrpSpPr>
        <p:grpSpPr>
          <a:xfrm>
            <a:off x="5387863" y="3653912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196" name="Google Shape;19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5008378" y="1668411"/>
            <a:ext cx="4365326" cy="2126925"/>
            <a:chOff x="2817099" y="3125148"/>
            <a:chExt cx="4365326" cy="2126925"/>
          </a:xfrm>
        </p:grpSpPr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099" y="3125148"/>
              <a:ext cx="4195948" cy="21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7"/>
            <p:cNvSpPr/>
            <p:nvPr/>
          </p:nvSpPr>
          <p:spPr>
            <a:xfrm>
              <a:off x="4437750" y="3706825"/>
              <a:ext cx="820500" cy="7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08425" y="3639750"/>
              <a:ext cx="1074000" cy="80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7185824" y="687125"/>
            <a:ext cx="1819800" cy="1737000"/>
            <a:chOff x="4655300" y="687125"/>
            <a:chExt cx="1819800" cy="1737000"/>
          </a:xfrm>
        </p:grpSpPr>
        <p:cxnSp>
          <p:nvCxnSpPr>
            <p:cNvPr id="208" name="Google Shape;208;p27"/>
            <p:cNvCxnSpPr>
              <a:stCxn id="209" idx="2"/>
            </p:cNvCxnSpPr>
            <p:nvPr/>
          </p:nvCxnSpPr>
          <p:spPr>
            <a:xfrm flipH="1">
              <a:off x="4781000" y="1022825"/>
              <a:ext cx="784200" cy="14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27"/>
            <p:cNvSpPr txBox="1"/>
            <p:nvPr/>
          </p:nvSpPr>
          <p:spPr>
            <a:xfrm>
              <a:off x="4655300" y="687125"/>
              <a:ext cx="1819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функция активации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6690399" y="2314500"/>
            <a:ext cx="2617111" cy="525467"/>
            <a:chOff x="4159875" y="2314500"/>
            <a:chExt cx="2617111" cy="525467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5590786" y="2314500"/>
              <a:ext cx="11862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(12.3)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4159875" y="2325467"/>
              <a:ext cx="705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2926024" y="1223424"/>
            <a:ext cx="2762175" cy="2112901"/>
            <a:chOff x="395500" y="1223424"/>
            <a:chExt cx="2762175" cy="2112901"/>
          </a:xfrm>
        </p:grpSpPr>
        <p:cxnSp>
          <p:nvCxnSpPr>
            <p:cNvPr id="214" name="Google Shape;214;p27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7" name="Google Shape;217;p27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218" name="Google Shape;218;p27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219" name="Google Shape;219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7"/>
          <p:cNvGrpSpPr/>
          <p:nvPr/>
        </p:nvGrpSpPr>
        <p:grpSpPr>
          <a:xfrm>
            <a:off x="3250699" y="1670651"/>
            <a:ext cx="2822500" cy="2013116"/>
            <a:chOff x="720175" y="1670651"/>
            <a:chExt cx="2822500" cy="2013116"/>
          </a:xfrm>
        </p:grpSpPr>
        <p:cxnSp>
          <p:nvCxnSpPr>
            <p:cNvPr id="221" name="Google Shape;221;p27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7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224" name="Google Shape;224;p27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225" name="Google Shape;225;p27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226" name="Google Shape;22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Google Shape;227;p27"/>
          <p:cNvGrpSpPr/>
          <p:nvPr/>
        </p:nvGrpSpPr>
        <p:grpSpPr>
          <a:xfrm>
            <a:off x="5388774" y="3653925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228" name="Google Shape;228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01" y="2396607"/>
            <a:ext cx="3439600" cy="237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(t) = \frac{1}{1 + e^{-t}}"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363" y="1366650"/>
            <a:ext cx="2067675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сигмоиды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846900" y="20932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Многослойный перцептрон</a:t>
            </a:r>
            <a:endParaRPr sz="31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933075" y="1037625"/>
            <a:ext cx="6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Многослойный перцептрон — простейшая архитектура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слой нейронов связан со всем нейронами с предыдущего слоя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Десять выходных нейронов соответствуют классам изображений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5039200" y="2730975"/>
            <a:ext cx="3796657" cy="23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2970702" y="902900"/>
            <a:ext cx="5994473" cy="3488525"/>
            <a:chOff x="1370502" y="902900"/>
            <a:chExt cx="5994473" cy="3488525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262" name="Google Shape;26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263" name="Google Shape;2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264" name="Google Shape;26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265" name="Google Shape;26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266" name="Google Shape;26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267" name="Google Shape;26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1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970702" y="902900"/>
            <a:ext cx="5994473" cy="3493675"/>
            <a:chOff x="1370502" y="902900"/>
            <a:chExt cx="5994473" cy="3493675"/>
          </a:xfrm>
        </p:grpSpPr>
        <p:grpSp>
          <p:nvGrpSpPr>
            <p:cNvPr id="275" name="Google Shape;275;p32"/>
            <p:cNvGrpSpPr/>
            <p:nvPr/>
          </p:nvGrpSpPr>
          <p:grpSpPr>
            <a:xfrm>
              <a:off x="1370502" y="902900"/>
              <a:ext cx="5994473" cy="3493675"/>
              <a:chOff x="1370502" y="902900"/>
              <a:chExt cx="5994473" cy="3493675"/>
            </a:xfrm>
          </p:grpSpPr>
          <p:pic>
            <p:nvPicPr>
              <p:cNvPr id="276" name="Google Shape;276;p32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1370502" y="902900"/>
                <a:ext cx="5638874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2"/>
              <p:cNvSpPr/>
              <p:nvPr/>
            </p:nvSpPr>
            <p:spPr>
              <a:xfrm>
                <a:off x="4071575" y="3959125"/>
                <a:ext cx="3293400" cy="432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32"/>
              <p:cNvCxnSpPr/>
              <p:nvPr/>
            </p:nvCxnSpPr>
            <p:spPr>
              <a:xfrm rot="10800000">
                <a:off x="3903900" y="4000875"/>
                <a:ext cx="75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9" name="Google Shape;279;p32"/>
              <p:cNvSpPr/>
              <p:nvPr/>
            </p:nvSpPr>
            <p:spPr>
              <a:xfrm>
                <a:off x="3842286" y="3738166"/>
                <a:ext cx="115800" cy="104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2"/>
              <p:cNvCxnSpPr>
                <a:endCxn id="279" idx="3"/>
              </p:cNvCxnSpPr>
              <p:nvPr/>
            </p:nvCxnSpPr>
            <p:spPr>
              <a:xfrm flipH="1" rot="10800000">
                <a:off x="2948444" y="3827277"/>
                <a:ext cx="910800" cy="24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 flipH="1">
                <a:off x="2948300" y="3799425"/>
                <a:ext cx="9183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2"/>
              <p:cNvCxnSpPr>
                <a:endCxn id="279" idx="2"/>
              </p:cNvCxnSpPr>
              <p:nvPr/>
            </p:nvCxnSpPr>
            <p:spPr>
              <a:xfrm>
                <a:off x="2941086" y="3769666"/>
                <a:ext cx="901200" cy="2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32"/>
              <p:cNvCxnSpPr>
                <a:endCxn id="279" idx="2"/>
              </p:cNvCxnSpPr>
              <p:nvPr/>
            </p:nvCxnSpPr>
            <p:spPr>
              <a:xfrm>
                <a:off x="2956086" y="3612766"/>
                <a:ext cx="886200" cy="17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32"/>
              <p:cNvCxnSpPr>
                <a:endCxn id="279" idx="2"/>
              </p:cNvCxnSpPr>
              <p:nvPr/>
            </p:nvCxnSpPr>
            <p:spPr>
              <a:xfrm>
                <a:off x="2941086" y="3441166"/>
                <a:ext cx="901200" cy="3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32"/>
              <p:cNvCxnSpPr>
                <a:endCxn id="279" idx="2"/>
              </p:cNvCxnSpPr>
              <p:nvPr/>
            </p:nvCxnSpPr>
            <p:spPr>
              <a:xfrm>
                <a:off x="2933586" y="3284266"/>
                <a:ext cx="9087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2"/>
              <p:cNvCxnSpPr>
                <a:endCxn id="279" idx="1"/>
              </p:cNvCxnSpPr>
              <p:nvPr/>
            </p:nvCxnSpPr>
            <p:spPr>
              <a:xfrm>
                <a:off x="2940944" y="3120155"/>
                <a:ext cx="918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32"/>
              <p:cNvCxnSpPr>
                <a:endCxn id="279" idx="1"/>
              </p:cNvCxnSpPr>
              <p:nvPr/>
            </p:nvCxnSpPr>
            <p:spPr>
              <a:xfrm>
                <a:off x="2918744" y="2239355"/>
                <a:ext cx="940500" cy="15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32"/>
              <p:cNvCxnSpPr>
                <a:endCxn id="279" idx="2"/>
              </p:cNvCxnSpPr>
              <p:nvPr/>
            </p:nvCxnSpPr>
            <p:spPr>
              <a:xfrm>
                <a:off x="2918586" y="2075266"/>
                <a:ext cx="923700" cy="171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32"/>
              <p:cNvCxnSpPr>
                <a:endCxn id="279" idx="2"/>
              </p:cNvCxnSpPr>
              <p:nvPr/>
            </p:nvCxnSpPr>
            <p:spPr>
              <a:xfrm>
                <a:off x="2941086" y="1888666"/>
                <a:ext cx="901200" cy="19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2"/>
              <p:cNvCxnSpPr>
                <a:endCxn id="279" idx="2"/>
              </p:cNvCxnSpPr>
              <p:nvPr/>
            </p:nvCxnSpPr>
            <p:spPr>
              <a:xfrm>
                <a:off x="2903586" y="1739266"/>
                <a:ext cx="938700" cy="205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32"/>
              <p:cNvCxnSpPr>
                <a:endCxn id="279" idx="2"/>
              </p:cNvCxnSpPr>
              <p:nvPr/>
            </p:nvCxnSpPr>
            <p:spPr>
              <a:xfrm>
                <a:off x="2896086" y="1574866"/>
                <a:ext cx="946200" cy="221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32"/>
              <p:cNvCxnSpPr>
                <a:endCxn id="279" idx="1"/>
              </p:cNvCxnSpPr>
              <p:nvPr/>
            </p:nvCxnSpPr>
            <p:spPr>
              <a:xfrm>
                <a:off x="2911244" y="1425755"/>
                <a:ext cx="948000" cy="232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32"/>
              <p:cNvCxnSpPr>
                <a:endCxn id="279" idx="1"/>
              </p:cNvCxnSpPr>
              <p:nvPr/>
            </p:nvCxnSpPr>
            <p:spPr>
              <a:xfrm>
                <a:off x="2918744" y="1261355"/>
                <a:ext cx="940500" cy="249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32"/>
            <p:cNvGrpSpPr/>
            <p:nvPr/>
          </p:nvGrpSpPr>
          <p:grpSpPr>
            <a:xfrm>
              <a:off x="2343811" y="1164425"/>
              <a:ext cx="450764" cy="2978379"/>
              <a:chOff x="2343811" y="1164425"/>
              <a:chExt cx="450764" cy="2978379"/>
            </a:xfrm>
          </p:grpSpPr>
          <p:pic>
            <p:nvPicPr>
              <p:cNvPr descr="x_1" id="295" name="Google Shape;295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7625" y="1164425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2" id="296" name="Google Shape;296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7625" y="1308050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3" id="297" name="Google Shape;297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94363" y="1459139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4" id="298" name="Google Shape;298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94375" y="1625158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n" id="299" name="Google Shape;299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50600" y="4038279"/>
                <a:ext cx="22995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1}" id="300" name="Google Shape;300;p3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7064" y="3876993"/>
                <a:ext cx="444231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2}" id="301" name="Google Shape;301;p3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43811" y="3715725"/>
                <a:ext cx="450764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2" name="Google Shape;30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550" y="4459925"/>
            <a:ext cx="2404550" cy="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12">
            <a:alphaModFix amt="22000"/>
          </a:blip>
          <a:srcRect b="12799" l="0" r="0" t="16638"/>
          <a:stretch/>
        </p:blipFill>
        <p:spPr>
          <a:xfrm>
            <a:off x="76529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920725" y="4023775"/>
            <a:ext cx="222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— вектор весов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-ого нейрона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ru" sz="1700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— свободный член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15" name="Google Shape;315;p33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16" name="Google Shape;316;p33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33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18" name="Google Shape;318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19" name="Google Shape;319;p3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20" name="Google Shape;320;p3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21" name="Google Shape;321;p3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22" name="Google Shape;322;p3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23" name="Google Shape;323;p3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24" name="Google Shape;324;p3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33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26" name="Google Shape;326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27" name="Google Shape;32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28" name="Google Shape;328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29" name="Google Shape;329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30" name="Google Shape;330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31" name="Google Shape;331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32" name="Google Shape;332;p3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= \begin{pmatrix} &#10;w^1_{1} &amp; w^1_2 &amp; \ldots &amp; w^1_n\\&#10;w^2_{1} &amp; w^2_2 &amp; \ldots &amp; w^2_n\\&#10;\vdots &amp; \ddots &amp; \ddots &amp; \vdots\\&#10;w^k_{1} &amp; w^k_2 &amp; \ldots &amp; w^k_n\\&#10;\end{pmatrix} &#10;=&#10;\begin{pmatrix} &#10;w^1\\&#10;w^2\\&#10;\ldots\\&#10;w^k&#10;\end{pmatrix}"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50" y="3934169"/>
            <a:ext cx="2386555" cy="92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begin{pmatrix} &#10;x_1\\&#10;x_2\\&#10;\ldots\\&#10;x_n&#10;\end{pmatrix}"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80" y="3881293"/>
            <a:ext cx="932962" cy="976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6545469" y="2729696"/>
            <a:ext cx="2813199" cy="965842"/>
            <a:chOff x="5747161" y="2509641"/>
            <a:chExt cx="3055500" cy="1060200"/>
          </a:xfrm>
        </p:grpSpPr>
        <p:cxnSp>
          <p:nvCxnSpPr>
            <p:cNvPr id="340" name="Google Shape;340;p34"/>
            <p:cNvCxnSpPr>
              <a:stCxn id="341" idx="0"/>
              <a:endCxn id="342" idx="2"/>
            </p:cNvCxnSpPr>
            <p:nvPr/>
          </p:nvCxnSpPr>
          <p:spPr>
            <a:xfrm flipH="1" rot="10800000">
              <a:off x="7274911" y="2509641"/>
              <a:ext cx="328800" cy="6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4"/>
            <p:cNvSpPr txBox="1"/>
            <p:nvPr/>
          </p:nvSpPr>
          <p:spPr>
            <a:xfrm>
              <a:off x="5747161" y="3157041"/>
              <a:ext cx="305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линейное преобразование вектора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</a:t>
              </a:r>
              <a:endParaRPr i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404" y="3786304"/>
            <a:ext cx="953672" cy="11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47" name="Google Shape;347;p34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48" name="Google Shape;348;p34"/>
              <p:cNvPicPr preferRelativeResize="0"/>
              <p:nvPr/>
            </p:nvPicPr>
            <p:blipFill rotWithShape="1">
              <a:blip r:embed="rId8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9" name="Google Shape;349;p34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50" name="Google Shape;350;p3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51" name="Google Shape;351;p3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52" name="Google Shape;352;p3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53" name="Google Shape;353;p3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54" name="Google Shape;354;p3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55" name="Google Shape;355;p3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56" name="Google Shape;356;p3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7" name="Google Shape;357;p34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58" name="Google Shape;358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59" name="Google Shape;359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60" name="Google Shape;360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61" name="Google Shape;361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62" name="Google Shape;362;p3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63" name="Google Shape;363;p3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64" name="Google Shape;364;p3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3188550" y="330200"/>
            <a:ext cx="5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нейронной сети</a:t>
            </a:r>
            <a:endParaRPr/>
          </a:p>
        </p:txBody>
      </p:sp>
      <p:grpSp>
        <p:nvGrpSpPr>
          <p:cNvPr id="370" name="Google Shape;370;p35"/>
          <p:cNvGrpSpPr/>
          <p:nvPr/>
        </p:nvGrpSpPr>
        <p:grpSpPr>
          <a:xfrm>
            <a:off x="3293575" y="1841625"/>
            <a:ext cx="4497052" cy="3153149"/>
            <a:chOff x="1921975" y="1841625"/>
            <a:chExt cx="4497052" cy="3153149"/>
          </a:xfrm>
        </p:grpSpPr>
        <p:pic>
          <p:nvPicPr>
            <p:cNvPr id="371" name="Google Shape;371;p35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921975" y="2212650"/>
              <a:ext cx="4497052" cy="2782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35"/>
            <p:cNvGrpSpPr/>
            <p:nvPr/>
          </p:nvGrpSpPr>
          <p:grpSpPr>
            <a:xfrm>
              <a:off x="3188538" y="1841625"/>
              <a:ext cx="2138500" cy="572700"/>
              <a:chOff x="5056200" y="2285400"/>
              <a:chExt cx="2138500" cy="572700"/>
            </a:xfrm>
          </p:grpSpPr>
          <p:sp>
            <p:nvSpPr>
              <p:cNvPr id="373" name="Google Shape;373;p35"/>
              <p:cNvSpPr txBox="1"/>
              <p:nvPr/>
            </p:nvSpPr>
            <p:spPr>
              <a:xfrm>
                <a:off x="50562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1</a:t>
                </a:r>
                <a:endParaRPr/>
              </a:p>
            </p:txBody>
          </p:sp>
          <p:sp>
            <p:nvSpPr>
              <p:cNvPr id="374" name="Google Shape;374;p35"/>
              <p:cNvSpPr txBox="1"/>
              <p:nvPr/>
            </p:nvSpPr>
            <p:spPr>
              <a:xfrm>
                <a:off x="568915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2</a:t>
                </a:r>
                <a:endParaRPr/>
              </a:p>
            </p:txBody>
          </p:sp>
          <p:sp>
            <p:nvSpPr>
              <p:cNvPr id="375" name="Google Shape;375;p35"/>
              <p:cNvSpPr txBox="1"/>
              <p:nvPr/>
            </p:nvSpPr>
            <p:spPr>
              <a:xfrm>
                <a:off x="63508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3</a:t>
                </a:r>
                <a:endParaRPr/>
              </a:p>
            </p:txBody>
          </p:sp>
        </p:grpSp>
      </p:grp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3188400" y="1037625"/>
            <a:ext cx="564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b</a:t>
            </a:r>
            <a:r>
              <a:rPr baseline="-25000" i="1" lang="ru">
                <a:solidFill>
                  <a:schemeClr val="dk1"/>
                </a:solidFill>
              </a:rPr>
              <a:t>1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2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3</a:t>
            </a:r>
            <a:r>
              <a:rPr lang="ru"/>
              <a:t>) — совокупность параметров нейронной сети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465900" y="-138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3291825" y="1444800"/>
            <a:ext cx="40452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нейрона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Скрытые слои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Последний слой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Разбор BackProp для полносвязного слоя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происходит на выходном слое перцептрона?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выходы нейронов преобразуются в вероятности классов?</a:t>
            </a:r>
            <a:endParaRPr/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4">
            <a:alphaModFix/>
          </a:blip>
          <a:srcRect b="3752" l="0" r="0" t="4487"/>
          <a:stretch/>
        </p:blipFill>
        <p:spPr>
          <a:xfrm>
            <a:off x="3293575" y="2212650"/>
            <a:ext cx="4497052" cy="2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6331808" y="4528660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75" y="4793550"/>
            <a:ext cx="4847950" cy="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3188550" y="1037625"/>
            <a:ext cx="58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                                                                    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Положительны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сумме дают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Их можно интерпретировать как </a:t>
            </a:r>
            <a:r>
              <a:rPr i="1" lang="ru"/>
              <a:t>вероятности принадлежности соответствующим классам</a:t>
            </a:r>
            <a:endParaRPr i="1"/>
          </a:p>
        </p:txBody>
      </p:sp>
      <p:pic>
        <p:nvPicPr>
          <p:cNvPr id="440" name="Google Shape;4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1" y="1136500"/>
            <a:ext cx="4336676" cy="29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42"/>
          <p:cNvGrpSpPr/>
          <p:nvPr/>
        </p:nvGrpSpPr>
        <p:grpSpPr>
          <a:xfrm>
            <a:off x="4004663" y="2761230"/>
            <a:ext cx="3718511" cy="2357029"/>
            <a:chOff x="3866325" y="2285400"/>
            <a:chExt cx="4339999" cy="2821100"/>
          </a:xfrm>
        </p:grpSpPr>
        <p:grpSp>
          <p:nvGrpSpPr>
            <p:cNvPr id="442" name="Google Shape;442;p42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43" name="Google Shape;443;p42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Google Shape;444;p42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42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46" name="Google Shape;446;p42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pic>
        <p:nvPicPr>
          <p:cNvPr id="448" name="Google Shape;448;p42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 rotWithShape="1">
          <a:blip r:embed="rId6">
            <a:alphaModFix/>
          </a:blip>
          <a:srcRect b="0" l="0" r="6672" t="0"/>
          <a:stretch/>
        </p:blipFill>
        <p:spPr>
          <a:xfrm>
            <a:off x="7084138" y="3126361"/>
            <a:ext cx="183340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3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456" name="Google Shape;456;p43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43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458" name="Google Shape;458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459" name="Google Shape;45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460" name="Google Shape;460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461" name="Google Shape;461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462" name="Google Shape;462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463" name="Google Shape;463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464" name="Google Shape;464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43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2198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3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 txBox="1"/>
          <p:nvPr>
            <p:ph type="title"/>
          </p:nvPr>
        </p:nvSpPr>
        <p:spPr>
          <a:xfrm>
            <a:off x="3205500" y="1265950"/>
            <a:ext cx="51945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Обучение MLP (Multilayer Perceptron) </a:t>
            </a:r>
            <a:br>
              <a:rPr lang="ru" sz="3100"/>
            </a:br>
            <a:r>
              <a:rPr lang="ru" sz="3100"/>
              <a:t>для задачи классификации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Проходимся по элементам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Имеется </a:t>
            </a:r>
            <a:r>
              <a:rPr i="1" lang="ru"/>
              <a:t>размеченное</a:t>
            </a:r>
            <a:r>
              <a:rPr lang="ru"/>
              <a:t> изображение цифры “4”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сформировались вероятности</a:t>
            </a:r>
            <a:br>
              <a:rPr lang="ru"/>
            </a:br>
            <a:endParaRPr i="1"/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655901" y="2053675"/>
            <a:ext cx="2276650" cy="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5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85" name="Google Shape;485;p45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86" name="Google Shape;486;p45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45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45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89" name="Google Shape;489;p45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90" name="Google Shape;490;p45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491" name="Google Shape;491;p4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749371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Дано</a:t>
            </a:r>
            <a:r>
              <a:rPr lang="ru">
                <a:solidFill>
                  <a:schemeClr val="dk1"/>
                </a:solidFill>
              </a:rPr>
              <a:t>: чёрно-белые изображения 8x8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3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5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58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749380" y="1348717"/>
            <a:ext cx="6082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Определить</a:t>
            </a:r>
            <a:r>
              <a:rPr lang="ru">
                <a:solidFill>
                  <a:schemeClr val="dk1"/>
                </a:solidFill>
              </a:rPr>
              <a:t>: какая из 10 цифр нарисована (10 классов)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Имеется</a:t>
            </a:r>
            <a:r>
              <a:rPr lang="ru">
                <a:solidFill>
                  <a:schemeClr val="dk1"/>
                </a:solidFill>
              </a:rPr>
              <a:t>: обучающая выборка </a:t>
            </a:r>
            <a:r>
              <a:rPr i="1" lang="ru">
                <a:solidFill>
                  <a:schemeClr val="dk1"/>
                </a:solidFill>
              </a:rPr>
              <a:t>размеченных</a:t>
            </a:r>
            <a:r>
              <a:rPr lang="ru">
                <a:solidFill>
                  <a:schemeClr val="dk1"/>
                </a:solidFill>
              </a:rPr>
              <a:t> изображений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Несколько тысяч изображений с известными классами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Задача: распознавание рукописных цифр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6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97" name="Google Shape;497;p46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98" name="Google Shape;498;p46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46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46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501" name="Google Shape;501;p46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502" name="Google Shape;502;p46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503" name="Google Shape;503;p46"/>
          <p:cNvSpPr txBox="1"/>
          <p:nvPr>
            <p:ph idx="1" type="body"/>
          </p:nvPr>
        </p:nvSpPr>
        <p:spPr>
          <a:xfrm>
            <a:off x="2749375" y="1021700"/>
            <a:ext cx="6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 сделать </a:t>
            </a:r>
            <a:r>
              <a:rPr i="1" lang="ru"/>
              <a:t>p</a:t>
            </a:r>
            <a:r>
              <a:rPr baseline="-25000" lang="ru"/>
              <a:t>4 </a:t>
            </a:r>
            <a:r>
              <a:rPr i="1" lang="ru"/>
              <a:t>как можно больше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Аналогично для всех картинок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Цель:</a:t>
            </a:r>
            <a:r>
              <a:rPr lang="ru"/>
              <a:t> подобрать матрицы </a:t>
            </a:r>
            <a:r>
              <a:rPr i="1" lang="ru"/>
              <a:t>W</a:t>
            </a:r>
            <a:r>
              <a:rPr baseline="-25000" lang="ru"/>
              <a:t>1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2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3</a:t>
            </a:r>
            <a:r>
              <a:rPr lang="ru"/>
              <a:t> так, чтобы </a:t>
            </a:r>
            <a:r>
              <a:rPr i="1" lang="ru"/>
              <a:t>максимизировать произведение вероятностей правильной классификации по всем элементам обучающей выборки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Имеем сложную задачу </a:t>
            </a:r>
            <a:br>
              <a:rPr lang="ru"/>
            </a:br>
            <a:r>
              <a:rPr lang="ru"/>
              <a:t>численной оптимизации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br>
              <a:rPr lang="ru"/>
            </a:br>
            <a:endParaRPr/>
          </a:p>
        </p:txBody>
      </p:sp>
      <p:pic>
        <p:nvPicPr>
          <p:cNvPr id="512" name="Google Shape;5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42" name="Google Shape;542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Итоговая задача оптимизации:</a:t>
            </a:r>
            <a:br>
              <a:rPr lang="ru"/>
            </a:br>
            <a:endParaRPr/>
          </a:p>
        </p:txBody>
      </p:sp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538" y="4429933"/>
            <a:ext cx="4241875" cy="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0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9" name="Google Shape;559;p50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60" name="Google Shape;560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оптимизировать и другие функции потерь. Например, Mean Squared Error в случае задачи регрессии</a:t>
            </a:r>
            <a:endParaRPr/>
          </a:p>
        </p:txBody>
      </p:sp>
      <p:pic>
        <p:nvPicPr>
          <p:cNvPr id="569" name="Google Shape;569;p5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1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в общем случае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2749375" y="1037625"/>
            <a:ext cx="6082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батч примеров из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производную функции потерь по всем весам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Обновляем веса в направлении антиградиента</a:t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3065625" y="2436900"/>
            <a:ext cx="4374975" cy="2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2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2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Стохастический градиентный спуск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Алгоритм обратного распространения ошибки (BackProp)</a:t>
            </a:r>
            <a:endParaRPr sz="2800"/>
          </a:p>
        </p:txBody>
      </p:sp>
      <p:pic>
        <p:nvPicPr>
          <p:cNvPr id="584" name="Google Shape;584;p53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94" name="Google Shape;594;p54"/>
          <p:cNvCxnSpPr>
            <a:stCxn id="589" idx="6"/>
            <a:endCxn id="59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54"/>
          <p:cNvCxnSpPr>
            <a:stCxn id="589" idx="5"/>
            <a:endCxn id="59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54"/>
          <p:cNvCxnSpPr>
            <a:stCxn id="590" idx="6"/>
            <a:endCxn id="59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7" name="Google Shape;597;p54"/>
          <p:cNvCxnSpPr>
            <a:stCxn id="590" idx="7"/>
            <a:endCxn id="59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54"/>
          <p:cNvCxnSpPr>
            <a:stCxn id="591" idx="6"/>
            <a:endCxn id="59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54"/>
          <p:cNvCxnSpPr>
            <a:stCxn id="592" idx="6"/>
            <a:endCxn id="59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0" name="Google Shape;600;p54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07" name="Google Shape;607;p5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4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960" y="3017122"/>
            <a:ext cx="2054481" cy="99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65" y="4270185"/>
            <a:ext cx="3342362" cy="5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65" y="2884425"/>
            <a:ext cx="2267672" cy="3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565" y="3377218"/>
            <a:ext cx="2268343" cy="3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962" y="4087232"/>
            <a:ext cx="3349628" cy="837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4" name="Google Shape;624;p55"/>
          <p:cNvCxnSpPr>
            <a:stCxn id="619" idx="6"/>
            <a:endCxn id="62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55"/>
          <p:cNvCxnSpPr>
            <a:stCxn id="619" idx="5"/>
            <a:endCxn id="62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55"/>
          <p:cNvCxnSpPr>
            <a:stCxn id="620" idx="6"/>
            <a:endCxn id="62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55"/>
          <p:cNvCxnSpPr>
            <a:stCxn id="620" idx="7"/>
            <a:endCxn id="62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5"/>
          <p:cNvCxnSpPr>
            <a:stCxn id="621" idx="6"/>
            <a:endCxn id="62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5"/>
          <p:cNvCxnSpPr>
            <a:stCxn id="622" idx="6"/>
            <a:endCxn id="62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0" name="Google Shape;630;p55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1" name="Google Shape;631;p55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33" name="Google Shape;633;p55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36" name="Google Shape;636;p55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37" name="Google Shape;63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5250" y="4224375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5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5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0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96" name="Google Shape;9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97" name="Google Shape;9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98" name="Google Shape;9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99" name="Google Shape;9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00" name="Google Shape;10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01" name="Google Shape;101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02" name="Google Shape;1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0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56"/>
          <p:cNvGrpSpPr/>
          <p:nvPr/>
        </p:nvGrpSpPr>
        <p:grpSpPr>
          <a:xfrm>
            <a:off x="3178776" y="1198364"/>
            <a:ext cx="5737915" cy="1360860"/>
            <a:chOff x="135763" y="333367"/>
            <a:chExt cx="4597320" cy="889800"/>
          </a:xfrm>
        </p:grpSpPr>
        <p:sp>
          <p:nvSpPr>
            <p:cNvPr id="646" name="Google Shape;646;p56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63" name="Google Shape;663;p56"/>
          <p:cNvSpPr txBox="1"/>
          <p:nvPr/>
        </p:nvSpPr>
        <p:spPr>
          <a:xfrm>
            <a:off x="3099100" y="251418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64" name="Google Shape;664;p56"/>
          <p:cNvSpPr txBox="1"/>
          <p:nvPr/>
        </p:nvSpPr>
        <p:spPr>
          <a:xfrm>
            <a:off x="4369746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5689221" y="242395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6" name="Google Shape;666;p56"/>
          <p:cNvSpPr txBox="1"/>
          <p:nvPr/>
        </p:nvSpPr>
        <p:spPr>
          <a:xfrm>
            <a:off x="7127660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7" name="Google Shape;667;p56"/>
          <p:cNvSpPr txBox="1"/>
          <p:nvPr/>
        </p:nvSpPr>
        <p:spPr>
          <a:xfrm>
            <a:off x="3475975" y="216636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8" name="Google Shape;668;p56"/>
          <p:cNvSpPr txBox="1"/>
          <p:nvPr/>
        </p:nvSpPr>
        <p:spPr>
          <a:xfrm>
            <a:off x="4726491" y="213261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9" name="Google Shape;669;p56"/>
          <p:cNvSpPr txBox="1"/>
          <p:nvPr/>
        </p:nvSpPr>
        <p:spPr>
          <a:xfrm>
            <a:off x="6164746" y="210732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7541796" y="216636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793459" y="193837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72" name="Google Shape;6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75" y="3204876"/>
            <a:ext cx="5143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6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4" name="Google Shape;674;p5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8" y="1535831"/>
            <a:ext cx="1930936" cy="6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478" y="2219851"/>
            <a:ext cx="1932642" cy="6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875" y="2913514"/>
            <a:ext cx="1934356" cy="6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8806" y="1530367"/>
            <a:ext cx="1863468" cy="59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067" y="2229529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9401" y="2913514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0822" y="1014650"/>
            <a:ext cx="714717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7"/>
          <p:cNvSpPr txBox="1"/>
          <p:nvPr/>
        </p:nvSpPr>
        <p:spPr>
          <a:xfrm>
            <a:off x="5220275" y="941675"/>
            <a:ext cx="206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можно вычислить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89" name="Google Shape;689;p57"/>
          <p:cNvGrpSpPr/>
          <p:nvPr/>
        </p:nvGrpSpPr>
        <p:grpSpPr>
          <a:xfrm>
            <a:off x="2829051" y="3425714"/>
            <a:ext cx="5737915" cy="1360860"/>
            <a:chOff x="135763" y="333367"/>
            <a:chExt cx="4597320" cy="889800"/>
          </a:xfrm>
        </p:grpSpPr>
        <p:sp>
          <p:nvSpPr>
            <p:cNvPr id="690" name="Google Shape;690;p57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07" name="Google Shape;707;p57"/>
          <p:cNvSpPr txBox="1"/>
          <p:nvPr/>
        </p:nvSpPr>
        <p:spPr>
          <a:xfrm>
            <a:off x="2749375" y="474153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08" name="Google Shape;708;p57"/>
          <p:cNvSpPr txBox="1"/>
          <p:nvPr/>
        </p:nvSpPr>
        <p:spPr>
          <a:xfrm>
            <a:off x="4020021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5339496" y="465130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6777935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3126250" y="439371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4376766" y="435996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5815021" y="433467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7192071" y="439371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5" name="Google Shape;715;p57"/>
          <p:cNvSpPr txBox="1"/>
          <p:nvPr/>
        </p:nvSpPr>
        <p:spPr>
          <a:xfrm>
            <a:off x="8443734" y="416572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p57"/>
          <p:cNvPicPr preferRelativeResize="0"/>
          <p:nvPr/>
        </p:nvPicPr>
        <p:blipFill rotWithShape="1">
          <a:blip r:embed="rId10">
            <a:alphaModFix amt="22000"/>
          </a:blip>
          <a:srcRect b="12799" l="0" r="0" t="16638"/>
          <a:stretch/>
        </p:blipFill>
        <p:spPr>
          <a:xfrm>
            <a:off x="7584700" y="4246875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2809400" y="330200"/>
            <a:ext cx="58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Слой нейронной сети</a:t>
            </a:r>
            <a:endParaRPr/>
          </a:p>
        </p:txBody>
      </p:sp>
      <p:sp>
        <p:nvSpPr>
          <p:cNvPr id="723" name="Google Shape;723;p58"/>
          <p:cNvSpPr txBox="1"/>
          <p:nvPr>
            <p:ph idx="1" type="body"/>
          </p:nvPr>
        </p:nvSpPr>
        <p:spPr>
          <a:xfrm>
            <a:off x="2809500" y="1037625"/>
            <a:ext cx="60285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определить слой, необходимо задать: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 performance: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backward performance:</a:t>
            </a:r>
            <a:br>
              <a:rPr lang="ru"/>
            </a:br>
            <a:br>
              <a:rPr lang="ru"/>
            </a:br>
            <a:r>
              <a:rPr lang="ru"/>
              <a:t>В случае, если слой реализует простую функцию, то для backward пользуемся правилом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022" y="1467708"/>
            <a:ext cx="1233933" cy="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746" y="1777629"/>
            <a:ext cx="1934226" cy="2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325" y="3253750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3" name="Google Shape;733;p5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/>
          <p:nvPr>
            <p:ph type="title"/>
          </p:nvPr>
        </p:nvSpPr>
        <p:spPr>
          <a:xfrm>
            <a:off x="28618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9" name="Google Shape;739;p6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0"/>
          <p:cNvGrpSpPr/>
          <p:nvPr/>
        </p:nvGrpSpPr>
        <p:grpSpPr>
          <a:xfrm>
            <a:off x="3582686" y="961162"/>
            <a:ext cx="2732575" cy="2520459"/>
            <a:chOff x="2515886" y="1265962"/>
            <a:chExt cx="2732575" cy="2520459"/>
          </a:xfrm>
        </p:grpSpPr>
        <p:grpSp>
          <p:nvGrpSpPr>
            <p:cNvPr id="741" name="Google Shape;741;p60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742" name="Google Shape;742;p60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3" name="Google Shape;743;p60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744" name="Google Shape;744;p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745" name="Google Shape;745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746" name="Google Shape;746;p6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747" name="Google Shape;747;p6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748" name="Google Shape;748;p6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749" name="Google Shape;749;p6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750" name="Google Shape;750;p6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1" name="Google Shape;751;p60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752" name="Google Shape;752;p6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753" name="Google Shape;753;p6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754" name="Google Shape;754;p6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755" name="Google Shape;755;p6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756" name="Google Shape;756;p6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757" name="Google Shape;757;p6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758" name="Google Shape;758;p6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9" name="Google Shape;759;p60"/>
          <p:cNvSpPr txBox="1"/>
          <p:nvPr/>
        </p:nvSpPr>
        <p:spPr>
          <a:xfrm>
            <a:off x="3328150" y="3843100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линейный слой + поэлементная сигмоида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8" name="Google Shape;768;p61"/>
          <p:cNvCxnSpPr>
            <a:stCxn id="764" idx="6"/>
            <a:endCxn id="766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1"/>
          <p:cNvCxnSpPr>
            <a:stCxn id="764" idx="5"/>
            <a:endCxn id="767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1"/>
          <p:cNvCxnSpPr>
            <a:stCxn id="765" idx="6"/>
            <a:endCxn id="767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1"/>
          <p:cNvCxnSpPr>
            <a:stCxn id="765" idx="7"/>
            <a:endCxn id="766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1"/>
          <p:cNvCxnSpPr>
            <a:stCxn id="766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1"/>
          <p:cNvCxnSpPr>
            <a:stCxn id="767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61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5" name="Google Shape;775;p61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6" name="Google Shape;776;p61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8" name="Google Shape;778;p61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9" name="Google Shape;779;p61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1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61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1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1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792" name="Google Shape;792;p62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4" name="Google Shape;794;p62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6" name="Google Shape;796;p62"/>
          <p:cNvCxnSpPr>
            <a:stCxn id="792" idx="6"/>
            <a:endCxn id="79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62"/>
          <p:cNvCxnSpPr>
            <a:stCxn id="792" idx="5"/>
            <a:endCxn id="79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62"/>
          <p:cNvCxnSpPr>
            <a:stCxn id="793" idx="6"/>
            <a:endCxn id="79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62"/>
          <p:cNvCxnSpPr>
            <a:stCxn id="793" idx="7"/>
            <a:endCxn id="79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62"/>
          <p:cNvCxnSpPr>
            <a:stCxn id="79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62"/>
          <p:cNvCxnSpPr>
            <a:stCxn id="79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2" name="Google Shape;802;p62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2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2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21" name="Google Shape;821;p63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2" name="Google Shape;822;p63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3" name="Google Shape;823;p63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4" name="Google Shape;824;p63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25" name="Google Shape;825;p63"/>
          <p:cNvCxnSpPr>
            <a:stCxn id="821" idx="6"/>
            <a:endCxn id="82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63"/>
          <p:cNvCxnSpPr>
            <a:stCxn id="821" idx="5"/>
            <a:endCxn id="82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63"/>
          <p:cNvCxnSpPr>
            <a:stCxn id="822" idx="6"/>
            <a:endCxn id="82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3"/>
          <p:cNvCxnSpPr>
            <a:stCxn id="822" idx="7"/>
            <a:endCxn id="82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3"/>
          <p:cNvCxnSpPr>
            <a:stCxn id="82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3"/>
          <p:cNvCxnSpPr>
            <a:stCxn id="82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63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3" name="Google Shape;833;p63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63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63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6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3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3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51" name="Google Shape;851;p64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55" name="Google Shape;855;p64"/>
          <p:cNvCxnSpPr>
            <a:stCxn id="851" idx="6"/>
            <a:endCxn id="85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64"/>
          <p:cNvCxnSpPr>
            <a:stCxn id="851" idx="5"/>
            <a:endCxn id="85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64"/>
          <p:cNvCxnSpPr>
            <a:stCxn id="852" idx="6"/>
            <a:endCxn id="85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8" name="Google Shape;858;p64"/>
          <p:cNvCxnSpPr>
            <a:stCxn id="852" idx="7"/>
            <a:endCxn id="85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9" name="Google Shape;859;p64"/>
          <p:cNvCxnSpPr>
            <a:stCxn id="85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4"/>
          <p:cNvCxnSpPr>
            <a:stCxn id="85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1" name="Google Shape;861;p64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4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4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4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4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4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4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82" name="Google Shape;882;p65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5" name="Google Shape;885;p65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6" name="Google Shape;886;p65"/>
          <p:cNvCxnSpPr>
            <a:stCxn id="882" idx="6"/>
            <a:endCxn id="88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7" name="Google Shape;887;p65"/>
          <p:cNvCxnSpPr>
            <a:stCxn id="882" idx="5"/>
            <a:endCxn id="88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65"/>
          <p:cNvCxnSpPr>
            <a:stCxn id="883" idx="6"/>
            <a:endCxn id="88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65"/>
          <p:cNvCxnSpPr>
            <a:stCxn id="883" idx="7"/>
            <a:endCxn id="88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65"/>
          <p:cNvCxnSpPr>
            <a:stCxn id="88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65"/>
          <p:cNvCxnSpPr>
            <a:stCxn id="88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2" name="Google Shape;892;p65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3" name="Google Shape;893;p65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4" name="Google Shape;894;p65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7" name="Google Shape;897;p65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65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5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65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5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5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65"/>
          <p:cNvPicPr preferRelativeResize="0"/>
          <p:nvPr/>
        </p:nvPicPr>
        <p:blipFill rotWithShape="1">
          <a:blip r:embed="rId7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5"/>
          <p:cNvPicPr preferRelativeResize="0"/>
          <p:nvPr/>
        </p:nvPicPr>
        <p:blipFill rotWithShape="1">
          <a:blip r:embed="rId7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1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115" name="Google Shape;11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116" name="Google Shape;11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117" name="Google Shape;1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118" name="Google Shape;11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19" name="Google Shape;11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20" name="Google Shape;120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21" name="Google Shape;1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1812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16" name="Google Shape;916;p66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0" name="Google Shape;920;p66"/>
          <p:cNvCxnSpPr>
            <a:stCxn id="916" idx="6"/>
            <a:endCxn id="918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66"/>
          <p:cNvCxnSpPr>
            <a:stCxn id="916" idx="5"/>
            <a:endCxn id="919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6"/>
          <p:cNvCxnSpPr>
            <a:stCxn id="917" idx="6"/>
            <a:endCxn id="919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6"/>
          <p:cNvCxnSpPr>
            <a:stCxn id="917" idx="7"/>
            <a:endCxn id="918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6"/>
          <p:cNvCxnSpPr>
            <a:stCxn id="918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6"/>
          <p:cNvCxnSpPr>
            <a:stCxn id="919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6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27" name="Google Shape;927;p66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28" name="Google Shape;928;p66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29" name="Google Shape;929;p66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31" name="Google Shape;931;p66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6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5" name="Google Shape;935;p66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6"/>
          <p:cNvPicPr preferRelativeResize="0"/>
          <p:nvPr/>
        </p:nvPicPr>
        <p:blipFill rotWithShape="1">
          <a:blip r:embed="rId7">
            <a:alphaModFix/>
          </a:blip>
          <a:srcRect b="0" l="0" r="457" t="0"/>
          <a:stretch/>
        </p:blipFill>
        <p:spPr>
          <a:xfrm>
            <a:off x="6829950" y="4388900"/>
            <a:ext cx="2274256" cy="53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6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6"/>
          <p:cNvSpPr/>
          <p:nvPr/>
        </p:nvSpPr>
        <p:spPr>
          <a:xfrm>
            <a:off x="5586900" y="4132250"/>
            <a:ext cx="12078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66"/>
          <p:cNvPicPr preferRelativeResize="0"/>
          <p:nvPr/>
        </p:nvPicPr>
        <p:blipFill rotWithShape="1">
          <a:blip r:embed="rId8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6"/>
          <p:cNvPicPr preferRelativeResize="0"/>
          <p:nvPr/>
        </p:nvPicPr>
        <p:blipFill rotWithShape="1">
          <a:blip r:embed="rId8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6"/>
          <p:cNvPicPr preferRelativeResize="0"/>
          <p:nvPr/>
        </p:nvPicPr>
        <p:blipFill rotWithShape="1">
          <a:blip r:embed="rId10">
            <a:alphaModFix amt="9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7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52" name="Google Shape;952;p67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56" name="Google Shape;956;p67"/>
          <p:cNvCxnSpPr>
            <a:stCxn id="952" idx="6"/>
            <a:endCxn id="95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67"/>
          <p:cNvCxnSpPr>
            <a:stCxn id="952" idx="5"/>
            <a:endCxn id="95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67"/>
          <p:cNvCxnSpPr>
            <a:stCxn id="953" idx="6"/>
            <a:endCxn id="95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9" name="Google Shape;959;p67"/>
          <p:cNvCxnSpPr>
            <a:stCxn id="953" idx="7"/>
            <a:endCxn id="95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67"/>
          <p:cNvCxnSpPr>
            <a:stCxn id="95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67"/>
          <p:cNvCxnSpPr>
            <a:stCxn id="95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2" name="Google Shape;962;p67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3" name="Google Shape;963;p67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4" name="Google Shape;964;p67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65" name="Google Shape;965;p67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6" name="Google Shape;966;p67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7" name="Google Shape;967;p67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7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1" name="Google Shape;971;p67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050" y="3777651"/>
            <a:ext cx="3680150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67"/>
          <p:cNvPicPr preferRelativeResize="0"/>
          <p:nvPr/>
        </p:nvPicPr>
        <p:blipFill rotWithShape="1">
          <a:blip r:embed="rId6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67"/>
          <p:cNvPicPr preferRelativeResize="0"/>
          <p:nvPr/>
        </p:nvPicPr>
        <p:blipFill rotWithShape="1">
          <a:blip r:embed="rId6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7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8"/>
          <p:cNvSpPr txBox="1"/>
          <p:nvPr>
            <p:ph type="title"/>
          </p:nvPr>
        </p:nvSpPr>
        <p:spPr>
          <a:xfrm>
            <a:off x="2880650" y="330200"/>
            <a:ext cx="61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полносвязного слоя</a:t>
            </a:r>
            <a:endParaRPr/>
          </a:p>
        </p:txBody>
      </p:sp>
      <p:pic>
        <p:nvPicPr>
          <p:cNvPr id="983" name="Google Shape;983;p68"/>
          <p:cNvPicPr preferRelativeResize="0"/>
          <p:nvPr/>
        </p:nvPicPr>
        <p:blipFill rotWithShape="1">
          <a:blip r:embed="rId3">
            <a:alphaModFix/>
          </a:blip>
          <a:srcRect b="0" l="9327" r="6638" t="0"/>
          <a:stretch/>
        </p:blipFill>
        <p:spPr>
          <a:xfrm>
            <a:off x="2880650" y="1106750"/>
            <a:ext cx="6246926" cy="37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6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/>
          <p:nvPr>
            <p:ph idx="1" type="body"/>
          </p:nvPr>
        </p:nvSpPr>
        <p:spPr>
          <a:xfrm>
            <a:off x="3455550" y="1887000"/>
            <a:ext cx="56292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Вопрос.</a:t>
            </a:r>
            <a:r>
              <a:rPr lang="ru"/>
              <a:t> Как устроен back propagation через слой сигмоиды?</a:t>
            </a:r>
            <a:endParaRPr/>
          </a:p>
        </p:txBody>
      </p:sp>
      <p:pic>
        <p:nvPicPr>
          <p:cNvPr id="990" name="Google Shape;99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850" y="2782062"/>
            <a:ext cx="21702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0"/>
          <p:cNvSpPr txBox="1"/>
          <p:nvPr>
            <p:ph type="title"/>
          </p:nvPr>
        </p:nvSpPr>
        <p:spPr>
          <a:xfrm>
            <a:off x="3425375" y="3063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Recap</a:t>
            </a:r>
            <a:endParaRPr/>
          </a:p>
        </p:txBody>
      </p:sp>
      <p:sp>
        <p:nvSpPr>
          <p:cNvPr id="996" name="Google Shape;996;p70"/>
          <p:cNvSpPr txBox="1"/>
          <p:nvPr>
            <p:ph idx="1" type="body"/>
          </p:nvPr>
        </p:nvSpPr>
        <p:spPr>
          <a:xfrm>
            <a:off x="3251200" y="1037625"/>
            <a:ext cx="46233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нейрона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слои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Последний слой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нейронных сетей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Propagation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Разбор BackProp для полносвязного слоя</a:t>
            </a:r>
            <a:endParaRPr/>
          </a:p>
        </p:txBody>
      </p:sp>
      <p:pic>
        <p:nvPicPr>
          <p:cNvPr id="997" name="Google Shape;997;p7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99300" y="19408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Один нейрон</a:t>
            </a:r>
            <a:endParaRPr sz="3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4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4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1" name="Google Shape;151;p24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52" name="Google Shape;152;p24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53" name="Google Shape;15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5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4" name="Google Shape;164;p25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65" name="Google Shape;165;p25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66" name="Google Shape;1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" name="Google Shape;167;p25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5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71" name="Google Shape;171;p25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73" name="Google Shape;17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4" name="Google Shape;174;p25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