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Amatic SC"/>
      <p:regular r:id="rId28"/>
      <p:bold r:id="rId29"/>
    </p:embeddedFont>
    <p:embeddedFont>
      <p:font typeface="Source Code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AmaticSC-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maticSC-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bold.fntdata"/><Relationship Id="rId30" Type="http://schemas.openxmlformats.org/officeDocument/2006/relationships/font" Target="fonts/SourceCode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2b880af1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2b880af1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2b880af1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2b880af1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2b880af1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2b880af1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2b880af1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2b880af1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2b880af1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2b880af1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2b880af1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2b880af1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2b880af19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2b880af19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2b880af1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2b880af1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2b880af1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2b880af19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2b880af19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2b880af19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2b880af1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2b880af1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2b880af19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2b880af19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2b880af19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2b880af19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2b880af19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2b880af19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2b880af1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2b880af1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2b880af1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2b880af1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2b880af1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2b880af1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2b880af1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2b880af1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2b880af1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2b880af1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2b880af1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2b880af1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2b880af1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2b880af1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EDA</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Let’s Explore some Data SAT and Drug use in Young Adults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Dig in to the data</a:t>
            </a:r>
            <a:endParaRPr/>
          </a:p>
        </p:txBody>
      </p:sp>
      <p:sp>
        <p:nvSpPr>
          <p:cNvPr id="122" name="Google Shape;122;p2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23" name="Google Shape;123;p22"/>
          <p:cNvSpPr txBox="1"/>
          <p:nvPr/>
        </p:nvSpPr>
        <p:spPr>
          <a:xfrm>
            <a:off x="640150" y="1462100"/>
            <a:ext cx="4552200" cy="5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Low Math High Verbal</a:t>
            </a:r>
            <a:endParaRPr/>
          </a:p>
        </p:txBody>
      </p:sp>
      <p:pic>
        <p:nvPicPr>
          <p:cNvPr id="124" name="Google Shape;124;p22"/>
          <p:cNvPicPr preferRelativeResize="0"/>
          <p:nvPr/>
        </p:nvPicPr>
        <p:blipFill>
          <a:blip r:embed="rId3">
            <a:alphaModFix/>
          </a:blip>
          <a:stretch>
            <a:fillRect/>
          </a:stretch>
        </p:blipFill>
        <p:spPr>
          <a:xfrm>
            <a:off x="5649688" y="1462100"/>
            <a:ext cx="2333625" cy="723900"/>
          </a:xfrm>
          <a:prstGeom prst="rect">
            <a:avLst/>
          </a:prstGeom>
          <a:noFill/>
          <a:ln>
            <a:noFill/>
          </a:ln>
        </p:spPr>
      </p:pic>
      <p:pic>
        <p:nvPicPr>
          <p:cNvPr id="125" name="Google Shape;125;p22"/>
          <p:cNvPicPr preferRelativeResize="0"/>
          <p:nvPr/>
        </p:nvPicPr>
        <p:blipFill>
          <a:blip r:embed="rId4">
            <a:alphaModFix/>
          </a:blip>
          <a:stretch>
            <a:fillRect/>
          </a:stretch>
        </p:blipFill>
        <p:spPr>
          <a:xfrm>
            <a:off x="5678263" y="2918338"/>
            <a:ext cx="2276475" cy="828675"/>
          </a:xfrm>
          <a:prstGeom prst="rect">
            <a:avLst/>
          </a:prstGeom>
          <a:noFill/>
          <a:ln>
            <a:noFill/>
          </a:ln>
        </p:spPr>
      </p:pic>
      <p:sp>
        <p:nvSpPr>
          <p:cNvPr id="126" name="Google Shape;126;p22"/>
          <p:cNvSpPr txBox="1"/>
          <p:nvPr/>
        </p:nvSpPr>
        <p:spPr>
          <a:xfrm>
            <a:off x="760950" y="3067188"/>
            <a:ext cx="4552200" cy="5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High</a:t>
            </a:r>
            <a:r>
              <a:rPr lang="en-GB"/>
              <a:t> Math Low Verbal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Let’s correlate</a:t>
            </a:r>
            <a:endParaRPr/>
          </a:p>
        </p:txBody>
      </p:sp>
      <p:pic>
        <p:nvPicPr>
          <p:cNvPr id="132" name="Google Shape;132;p23"/>
          <p:cNvPicPr preferRelativeResize="0"/>
          <p:nvPr/>
        </p:nvPicPr>
        <p:blipFill>
          <a:blip r:embed="rId3">
            <a:alphaModFix/>
          </a:blip>
          <a:stretch>
            <a:fillRect/>
          </a:stretch>
        </p:blipFill>
        <p:spPr>
          <a:xfrm>
            <a:off x="4426725" y="292850"/>
            <a:ext cx="4405576" cy="4393749"/>
          </a:xfrm>
          <a:prstGeom prst="rect">
            <a:avLst/>
          </a:prstGeom>
          <a:noFill/>
          <a:ln>
            <a:noFill/>
          </a:ln>
        </p:spPr>
      </p:pic>
      <p:sp>
        <p:nvSpPr>
          <p:cNvPr id="133" name="Google Shape;133;p23"/>
          <p:cNvSpPr txBox="1"/>
          <p:nvPr/>
        </p:nvSpPr>
        <p:spPr>
          <a:xfrm>
            <a:off x="640150" y="1628050"/>
            <a:ext cx="3699300" cy="23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When math is good, verbal is good too. when verbal is good, math may not be just as good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a:t>A participation rate correlates with a high mathematical score when math is better than verbal when math is worse than verbal,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a:t>A high math may not correlate with a high participation rate.</a:t>
            </a:r>
            <a:br>
              <a:rPr lang="en-GB" sz="1000"/>
            </a:br>
            <a:br>
              <a:rPr lang="en-GB" sz="1000"/>
            </a:br>
            <a:r>
              <a:rPr lang="en-GB" sz="1000"/>
              <a:t>From what we can see there's seems to be an outliner that's a little off the chart, hence outliners are easier to identify if it was visualised.</a:t>
            </a:r>
            <a:br>
              <a:rPr lang="en-GB" sz="1000"/>
            </a:br>
            <a:br>
              <a:rPr lang="en-GB" sz="1000"/>
            </a:b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Let’s investigate drug use data sets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25"/>
          <p:cNvPicPr preferRelativeResize="0"/>
          <p:nvPr/>
        </p:nvPicPr>
        <p:blipFill>
          <a:blip r:embed="rId3">
            <a:alphaModFix/>
          </a:blip>
          <a:stretch>
            <a:fillRect/>
          </a:stretch>
        </p:blipFill>
        <p:spPr>
          <a:xfrm>
            <a:off x="1991600" y="378850"/>
            <a:ext cx="6314650" cy="4552526"/>
          </a:xfrm>
          <a:prstGeom prst="rect">
            <a:avLst/>
          </a:prstGeom>
          <a:noFill/>
          <a:ln>
            <a:noFill/>
          </a:ln>
        </p:spPr>
      </p:pic>
      <p:cxnSp>
        <p:nvCxnSpPr>
          <p:cNvPr id="144" name="Google Shape;144;p25"/>
          <p:cNvCxnSpPr/>
          <p:nvPr/>
        </p:nvCxnSpPr>
        <p:spPr>
          <a:xfrm rot="10800000">
            <a:off x="5398000" y="513750"/>
            <a:ext cx="31500" cy="3564300"/>
          </a:xfrm>
          <a:prstGeom prst="straightConnector1">
            <a:avLst/>
          </a:prstGeom>
          <a:noFill/>
          <a:ln cap="flat" cmpd="sng" w="28575">
            <a:solidFill>
              <a:schemeClr val="dk2"/>
            </a:solidFill>
            <a:prstDash val="solid"/>
            <a:round/>
            <a:headEnd len="med" w="med" type="none"/>
            <a:tailEnd len="med" w="med" type="triangle"/>
          </a:ln>
        </p:spPr>
      </p:cxnSp>
      <p:cxnSp>
        <p:nvCxnSpPr>
          <p:cNvPr id="145" name="Google Shape;145;p25"/>
          <p:cNvCxnSpPr/>
          <p:nvPr/>
        </p:nvCxnSpPr>
        <p:spPr>
          <a:xfrm>
            <a:off x="3216600" y="774525"/>
            <a:ext cx="2220900" cy="0"/>
          </a:xfrm>
          <a:prstGeom prst="straightConnector1">
            <a:avLst/>
          </a:prstGeom>
          <a:noFill/>
          <a:ln cap="flat" cmpd="sng" w="28575">
            <a:solidFill>
              <a:schemeClr val="dk2"/>
            </a:solidFill>
            <a:prstDash val="solid"/>
            <a:round/>
            <a:headEnd len="med" w="med" type="none"/>
            <a:tailEnd len="med" w="med" type="triangle"/>
          </a:ln>
        </p:spPr>
      </p:cxnSp>
      <p:cxnSp>
        <p:nvCxnSpPr>
          <p:cNvPr id="146" name="Google Shape;146;p25"/>
          <p:cNvCxnSpPr/>
          <p:nvPr/>
        </p:nvCxnSpPr>
        <p:spPr>
          <a:xfrm flipH="1" rot="10800000">
            <a:off x="3295625" y="1019625"/>
            <a:ext cx="2228700" cy="315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Let’s look at trends over age in drug use</a:t>
            </a:r>
            <a:endParaRPr/>
          </a:p>
        </p:txBody>
      </p:sp>
      <p:pic>
        <p:nvPicPr>
          <p:cNvPr id="152" name="Google Shape;152;p26"/>
          <p:cNvPicPr preferRelativeResize="0"/>
          <p:nvPr/>
        </p:nvPicPr>
        <p:blipFill>
          <a:blip r:embed="rId3">
            <a:alphaModFix/>
          </a:blip>
          <a:stretch>
            <a:fillRect/>
          </a:stretch>
        </p:blipFill>
        <p:spPr>
          <a:xfrm>
            <a:off x="2704050" y="1164825"/>
            <a:ext cx="3735899" cy="367044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Let’s remove marijuana and alcohol from the data</a:t>
            </a:r>
            <a:endParaRPr/>
          </a:p>
        </p:txBody>
      </p:sp>
      <p:pic>
        <p:nvPicPr>
          <p:cNvPr id="158" name="Google Shape;158;p27"/>
          <p:cNvPicPr preferRelativeResize="0"/>
          <p:nvPr/>
        </p:nvPicPr>
        <p:blipFill>
          <a:blip r:embed="rId3">
            <a:alphaModFix/>
          </a:blip>
          <a:stretch>
            <a:fillRect/>
          </a:stretch>
        </p:blipFill>
        <p:spPr>
          <a:xfrm>
            <a:off x="2269275" y="1127350"/>
            <a:ext cx="4361498" cy="395292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Let’s check heat map of total drug use correlation</a:t>
            </a:r>
            <a:endParaRPr/>
          </a:p>
        </p:txBody>
      </p:sp>
      <p:pic>
        <p:nvPicPr>
          <p:cNvPr id="164" name="Google Shape;164;p28"/>
          <p:cNvPicPr preferRelativeResize="0"/>
          <p:nvPr/>
        </p:nvPicPr>
        <p:blipFill>
          <a:blip r:embed="rId3">
            <a:alphaModFix/>
          </a:blip>
          <a:stretch>
            <a:fillRect/>
          </a:stretch>
        </p:blipFill>
        <p:spPr>
          <a:xfrm>
            <a:off x="3050625" y="1244475"/>
            <a:ext cx="4844678" cy="3625529"/>
          </a:xfrm>
          <a:prstGeom prst="rect">
            <a:avLst/>
          </a:prstGeom>
          <a:noFill/>
          <a:ln>
            <a:noFill/>
          </a:ln>
        </p:spPr>
      </p:pic>
      <p:sp>
        <p:nvSpPr>
          <p:cNvPr id="165" name="Google Shape;165;p28"/>
          <p:cNvSpPr txBox="1"/>
          <p:nvPr/>
        </p:nvSpPr>
        <p:spPr>
          <a:xfrm>
            <a:off x="276600" y="1912550"/>
            <a:ext cx="2971500" cy="11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Total Marijuana and Alcohol still dominates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Let’s show me the numbers</a:t>
            </a:r>
            <a:endParaRPr/>
          </a:p>
        </p:txBody>
      </p:sp>
      <p:pic>
        <p:nvPicPr>
          <p:cNvPr id="171" name="Google Shape;171;p29"/>
          <p:cNvPicPr preferRelativeResize="0"/>
          <p:nvPr/>
        </p:nvPicPr>
        <p:blipFill>
          <a:blip r:embed="rId3">
            <a:alphaModFix/>
          </a:blip>
          <a:stretch>
            <a:fillRect/>
          </a:stretch>
        </p:blipFill>
        <p:spPr>
          <a:xfrm>
            <a:off x="681375" y="1093851"/>
            <a:ext cx="3752327" cy="3652650"/>
          </a:xfrm>
          <a:prstGeom prst="rect">
            <a:avLst/>
          </a:prstGeom>
          <a:noFill/>
          <a:ln>
            <a:noFill/>
          </a:ln>
        </p:spPr>
      </p:pic>
      <p:pic>
        <p:nvPicPr>
          <p:cNvPr id="172" name="Google Shape;172;p29"/>
          <p:cNvPicPr preferRelativeResize="0"/>
          <p:nvPr/>
        </p:nvPicPr>
        <p:blipFill>
          <a:blip r:embed="rId4">
            <a:alphaModFix/>
          </a:blip>
          <a:stretch>
            <a:fillRect/>
          </a:stretch>
        </p:blipFill>
        <p:spPr>
          <a:xfrm>
            <a:off x="4971777" y="1047750"/>
            <a:ext cx="3860513" cy="3744855"/>
          </a:xfrm>
          <a:prstGeom prst="rect">
            <a:avLst/>
          </a:prstGeom>
          <a:noFill/>
          <a:ln>
            <a:noFill/>
          </a:ln>
        </p:spPr>
      </p:pic>
      <p:sp>
        <p:nvSpPr>
          <p:cNvPr id="173" name="Google Shape;173;p29"/>
          <p:cNvSpPr txBox="1"/>
          <p:nvPr/>
        </p:nvSpPr>
        <p:spPr>
          <a:xfrm>
            <a:off x="1704038" y="1359350"/>
            <a:ext cx="1707000" cy="6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Drug Usage</a:t>
            </a:r>
            <a:endParaRPr/>
          </a:p>
        </p:txBody>
      </p:sp>
      <p:sp>
        <p:nvSpPr>
          <p:cNvPr id="174" name="Google Shape;174;p29"/>
          <p:cNvSpPr txBox="1"/>
          <p:nvPr/>
        </p:nvSpPr>
        <p:spPr>
          <a:xfrm>
            <a:off x="6092563" y="1359350"/>
            <a:ext cx="1707000" cy="6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Drug Frequencies</a:t>
            </a:r>
            <a:endParaRPr/>
          </a:p>
        </p:txBody>
      </p:sp>
      <p:sp>
        <p:nvSpPr>
          <p:cNvPr id="175" name="Google Shape;175;p29"/>
          <p:cNvSpPr/>
          <p:nvPr/>
        </p:nvSpPr>
        <p:spPr>
          <a:xfrm rot="-2507562">
            <a:off x="6385682" y="3184995"/>
            <a:ext cx="466360" cy="236904"/>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9"/>
          <p:cNvSpPr txBox="1"/>
          <p:nvPr/>
        </p:nvSpPr>
        <p:spPr>
          <a:xfrm>
            <a:off x="6811750" y="2705125"/>
            <a:ext cx="1304700" cy="4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t>High frequency of Heroin use</a:t>
            </a:r>
            <a:endParaRPr sz="1100"/>
          </a:p>
        </p:txBody>
      </p:sp>
      <p:sp>
        <p:nvSpPr>
          <p:cNvPr id="177" name="Google Shape;177;p29"/>
          <p:cNvSpPr/>
          <p:nvPr/>
        </p:nvSpPr>
        <p:spPr>
          <a:xfrm rot="4337574">
            <a:off x="6317861" y="2224432"/>
            <a:ext cx="313660" cy="127892"/>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9"/>
          <p:cNvSpPr/>
          <p:nvPr/>
        </p:nvSpPr>
        <p:spPr>
          <a:xfrm rot="4337574">
            <a:off x="7995586" y="1412632"/>
            <a:ext cx="313660" cy="127892"/>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Let’s </a:t>
            </a:r>
            <a:r>
              <a:rPr lang="en-GB"/>
              <a:t>hypothesise</a:t>
            </a:r>
            <a:endParaRPr/>
          </a:p>
        </p:txBody>
      </p:sp>
      <p:sp>
        <p:nvSpPr>
          <p:cNvPr id="184" name="Google Shape;184;p3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000"/>
              <a:t>Abstract:</a:t>
            </a:r>
            <a:br>
              <a:rPr lang="en-GB" sz="1000"/>
            </a:br>
            <a:br>
              <a:rPr lang="en-GB" sz="1000"/>
            </a:br>
            <a:r>
              <a:rPr lang="en-GB" sz="1000"/>
              <a:t>The concept of “gateway hypothesis” has been studied since the 1970s (Kandel, 1975, Kandel and Faust, 1975) as the theory suggests that an adolescent's early experimentation with alcohol or tobacco or cannabis escalates to more addictive illicit drugs later in adulthood (Lynskey et al., 2003). Most commonly used illicit substances include heroin/opioids, cocaine and or amphetamines and their designer drug analogs, considered illegal by the criminal justice system in the United States and other jurisdictions. Early onset or drug experimentation has been elaborated and characterized in distinct pathways in the substance abuse and dependence literature. Overall, the theory has had mixed results showing both a link or sequence of licit drug use to illicit drug use (Guxens et al., 2007, Guxens et al., 2007, Korhoene et al., 2010, Lessem et al., 2006, Mayet et al., 2012) and no association (Mackesy-Amiti et al., 1997, Golub and Johnson, 1994).</a:t>
            </a:r>
            <a:br>
              <a:rPr lang="en-GB" sz="1000"/>
            </a:br>
            <a:br>
              <a:rPr lang="en-GB" sz="1000"/>
            </a:br>
            <a:r>
              <a:rPr lang="en-GB" sz="1000"/>
              <a:t>https://www.ncbi.nlm.nih.gov/pmc/articles/PMC4929049/ - Introduction.</a:t>
            </a:r>
            <a:br>
              <a:rPr lang="en-GB" sz="1000"/>
            </a:br>
            <a:br>
              <a:rPr lang="en-GB" sz="1000"/>
            </a:b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Question</a:t>
            </a:r>
            <a:endParaRPr/>
          </a:p>
        </p:txBody>
      </p:sp>
      <p:sp>
        <p:nvSpPr>
          <p:cNvPr id="190" name="Google Shape;190;p3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Is marijuana a "gateway" drug linking to hard drug usage? Usage of marijuana is later followed by an increase in other hard drugs.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Let’s Start with SAT Data</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 We have states and their test metrics:</a:t>
            </a:r>
            <a:endParaRPr sz="1400"/>
          </a:p>
          <a:p>
            <a:pPr indent="0" lvl="0" marL="0" rtl="0" algn="l">
              <a:spcBef>
                <a:spcPts val="1600"/>
              </a:spcBef>
              <a:spcAft>
                <a:spcPts val="0"/>
              </a:spcAft>
              <a:buNone/>
            </a:pPr>
            <a:r>
              <a:rPr lang="en-GB" sz="1400"/>
              <a:t># Rate (percent of students that take the SAT)</a:t>
            </a:r>
            <a:endParaRPr sz="1400"/>
          </a:p>
          <a:p>
            <a:pPr indent="0" lvl="0" marL="0" rtl="0" algn="l">
              <a:spcBef>
                <a:spcPts val="1600"/>
              </a:spcBef>
              <a:spcAft>
                <a:spcPts val="0"/>
              </a:spcAft>
              <a:buNone/>
            </a:pPr>
            <a:r>
              <a:rPr lang="en-GB" sz="1400"/>
              <a:t># Verbal (average verbal score)</a:t>
            </a:r>
            <a:endParaRPr sz="1400"/>
          </a:p>
          <a:p>
            <a:pPr indent="0" lvl="0" marL="0" rtl="0" algn="l">
              <a:spcBef>
                <a:spcPts val="1600"/>
              </a:spcBef>
              <a:spcAft>
                <a:spcPts val="0"/>
              </a:spcAft>
              <a:buNone/>
            </a:pPr>
            <a:r>
              <a:rPr lang="en-GB" sz="1400"/>
              <a:t># Math (average math score)</a:t>
            </a:r>
            <a:endParaRPr sz="1400"/>
          </a:p>
          <a:p>
            <a:pPr indent="0" lvl="0" marL="0" rtl="0" algn="l">
              <a:spcBef>
                <a:spcPts val="1600"/>
              </a:spcBef>
              <a:spcAft>
                <a:spcPts val="1600"/>
              </a:spcAft>
              <a:buNone/>
            </a:pPr>
            <a:r>
              <a:t/>
            </a:r>
            <a:endParaRPr/>
          </a:p>
        </p:txBody>
      </p:sp>
      <p:pic>
        <p:nvPicPr>
          <p:cNvPr id="64" name="Google Shape;64;p14"/>
          <p:cNvPicPr preferRelativeResize="0"/>
          <p:nvPr/>
        </p:nvPicPr>
        <p:blipFill>
          <a:blip r:embed="rId3">
            <a:alphaModFix/>
          </a:blip>
          <a:stretch>
            <a:fillRect/>
          </a:stretch>
        </p:blipFill>
        <p:spPr>
          <a:xfrm>
            <a:off x="5524878" y="555478"/>
            <a:ext cx="2006875" cy="2444750"/>
          </a:xfrm>
          <a:prstGeom prst="rect">
            <a:avLst/>
          </a:prstGeom>
          <a:noFill/>
          <a:ln>
            <a:noFill/>
          </a:ln>
        </p:spPr>
      </p:pic>
      <p:pic>
        <p:nvPicPr>
          <p:cNvPr id="65" name="Google Shape;65;p14"/>
          <p:cNvPicPr preferRelativeResize="0"/>
          <p:nvPr/>
        </p:nvPicPr>
        <p:blipFill>
          <a:blip r:embed="rId4">
            <a:alphaModFix/>
          </a:blip>
          <a:stretch>
            <a:fillRect/>
          </a:stretch>
        </p:blipFill>
        <p:spPr>
          <a:xfrm>
            <a:off x="4964817" y="3212300"/>
            <a:ext cx="3127000" cy="1158150"/>
          </a:xfrm>
          <a:prstGeom prst="rect">
            <a:avLst/>
          </a:prstGeom>
          <a:noFill/>
          <a:ln>
            <a:noFill/>
          </a:ln>
        </p:spPr>
      </p:pic>
      <p:sp>
        <p:nvSpPr>
          <p:cNvPr id="66" name="Google Shape;66;p14"/>
          <p:cNvSpPr txBox="1"/>
          <p:nvPr/>
        </p:nvSpPr>
        <p:spPr>
          <a:xfrm>
            <a:off x="1114200" y="3651300"/>
            <a:ext cx="3457800" cy="5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Check the Difference between Verbal and Math</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Let’s find out</a:t>
            </a:r>
            <a:endParaRPr/>
          </a:p>
        </p:txBody>
      </p:sp>
      <p:pic>
        <p:nvPicPr>
          <p:cNvPr id="196" name="Google Shape;196;p32"/>
          <p:cNvPicPr preferRelativeResize="0"/>
          <p:nvPr/>
        </p:nvPicPr>
        <p:blipFill>
          <a:blip r:embed="rId3">
            <a:alphaModFix/>
          </a:blip>
          <a:stretch>
            <a:fillRect/>
          </a:stretch>
        </p:blipFill>
        <p:spPr>
          <a:xfrm>
            <a:off x="4873526" y="950875"/>
            <a:ext cx="3835801" cy="3750049"/>
          </a:xfrm>
          <a:prstGeom prst="rect">
            <a:avLst/>
          </a:prstGeom>
          <a:noFill/>
          <a:ln>
            <a:noFill/>
          </a:ln>
        </p:spPr>
      </p:pic>
      <p:sp>
        <p:nvSpPr>
          <p:cNvPr id="197" name="Google Shape;197;p32"/>
          <p:cNvSpPr txBox="1"/>
          <p:nvPr/>
        </p:nvSpPr>
        <p:spPr>
          <a:xfrm>
            <a:off x="181800" y="1651775"/>
            <a:ext cx="4552200" cy="11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Since drug usage starts at an early age, we should study the age only till 30 years old to see how people adopt drugs as they grew up, noting whether marijuana leads in acceleration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pic>
        <p:nvPicPr>
          <p:cNvPr id="202" name="Google Shape;202;p33"/>
          <p:cNvPicPr preferRelativeResize="0"/>
          <p:nvPr/>
        </p:nvPicPr>
        <p:blipFill>
          <a:blip r:embed="rId3">
            <a:alphaModFix/>
          </a:blip>
          <a:stretch>
            <a:fillRect/>
          </a:stretch>
        </p:blipFill>
        <p:spPr>
          <a:xfrm>
            <a:off x="4380076" y="292850"/>
            <a:ext cx="4452223" cy="4352702"/>
          </a:xfrm>
          <a:prstGeom prst="rect">
            <a:avLst/>
          </a:prstGeom>
          <a:noFill/>
          <a:ln>
            <a:noFill/>
          </a:ln>
        </p:spPr>
      </p:pic>
      <p:sp>
        <p:nvSpPr>
          <p:cNvPr id="203" name="Google Shape;203;p33"/>
          <p:cNvSpPr txBox="1"/>
          <p:nvPr/>
        </p:nvSpPr>
        <p:spPr>
          <a:xfrm>
            <a:off x="221300" y="1699200"/>
            <a:ext cx="4054200" cy="12486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i="1" lang="en-GB" sz="1050"/>
              <a:t>We observe that marijuana increases faster than the other drugs in the normalized graph. And when marijuana use decreases, the use of other drugs decreases after it.</a:t>
            </a:r>
            <a:endParaRPr b="1" i="1" sz="1050"/>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600"/>
              <a:t>Let’s average out the total drug use </a:t>
            </a:r>
            <a:r>
              <a:rPr lang="en-GB" sz="3600"/>
              <a:t>against</a:t>
            </a:r>
            <a:r>
              <a:rPr lang="en-GB" sz="3600"/>
              <a:t> marijuana</a:t>
            </a:r>
            <a:endParaRPr sz="3600"/>
          </a:p>
        </p:txBody>
      </p:sp>
      <p:pic>
        <p:nvPicPr>
          <p:cNvPr id="209" name="Google Shape;209;p34"/>
          <p:cNvPicPr preferRelativeResize="0"/>
          <p:nvPr/>
        </p:nvPicPr>
        <p:blipFill>
          <a:blip r:embed="rId3">
            <a:alphaModFix/>
          </a:blip>
          <a:stretch>
            <a:fillRect/>
          </a:stretch>
        </p:blipFill>
        <p:spPr>
          <a:xfrm>
            <a:off x="6122018" y="1263575"/>
            <a:ext cx="2499081" cy="2441797"/>
          </a:xfrm>
          <a:prstGeom prst="rect">
            <a:avLst/>
          </a:prstGeom>
          <a:noFill/>
          <a:ln>
            <a:noFill/>
          </a:ln>
        </p:spPr>
      </p:pic>
      <p:pic>
        <p:nvPicPr>
          <p:cNvPr id="210" name="Google Shape;210;p34"/>
          <p:cNvPicPr preferRelativeResize="0"/>
          <p:nvPr/>
        </p:nvPicPr>
        <p:blipFill>
          <a:blip r:embed="rId4">
            <a:alphaModFix/>
          </a:blip>
          <a:stretch>
            <a:fillRect/>
          </a:stretch>
        </p:blipFill>
        <p:spPr>
          <a:xfrm>
            <a:off x="3219976" y="1228677"/>
            <a:ext cx="2544276" cy="2476696"/>
          </a:xfrm>
          <a:prstGeom prst="rect">
            <a:avLst/>
          </a:prstGeom>
          <a:noFill/>
          <a:ln>
            <a:noFill/>
          </a:ln>
        </p:spPr>
      </p:pic>
      <p:sp>
        <p:nvSpPr>
          <p:cNvPr id="211" name="Google Shape;211;p34"/>
          <p:cNvSpPr txBox="1"/>
          <p:nvPr/>
        </p:nvSpPr>
        <p:spPr>
          <a:xfrm>
            <a:off x="363550" y="2268225"/>
            <a:ext cx="2742300" cy="25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Our hypothesis that Marijuana is a gateway to more elicit drug use is showing positively correlate was accepted view from a younger group age to 30yrs old on the study. There is a linear relationship that trends positively based on the analysis of the data.</a:t>
            </a:r>
            <a:endParaRPr/>
          </a:p>
        </p:txBody>
      </p:sp>
      <p:sp>
        <p:nvSpPr>
          <p:cNvPr id="212" name="Google Shape;212;p34"/>
          <p:cNvSpPr txBox="1"/>
          <p:nvPr/>
        </p:nvSpPr>
        <p:spPr>
          <a:xfrm>
            <a:off x="3477400" y="1406775"/>
            <a:ext cx="2031000" cy="2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Linear Regression line</a:t>
            </a:r>
            <a:endParaRPr/>
          </a:p>
        </p:txBody>
      </p:sp>
      <p:sp>
        <p:nvSpPr>
          <p:cNvPr id="213" name="Google Shape;213;p34"/>
          <p:cNvSpPr txBox="1"/>
          <p:nvPr/>
        </p:nvSpPr>
        <p:spPr>
          <a:xfrm>
            <a:off x="6490750" y="2894800"/>
            <a:ext cx="20310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Total Drug use Vs Marijuana</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do we have?</a:t>
            </a:r>
            <a:endParaRPr/>
          </a:p>
        </p:txBody>
      </p:sp>
      <p:sp>
        <p:nvSpPr>
          <p:cNvPr id="72" name="Google Shape;72;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3" name="Google Shape;73;p15"/>
          <p:cNvPicPr preferRelativeResize="0"/>
          <p:nvPr/>
        </p:nvPicPr>
        <p:blipFill>
          <a:blip r:embed="rId3">
            <a:alphaModFix/>
          </a:blip>
          <a:stretch>
            <a:fillRect/>
          </a:stretch>
        </p:blipFill>
        <p:spPr>
          <a:xfrm>
            <a:off x="3014510" y="2126235"/>
            <a:ext cx="3052450" cy="1129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Let’s see some Distribution base on Rate, Math, Verbal</a:t>
            </a:r>
            <a:endParaRPr/>
          </a:p>
        </p:txBody>
      </p:sp>
      <p:sp>
        <p:nvSpPr>
          <p:cNvPr id="79" name="Google Shape;79;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0" name="Google Shape;80;p16"/>
          <p:cNvPicPr preferRelativeResize="0"/>
          <p:nvPr/>
        </p:nvPicPr>
        <p:blipFill>
          <a:blip r:embed="rId3">
            <a:alphaModFix/>
          </a:blip>
          <a:stretch>
            <a:fillRect/>
          </a:stretch>
        </p:blipFill>
        <p:spPr>
          <a:xfrm>
            <a:off x="840575" y="1382502"/>
            <a:ext cx="7462848" cy="32348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Let’s compare Math and Verbal </a:t>
            </a:r>
            <a:endParaRPr/>
          </a:p>
        </p:txBody>
      </p:sp>
      <p:sp>
        <p:nvSpPr>
          <p:cNvPr id="86" name="Google Shape;86;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7" name="Google Shape;87;p17"/>
          <p:cNvPicPr preferRelativeResize="0"/>
          <p:nvPr/>
        </p:nvPicPr>
        <p:blipFill>
          <a:blip r:embed="rId3">
            <a:alphaModFix/>
          </a:blip>
          <a:stretch>
            <a:fillRect/>
          </a:stretch>
        </p:blipFill>
        <p:spPr>
          <a:xfrm>
            <a:off x="1027425" y="1228675"/>
            <a:ext cx="6409476" cy="3372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Let’s distribute</a:t>
            </a:r>
            <a:endParaRPr/>
          </a:p>
        </p:txBody>
      </p:sp>
      <p:pic>
        <p:nvPicPr>
          <p:cNvPr id="93" name="Google Shape;93;p18"/>
          <p:cNvPicPr preferRelativeResize="0"/>
          <p:nvPr/>
        </p:nvPicPr>
        <p:blipFill>
          <a:blip r:embed="rId3">
            <a:alphaModFix/>
          </a:blip>
          <a:stretch>
            <a:fillRect/>
          </a:stretch>
        </p:blipFill>
        <p:spPr>
          <a:xfrm>
            <a:off x="4572000" y="564825"/>
            <a:ext cx="3921677" cy="3914826"/>
          </a:xfrm>
          <a:prstGeom prst="rect">
            <a:avLst/>
          </a:prstGeom>
          <a:noFill/>
          <a:ln>
            <a:noFill/>
          </a:ln>
        </p:spPr>
      </p:pic>
      <p:sp>
        <p:nvSpPr>
          <p:cNvPr id="94" name="Google Shape;94;p18"/>
          <p:cNvSpPr txBox="1"/>
          <p:nvPr/>
        </p:nvSpPr>
        <p:spPr>
          <a:xfrm>
            <a:off x="347725" y="1276100"/>
            <a:ext cx="4109700" cy="30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Visual Analysis:</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GB" sz="1200"/>
              <a:t>Verbal and math are positively correlated.</a:t>
            </a:r>
            <a:br>
              <a:rPr lang="en-GB" sz="1200"/>
            </a:br>
            <a:endParaRPr sz="1200"/>
          </a:p>
          <a:p>
            <a:pPr indent="-304800" lvl="0" marL="457200" rtl="0" algn="l">
              <a:spcBef>
                <a:spcPts val="0"/>
              </a:spcBef>
              <a:spcAft>
                <a:spcPts val="0"/>
              </a:spcAft>
              <a:buSzPts val="1200"/>
              <a:buChar char="-"/>
            </a:pPr>
            <a:r>
              <a:rPr lang="en-GB" sz="1200"/>
              <a:t>The "Rate" is negatively correlated to Math and verbal</a:t>
            </a:r>
            <a:br>
              <a:rPr lang="en-GB" sz="1200"/>
            </a:br>
            <a:endParaRPr sz="1200"/>
          </a:p>
          <a:p>
            <a:pPr indent="-304800" lvl="0" marL="457200" rtl="0" algn="l">
              <a:spcBef>
                <a:spcPts val="0"/>
              </a:spcBef>
              <a:spcAft>
                <a:spcPts val="0"/>
              </a:spcAft>
              <a:buSzPts val="1200"/>
              <a:buChar char="-"/>
            </a:pPr>
            <a:r>
              <a:rPr lang="en-GB" sz="1200"/>
              <a:t>In a high rate, high math scores and high verbal scores are absent</a:t>
            </a:r>
            <a:br>
              <a:rPr lang="en-GB" sz="1200"/>
            </a:br>
            <a:endParaRPr sz="1200"/>
          </a:p>
          <a:p>
            <a:pPr indent="-304800" lvl="0" marL="457200" rtl="0" algn="l">
              <a:spcBef>
                <a:spcPts val="0"/>
              </a:spcBef>
              <a:spcAft>
                <a:spcPts val="0"/>
              </a:spcAft>
              <a:buSzPts val="1200"/>
              <a:buChar char="-"/>
            </a:pPr>
            <a:r>
              <a:rPr lang="en-GB" sz="1200"/>
              <a:t>Here we see both the trend as well as the frequency shown the vertical lines</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Get stacking</a:t>
            </a:r>
            <a:endParaRPr/>
          </a:p>
        </p:txBody>
      </p:sp>
      <p:pic>
        <p:nvPicPr>
          <p:cNvPr id="100" name="Google Shape;100;p19"/>
          <p:cNvPicPr preferRelativeResize="0"/>
          <p:nvPr/>
        </p:nvPicPr>
        <p:blipFill>
          <a:blip r:embed="rId3">
            <a:alphaModFix/>
          </a:blip>
          <a:stretch>
            <a:fillRect/>
          </a:stretch>
        </p:blipFill>
        <p:spPr>
          <a:xfrm>
            <a:off x="4204500" y="182203"/>
            <a:ext cx="4708427" cy="2344274"/>
          </a:xfrm>
          <a:prstGeom prst="rect">
            <a:avLst/>
          </a:prstGeom>
          <a:noFill/>
          <a:ln>
            <a:noFill/>
          </a:ln>
        </p:spPr>
      </p:pic>
      <p:pic>
        <p:nvPicPr>
          <p:cNvPr id="101" name="Google Shape;101;p19"/>
          <p:cNvPicPr preferRelativeResize="0"/>
          <p:nvPr/>
        </p:nvPicPr>
        <p:blipFill>
          <a:blip r:embed="rId4">
            <a:alphaModFix/>
          </a:blip>
          <a:stretch>
            <a:fillRect/>
          </a:stretch>
        </p:blipFill>
        <p:spPr>
          <a:xfrm>
            <a:off x="213400" y="2526475"/>
            <a:ext cx="4939499" cy="24802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Let’s compare charts</a:t>
            </a:r>
            <a:endParaRPr/>
          </a:p>
        </p:txBody>
      </p:sp>
      <p:pic>
        <p:nvPicPr>
          <p:cNvPr id="107" name="Google Shape;107;p20"/>
          <p:cNvPicPr preferRelativeResize="0"/>
          <p:nvPr/>
        </p:nvPicPr>
        <p:blipFill>
          <a:blip r:embed="rId3">
            <a:alphaModFix/>
          </a:blip>
          <a:stretch>
            <a:fillRect/>
          </a:stretch>
        </p:blipFill>
        <p:spPr>
          <a:xfrm>
            <a:off x="5910201" y="292851"/>
            <a:ext cx="2922100" cy="1991199"/>
          </a:xfrm>
          <a:prstGeom prst="rect">
            <a:avLst/>
          </a:prstGeom>
          <a:noFill/>
          <a:ln>
            <a:noFill/>
          </a:ln>
        </p:spPr>
      </p:pic>
      <p:pic>
        <p:nvPicPr>
          <p:cNvPr id="108" name="Google Shape;108;p20"/>
          <p:cNvPicPr preferRelativeResize="0"/>
          <p:nvPr/>
        </p:nvPicPr>
        <p:blipFill>
          <a:blip r:embed="rId4">
            <a:alphaModFix/>
          </a:blip>
          <a:stretch>
            <a:fillRect/>
          </a:stretch>
        </p:blipFill>
        <p:spPr>
          <a:xfrm>
            <a:off x="6191375" y="2803625"/>
            <a:ext cx="2640926" cy="1765250"/>
          </a:xfrm>
          <a:prstGeom prst="rect">
            <a:avLst/>
          </a:prstGeom>
          <a:noFill/>
          <a:ln>
            <a:noFill/>
          </a:ln>
        </p:spPr>
      </p:pic>
      <p:sp>
        <p:nvSpPr>
          <p:cNvPr id="109" name="Google Shape;109;p20"/>
          <p:cNvSpPr txBox="1"/>
          <p:nvPr/>
        </p:nvSpPr>
        <p:spPr>
          <a:xfrm>
            <a:off x="403075" y="1430475"/>
            <a:ext cx="4812900" cy="339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050"/>
              <a:t> To make sense of the Chart we need to normalize the Variables, as Rate has a large Value hence making Math and Verbal off the Charts. Hence to make the a reasonable comparison we need to make them in a similar scale.</a:t>
            </a:r>
            <a:endParaRPr sz="1050"/>
          </a:p>
          <a:p>
            <a:pPr indent="0" lvl="0" marL="0" rtl="0" algn="l">
              <a:lnSpc>
                <a:spcPct val="115000"/>
              </a:lnSpc>
              <a:spcBef>
                <a:spcPts val="1100"/>
              </a:spcBef>
              <a:spcAft>
                <a:spcPts val="0"/>
              </a:spcAft>
              <a:buNone/>
            </a:pPr>
            <a:r>
              <a:rPr lang="en-GB" sz="1050"/>
              <a:t>A boxplot provides quantiles and outliers of a variable's distribution Boxplot directly compare side-by-side how these variables are distributed compared to each other, whereas Histogram and Scatter does not show that easily.</a:t>
            </a:r>
            <a:endParaRPr sz="1050"/>
          </a:p>
          <a:p>
            <a:pPr indent="0" lvl="0" marL="0" rtl="0" algn="l">
              <a:lnSpc>
                <a:spcPct val="115000"/>
              </a:lnSpc>
              <a:spcBef>
                <a:spcPts val="1100"/>
              </a:spcBef>
              <a:spcAft>
                <a:spcPts val="0"/>
              </a:spcAft>
              <a:buNone/>
            </a:pPr>
            <a:r>
              <a:rPr lang="en-GB" sz="1050"/>
              <a:t>A scatterplot will show potential linear relationship between variables, how the variable's observations vary with each other.</a:t>
            </a:r>
            <a:endParaRPr sz="1050"/>
          </a:p>
          <a:p>
            <a:pPr indent="0" lvl="0" marL="0" rtl="0" algn="l">
              <a:lnSpc>
                <a:spcPct val="115000"/>
              </a:lnSpc>
              <a:spcBef>
                <a:spcPts val="1100"/>
              </a:spcBef>
              <a:spcAft>
                <a:spcPts val="0"/>
              </a:spcAft>
              <a:buNone/>
            </a:pPr>
            <a:r>
              <a:rPr lang="en-GB" sz="1050"/>
              <a:t>Plotting rate on this chart is inappropriate because it is on a different scale as mentioned earlier. Hence the normalization method below are needed to make a comparison.</a:t>
            </a:r>
            <a:endParaRPr sz="1050"/>
          </a:p>
          <a:p>
            <a:pPr indent="0" lvl="0" marL="0" rtl="0" algn="l">
              <a:spcBef>
                <a:spcPts val="0"/>
              </a:spcBef>
              <a:spcAft>
                <a:spcPts val="0"/>
              </a:spcAft>
              <a:buNone/>
            </a:pPr>
            <a:r>
              <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Let’s normalize</a:t>
            </a:r>
            <a:endParaRPr/>
          </a:p>
        </p:txBody>
      </p:sp>
      <p:sp>
        <p:nvSpPr>
          <p:cNvPr id="115" name="Google Shape;115;p21"/>
          <p:cNvSpPr txBox="1"/>
          <p:nvPr/>
        </p:nvSpPr>
        <p:spPr>
          <a:xfrm>
            <a:off x="363550" y="1093850"/>
            <a:ext cx="5145000" cy="5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Observe Range of Math, Rate and Verbal independently</a:t>
            </a:r>
            <a:endParaRPr/>
          </a:p>
        </p:txBody>
      </p:sp>
      <p:pic>
        <p:nvPicPr>
          <p:cNvPr id="116" name="Google Shape;116;p21"/>
          <p:cNvPicPr preferRelativeResize="0"/>
          <p:nvPr/>
        </p:nvPicPr>
        <p:blipFill>
          <a:blip r:embed="rId3">
            <a:alphaModFix/>
          </a:blip>
          <a:stretch>
            <a:fillRect/>
          </a:stretch>
        </p:blipFill>
        <p:spPr>
          <a:xfrm>
            <a:off x="2542875" y="1830500"/>
            <a:ext cx="3850826" cy="2615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