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75" r:id="rId10"/>
    <p:sldId id="274" r:id="rId11"/>
    <p:sldId id="267" r:id="rId12"/>
    <p:sldId id="264" r:id="rId13"/>
    <p:sldId id="265" r:id="rId14"/>
    <p:sldId id="268" r:id="rId15"/>
    <p:sldId id="269" r:id="rId16"/>
    <p:sldId id="270" r:id="rId17"/>
    <p:sldId id="273" r:id="rId18"/>
    <p:sldId id="266"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6E3AFF-8961-4C35-ADCE-882F850C5C8C}" v="1" dt="2018-10-14T16:12:08.312"/>
    <p1510:client id="{EB261032-E90D-E522-C513-8E934B8DDBA8}" v="7" dt="2018-10-14T22:53:49.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65226-E053-452D-8CD1-9D84ECEAA273}" type="datetimeFigureOut">
              <a:rPr lang="en-US"/>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3B4D4-CCDA-4DF4-B2EF-4091BF67DDE0}" type="slidenum">
              <a:rPr lang="en-US"/>
              <a:t>‹#›</a:t>
            </a:fld>
            <a:endParaRPr lang="en-US"/>
          </a:p>
        </p:txBody>
      </p:sp>
    </p:spTree>
    <p:extLst>
      <p:ext uri="{BB962C8B-B14F-4D97-AF65-F5344CB8AC3E}">
        <p14:creationId xmlns:p14="http://schemas.microsoft.com/office/powerpoint/2010/main" val="402177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Initial EDA showed that a number of features had missing values, which would need to be managed appropriately before modelling.  Before doing this however, I started by examining the target variable’s (i.e. the </a:t>
            </a:r>
            <a:r>
              <a:rPr lang="en-US" err="1"/>
              <a:t>SalesPrice</a:t>
            </a:r>
            <a:r>
              <a:rPr lang="en-US"/>
              <a:t>) descriptive statistics.  The Pandas </a:t>
            </a:r>
            <a:r>
              <a:rPr lang="en-US" err="1"/>
              <a:t>DataFrameSummary</a:t>
            </a:r>
            <a:r>
              <a:rPr lang="en-US"/>
              <a:t> object and the boxplot (below) showed:</a:t>
            </a:r>
          </a:p>
          <a:p>
            <a:pPr marL="285750" indent="-285750">
              <a:buChar char="•"/>
            </a:pPr>
            <a:r>
              <a:rPr lang="en-US"/>
              <a:t>A mean and median sale price of $180,136 and $160,000 respectively, indicating a positive skew, which was confirmed by both a histogram of the Sale Price, and positive kurtosis and skewness values</a:t>
            </a:r>
            <a:endParaRPr lang="en-US">
              <a:cs typeface="Calibri"/>
            </a:endParaRPr>
          </a:p>
          <a:p>
            <a:pPr marL="285750" indent="-285750">
              <a:buChar char="•"/>
            </a:pPr>
            <a:r>
              <a:rPr lang="en-US"/>
              <a:t>A sale price range from $37,500 to $755,000, with 61 outliers – defined here as sales price &gt; 75th percentile + 1.5 * interquartile range.  The 95th percentile ($325,925) was also considerably less than the maximum sale price.</a:t>
            </a:r>
            <a:endParaRPr lang="en-US">
              <a:cs typeface="Calibri"/>
            </a:endParaRPr>
          </a:p>
        </p:txBody>
      </p:sp>
      <p:sp>
        <p:nvSpPr>
          <p:cNvPr id="4" name="Slide Number Placeholder 3"/>
          <p:cNvSpPr>
            <a:spLocks noGrp="1"/>
          </p:cNvSpPr>
          <p:nvPr>
            <p:ph type="sldNum" sz="quarter" idx="5"/>
          </p:nvPr>
        </p:nvSpPr>
        <p:spPr/>
        <p:txBody>
          <a:bodyPr/>
          <a:lstStyle/>
          <a:p>
            <a:fld id="{5793B4D4-CCDA-4DF4-B2EF-4091BF67DDE0}" type="slidenum">
              <a:rPr lang="en-US"/>
              <a:t>3</a:t>
            </a:fld>
            <a:endParaRPr lang="en-US"/>
          </a:p>
        </p:txBody>
      </p:sp>
    </p:spTree>
    <p:extLst>
      <p:ext uri="{BB962C8B-B14F-4D97-AF65-F5344CB8AC3E}">
        <p14:creationId xmlns:p14="http://schemas.microsoft.com/office/powerpoint/2010/main" val="195470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1103070"/>
            <a:ext cx="6105194" cy="2983554"/>
          </a:xfrm>
        </p:spPr>
        <p:txBody>
          <a:bodyPr>
            <a:normAutofit/>
          </a:bodyPr>
          <a:lstStyle/>
          <a:p>
            <a:r>
              <a:rPr lang="en-US" b="1">
                <a:solidFill>
                  <a:schemeClr val="bg1"/>
                </a:solidFill>
              </a:rPr>
              <a:t>Project 3</a:t>
            </a:r>
            <a:br>
              <a:rPr lang="en-US" b="1">
                <a:solidFill>
                  <a:schemeClr val="bg1"/>
                </a:solidFill>
                <a:cs typeface="Calibri Light"/>
              </a:rPr>
            </a:br>
            <a:r>
              <a:rPr lang="en-US">
                <a:solidFill>
                  <a:srgbClr val="000000"/>
                </a:solidFill>
              </a:rPr>
              <a:t>Regression &amp; Classification </a:t>
            </a:r>
            <a:endParaRPr lang="en-US">
              <a:solidFill>
                <a:srgbClr val="000000"/>
              </a:solidFill>
              <a:cs typeface="Calibri Light"/>
            </a:endParaRPr>
          </a:p>
        </p:txBody>
      </p:sp>
      <p:sp>
        <p:nvSpPr>
          <p:cNvPr id="3" name="Subtitle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a:solidFill>
                  <a:srgbClr val="000000"/>
                </a:solidFill>
                <a:cs typeface="Calibri"/>
              </a:rPr>
              <a:t>Ames Housing Data</a:t>
            </a:r>
            <a:endParaRPr lang="en-US">
              <a:cs typeface="Calibri"/>
            </a:endParaRPr>
          </a:p>
          <a:p>
            <a:endParaRPr lang="en-US">
              <a:solidFill>
                <a:srgbClr val="FFFFFF"/>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very high confidence">
            <a:extLst>
              <a:ext uri="{FF2B5EF4-FFF2-40B4-BE49-F238E27FC236}">
                <a16:creationId xmlns:a16="http://schemas.microsoft.com/office/drawing/2014/main" id="{A2AC9991-C710-430E-8A5A-D7FD27728F0F}"/>
              </a:ext>
            </a:extLst>
          </p:cNvPr>
          <p:cNvPicPr>
            <a:picLocks noGrp="1" noChangeAspect="1"/>
          </p:cNvPicPr>
          <p:nvPr>
            <p:ph idx="1"/>
          </p:nvPr>
        </p:nvPicPr>
        <p:blipFill>
          <a:blip r:embed="rId2"/>
          <a:stretch>
            <a:fillRect/>
          </a:stretch>
        </p:blipFill>
        <p:spPr>
          <a:xfrm>
            <a:off x="1185462" y="229738"/>
            <a:ext cx="5709151" cy="6234771"/>
          </a:xfrm>
          <a:prstGeom prst="rect">
            <a:avLst/>
          </a:prstGeom>
        </p:spPr>
      </p:pic>
    </p:spTree>
    <p:extLst>
      <p:ext uri="{BB962C8B-B14F-4D97-AF65-F5344CB8AC3E}">
        <p14:creationId xmlns:p14="http://schemas.microsoft.com/office/powerpoint/2010/main" val="73506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638E-C20A-429C-A268-754BB9594CB3}"/>
              </a:ext>
            </a:extLst>
          </p:cNvPr>
          <p:cNvSpPr>
            <a:spLocks noGrp="1"/>
          </p:cNvSpPr>
          <p:nvPr>
            <p:ph type="title"/>
          </p:nvPr>
        </p:nvSpPr>
        <p:spPr/>
        <p:txBody>
          <a:bodyPr/>
          <a:lstStyle/>
          <a:p>
            <a:r>
              <a:rPr lang="en-US">
                <a:cs typeface="Calibri Light"/>
              </a:rPr>
              <a:t>Train and evaluate Linear Regression Model</a:t>
            </a:r>
            <a:endParaRPr lang="en-US"/>
          </a:p>
        </p:txBody>
      </p:sp>
      <p:sp>
        <p:nvSpPr>
          <p:cNvPr id="3" name="Content Placeholder 2">
            <a:extLst>
              <a:ext uri="{FF2B5EF4-FFF2-40B4-BE49-F238E27FC236}">
                <a16:creationId xmlns:a16="http://schemas.microsoft.com/office/drawing/2014/main" id="{3F868CA0-025B-4893-B0E6-9AD58E900E75}"/>
              </a:ext>
            </a:extLst>
          </p:cNvPr>
          <p:cNvSpPr>
            <a:spLocks noGrp="1"/>
          </p:cNvSpPr>
          <p:nvPr>
            <p:ph idx="1"/>
          </p:nvPr>
        </p:nvSpPr>
        <p:spPr/>
        <p:txBody>
          <a:bodyPr vert="horz" lIns="91440" tIns="45720" rIns="91440" bIns="45720" rtlCol="0" anchor="t">
            <a:normAutofit/>
          </a:bodyPr>
          <a:lstStyle/>
          <a:p>
            <a:r>
              <a:rPr lang="en-US">
                <a:latin typeface="Consolas"/>
              </a:rPr>
              <a:t>R2 score on training data: 0.856
R2 score on test data: 0.867</a:t>
            </a:r>
          </a:p>
          <a:p>
            <a:endParaRPr lang="en-US">
              <a:latin typeface="Consolas"/>
            </a:endParaRPr>
          </a:p>
          <a:p>
            <a:r>
              <a:rPr lang="en-US">
                <a:latin typeface="Consolas"/>
              </a:rPr>
              <a:t>Baseline prediction: $177821</a:t>
            </a:r>
          </a:p>
        </p:txBody>
      </p:sp>
    </p:spTree>
    <p:extLst>
      <p:ext uri="{BB962C8B-B14F-4D97-AF65-F5344CB8AC3E}">
        <p14:creationId xmlns:p14="http://schemas.microsoft.com/office/powerpoint/2010/main" val="398928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97FE-2E55-4432-ACB9-1097540E998E}"/>
              </a:ext>
            </a:extLst>
          </p:cNvPr>
          <p:cNvSpPr>
            <a:spLocks noGrp="1"/>
          </p:cNvSpPr>
          <p:nvPr>
            <p:ph type="title"/>
          </p:nvPr>
        </p:nvSpPr>
        <p:spPr/>
        <p:txBody>
          <a:bodyPr/>
          <a:lstStyle/>
          <a:p>
            <a:r>
              <a:rPr lang="en-US" sz="3600"/>
              <a:t>Model evaluation with root mean squared error</a:t>
            </a:r>
            <a:endParaRPr lang="en-US" sz="3600" err="1"/>
          </a:p>
          <a:p>
            <a:endParaRPr lang="en-US">
              <a:cs typeface="Calibri Light"/>
            </a:endParaRPr>
          </a:p>
        </p:txBody>
      </p:sp>
      <p:sp>
        <p:nvSpPr>
          <p:cNvPr id="3" name="Content Placeholder 2">
            <a:extLst>
              <a:ext uri="{FF2B5EF4-FFF2-40B4-BE49-F238E27FC236}">
                <a16:creationId xmlns:a16="http://schemas.microsoft.com/office/drawing/2014/main" id="{284C4538-3BE0-4071-AD85-2ECA651D7E3E}"/>
              </a:ext>
            </a:extLst>
          </p:cNvPr>
          <p:cNvSpPr>
            <a:spLocks noGrp="1"/>
          </p:cNvSpPr>
          <p:nvPr>
            <p:ph idx="1"/>
          </p:nvPr>
        </p:nvSpPr>
        <p:spPr/>
        <p:txBody>
          <a:bodyPr vert="horz" lIns="91440" tIns="45720" rIns="91440" bIns="45720" rtlCol="0" anchor="t">
            <a:normAutofit/>
          </a:bodyPr>
          <a:lstStyle/>
          <a:p>
            <a:r>
              <a:rPr lang="en-US">
                <a:latin typeface="Consolas"/>
              </a:rPr>
              <a:t>Root Mean Square Error of model on test data is: $29482</a:t>
            </a:r>
            <a:endParaRPr lang="en-US">
              <a:latin typeface="Calibri"/>
              <a:cs typeface="Calibri"/>
            </a:endParaRPr>
          </a:p>
          <a:p>
            <a:pPr marL="457200" indent="-457200"/>
            <a:r>
              <a:rPr lang="en-US">
                <a:latin typeface="Consolas"/>
              </a:rPr>
              <a:t>
Root Mean Square Error of model on train data is: $30223
</a:t>
            </a:r>
            <a:endParaRPr lang="en-US">
              <a:cs typeface="Calibri"/>
            </a:endParaRPr>
          </a:p>
          <a:p>
            <a:r>
              <a:rPr lang="en-US">
                <a:cs typeface="Calibri"/>
              </a:rPr>
              <a:t>The RMSE is quite good, and similar for the training and test data</a:t>
            </a:r>
            <a:endParaRPr lang="en-US"/>
          </a:p>
        </p:txBody>
      </p:sp>
    </p:spTree>
    <p:extLst>
      <p:ext uri="{BB962C8B-B14F-4D97-AF65-F5344CB8AC3E}">
        <p14:creationId xmlns:p14="http://schemas.microsoft.com/office/powerpoint/2010/main" val="375134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E21C-8320-4508-96FD-799771360D34}"/>
              </a:ext>
            </a:extLst>
          </p:cNvPr>
          <p:cNvSpPr>
            <a:spLocks noGrp="1"/>
          </p:cNvSpPr>
          <p:nvPr>
            <p:ph type="title"/>
          </p:nvPr>
        </p:nvSpPr>
        <p:spPr>
          <a:xfrm>
            <a:off x="648929" y="629266"/>
            <a:ext cx="3651467" cy="1676603"/>
          </a:xfrm>
        </p:spPr>
        <p:txBody>
          <a:bodyPr>
            <a:normAutofit/>
          </a:bodyPr>
          <a:lstStyle/>
          <a:p>
            <a:r>
              <a:rPr lang="en-US" sz="1400">
                <a:cs typeface="Calibri Light"/>
              </a:rPr>
              <a:t>There are a couple of sales with high values that aren't represented well by the model and have large residuals. However percentage wise it looks like the models fits quite good.</a:t>
            </a:r>
          </a:p>
        </p:txBody>
      </p:sp>
      <p:sp>
        <p:nvSpPr>
          <p:cNvPr id="9" name="Content Placeholder 8">
            <a:extLst>
              <a:ext uri="{FF2B5EF4-FFF2-40B4-BE49-F238E27FC236}">
                <a16:creationId xmlns:a16="http://schemas.microsoft.com/office/drawing/2014/main" id="{7FE8AC03-3888-45A6-A4CA-8B131BB55064}"/>
              </a:ext>
            </a:extLst>
          </p:cNvPr>
          <p:cNvSpPr>
            <a:spLocks noGrp="1"/>
          </p:cNvSpPr>
          <p:nvPr>
            <p:ph idx="1"/>
          </p:nvPr>
        </p:nvSpPr>
        <p:spPr>
          <a:xfrm>
            <a:off x="648931" y="2438400"/>
            <a:ext cx="3651466" cy="3785419"/>
          </a:xfrm>
        </p:spPr>
        <p:txBody>
          <a:bodyPr vert="horz" lIns="91440" tIns="45720" rIns="91440" bIns="45720" rtlCol="0" anchor="t">
            <a:normAutofit/>
          </a:bodyPr>
          <a:lstStyle/>
          <a:p>
            <a:pPr marL="0" indent="0">
              <a:buNone/>
            </a:pPr>
            <a:endParaRPr lang="en-US" sz="1800">
              <a:cs typeface="Calibri"/>
            </a:endParaRPr>
          </a:p>
        </p:txBody>
      </p:sp>
      <p:pic>
        <p:nvPicPr>
          <p:cNvPr id="7" name="Picture 4">
            <a:extLst>
              <a:ext uri="{FF2B5EF4-FFF2-40B4-BE49-F238E27FC236}">
                <a16:creationId xmlns:a16="http://schemas.microsoft.com/office/drawing/2014/main" id="{CFAE515D-D821-4383-BACE-B3098CBB6FCF}"/>
              </a:ext>
            </a:extLst>
          </p:cNvPr>
          <p:cNvPicPr>
            <a:picLocks noChangeAspect="1"/>
          </p:cNvPicPr>
          <p:nvPr/>
        </p:nvPicPr>
        <p:blipFill rotWithShape="1">
          <a:blip r:embed="rId2"/>
          <a:srcRect t="1875" r="-2" b="3541"/>
          <a:stretch/>
        </p:blipFill>
        <p:spPr>
          <a:xfrm>
            <a:off x="4754075" y="359444"/>
            <a:ext cx="6690303" cy="5794067"/>
          </a:xfrm>
          <a:prstGeom prst="rect">
            <a:avLst/>
          </a:prstGeom>
          <a:effectLst/>
        </p:spPr>
      </p:pic>
    </p:spTree>
    <p:extLst>
      <p:ext uri="{BB962C8B-B14F-4D97-AF65-F5344CB8AC3E}">
        <p14:creationId xmlns:p14="http://schemas.microsoft.com/office/powerpoint/2010/main" val="91472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3A40-4BB2-4CC6-A846-98CACD458D35}"/>
              </a:ext>
            </a:extLst>
          </p:cNvPr>
          <p:cNvSpPr>
            <a:spLocks noGrp="1"/>
          </p:cNvSpPr>
          <p:nvPr>
            <p:ph type="title"/>
          </p:nvPr>
        </p:nvSpPr>
        <p:spPr/>
        <p:txBody>
          <a:bodyPr/>
          <a:lstStyle/>
          <a:p>
            <a:r>
              <a:rPr lang="en-US"/>
              <a:t>Cross validation and Regularization grid search</a:t>
            </a:r>
          </a:p>
        </p:txBody>
      </p:sp>
      <p:sp>
        <p:nvSpPr>
          <p:cNvPr id="3" name="Content Placeholder 2">
            <a:extLst>
              <a:ext uri="{FF2B5EF4-FFF2-40B4-BE49-F238E27FC236}">
                <a16:creationId xmlns:a16="http://schemas.microsoft.com/office/drawing/2014/main" id="{4EEBECAF-53C6-48CF-B6F6-1CFE40A79CEB}"/>
              </a:ext>
            </a:extLst>
          </p:cNvPr>
          <p:cNvSpPr>
            <a:spLocks noGrp="1"/>
          </p:cNvSpPr>
          <p:nvPr>
            <p:ph idx="1"/>
          </p:nvPr>
        </p:nvSpPr>
        <p:spPr/>
        <p:txBody>
          <a:bodyPr vert="horz" lIns="91440" tIns="45720" rIns="91440" bIns="45720" rtlCol="0" anchor="t">
            <a:normAutofit/>
          </a:bodyPr>
          <a:lstStyle/>
          <a:p>
            <a:r>
              <a:rPr lang="en-US">
                <a:latin typeface="Consolas"/>
              </a:rPr>
              <a:t>R2 score of optimum Ridge on test data: 0.862
</a:t>
            </a:r>
            <a:endParaRPr lang="en-US">
              <a:cs typeface="Calibri"/>
            </a:endParaRPr>
          </a:p>
          <a:p>
            <a:r>
              <a:rPr lang="en-US">
                <a:cs typeface="Calibri"/>
              </a:rPr>
              <a:t>Ridge </a:t>
            </a:r>
            <a:r>
              <a:rPr lang="en-US" err="1">
                <a:cs typeface="Calibri"/>
              </a:rPr>
              <a:t>regularisation</a:t>
            </a:r>
            <a:r>
              <a:rPr lang="en-US">
                <a:cs typeface="Calibri"/>
              </a:rPr>
              <a:t> has yielded no improvement on the model performance.</a:t>
            </a:r>
          </a:p>
        </p:txBody>
      </p:sp>
    </p:spTree>
    <p:extLst>
      <p:ext uri="{BB962C8B-B14F-4D97-AF65-F5344CB8AC3E}">
        <p14:creationId xmlns:p14="http://schemas.microsoft.com/office/powerpoint/2010/main" val="3195051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138C-57DF-4207-9082-AB5516D9EF13}"/>
              </a:ext>
            </a:extLst>
          </p:cNvPr>
          <p:cNvSpPr>
            <a:spLocks noGrp="1"/>
          </p:cNvSpPr>
          <p:nvPr>
            <p:ph type="title"/>
          </p:nvPr>
        </p:nvSpPr>
        <p:spPr/>
        <p:txBody>
          <a:bodyPr/>
          <a:lstStyle/>
          <a:p>
            <a:r>
              <a:rPr lang="en-US">
                <a:latin typeface="Consolas"/>
              </a:rPr>
              <a:t>Lasso</a:t>
            </a:r>
            <a:endParaRPr lang="en-US"/>
          </a:p>
        </p:txBody>
      </p:sp>
      <p:sp>
        <p:nvSpPr>
          <p:cNvPr id="3" name="Content Placeholder 2">
            <a:extLst>
              <a:ext uri="{FF2B5EF4-FFF2-40B4-BE49-F238E27FC236}">
                <a16:creationId xmlns:a16="http://schemas.microsoft.com/office/drawing/2014/main" id="{B7E4550E-471B-420E-8214-62B2B2E76F28}"/>
              </a:ext>
            </a:extLst>
          </p:cNvPr>
          <p:cNvSpPr>
            <a:spLocks noGrp="1"/>
          </p:cNvSpPr>
          <p:nvPr>
            <p:ph idx="1"/>
          </p:nvPr>
        </p:nvSpPr>
        <p:spPr>
          <a:xfrm>
            <a:off x="737558" y="1940644"/>
            <a:ext cx="10515600" cy="4351338"/>
          </a:xfrm>
        </p:spPr>
        <p:txBody>
          <a:bodyPr vert="horz" lIns="91440" tIns="45720" rIns="91440" bIns="45720" rtlCol="0" anchor="t">
            <a:normAutofit/>
          </a:bodyPr>
          <a:lstStyle/>
          <a:p>
            <a:r>
              <a:rPr lang="en-US">
                <a:latin typeface="Consolas"/>
                <a:cs typeface="Calibri"/>
              </a:rPr>
              <a:t>R2 score for optimum Lasso model on test data: 0.858
</a:t>
            </a:r>
            <a:endParaRPr lang="en-US">
              <a:cs typeface="Calibri"/>
            </a:endParaRPr>
          </a:p>
          <a:p>
            <a:r>
              <a:rPr lang="en-US">
                <a:cs typeface="Calibri"/>
              </a:rPr>
              <a:t>The optimum Lasso model performs very similar to the Ridge </a:t>
            </a:r>
            <a:r>
              <a:rPr lang="en-US" err="1">
                <a:cs typeface="Calibri"/>
              </a:rPr>
              <a:t>regularisation</a:t>
            </a:r>
            <a:r>
              <a:rPr lang="en-US">
                <a:cs typeface="Calibri"/>
              </a:rPr>
              <a:t>, so there's not much difference here</a:t>
            </a:r>
          </a:p>
          <a:p>
            <a:endParaRPr lang="en-US">
              <a:cs typeface="Calibri"/>
            </a:endParaRPr>
          </a:p>
        </p:txBody>
      </p:sp>
    </p:spTree>
    <p:extLst>
      <p:ext uri="{BB962C8B-B14F-4D97-AF65-F5344CB8AC3E}">
        <p14:creationId xmlns:p14="http://schemas.microsoft.com/office/powerpoint/2010/main" val="199707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6D5B0D93-B56B-444A-A0E0-CA7D43BB0F4E}"/>
              </a:ext>
            </a:extLst>
          </p:cNvPr>
          <p:cNvPicPr>
            <a:picLocks noGrp="1" noChangeAspect="1"/>
          </p:cNvPicPr>
          <p:nvPr>
            <p:ph idx="1"/>
          </p:nvPr>
        </p:nvPicPr>
        <p:blipFill>
          <a:blip r:embed="rId2"/>
          <a:stretch>
            <a:fillRect/>
          </a:stretch>
        </p:blipFill>
        <p:spPr>
          <a:xfrm>
            <a:off x="94380" y="258493"/>
            <a:ext cx="6324182" cy="6090998"/>
          </a:xfrm>
          <a:prstGeom prst="rect">
            <a:avLst/>
          </a:prstGeom>
        </p:spPr>
      </p:pic>
      <p:sp>
        <p:nvSpPr>
          <p:cNvPr id="6" name="TextBox 5">
            <a:extLst>
              <a:ext uri="{FF2B5EF4-FFF2-40B4-BE49-F238E27FC236}">
                <a16:creationId xmlns:a16="http://schemas.microsoft.com/office/drawing/2014/main" id="{27457128-3168-4EEC-AC13-4EBCA6C0BABB}"/>
              </a:ext>
            </a:extLst>
          </p:cNvPr>
          <p:cNvSpPr txBox="1"/>
          <p:nvPr/>
        </p:nvSpPr>
        <p:spPr>
          <a:xfrm>
            <a:off x="6714226" y="828136"/>
            <a:ext cx="4960189"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Helvetica Neue"/>
              </a:rPr>
              <a:t>The model performs well on the test set, apart from 2 data points at the upper extreme of the actual sales price range, and a property around the $180K value.</a:t>
            </a:r>
          </a:p>
          <a:p>
            <a:endParaRPr lang="en-US">
              <a:latin typeface="Helvetica Neue"/>
            </a:endParaRPr>
          </a:p>
          <a:p>
            <a:r>
              <a:rPr lang="en-US">
                <a:latin typeface="Helvetica Neue"/>
              </a:rPr>
              <a:t>The standard Linear Regression model performs just as well as the Lasso and Ridge models. Since the Lasso model reduces dimensions there was no significant improvement to the model.</a:t>
            </a:r>
          </a:p>
          <a:p>
            <a:endParaRPr lang="en-US">
              <a:latin typeface="Helvetica Neue"/>
            </a:endParaRPr>
          </a:p>
          <a:p>
            <a:r>
              <a:rPr lang="en-US">
                <a:latin typeface="Helvetica Neue"/>
              </a:rPr>
              <a:t> For this data sets the Linear regression works well and cannot be improved with other methods, however it's just good to check if performance can be improved with some tweaks.</a:t>
            </a:r>
            <a:endParaRPr lang="en-US">
              <a:cs typeface="Calibri"/>
            </a:endParaRPr>
          </a:p>
        </p:txBody>
      </p:sp>
    </p:spTree>
    <p:extLst>
      <p:ext uri="{BB962C8B-B14F-4D97-AF65-F5344CB8AC3E}">
        <p14:creationId xmlns:p14="http://schemas.microsoft.com/office/powerpoint/2010/main" val="276985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CBD7-4618-480A-9BB4-23CAD7B59651}"/>
              </a:ext>
            </a:extLst>
          </p:cNvPr>
          <p:cNvSpPr>
            <a:spLocks noGrp="1"/>
          </p:cNvSpPr>
          <p:nvPr>
            <p:ph type="title"/>
          </p:nvPr>
        </p:nvSpPr>
        <p:spPr/>
        <p:txBody>
          <a:bodyPr/>
          <a:lstStyle/>
          <a:p>
            <a:r>
              <a:rPr lang="en-US"/>
              <a:t>Determine any value of </a:t>
            </a:r>
            <a:r>
              <a:rPr lang="en-US" i="1"/>
              <a:t>changeable</a:t>
            </a:r>
            <a:r>
              <a:rPr lang="en-US"/>
              <a:t> property characteristics unexplained by the </a:t>
            </a:r>
            <a:r>
              <a:rPr lang="en-US" i="1"/>
              <a:t>fixed </a:t>
            </a:r>
            <a:r>
              <a:rPr lang="en-US"/>
              <a:t>ones</a:t>
            </a:r>
          </a:p>
        </p:txBody>
      </p:sp>
      <p:sp>
        <p:nvSpPr>
          <p:cNvPr id="3" name="Content Placeholder 2">
            <a:extLst>
              <a:ext uri="{FF2B5EF4-FFF2-40B4-BE49-F238E27FC236}">
                <a16:creationId xmlns:a16="http://schemas.microsoft.com/office/drawing/2014/main" id="{55E19CA6-21AF-40A1-AE8C-0193A26C80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846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F409-66E1-4CA4-9F30-F4BAC21AF22A}"/>
              </a:ext>
            </a:extLst>
          </p:cNvPr>
          <p:cNvSpPr>
            <a:spLocks noGrp="1"/>
          </p:cNvSpPr>
          <p:nvPr>
            <p:ph type="title"/>
          </p:nvPr>
        </p:nvSpPr>
        <p:spPr>
          <a:xfrm>
            <a:off x="838200" y="365125"/>
            <a:ext cx="10515600" cy="1325563"/>
          </a:xfrm>
        </p:spPr>
        <p:txBody>
          <a:bodyPr>
            <a:normAutofit/>
          </a:bodyPr>
          <a:lstStyle/>
          <a:p>
            <a:r>
              <a:rPr lang="en-US">
                <a:cs typeface="Calibri Light"/>
              </a:rPr>
              <a:t>Test</a:t>
            </a:r>
            <a:endParaRPr lang="en-US"/>
          </a:p>
        </p:txBody>
      </p:sp>
      <p:sp>
        <p:nvSpPr>
          <p:cNvPr id="8" name="Content Placeholder 8">
            <a:extLst>
              <a:ext uri="{FF2B5EF4-FFF2-40B4-BE49-F238E27FC236}">
                <a16:creationId xmlns:a16="http://schemas.microsoft.com/office/drawing/2014/main" id="{0ACB5F76-366A-415F-94C8-E5D9142B461D}"/>
              </a:ext>
            </a:extLst>
          </p:cNvPr>
          <p:cNvSpPr>
            <a:spLocks noGrp="1"/>
          </p:cNvSpPr>
          <p:nvPr>
            <p:ph idx="1"/>
          </p:nvPr>
        </p:nvSpPr>
        <p:spPr>
          <a:xfrm>
            <a:off x="838200" y="1825625"/>
            <a:ext cx="3797807" cy="4351338"/>
          </a:xfrm>
        </p:spPr>
        <p:txBody>
          <a:bodyPr vert="horz" lIns="91440" tIns="45720" rIns="91440" bIns="45720" rtlCol="0" anchor="t">
            <a:normAutofit/>
          </a:bodyPr>
          <a:lstStyle/>
          <a:p>
            <a:r>
              <a:rPr lang="en-US" sz="2000">
                <a:cs typeface="Calibri"/>
              </a:rPr>
              <a:t>The distribution of residuals is approximately normal - centered around 0 - with one large outlier corresponding to the high value property identified in the 'predicted vs actuals' plot above</a:t>
            </a:r>
            <a:endParaRPr lang="en-US" sz="2000"/>
          </a:p>
        </p:txBody>
      </p:sp>
      <p:pic>
        <p:nvPicPr>
          <p:cNvPr id="10" name="Picture 4">
            <a:extLst>
              <a:ext uri="{FF2B5EF4-FFF2-40B4-BE49-F238E27FC236}">
                <a16:creationId xmlns:a16="http://schemas.microsoft.com/office/drawing/2014/main" id="{05F53E18-E2DB-43B3-AC70-8ED1F46EABAD}"/>
              </a:ext>
            </a:extLst>
          </p:cNvPr>
          <p:cNvPicPr>
            <a:picLocks noChangeAspect="1"/>
          </p:cNvPicPr>
          <p:nvPr/>
        </p:nvPicPr>
        <p:blipFill rotWithShape="1">
          <a:blip r:embed="rId2"/>
          <a:srcRect r="4808" b="-3"/>
          <a:stretch/>
        </p:blipFill>
        <p:spPr>
          <a:xfrm>
            <a:off x="5120640" y="1904281"/>
            <a:ext cx="6233160" cy="4272681"/>
          </a:xfrm>
          <a:prstGeom prst="rect">
            <a:avLst/>
          </a:prstGeom>
        </p:spPr>
      </p:pic>
    </p:spTree>
    <p:extLst>
      <p:ext uri="{BB962C8B-B14F-4D97-AF65-F5344CB8AC3E}">
        <p14:creationId xmlns:p14="http://schemas.microsoft.com/office/powerpoint/2010/main" val="13581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97F8-F0E5-4EF4-95A4-24FD6B42565C}"/>
              </a:ext>
            </a:extLst>
          </p:cNvPr>
          <p:cNvSpPr>
            <a:spLocks noGrp="1"/>
          </p:cNvSpPr>
          <p:nvPr>
            <p:ph type="title"/>
          </p:nvPr>
        </p:nvSpPr>
        <p:spPr/>
        <p:txBody>
          <a:bodyPr/>
          <a:lstStyle/>
          <a:p>
            <a:r>
              <a:rPr lang="en-US">
                <a:cs typeface="Calibri Light"/>
              </a:rPr>
              <a:t>Summary</a:t>
            </a:r>
            <a:endParaRPr lang="en-US"/>
          </a:p>
        </p:txBody>
      </p:sp>
      <p:sp>
        <p:nvSpPr>
          <p:cNvPr id="3" name="Content Placeholder 2">
            <a:extLst>
              <a:ext uri="{FF2B5EF4-FFF2-40B4-BE49-F238E27FC236}">
                <a16:creationId xmlns:a16="http://schemas.microsoft.com/office/drawing/2014/main" id="{E8A5B65F-9983-4E46-B236-AB746398A8AB}"/>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The chart above provides further evidence as to why the model's accuracy in predicting the residuals is relatively poor.  2 of the 3 most important/significant predictors are </a:t>
            </a:r>
            <a:r>
              <a:rPr lang="en-US" err="1">
                <a:cs typeface="Calibri"/>
              </a:rPr>
              <a:t>OverallQual</a:t>
            </a:r>
            <a:r>
              <a:rPr lang="en-US">
                <a:cs typeface="Calibri"/>
              </a:rPr>
              <a:t> and </a:t>
            </a:r>
            <a:r>
              <a:rPr lang="en-US" err="1">
                <a:cs typeface="Calibri"/>
              </a:rPr>
              <a:t>OverallCond</a:t>
            </a:r>
            <a:r>
              <a:rPr lang="en-US">
                <a:cs typeface="Calibri"/>
              </a:rPr>
              <a:t> which both had a relatively low correlation with the target (residuals) itself!  With Lasso it was completely removed from the predictions.</a:t>
            </a:r>
          </a:p>
          <a:p>
            <a:endParaRPr lang="en-US"/>
          </a:p>
          <a:p>
            <a:r>
              <a:rPr lang="en-US">
                <a:cs typeface="Calibri"/>
              </a:rPr>
              <a:t>We are predicting the dollar amount now, but note it is in terms of ERRORS of the first model. If the first model overestimated the price for a house, then the error in price (residual) would be negative. We are predicting these residuals. The \-$5586 coefficient for </a:t>
            </a:r>
            <a:r>
              <a:rPr lang="en-US" err="1">
                <a:cs typeface="Calibri"/>
              </a:rPr>
              <a:t>MasVnrArea</a:t>
            </a:r>
            <a:r>
              <a:rPr lang="en-US">
                <a:cs typeface="Calibri"/>
              </a:rPr>
              <a:t> means this feature is "worth" -$5586 dollars </a:t>
            </a:r>
            <a:r>
              <a:rPr lang="en-US" err="1">
                <a:cs typeface="Calibri"/>
              </a:rPr>
              <a:t>i.e</a:t>
            </a:r>
            <a:r>
              <a:rPr lang="en-US">
                <a:cs typeface="Calibri"/>
              </a:rPr>
              <a:t> it is predicted to be \-$5586 dollars greater by the model.</a:t>
            </a:r>
            <a:endParaRPr lang="en-US"/>
          </a:p>
          <a:p>
            <a:endParaRPr lang="en-US"/>
          </a:p>
          <a:p>
            <a:r>
              <a:rPr lang="en-US">
                <a:cs typeface="Calibri"/>
              </a:rPr>
              <a:t>Many of these features would do well to be converted onto a numeric scale to make them more interpretable.</a:t>
            </a:r>
            <a:endParaRPr lang="en-US"/>
          </a:p>
          <a:p>
            <a:endParaRPr lang="en-US"/>
          </a:p>
          <a:p>
            <a:r>
              <a:rPr lang="en-US">
                <a:cs typeface="Calibri"/>
              </a:rPr>
              <a:t>I would not trust first model </a:t>
            </a:r>
            <a:r>
              <a:rPr lang="en-US" err="1">
                <a:cs typeface="Calibri"/>
              </a:rPr>
              <a:t>model</a:t>
            </a:r>
            <a:r>
              <a:rPr lang="en-US">
                <a:cs typeface="Calibri"/>
              </a:rPr>
              <a:t> either as an indicator of which properties to buy (based on their fixed features), then again I wouldn't trust a model's ability to accurately identify which properties to renovate and how. Fixed features can be identified better however  you need to know on average how much it cost to fix the selected areas.</a:t>
            </a:r>
            <a:endParaRPr lang="en-US"/>
          </a:p>
          <a:p>
            <a:endParaRPr lang="en-US">
              <a:cs typeface="Calibri"/>
            </a:endParaRPr>
          </a:p>
        </p:txBody>
      </p:sp>
    </p:spTree>
    <p:extLst>
      <p:ext uri="{BB962C8B-B14F-4D97-AF65-F5344CB8AC3E}">
        <p14:creationId xmlns:p14="http://schemas.microsoft.com/office/powerpoint/2010/main" val="390293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53CE-D5FD-4ABA-8B8B-DA3A4D909EBA}"/>
              </a:ext>
            </a:extLst>
          </p:cNvPr>
          <p:cNvSpPr>
            <a:spLocks noGrp="1"/>
          </p:cNvSpPr>
          <p:nvPr>
            <p:ph type="title"/>
          </p:nvPr>
        </p:nvSpPr>
        <p:spPr/>
        <p:txBody>
          <a:bodyPr/>
          <a:lstStyle/>
          <a:p>
            <a:r>
              <a:rPr lang="en-US" cap="all"/>
              <a:t>PART ONE: </a:t>
            </a:r>
            <a:endParaRPr lang="en-US" cap="all">
              <a:cs typeface="Calibri Light"/>
            </a:endParaRPr>
          </a:p>
        </p:txBody>
      </p:sp>
      <p:sp>
        <p:nvSpPr>
          <p:cNvPr id="3" name="Content Placeholder 2">
            <a:extLst>
              <a:ext uri="{FF2B5EF4-FFF2-40B4-BE49-F238E27FC236}">
                <a16:creationId xmlns:a16="http://schemas.microsoft.com/office/drawing/2014/main" id="{4EBB176B-D671-4293-9964-FD6407D7A06F}"/>
              </a:ext>
            </a:extLst>
          </p:cNvPr>
          <p:cNvSpPr>
            <a:spLocks noGrp="1"/>
          </p:cNvSpPr>
          <p:nvPr>
            <p:ph idx="1"/>
          </p:nvPr>
        </p:nvSpPr>
        <p:spPr/>
        <p:txBody>
          <a:bodyPr vert="horz" lIns="91440" tIns="45720" rIns="91440" bIns="45720" rtlCol="0" anchor="t">
            <a:normAutofit/>
          </a:bodyPr>
          <a:lstStyle/>
          <a:p>
            <a:pPr marL="0" indent="0" algn="ctr">
              <a:buNone/>
            </a:pPr>
            <a:r>
              <a:rPr lang="en-US" cap="all">
                <a:cs typeface="Calibri"/>
              </a:rPr>
              <a:t>MODELING THE SALES PRICES OF HOUSES BASED ON THEIR FIXED FEATURES</a:t>
            </a:r>
            <a:endParaRPr lang="en-US">
              <a:cs typeface="Calibri"/>
            </a:endParaRPr>
          </a:p>
          <a:p>
            <a:endParaRPr lang="en-US">
              <a:cs typeface="Calibri"/>
            </a:endParaRPr>
          </a:p>
        </p:txBody>
      </p:sp>
    </p:spTree>
    <p:extLst>
      <p:ext uri="{BB962C8B-B14F-4D97-AF65-F5344CB8AC3E}">
        <p14:creationId xmlns:p14="http://schemas.microsoft.com/office/powerpoint/2010/main" val="1907838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F6B0F90E-CD1A-45A2-8678-95BAE0384998}"/>
              </a:ext>
            </a:extLst>
          </p:cNvPr>
          <p:cNvPicPr>
            <a:picLocks noGrp="1" noChangeAspect="1"/>
          </p:cNvPicPr>
          <p:nvPr>
            <p:ph idx="1"/>
          </p:nvPr>
        </p:nvPicPr>
        <p:blipFill>
          <a:blip r:embed="rId2"/>
          <a:stretch>
            <a:fillRect/>
          </a:stretch>
        </p:blipFill>
        <p:spPr>
          <a:xfrm>
            <a:off x="1832127" y="603549"/>
            <a:ext cx="5882310" cy="5544658"/>
          </a:xfrm>
          <a:prstGeom prst="rect">
            <a:avLst/>
          </a:prstGeom>
        </p:spPr>
      </p:pic>
    </p:spTree>
    <p:extLst>
      <p:ext uri="{BB962C8B-B14F-4D97-AF65-F5344CB8AC3E}">
        <p14:creationId xmlns:p14="http://schemas.microsoft.com/office/powerpoint/2010/main" val="233120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D7BF3B-59FB-47AC-B791-863F738DB64F}"/>
              </a:ext>
            </a:extLst>
          </p:cNvPr>
          <p:cNvSpPr>
            <a:spLocks noGrp="1"/>
          </p:cNvSpPr>
          <p:nvPr>
            <p:ph type="title"/>
          </p:nvPr>
        </p:nvSpPr>
        <p:spPr>
          <a:xfrm>
            <a:off x="6094105" y="802955"/>
            <a:ext cx="4977976" cy="1454051"/>
          </a:xfrm>
        </p:spPr>
        <p:txBody>
          <a:bodyPr>
            <a:normAutofit/>
          </a:bodyPr>
          <a:lstStyle/>
          <a:p>
            <a:r>
              <a:rPr lang="en-US">
                <a:solidFill>
                  <a:srgbClr val="000000"/>
                </a:solidFill>
                <a:cs typeface="Calibri Light"/>
              </a:rPr>
              <a:t>Overview of Home Sales</a:t>
            </a:r>
            <a:endParaRPr lang="en-US">
              <a:solidFill>
                <a:srgbClr val="000000"/>
              </a:solidFill>
            </a:endParaRP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834324" cy="5889791"/>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4">
            <a:extLst>
              <a:ext uri="{FF2B5EF4-FFF2-40B4-BE49-F238E27FC236}">
                <a16:creationId xmlns:a16="http://schemas.microsoft.com/office/drawing/2014/main" id="{BD6F7ED2-16E8-486B-93CD-64AFABB20ECF}"/>
              </a:ext>
            </a:extLst>
          </p:cNvPr>
          <p:cNvPicPr>
            <a:picLocks noChangeAspect="1"/>
          </p:cNvPicPr>
          <p:nvPr/>
        </p:nvPicPr>
        <p:blipFill>
          <a:blip r:embed="rId4"/>
          <a:stretch>
            <a:fillRect/>
          </a:stretch>
        </p:blipFill>
        <p:spPr>
          <a:xfrm>
            <a:off x="256821" y="1638465"/>
            <a:ext cx="5056434" cy="4003833"/>
          </a:xfrm>
          <a:prstGeom prst="rect">
            <a:avLst/>
          </a:prstGeom>
        </p:spPr>
      </p:pic>
      <p:pic>
        <p:nvPicPr>
          <p:cNvPr id="4" name="Picture 19" descr="A screenshot of a cell phone&#10;&#10;Description generated with high confidence">
            <a:extLst>
              <a:ext uri="{FF2B5EF4-FFF2-40B4-BE49-F238E27FC236}">
                <a16:creationId xmlns:a16="http://schemas.microsoft.com/office/drawing/2014/main" id="{6CEA97A3-3958-4939-9B4C-DB757F303228}"/>
              </a:ext>
            </a:extLst>
          </p:cNvPr>
          <p:cNvPicPr>
            <a:picLocks noGrp="1" noChangeAspect="1"/>
          </p:cNvPicPr>
          <p:nvPr>
            <p:ph idx="1"/>
          </p:nvPr>
        </p:nvPicPr>
        <p:blipFill>
          <a:blip r:embed="rId5"/>
          <a:stretch>
            <a:fillRect/>
          </a:stretch>
        </p:blipFill>
        <p:spPr>
          <a:xfrm>
            <a:off x="6090574" y="2493879"/>
            <a:ext cx="4977578" cy="3494895"/>
          </a:xfrm>
          <a:prstGeom prst="rect">
            <a:avLst/>
          </a:prstGeom>
        </p:spPr>
      </p:pic>
    </p:spTree>
    <p:extLst>
      <p:ext uri="{BB962C8B-B14F-4D97-AF65-F5344CB8AC3E}">
        <p14:creationId xmlns:p14="http://schemas.microsoft.com/office/powerpoint/2010/main" val="38897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B6FA-7AA1-4080-9D5F-847BECC69220}"/>
              </a:ext>
            </a:extLst>
          </p:cNvPr>
          <p:cNvSpPr>
            <a:spLocks noGrp="1"/>
          </p:cNvSpPr>
          <p:nvPr>
            <p:ph type="title"/>
          </p:nvPr>
        </p:nvSpPr>
        <p:spPr/>
        <p:txBody>
          <a:bodyPr/>
          <a:lstStyle/>
          <a:p>
            <a:r>
              <a:rPr lang="en-US">
                <a:cs typeface="Calibri Light"/>
              </a:rPr>
              <a:t>Sales : Neighborhood</a:t>
            </a:r>
            <a:endParaRPr lang="en-US" err="1"/>
          </a:p>
        </p:txBody>
      </p:sp>
      <p:pic>
        <p:nvPicPr>
          <p:cNvPr id="4" name="Picture 4">
            <a:extLst>
              <a:ext uri="{FF2B5EF4-FFF2-40B4-BE49-F238E27FC236}">
                <a16:creationId xmlns:a16="http://schemas.microsoft.com/office/drawing/2014/main" id="{C7419079-E0F9-47EC-9464-DD52263D08D0}"/>
              </a:ext>
            </a:extLst>
          </p:cNvPr>
          <p:cNvPicPr>
            <a:picLocks noGrp="1" noChangeAspect="1"/>
          </p:cNvPicPr>
          <p:nvPr>
            <p:ph idx="1"/>
          </p:nvPr>
        </p:nvPicPr>
        <p:blipFill>
          <a:blip r:embed="rId2"/>
          <a:stretch>
            <a:fillRect/>
          </a:stretch>
        </p:blipFill>
        <p:spPr>
          <a:xfrm>
            <a:off x="843177" y="1696229"/>
            <a:ext cx="7917721" cy="4653262"/>
          </a:xfrm>
          <a:prstGeom prst="rect">
            <a:avLst/>
          </a:prstGeom>
        </p:spPr>
      </p:pic>
      <p:sp>
        <p:nvSpPr>
          <p:cNvPr id="7" name="TextBox 6">
            <a:extLst>
              <a:ext uri="{FF2B5EF4-FFF2-40B4-BE49-F238E27FC236}">
                <a16:creationId xmlns:a16="http://schemas.microsoft.com/office/drawing/2014/main" id="{E8D26DE1-4A3D-4722-B71E-4A4CA8F8632F}"/>
              </a:ext>
            </a:extLst>
          </p:cNvPr>
          <p:cNvSpPr txBox="1"/>
          <p:nvPr/>
        </p:nvSpPr>
        <p:spPr>
          <a:xfrm>
            <a:off x="8908211" y="4027096"/>
            <a:ext cx="2743199"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The neighborhoods with the most sales (e.g., North Ames, College Creek, Old Town, Edwards, Gilbert)add text</a:t>
            </a:r>
          </a:p>
        </p:txBody>
      </p:sp>
    </p:spTree>
    <p:extLst>
      <p:ext uri="{BB962C8B-B14F-4D97-AF65-F5344CB8AC3E}">
        <p14:creationId xmlns:p14="http://schemas.microsoft.com/office/powerpoint/2010/main" val="267723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9D4D8E-4F00-40E9-BF71-50C55AC6F0B8}"/>
              </a:ext>
            </a:extLst>
          </p:cNvPr>
          <p:cNvSpPr>
            <a:spLocks noGrp="1"/>
          </p:cNvSpPr>
          <p:nvPr>
            <p:ph type="title"/>
          </p:nvPr>
        </p:nvSpPr>
        <p:spPr>
          <a:xfrm>
            <a:off x="6094105" y="802955"/>
            <a:ext cx="4977976" cy="1454051"/>
          </a:xfrm>
        </p:spPr>
        <p:txBody>
          <a:bodyPr>
            <a:normAutofit/>
          </a:bodyPr>
          <a:lstStyle/>
          <a:p>
            <a:endParaRPr lang="en-US">
              <a:solidFill>
                <a:srgbClr val="000000"/>
              </a:solidFill>
            </a:endParaRPr>
          </a:p>
        </p:txBody>
      </p:sp>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4">
            <a:extLst>
              <a:ext uri="{FF2B5EF4-FFF2-40B4-BE49-F238E27FC236}">
                <a16:creationId xmlns:a16="http://schemas.microsoft.com/office/drawing/2014/main" id="{5501E7F8-A34B-480F-97D3-6ADC5F8CDE84}"/>
              </a:ext>
            </a:extLst>
          </p:cNvPr>
          <p:cNvPicPr>
            <a:picLocks noChangeAspect="1"/>
          </p:cNvPicPr>
          <p:nvPr/>
        </p:nvPicPr>
        <p:blipFill>
          <a:blip r:embed="rId3"/>
          <a:stretch>
            <a:fillRect/>
          </a:stretch>
        </p:blipFill>
        <p:spPr>
          <a:xfrm>
            <a:off x="156179" y="1774376"/>
            <a:ext cx="4481340" cy="3645749"/>
          </a:xfrm>
          <a:prstGeom prst="rect">
            <a:avLst/>
          </a:prstGeom>
        </p:spPr>
      </p:pic>
      <p:sp>
        <p:nvSpPr>
          <p:cNvPr id="9" name="Content Placeholder 8">
            <a:extLst>
              <a:ext uri="{FF2B5EF4-FFF2-40B4-BE49-F238E27FC236}">
                <a16:creationId xmlns:a16="http://schemas.microsoft.com/office/drawing/2014/main" id="{798266A5-5510-4E89-9F98-3AC484FB1338}"/>
              </a:ext>
            </a:extLst>
          </p:cNvPr>
          <p:cNvSpPr>
            <a:spLocks noGrp="1"/>
          </p:cNvSpPr>
          <p:nvPr>
            <p:ph idx="1"/>
          </p:nvPr>
        </p:nvSpPr>
        <p:spPr>
          <a:xfrm>
            <a:off x="6090574" y="2421682"/>
            <a:ext cx="4977578" cy="3639289"/>
          </a:xfrm>
        </p:spPr>
        <p:txBody>
          <a:bodyPr anchor="ctr">
            <a:normAutofit/>
          </a:bodyPr>
          <a:lstStyle/>
          <a:p>
            <a:endParaRPr lang="en-US" sz="2000">
              <a:solidFill>
                <a:srgbClr val="000000"/>
              </a:solidFill>
            </a:endParaRPr>
          </a:p>
        </p:txBody>
      </p:sp>
    </p:spTree>
    <p:extLst>
      <p:ext uri="{BB962C8B-B14F-4D97-AF65-F5344CB8AC3E}">
        <p14:creationId xmlns:p14="http://schemas.microsoft.com/office/powerpoint/2010/main" val="100287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B63A-26AD-4AC6-AD43-E24E3ACF73DE}"/>
              </a:ext>
            </a:extLst>
          </p:cNvPr>
          <p:cNvSpPr>
            <a:spLocks noGrp="1"/>
          </p:cNvSpPr>
          <p:nvPr>
            <p:ph type="title"/>
          </p:nvPr>
        </p:nvSpPr>
        <p:spPr>
          <a:xfrm>
            <a:off x="648929" y="629266"/>
            <a:ext cx="3651467" cy="1676603"/>
          </a:xfrm>
        </p:spPr>
        <p:txBody>
          <a:bodyPr>
            <a:normAutofit/>
          </a:bodyPr>
          <a:lstStyle/>
          <a:p>
            <a:r>
              <a:rPr lang="en-US" sz="2000" b="1">
                <a:cs typeface="Calibri Light"/>
              </a:rPr>
              <a:t>Neighborhoods predictor for Sale Price,</a:t>
            </a:r>
          </a:p>
        </p:txBody>
      </p:sp>
      <p:sp>
        <p:nvSpPr>
          <p:cNvPr id="9" name="Content Placeholder 8">
            <a:extLst>
              <a:ext uri="{FF2B5EF4-FFF2-40B4-BE49-F238E27FC236}">
                <a16:creationId xmlns:a16="http://schemas.microsoft.com/office/drawing/2014/main" id="{CF46F0D1-9E57-4A58-9DAA-CB0546F121C8}"/>
              </a:ext>
            </a:extLst>
          </p:cNvPr>
          <p:cNvSpPr>
            <a:spLocks noGrp="1"/>
          </p:cNvSpPr>
          <p:nvPr>
            <p:ph idx="1"/>
          </p:nvPr>
        </p:nvSpPr>
        <p:spPr>
          <a:xfrm>
            <a:off x="648931" y="2438400"/>
            <a:ext cx="3651466" cy="3785419"/>
          </a:xfrm>
        </p:spPr>
        <p:txBody>
          <a:bodyPr vert="horz" lIns="91440" tIns="45720" rIns="91440" bIns="45720" rtlCol="0" anchor="t">
            <a:normAutofit/>
          </a:bodyPr>
          <a:lstStyle/>
          <a:p>
            <a:r>
              <a:rPr lang="en-US" sz="1800">
                <a:cs typeface="Calibri"/>
              </a:rPr>
              <a:t>Good distribution of data across the different neighborhoods</a:t>
            </a:r>
          </a:p>
          <a:p>
            <a:r>
              <a:rPr lang="en-US" sz="1800">
                <a:cs typeface="Calibri"/>
              </a:rPr>
              <a:t>Significant variation in sales price across the different category values.</a:t>
            </a:r>
          </a:p>
        </p:txBody>
      </p:sp>
      <p:pic>
        <p:nvPicPr>
          <p:cNvPr id="7" name="Picture 4">
            <a:extLst>
              <a:ext uri="{FF2B5EF4-FFF2-40B4-BE49-F238E27FC236}">
                <a16:creationId xmlns:a16="http://schemas.microsoft.com/office/drawing/2014/main" id="{D56A9372-9C9E-43A5-B976-E8041782C7EA}"/>
              </a:ext>
            </a:extLst>
          </p:cNvPr>
          <p:cNvPicPr>
            <a:picLocks noChangeAspect="1"/>
          </p:cNvPicPr>
          <p:nvPr/>
        </p:nvPicPr>
        <p:blipFill rotWithShape="1">
          <a:blip r:embed="rId2"/>
          <a:srcRect t="1380" r="1" b="19172"/>
          <a:stretch/>
        </p:blipFill>
        <p:spPr>
          <a:xfrm>
            <a:off x="5228528" y="244425"/>
            <a:ext cx="6187096" cy="5980971"/>
          </a:xfrm>
          <a:prstGeom prst="rect">
            <a:avLst/>
          </a:prstGeom>
          <a:effectLst/>
        </p:spPr>
      </p:pic>
    </p:spTree>
    <p:extLst>
      <p:ext uri="{BB962C8B-B14F-4D97-AF65-F5344CB8AC3E}">
        <p14:creationId xmlns:p14="http://schemas.microsoft.com/office/powerpoint/2010/main" val="163710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8EF9-63C5-4EE0-8AA2-4FC4B05E503C}"/>
              </a:ext>
            </a:extLst>
          </p:cNvPr>
          <p:cNvSpPr>
            <a:spLocks noGrp="1"/>
          </p:cNvSpPr>
          <p:nvPr>
            <p:ph type="title"/>
          </p:nvPr>
        </p:nvSpPr>
        <p:spPr/>
        <p:txBody>
          <a:bodyPr>
            <a:normAutofit/>
          </a:bodyPr>
          <a:lstStyle/>
          <a:p>
            <a:r>
              <a:rPr lang="en-US"/>
              <a:t>Correlations between numerical, fixed features and sales price</a:t>
            </a:r>
          </a:p>
        </p:txBody>
      </p:sp>
      <p:sp>
        <p:nvSpPr>
          <p:cNvPr id="3" name="Content Placeholder 2">
            <a:extLst>
              <a:ext uri="{FF2B5EF4-FFF2-40B4-BE49-F238E27FC236}">
                <a16:creationId xmlns:a16="http://schemas.microsoft.com/office/drawing/2014/main" id="{CAE4C6DA-0A09-406C-ABA5-44080B2B424D}"/>
              </a:ext>
            </a:extLst>
          </p:cNvPr>
          <p:cNvSpPr>
            <a:spLocks noGrp="1"/>
          </p:cNvSpPr>
          <p:nvPr>
            <p:ph idx="1"/>
          </p:nvPr>
        </p:nvSpPr>
        <p:spPr/>
        <p:txBody>
          <a:bodyPr vert="horz" lIns="91440" tIns="45720" rIns="91440" bIns="45720" rtlCol="0" anchor="t">
            <a:normAutofit/>
          </a:bodyPr>
          <a:lstStyle/>
          <a:p>
            <a:r>
              <a:rPr lang="en-US">
                <a:cs typeface="Calibri"/>
              </a:rPr>
              <a:t>Person correlation &gt; +- 0.5 between </a:t>
            </a:r>
            <a:r>
              <a:rPr lang="en-US" err="1">
                <a:cs typeface="Calibri"/>
              </a:rPr>
              <a:t>SalePrice</a:t>
            </a:r>
            <a:r>
              <a:rPr lang="en-US">
                <a:cs typeface="Calibri"/>
              </a:rPr>
              <a:t> and:</a:t>
            </a:r>
          </a:p>
          <a:p>
            <a:r>
              <a:rPr lang="en-US" err="1">
                <a:cs typeface="Calibri"/>
              </a:rPr>
              <a:t>TotalBsmtSF</a:t>
            </a:r>
            <a:r>
              <a:rPr lang="en-US">
                <a:cs typeface="Calibri"/>
              </a:rPr>
              <a:t> (+/-062)</a:t>
            </a:r>
            <a:endParaRPr lang="en-US"/>
          </a:p>
          <a:p>
            <a:r>
              <a:rPr lang="en-US" err="1">
                <a:cs typeface="Calibri"/>
              </a:rPr>
              <a:t>GrLivArea</a:t>
            </a:r>
            <a:r>
              <a:rPr lang="en-US">
                <a:cs typeface="Calibri"/>
              </a:rPr>
              <a:t> (+/- 0.71)</a:t>
            </a:r>
            <a:endParaRPr lang="en-US"/>
          </a:p>
          <a:p>
            <a:r>
              <a:rPr lang="en-US" err="1">
                <a:cs typeface="Calibri"/>
              </a:rPr>
              <a:t>FullBath</a:t>
            </a:r>
            <a:r>
              <a:rPr lang="en-US">
                <a:cs typeface="Calibri"/>
              </a:rPr>
              <a:t> (0.59)</a:t>
            </a:r>
            <a:endParaRPr lang="en-US"/>
          </a:p>
          <a:p>
            <a:r>
              <a:rPr lang="en-US" err="1">
                <a:cs typeface="Calibri"/>
              </a:rPr>
              <a:t>TotRmsAbvGrd</a:t>
            </a:r>
            <a:r>
              <a:rPr lang="en-US">
                <a:cs typeface="Calibri"/>
              </a:rPr>
              <a:t> (0.54)</a:t>
            </a:r>
            <a:endParaRPr lang="en-US"/>
          </a:p>
          <a:p>
            <a:r>
              <a:rPr lang="en-US">
                <a:cs typeface="Calibri"/>
              </a:rPr>
              <a:t>Fireplaces (0.62)</a:t>
            </a:r>
          </a:p>
          <a:p>
            <a:r>
              <a:rPr lang="en-US" err="1">
                <a:cs typeface="Calibri"/>
              </a:rPr>
              <a:t>TotalLivingSF</a:t>
            </a:r>
            <a:r>
              <a:rPr lang="en-US">
                <a:cs typeface="Calibri"/>
              </a:rPr>
              <a:t> (0.79)</a:t>
            </a:r>
          </a:p>
          <a:p>
            <a:endParaRPr lang="en-US">
              <a:cs typeface="Calibri"/>
            </a:endParaRPr>
          </a:p>
        </p:txBody>
      </p:sp>
    </p:spTree>
    <p:extLst>
      <p:ext uri="{BB962C8B-B14F-4D97-AF65-F5344CB8AC3E}">
        <p14:creationId xmlns:p14="http://schemas.microsoft.com/office/powerpoint/2010/main" val="427338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B0ACB57F-9825-4F34-81E0-769545CCA805}"/>
              </a:ext>
            </a:extLst>
          </p:cNvPr>
          <p:cNvPicPr>
            <a:picLocks noGrp="1" noChangeAspect="1"/>
          </p:cNvPicPr>
          <p:nvPr>
            <p:ph idx="1"/>
          </p:nvPr>
        </p:nvPicPr>
        <p:blipFill>
          <a:blip r:embed="rId2"/>
          <a:stretch>
            <a:fillRect/>
          </a:stretch>
        </p:blipFill>
        <p:spPr>
          <a:xfrm>
            <a:off x="1629709" y="445399"/>
            <a:ext cx="5438883" cy="5932847"/>
          </a:xfrm>
          <a:prstGeom prst="rect">
            <a:avLst/>
          </a:prstGeom>
        </p:spPr>
      </p:pic>
    </p:spTree>
    <p:extLst>
      <p:ext uri="{BB962C8B-B14F-4D97-AF65-F5344CB8AC3E}">
        <p14:creationId xmlns:p14="http://schemas.microsoft.com/office/powerpoint/2010/main" val="39539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9292-B4CA-4373-9995-5C1883E17A16}"/>
              </a:ext>
            </a:extLst>
          </p:cNvPr>
          <p:cNvSpPr txBox="1"/>
          <p:nvPr/>
        </p:nvSpPr>
        <p:spPr>
          <a:xfrm>
            <a:off x="1581509" y="1705155"/>
            <a:ext cx="8784566"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Helvetica Neue"/>
              </a:rPr>
              <a:t>Proposed numeric predictors:</a:t>
            </a:r>
          </a:p>
          <a:p>
            <a:r>
              <a:rPr lang="en-US">
                <a:latin typeface="Helvetica Neue"/>
              </a:rPr>
              <a:t>['</a:t>
            </a:r>
            <a:r>
              <a:rPr lang="en-US" err="1">
                <a:latin typeface="Helvetica Neue"/>
              </a:rPr>
              <a:t>YearRemodAdd</a:t>
            </a:r>
            <a:r>
              <a:rPr lang="en-US">
                <a:latin typeface="Helvetica Neue"/>
              </a:rPr>
              <a:t>', '</a:t>
            </a:r>
            <a:r>
              <a:rPr lang="en-US" err="1">
                <a:latin typeface="Helvetica Neue"/>
              </a:rPr>
              <a:t>TotalBsmtSF</a:t>
            </a:r>
            <a:r>
              <a:rPr lang="en-US">
                <a:latin typeface="Helvetica Neue"/>
              </a:rPr>
              <a:t>', '</a:t>
            </a:r>
            <a:r>
              <a:rPr lang="en-US" err="1">
                <a:latin typeface="Helvetica Neue"/>
              </a:rPr>
              <a:t>GrLivArea</a:t>
            </a:r>
            <a:r>
              <a:rPr lang="en-US">
                <a:latin typeface="Helvetica Neue"/>
              </a:rPr>
              <a:t>', '</a:t>
            </a:r>
            <a:r>
              <a:rPr lang="en-US" err="1">
                <a:latin typeface="Helvetica Neue"/>
              </a:rPr>
              <a:t>FullBath</a:t>
            </a:r>
            <a:r>
              <a:rPr lang="en-US">
                <a:latin typeface="Helvetica Neue"/>
              </a:rPr>
              <a:t>', '</a:t>
            </a:r>
            <a:r>
              <a:rPr lang="en-US" err="1">
                <a:latin typeface="Helvetica Neue"/>
              </a:rPr>
              <a:t>GarageCars</a:t>
            </a:r>
            <a:r>
              <a:rPr lang="en-US">
                <a:latin typeface="Helvetica Neue"/>
              </a:rPr>
              <a:t>', 'Fireplaces', '</a:t>
            </a:r>
            <a:r>
              <a:rPr lang="en-US" err="1">
                <a:latin typeface="Helvetica Neue"/>
              </a:rPr>
              <a:t>WoodDeckSF</a:t>
            </a:r>
            <a:r>
              <a:rPr lang="en-US">
                <a:latin typeface="Helvetica Neue"/>
              </a:rPr>
              <a:t>', '</a:t>
            </a:r>
            <a:r>
              <a:rPr lang="en-US" err="1">
                <a:latin typeface="Helvetica Neue"/>
              </a:rPr>
              <a:t>OpenPorchSF</a:t>
            </a:r>
            <a:r>
              <a:rPr lang="en-US">
                <a:latin typeface="Helvetica Neue"/>
              </a:rPr>
              <a:t>']</a:t>
            </a:r>
          </a:p>
          <a:p>
            <a:endParaRPr lang="en-US" b="1">
              <a:latin typeface="Helvetica Neue"/>
            </a:endParaRPr>
          </a:p>
          <a:p>
            <a:r>
              <a:rPr lang="en-US" b="1">
                <a:latin typeface="Helvetica Neue"/>
              </a:rPr>
              <a:t>Proposed categorical predictors:</a:t>
            </a:r>
            <a:endParaRPr lang="en-US"/>
          </a:p>
          <a:p>
            <a:r>
              <a:rPr lang="en-US">
                <a:latin typeface="Helvetica Neue"/>
              </a:rPr>
              <a:t>['Neighborhood', '</a:t>
            </a:r>
            <a:r>
              <a:rPr lang="en-US" err="1">
                <a:latin typeface="Helvetica Neue"/>
              </a:rPr>
              <a:t>LotShape</a:t>
            </a:r>
            <a:r>
              <a:rPr lang="en-US">
                <a:latin typeface="Helvetica Neue"/>
              </a:rPr>
              <a:t>', 'Condition1', '</a:t>
            </a:r>
            <a:r>
              <a:rPr lang="en-US" err="1">
                <a:latin typeface="Helvetica Neue"/>
              </a:rPr>
              <a:t>BldgType</a:t>
            </a:r>
            <a:r>
              <a:rPr lang="en-US">
                <a:latin typeface="Helvetica Neue"/>
              </a:rPr>
              <a:t>', '</a:t>
            </a:r>
            <a:r>
              <a:rPr lang="en-US" err="1">
                <a:latin typeface="Helvetica Neue"/>
              </a:rPr>
              <a:t>HouseStyle</a:t>
            </a:r>
            <a:r>
              <a:rPr lang="en-US">
                <a:latin typeface="Helvetica Neue"/>
              </a:rPr>
              <a:t>', 'Foundation', '</a:t>
            </a:r>
            <a:r>
              <a:rPr lang="en-US" err="1">
                <a:latin typeface="Helvetica Neue"/>
              </a:rPr>
              <a:t>BsmtQual</a:t>
            </a:r>
            <a:r>
              <a:rPr lang="en-US">
                <a:latin typeface="Helvetica Neue"/>
              </a:rPr>
              <a:t>', '</a:t>
            </a:r>
            <a:r>
              <a:rPr lang="en-US" err="1">
                <a:latin typeface="Helvetica Neue"/>
              </a:rPr>
              <a:t>BsmtExposure</a:t>
            </a:r>
            <a:r>
              <a:rPr lang="en-US">
                <a:latin typeface="Helvetica Neue"/>
              </a:rPr>
              <a:t>', '</a:t>
            </a:r>
            <a:r>
              <a:rPr lang="en-US" err="1">
                <a:latin typeface="Helvetica Neue"/>
              </a:rPr>
              <a:t>GarageType</a:t>
            </a:r>
            <a:r>
              <a:rPr lang="en-US">
                <a:latin typeface="Helvetica Neue"/>
              </a:rPr>
              <a:t>']</a:t>
            </a:r>
          </a:p>
          <a:p>
            <a:endParaRPr lang="en-US" b="1">
              <a:latin typeface="Helvetica Neue"/>
            </a:endParaRPr>
          </a:p>
          <a:p>
            <a:r>
              <a:rPr lang="en-US" b="1">
                <a:latin typeface="Helvetica Neue"/>
              </a:rPr>
              <a:t>All proposed predictors:</a:t>
            </a:r>
            <a:endParaRPr lang="en-US"/>
          </a:p>
          <a:p>
            <a:r>
              <a:rPr lang="en-US">
                <a:latin typeface="Helvetica Neue"/>
              </a:rPr>
              <a:t>['</a:t>
            </a:r>
            <a:r>
              <a:rPr lang="en-US" err="1">
                <a:latin typeface="Helvetica Neue"/>
              </a:rPr>
              <a:t>YearRemodAdd</a:t>
            </a:r>
            <a:r>
              <a:rPr lang="en-US">
                <a:latin typeface="Helvetica Neue"/>
              </a:rPr>
              <a:t>', '</a:t>
            </a:r>
            <a:r>
              <a:rPr lang="en-US" err="1">
                <a:latin typeface="Helvetica Neue"/>
              </a:rPr>
              <a:t>TotalBsmtSF</a:t>
            </a:r>
            <a:r>
              <a:rPr lang="en-US">
                <a:latin typeface="Helvetica Neue"/>
              </a:rPr>
              <a:t>', '</a:t>
            </a:r>
            <a:r>
              <a:rPr lang="en-US" err="1">
                <a:latin typeface="Helvetica Neue"/>
              </a:rPr>
              <a:t>GrLivArea</a:t>
            </a:r>
            <a:r>
              <a:rPr lang="en-US">
                <a:latin typeface="Helvetica Neue"/>
              </a:rPr>
              <a:t>', '</a:t>
            </a:r>
            <a:r>
              <a:rPr lang="en-US" err="1">
                <a:latin typeface="Helvetica Neue"/>
              </a:rPr>
              <a:t>FullBath</a:t>
            </a:r>
            <a:r>
              <a:rPr lang="en-US">
                <a:latin typeface="Helvetica Neue"/>
              </a:rPr>
              <a:t>', '</a:t>
            </a:r>
            <a:r>
              <a:rPr lang="en-US" err="1">
                <a:latin typeface="Helvetica Neue"/>
              </a:rPr>
              <a:t>GarageCars</a:t>
            </a:r>
            <a:r>
              <a:rPr lang="en-US">
                <a:latin typeface="Helvetica Neue"/>
              </a:rPr>
              <a:t>', 'Fireplaces', '</a:t>
            </a:r>
            <a:r>
              <a:rPr lang="en-US" err="1">
                <a:latin typeface="Helvetica Neue"/>
              </a:rPr>
              <a:t>WoodDeckSF</a:t>
            </a:r>
            <a:r>
              <a:rPr lang="en-US">
                <a:latin typeface="Helvetica Neue"/>
              </a:rPr>
              <a:t>', '</a:t>
            </a:r>
            <a:r>
              <a:rPr lang="en-US" err="1">
                <a:latin typeface="Helvetica Neue"/>
              </a:rPr>
              <a:t>OpenPorchSF</a:t>
            </a:r>
            <a:r>
              <a:rPr lang="en-US">
                <a:latin typeface="Helvetica Neue"/>
              </a:rPr>
              <a:t>', 'Neighborhood', '</a:t>
            </a:r>
            <a:r>
              <a:rPr lang="en-US" err="1">
                <a:latin typeface="Helvetica Neue"/>
              </a:rPr>
              <a:t>LotShape</a:t>
            </a:r>
            <a:r>
              <a:rPr lang="en-US">
                <a:latin typeface="Helvetica Neue"/>
              </a:rPr>
              <a:t>', 'Condition1', '</a:t>
            </a:r>
            <a:r>
              <a:rPr lang="en-US" err="1">
                <a:latin typeface="Helvetica Neue"/>
              </a:rPr>
              <a:t>BldgType</a:t>
            </a:r>
            <a:r>
              <a:rPr lang="en-US">
                <a:latin typeface="Helvetica Neue"/>
              </a:rPr>
              <a:t>', '</a:t>
            </a:r>
            <a:r>
              <a:rPr lang="en-US" err="1">
                <a:latin typeface="Helvetica Neue"/>
              </a:rPr>
              <a:t>HouseStyle</a:t>
            </a:r>
            <a:r>
              <a:rPr lang="en-US">
                <a:latin typeface="Helvetica Neue"/>
              </a:rPr>
              <a:t>', 'Foundation', '</a:t>
            </a:r>
            <a:r>
              <a:rPr lang="en-US" err="1">
                <a:latin typeface="Helvetica Neue"/>
              </a:rPr>
              <a:t>BsmtQual</a:t>
            </a:r>
            <a:r>
              <a:rPr lang="en-US">
                <a:latin typeface="Helvetica Neue"/>
              </a:rPr>
              <a:t>', '</a:t>
            </a:r>
            <a:r>
              <a:rPr lang="en-US" err="1">
                <a:latin typeface="Helvetica Neue"/>
              </a:rPr>
              <a:t>BsmtExposure</a:t>
            </a:r>
            <a:r>
              <a:rPr lang="en-US">
                <a:latin typeface="Helvetica Neue"/>
              </a:rPr>
              <a:t>', '</a:t>
            </a:r>
            <a:r>
              <a:rPr lang="en-US" err="1">
                <a:latin typeface="Helvetica Neue"/>
              </a:rPr>
              <a:t>GarageType</a:t>
            </a:r>
            <a:r>
              <a:rPr lang="en-US">
                <a:latin typeface="Helvetica Neue"/>
              </a:rPr>
              <a:t>']</a:t>
            </a:r>
          </a:p>
        </p:txBody>
      </p:sp>
    </p:spTree>
    <p:extLst>
      <p:ext uri="{BB962C8B-B14F-4D97-AF65-F5344CB8AC3E}">
        <p14:creationId xmlns:p14="http://schemas.microsoft.com/office/powerpoint/2010/main" val="1051062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3 Regression &amp; Classification </vt:lpstr>
      <vt:lpstr>PART ONE: </vt:lpstr>
      <vt:lpstr>Overview of Home Sales</vt:lpstr>
      <vt:lpstr>Sales : Neighborhood</vt:lpstr>
      <vt:lpstr>PowerPoint Presentation</vt:lpstr>
      <vt:lpstr>Neighborhoods predictor for Sale Price,</vt:lpstr>
      <vt:lpstr>Correlations between numerical, fixed features and sales price</vt:lpstr>
      <vt:lpstr>PowerPoint Presentation</vt:lpstr>
      <vt:lpstr>PowerPoint Presentation</vt:lpstr>
      <vt:lpstr>PowerPoint Presentation</vt:lpstr>
      <vt:lpstr>Train and evaluate Linear Regression Model</vt:lpstr>
      <vt:lpstr>Model evaluation with root mean squared error </vt:lpstr>
      <vt:lpstr>There are a couple of sales with high values that aren't represented well by the model and have large residuals. However percentage wise it looks like the models fits quite good.</vt:lpstr>
      <vt:lpstr>Cross validation and Regularization grid search</vt:lpstr>
      <vt:lpstr>Lasso</vt:lpstr>
      <vt:lpstr>PowerPoint Presentation</vt:lpstr>
      <vt:lpstr>Determine any value of changeable property characteristics unexplained by the fixed ones</vt:lpstr>
      <vt:lpstr>Test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2018-10-15T00:55:17Z</dcterms:modified>
</cp:coreProperties>
</file>