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71" r:id="rId6"/>
    <p:sldId id="270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72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gi Gunamijaya" initials="SG" lastIdx="1" clrIdx="0">
    <p:extLst>
      <p:ext uri="{19B8F6BF-5375-455C-9EA6-DF929625EA0E}">
        <p15:presenceInfo xmlns:p15="http://schemas.microsoft.com/office/powerpoint/2012/main" userId="c0fbb00a11a71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88682" autoAdjust="0"/>
  </p:normalViewPr>
  <p:slideViewPr>
    <p:cSldViewPr snapToGrid="0">
      <p:cViewPr varScale="1">
        <p:scale>
          <a:sx n="70" d="100"/>
          <a:sy n="70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2T03:43:27.094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7D76-396C-482B-9DC0-F0AE829ECBB7}" type="datetimeFigureOut">
              <a:rPr lang="en-AU" smtClean="0"/>
              <a:t>15/11/2018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0D21-3D9E-49BD-B546-3C45D4674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29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percentage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cumulative returns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distribution of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E0D21-3D9E-49BD-B546-3C45D4674E9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5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percentage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cumulative returns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distribution of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E0D21-3D9E-49BD-B546-3C45D4674E9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47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percentage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Calculating simple daily cumulative returns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distribution of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E0D21-3D9E-49BD-B546-3C45D4674E9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29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E0D21-3D9E-49BD-B546-3C45D4674E9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98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artbeat.fritz.ai/a-beginners-guide-to-implementing-long-short-term-memory-networks-lstm-eb7a2ff09a27" TargetMode="External"/><Relationship Id="rId2" Type="http://schemas.openxmlformats.org/officeDocument/2006/relationships/hyperlink" Target="https://www.kdnuggets.com/2018/11/introduction-pytorch-deep-learn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prediction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presentation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824459" y="3582649"/>
            <a:ext cx="33718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Choosing which Stock to trade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Predicting with Linear Regression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Prediction with LSTM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cdn-images-1.medium.com/max/2000/1*1tDxGyGI4hnUf50a4LX5h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59" y="2787682"/>
            <a:ext cx="5985887" cy="39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47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plot Google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88" y="1993377"/>
            <a:ext cx="7353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prediction – apple </a:t>
            </a:r>
            <a:r>
              <a:rPr lang="en-US" dirty="0" err="1" smtClean="0"/>
              <a:t>inc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43" y="2192799"/>
            <a:ext cx="6857433" cy="44102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9464" y="3193004"/>
            <a:ext cx="4165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Apple Prediction Accuracy: 97.55%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0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prediction - </a:t>
            </a:r>
            <a:r>
              <a:rPr lang="en-US" dirty="0" err="1" smtClean="0"/>
              <a:t>Lstm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4" name="AutoShape 2" descr="data:image/png;base64,iVBORw0KGgoAAAANSUhEUgAAAtMAAAGRCAYAAACnjD/LAAAABHNCSVQICAgIfAhkiAAAAAlwSFlzAAALEgAACxIB0t1+/AAAADl0RVh0U29mdHdhcmUAbWF0cGxvdGxpYiB2ZXJzaW9uIDIuMi4zLCBodHRwOi8vbWF0cGxvdGxpYi5vcmcvIxREBQAAIABJREFUeJzs3Xd4VVXWwOHfTgeSkBAgQAKE0HsIHQFBRHAsKCqIKKCgjo1vsI3O2MbuFJ1RcSyDgA0UFbAgNrqA9E6AAAESEtJIJ31/f+xzyU1yU7lJSFjv8/Ccc0/d9wZ03ZV11lZaa4QQQgghhBBV51LXAxBCCCGEEKK+kmBaCCGEEEKIapJgWgghhBBCiGqSYFoIIYQQQohqkmBaCCGEEEKIapJgWgghhBBCiGqSYFoI4TRKqRlKqQ317drOopT6i1Lqf3U9DgFKqXeVUk/X9TiEEA2fBNNCXKKUUmuUUmeVUp51PRYbpdQ4pdQ6pVS6UipBKbVWKXV9XY+rsrTWL2utZznzmkqp0UqpvUqpFKVUklJqqVIqyG6/p1LqQ6VUmlIqTin1cDnXmqGUKlBKZVh/jiul5iulujhzzBVRSo1SSmml1Ncltve1tq+50Htorf+otX7hQq9TFqVUE+szXFFT9xBC1A8STAtxCVJKhQAjAA1cFMGqUupmYAnwERAMBALPANfV5bgqSynlVkOXPgCM01r7AW2AI8B/7fY/B3QG2gOjgceVUuPLud4mrbU30BS4EjgHbFdK9aqBsZcnARimlAqw2zYdOFzL46ium4Ec4CqlVOu6HowQou5IMC3EpWkasBlYgAlgzlNKLbB+Rf6zlSFeq5Rqb7dfK6VmK6WOKaUSlVL/UEo5/G+JUqqbdZ1kpdQhpdSkMo5TwOvAC1rr/2mtU7XWhVrrtVrru8s4Z5hSaqtSKtVaDrPbN8MaX7qVfZ1qt+8updRBKyv/o/17K3H9EOu93qOUOq2UilVKPWK3/zml1JdKqU+UUmnADGvbJ3bHDFdKbbSyyqeUUjOs7Z5KqX8qpU4qpc5Yn3cjR+PQWp/RWp+221QAdLJ7Pc363M5qrQ8CHwAzHF2rxHULtNZHtdb3A2sxQblt3EusLHeq9ZuCntb2gdZ43eyOvUkptctaH6SU2mZlyc8opV4vZwi5wDLgVutcV2AS8Kn9QWX9nJVStyqltpU4do5S6htrfYFS6kVrfZRSKlop9YhSKt76Wd5pd16AUupba9xblVIvqopLiqYD7wJ7APu/X08opb4sMa7/KKXetNY7qKLfvvyilJpr/3dGCFH/SDAtxKVpGiZo+RQYp5QKLLF/KvAC0BzYRYkAB7gRGACEAxOAu0reQCnVBPgZ+AxoCUwB3rEFZiV0BdoCXzrYV4pSqhnwPfAmEIAJxL+3gqIm1vartdY+wDDrPaCUugH4CzARaAGsBxZVcLvRmMzvVcATSqkr7fZNsMbsR+kgsB3wA/CWda8w2ziA14Au1rZOQBAmC1/W+22nlErBZJEfBf5ubffHZKt32x2+G3D0GZfna8xvKmx+wLznlsAO23vTWm8FkoCxdsfeDnxsrf8H+I/W2hfoCHxRwX0/wvxdBBgH7AfOf3Eo7+cMfAN0VUp1trvebZi/b460wmTjg4CZwFzr8wOYC2Rax0ynxBfMkqyf7SiK/g1Ns9u9CPiDUsrXOtb2JcE2rs+ALdb7eQ64o7x7CSEufhJMC3GJUUoNx5QEfKG13g4cxQQh9r7XWq/TWucAfwWGKqXa2u1/TWudrLU+CfwbEyiXdC0QpbWer7XO11rvAL7C/Hq8JNuv+mMr+TauAY5orT+2rr0IiKCoJKQQ6KWUaqS1jtVa77e23wu8orU+qLXOB14GwsrKTlv+prXO1FrvBeaXeK+btNbLrCz6uRLnTQV+0Vov0lrnaa2TtNa7rCz83cAc6zNMt8Zxa1kD0FqftMo8mgNPWe8VwNtaptodngr4lPN+HDkNNLO734da63Tr5/8c0Fcp1dTavRATQNuC3XEUBYp5QCelVHOtdYbWenN5N9VabwSaKaW6YgLSj0ocUubPWWudBSzH+nlYQXU3TJDtSB7wvPWzWAFkYIJxV+Am4FmtdZbW+oD1HsszDdhjHbsI6KmU6me9pxOYLyA3WMdeAWRprTdbQfhA4Bmtda7WekM54xVC1BMSTAtx6ZkO/KS1TrRef0bpTNwp24rWOgNIxmRAS+0HTpTYZ9MeGGyVOKRYmdWpmOxfSUnWsrK1p22s+9o7AQRprTOBycAfgVil1PdKqW52Y/qP3XiSAYXJVpalvPd6irK1xXxRKakF0BhTp2wbx0pre7m01smYQG+5VWqRYe3ytTvMF0iv6FolBGE+C5RSrkqpV5VSR63ylSjrmObW8hPgOqWUNybjul5rbfsSNBOTcY+wyiWurcS9PwYexPwGYGmJfWX+nK31zyj6cnMbsMwKsh1Jsr5A2WRhvoy0ANwo/rMs7+cKRb/ZwSrBWUvxf0Mlx2X7stEGSC4xxoruJYS4yEkwLcQlxKrLnQRcbtXExgFzMJnHvnaHtrU7xxuTtTztaD/QrsQ+m1PAWq21n90fb631fQ6OPWQdf1Ml38ppTGBsrx0QA6C1/lFrPRYTnEdg6ohtY7q3xJgaWRnSspT3XnU5553ClDqUlIgp1+hpN4am1kOBleGGKb/w1VqfxWTz7X92fTHlElVxI6bkBUzwNwHzcGJTIMTargC01jHAJuucOygq8UBrfURrPcUa32vAl1bZTXk+Bu4HVjgIhMv9OQM/Ac2VUmGY4LWsEo/yJAD5mIdebdqWcSxWzXZn4Em7f0ODgSl2teRLgFFKqWDM52QbVywmE9+4MvcSQtQPEkwLcWm5AfMAWw9MvW4Y0B0TSNnXff7BenjOA1M7/bvW2j6D9phSyt8q/fg/4HMH9/oO6KKUukMp5W79GaiU6l7yQK21Bh4GnlZK3amU8lVKuVhjeN/BtVdY175NKeWmlJpsvafvlFKBSqnrrSAuB5O9LbDOexcTBNkeqGuqlLqlgs/saaVUY+ucO8t4r458ClyplJpkjTFAKRWmtS7EBPdvKKVaWuMIUkqNc3QRpdREpVRX6/Nogakb3mllqcGURjxl/Ty6YUpIFlQ0OCsD3UEp9Ram/vdv1i4fzOeWhMmgv+zg9I+Ax4He2GWTlVK3K6VaWO8xxdpc4OD887TWx4HLMeVEJZX5c7bOzcfUrP8D84Xv54ret4P7F2Bqxp+zfs7dKP5voaTp1n3s/w31wnxWV1vXTADWYMqCjlsPhtpKQLZZ9/JQSg2lnnSrEUKUTYJpIS4t04H5Vg1unO0P8DYw1S6z9hnwLOZX//2x61ZgWQ5sxzxQ9z0wr+SNrFrgqzC1wKeBOEy20mFfa631l5jyjLus488AL1r3KnlsEqYm+xFM0Pc4cK1VuuJibT9tjf9yTOYTrfVSawyLrRKGfVgBUDnWApHAr8A/tdY/VXC8bYwngT9YY0nGfFa2DPKfrWtutsbxC+YhTEeCMGUg6cBeTD34jXb7n8WUk5ywxvoPrfXKcoY2VCmVAaRhAj5fYKBVEw4mUD6Byf4ewHR9KWkpJmO81CqrsRkP7Leu/x/gVq11djljAUBrvaFExxLb9vJ+zjafYbLoS0qUcVTFg5gsfBwmU74I84WiGKWUF+Y3O2/Z//uxvhB8TOlSjyspnS2fCgy13s+LmC9npe4lhKg/lEkICSGEoZRaAERrrZ8qY78GOmutI2t1YLVMmV7cxwH3CwjSGiyl1FFMycwvdT0WZ1NKvQa00lqX29XDSff6HIjQWj9b0/cSQtQMyUwLIYSoEqXUTZh68VV1PRZnUKYfeh9lDMI8SFnyYUhn3WugUqqjVbYzHlOfvqwm7iWEqB01NWOXEEKIBkiZqb57AHdYtdENgQ+mtKMNEA/8CwflRU7SClOjHQBEA/dprXfW0L2EELVAyjyEEEIIIYSoJinzEE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JJgWQgghhBCimiSYFkIIIYQQopokmBZCCCGEEKKa3Op6AFXRvHlzHRISUtfDEEIIIYQQDdz27dsTtdYtKjquXgXTISEhbNu2ra6HIYQQQgghGjil1InKHCdlHkIIIYQQQlSTBNNCCCGEEEJUkwTTQgghhBBCVFO9qpl2JC8vj+joaLKzs+t6KJcMLy8vgoODcXd3r+uhCCGEEELUqXofTEdHR+Pj40NISAhKqboeToOntSYpKYno6Gg6dOhQ18MRQgghhKhT9b7MIzs7m4CAAAmka4lSioCAAPlNgBBCCCEEDSCYBiSQrmXyeQshhBBCGA0imK5L2dnZDBo0iL59+9KzZ0+effbZ8/uOHz/O4MGD6dy5M5MnTyY3N7fU+QsWLKBFixb069ePzp07M27cODZu3OjUMfbt25cpU6Y49ZpCCCGEEEKC6Qvm6enJqlWr2L17N7t27WLlypVs3rwZgD//+c/MmTOHI0eO4O/vz7x58xxeY/LkyezcuZMjR47wxBNPMHHiRA4ePOiU8R08eJDCwkLWrVtHZmamU64phBBCCCEMCaYvkFIKb29vwHQWycvLQymF1ppVq1Zx8803AzB9+nSWLVtW4fVGjx7NPffcw/vvvw/ABx98wMCBA+nbty833XQTWVlZpKen06FDB/Ly8gBIS0sjJCTk/Gt7n332GXfccQdXXXUV33zzDWAC7EGDBp0/Jioqij59+gCwYsUKunXrxvDhw5k9ezbXXnvtBXw6QgghhBANW73v5mHvb9/u58DpNKdes0cbX569rme5xxQUFNC/f38iIyN54IEHGDx4MImJifj5+eHmZj7i4OBgYmJiKnXP8PBw3nvvPQAmTpzI3XffDcBTTz3FvHnzeOihhxg1ahTff/89N9xwA4sXL+amm25y2Kru888/5+eff+bQoUO8/fbbTJkyhe7du5Obm8uxY8cIDQ3l888/Z9KkSWRnZ3Pvvfeybt06OnToIKUhQgghhHCuyF9gw7/h9q/BzaOuR+MUkpl2AldXV3bt2kV0dDRbtmxh3759aK1LHVfZB/fsz923bx8jRoygd+/efPrpp+zfvx+AWbNmMX/+fADmz5/PnXfeWeo6W7dupUWLFrRv354xY8awY8cOzp49C8CkSZP44osvABNwT548mYiICEJDQ8+3vJNgWgghhBBOozX8+gJErYfko3U9GqdpUJnpijLINc3Pz49Ro0axcuVKHnnkEVJSUsjPz8fNzY3o6GjatGlTqevs3LmT7t27AzBjxgyWLVtG3759WbBgAWvWrAHgsssuIyoqirVr11JQUECvXr1KXWfRokVEREQQEhICmHKQr776ilmzZjF58mRuueUWJk6ciFKKzp07s3PnTqd8DkIIIYQQpZzcBLG7zHriYWjZvW7H4yROzUwrpT5USsUrpfbZbQtTSm1WSu1SSm1TSg2ytiul1JtKqUil1B6lVLgzx1JbEhISSElJAeDcuXP88ssvdOvWDaUUo0eP5ssvvwRg4cKFTJgwocLrrV27lvfff/98aUd6ejqtW7cmLy+PTz/9tNix06ZNY8qUKQ6z0oWFhSxZsoQ9e/YQFRVFVFQUy5cvZ9GiRQB07NgRV1dXXnjhBSZPngxAt27dOHbsGFFRUYDJWAshhBBCOMWmueDV1KwnHq7bsTiRs8s8FgDjS2z7O/A3rXUY8Iz1GuBqoLP15x7gv04eS62IjY1l9OjR9OnTh4EDBzJ27NjzD+299tprvP7663Tq1ImkpCRmzpzp8Bqff/45YWFhdOnShZdffpmvvvrqfGb6hRdeYPDgwYwdO5Zu3boVO2/q1KmcPXvWYTnGunXrCAoKIigo6Py2kSNHcuDAAWJjYwHTReSTTz5h0qRJADRq1Ih33nmH8ePHM3z4cAIDA2natOmFf0hCCCGEuLQlH4eI72HgLPANhsQjdT0ip1GOansv6IJKhQDfaa17Wa9/BD7UWn+ulJoCXKe1vk0p9R6wRmu9yDruEDBKax1b1rUHDBigt23bVmzbwYMHzweel5ovv/yS5cuX8/HHHzvtmhkZGXh7e6O15oEHHqBz587MmTOn1HGX8ucuhBBCiCr68a/w+3vwp72w7D7IToF71tT1qMqllNqutR5Q0XG1UTP9J+BHpdQ/MZnwYdb2IOCU3XHR1rZiwbRS6h5M5pp27drV+GDri4ceeogffviBFStWOPW6H3zwAQsXLiQ3N5d+/fpx7733OvX6QgghhLgExe2BNv3AtzU07wK7PjUPJDaAWZVrI5i+D5ijtf5KKTUJmAdcCTj69EqlybXW7wPvg8lM1+RA65O33nqrRq47Z84ch5loIYQQQtQDCYdh81wYPgf8Q+p6NEUyE6FZqFlv3hlyMyA9Fnwr15zhYlYbrfGmA19b60sA22wh0UBbu+OCgdO1MB4hhBBCiIbp89th+wLY/G7t3nfZ/bB7cdn7MxOhcYBZb97FLBtI3XRtBNOngcut9SsA2yf3DTDN6uoxBEgtr15aCCGEEEKUQ2tIOWHWI74zr2tDZqIp21h6L+Tnlt5fWAhZSdCkhXltC6Y/uh7i9tbOGGuQs1vjLQI2AV2VUtFKqZnA3cC/lFK7gZex6p+BFcAxIBL4ALjfmWMRQgghhLik5KRDfja07AGpp8xsg7Xh1Jai9TUvl96fnQK6AJo0N699WhVlqX97s+bHV8OcGkxrradorVtrrd211sFa63la6w1a6/5a675a68Fa6+3WsVpr/YDWuqPWurfWeltF1xdCCCGEEGXITDDLwX8Ev/bw6/MmK1zToreAizv0uAE2vAGZSY7HZctMKwWzd8KAu+DAMshOrfkx1iCZTtwJXF1dCQsLo2/fvoSHh7Nx48Zi+9944w28vLxITS3+l2XLli2MHDmSrl270q1bN2bNmkVWVlap65d13IIFC3jwwQdLHZ+amsq0adPo2LEjHTt2ZNq0aefvXVhYyOzZs+nVqxe9e/dm4MCBHD9+HICQkBB69+5NWFgYYWFhzJ4921kfkRBCCCFqmi1o9Q2C0X8xHTQOLKv5+57aAq37Qo/rzeuMMyXGlWiWtmw0mMlbet0MBblwbG3Nj7EGSTDtBI0aNWLXrl3s3r2bV155hSeffLLY/kWLFjFw4ECWLl16ftuZM2e45ZZbeO211zh06BAHDx5k/PjxpKenFzu3ssfZmzlzJqGhoRw9epSjR4/SoUMHZs2aBZgJYk6fPs2ePXvYu3cvS5cuxc/P7/y5q1evZteuXezatYs336z/v3oRQgghGrTMRIg/aK1bwbR3C+h9C7ToDiufgKSjNXf/gjyI2QFtB0Fjq4wjK7HEGEtkpm3aDgIPn9orR6khEkw7WVpaGv7+/udfHz16lIyMDF588cXzU3kDzJ07l+nTpzN06FAAlFLcfPPNBAYGFrteZY+ziYyMZPv27Tz99NPntz3zzDNs27aNo0ePEhsbS+vWrXFxMT/64ODgYuMVQgghRD3y87Pw32Gw5QPIiDfbmrQEF1cY87TJEr8VXrTP2eL2Qv45ExjbaqJtmeiIFbB1HqTHWeNqXvxcV3cIvRwif629hyVrQG30ma49Pzzh/KdCW/WGq18t95Bz584RFhZGdnY2sbGxrFq16vy+RYsWMWXKFEaMGMGhQ4eIj4+nZcuW7Nu3j+nTp1d4+8oeZ3PgwAHCwsJwdXU9v81WhrJ//34mTZrE8OHDWb9+PWPGjOH222+nX79+548dPXr0+XOnT58uPaeFEEIIZyvIg2NroPPYC79WwkETiK54tKivtC1o7foH6Hc77PwEUqPBu+WF368k28OHwYPAxQorM+Lhp6dgo92cGK4epTPTYD6DiO8gIQJa1s+ZlSUz7QS2Mo+IiAhWrlzJtGnTsE3TvnjxYm699VZcXFyYOHEiS5YsqdGxaK1RDmYTsm0PDg7m0KFDvPLKK7i4uDBmzBh+/fXX88fZl3lIIC2EEELUgB0L4dObIW7fhV8r+RiE3wEDZsLZKGjkbzK+YB7063+nWc9MLPMSFyR6C/gGQ9MgaNzMbFv5ZxNID5gJLbqZbX7tTLa8pI5jzLIel3o0rMx0BRnk2jB06FASExNJSEggLi6OI0eOMHas+eaZm5tLaGgoDzzwAD179mT79u1MmDCh3OtV9jj743fu3ElhYeH5Uo7CwkJ2795N9+7mG5+npydXX301V199NYGBgSxbtowxY8ZcwLsWQggh6qmD30LE93BjLU5yErHCLJMioVWv6l8nKxnOnTV9m4c+aGYWLBk027LBmTVU5nFqiynxACuIV4A24xn3Enw502Sd/Ts4Pt+vrQm4I3+BYQ/VzBhrmGSmnSwiIoKCggICAgJYtGgRzz33HFFRUURFRXH69GliYmI4ceIEDz74IAsXLuT3338/f+4nn3xCXFxcsetV9jibTp060a9fP1588cXz21588UXCw8Pp1KkTO3bs4PRpM9FkYWEhe/bsoX379s78CIQQQoj6oSAPVv4Fdi+CtFqahDknHaLWm/Wzxy/sWrbzm4WaLPSQ+0ydtL3zdcwJF3YvR9JiTT9rWzANgFX7bCthad7ZLH0cP+sFQKcr4fg689nUQxJMO4GtZjosLIzJkyezcOFCXF1dWbx4MTfeeGOxY2+88UYWL15MYGAgixcv5tFHH6Vr1650796d9evX4+vrW+z4io5bsGABwcHB5/9ER0czb948Dh8+TKdOnejYsSOHDx9m3rx5AMTHx3PdddfRq1cv+vTpg5ubW7H2eqNHjz7/XqZNm1bDn5wQQghRh/Z8AaknzXrMjvKPzTsHiZEmgLwQR1ebdnAAycfh9E6IruRUG5mJkJNR9No2HXez0LLP8WgC7k1qpswjxfrsbAGzvTbW81i2zHh5/a67jANdCG/2M19w6pmGVeZRRwoKChxut/Vvtvf666+fXx86dCjr16+v8PplHTdjxgxmzJjh8JxPPvnE4fbx48czfvx4h/uioqIqHIsQQgjRIBQWmglGWvaAxMMQsw26X1v28Z/eYmWUFUyYC/2mVu++h1eCl595WPDIT6Z+GuC+TRDYo/xzP5oA51Lgts9NeciJ38CzadH03GVp0rxmMtOOWt416wjJR00faSjKWncZV/Z1OoyEbteaBxGzksvPYl+EJDMthBBCiEvP4ZWQdARGPAJB/WH7QojZ7vhYrSF2D3QaCx1GwLezTYa5qgoL4PCPpgSieRdIt8tyn/it/HML8k0/6bRo+HAcbF8AR9dAyHDHD/bZ37ZJc3JSz1BQ6OT2c46C6XvWwGPHil636g1PnISeN5R/rZ7Wb/KzU85vOpaQwW0fbCb6bOkJ7S4mEkwLIYQQ4tKzaS40bWumwL7hv+DpDQuug6OrSh+blQw5qdDxCpj8iQmEv5gGCYerds+Y7WZCky7jYfC9ZsKS3pPApzWc3Fz+uWnRoAtg1F8goBN8+3+mRKXj6HJP230qhY2xLkQeP07Hv6xg1D9Wc/+n21l9yAkPJNqC6cZ2/aO9fKFJQPHjbFnq8nhZE8hlp6K1Zsm2U1z71gYOxKYRffbchY+1BkkwLYQQQohLy+ldcGIDDLoHXN0goCPM/Bn828OXd5WeQCTZyrQ2CzWB4dQlkJ9TVKJRWYd/NL2YO10JwQPg8aOmZKTtYDj1e/nnnj1hlu2GwKxf4J61cPvXEF76+SatNesOJ/Dokt3c+v5mUlRT2ntlMfuKTnRv7cuOEyncOX8rr/4QQeGFZKszE8zn4eZR/WvYNDLBdF5mMnM+38VjX+6hd1BTVv7fSIaEBlRwct1qEDXTZfVWFjVD1+NZioQQQgg2vwMe3sUDUZ9WEDYVfvqraTdn65kMxYNpgKbBphY4quLnnoo5s8+0gbMCR9w8zbLdEDiwDFJjTL9mR1KsYNq/vWlB1yaszNv87dsDLNgYhY+nG9f0ac2oxj3w3r6Gh8d2AaXIzivgb98e4N21R3FR8Pj4blV7HzaZCWa2RWewstdfbtjLssgCHh7bhQdGd8LV5eKP7+p9ZtrLy4ukpCQJ8GqJ1pqkpCS8vLzqeihCCCFE1aWdhn1fQb87ioJaG9/WZpleov1s8jFAmUDWJmSEqaM+d7by90487LjzRbshZnmqnFKPsydAuZoJUsrxv/XHWLAxihnDQtj61JX885a+eDdrDYX55+uRvdxdefnGXkwe0JZ31x7l8JlKtKQ7tqZ0p43MRMezGlaHVeZx4Hg0s6/oxOwxnetFIA0NIDNtaweXkFADT6kKh7y8vAgOLv8fsxBCCHFR2vKBeRBw8L2l9/m0Mcv008U7a6THmqDRlkkGKzOsTbu8tgPLvl9qtAmEgweYGQp73Vz6mMDepn3dyc3Q6ybH14nZbmqlXYuHbtl5Bew4cZaopCwOxaXx0eYTXN2rFc9c2wMXWzB6fuKWRDNDIqCU4omru7FiXyx3zt/Km1P60b+9v+N7J0aaTiI9b4RbFhRtz0youJNIJa0+kc1oYEhrF66+0rrm6lcgdBS0H+qUe9SUeh9Mu7u706FDGbPqCCGEEELYFBbA9vnQ7Rpo5iB2sGWmS/aSzkoqmvzEprFVx1tRZnreOPPw4IR3TC9lK/g8ciadQ2fScXd1oZG7KwNahuF1crPjkoGTv8Ox1UT3vJfde2LxcHPBw80FrTV/X3mIA7FpAHi4uTCmWyBvTA4rCqQBvK1gOiO+WGbcv4kHH88czIOf7WDSe5v46x+6c9dwB59LdqpZ7l9qZikM6m/qytNjTTcRJ3hz7UmG4Mm4To3M2AvyYO2rcC5ZgmkhhBBCiItCdqoJfssKAL1bmWV6iWCQTXSxAAAgAElEQVQ6M7EoeLaxMrwVBtNp0Wa5/H4APj3WmIW/ruXwmYxih81xa8mDrhsZ//cVDOzSDndXF3ILCmiSfoInj5qe1vfvCGbP9uKTyzRyd+WNyX0Z1CGA1r5exYNom/OZ6dK/xQ9r68f3s0fwyBe7eOH7A4S18yO8XYkMda7dWD+4AvrcajL72akQ4KBspQrSs/N4bWUEO0+mUNjUF7ccK3DPsLqN1INZESWYFkIIIcSlwZZh9fR1vN/dCxo1Kz21eFYSBPYsvs0WTC+9B/Z+Abd/Vfp6qTHFXj7r9ic++h0Ghnjw/ISeDAxpRqHWZOYUkHsoHdfNSxnV5ASf7nRFYzLNf1TfA7A46K88OGwS7QOakJtfSG5BAfkFmm6tfWnayL38993ELjPtQNNG7vz71n6MfX0tL353gK/uG1a8sUNupllO/860Dtw0F/YsNttaVvPhRWBvdCr3fryN2LRs7rqsA41PBhT9jDKsuvXstGpfv7ZIMC2EEEKIS0OOFZh5lRFMA/i2Kf0AYlZi6TIPr6aAAjRE/gJ52SYYt2c9UBjl1YMv0nuztskovr0znF5BDvout74aNiue6JnKEw/YzRb4zjPgNZRb73q8Um/RoUZWZ5IfHjNtADuNKXWIt6cbs8d05smv97LmcAKju9p16cizJk3xaQVXPmv6ZH94ldnWonu1hpR6Lo8/frIdpRRf3zeMfu38YZ6fmeERIP2MWeZc/MF0ve/mIYQQQghRKbYsZ1mZaTATqJzaDAuuhYwEM/PgubPFJyYBM+uge+Oi15E/l7rUuaO/ka28GJPyJF5XPMaqR0Y5DqTBBOeBPc1DiD89DbsXQ3wExB+AnhOr+EZLsH9ocf/SMg+7uX8wwf6NeOPnw8W7pNnKPDyamKVtinAA7+q1xnv+2wPEpWUzd2q4CaTBZPttZTO2UhtbpvoiJsG0EEIIIS4NlcpMtzYBXdR62DzXPAAHpTPTAAU5ReurXoT83PMvf9ofR9TOVewo6MST1/Ri9pjOjuuZ7bUdDMdWw8Y3Yem9VuCroMf1lXt/5ZnwjlkmHCrzEHdXF2Zf0Zk90an8etCuJMRW5mELppWCm+fDuFfMehWtijjDVzuiuX9UR8La2rUn9GlVFERn2DLTF3/NtATTQgghhLg0VCoz3aZoPfGIqZeG4pO42BTmm+XAuyEhwgTfQPTZLJ5c/BtdOEHXgVcya0Ro5cYXOqpovUlL2P+1eVjSp1Xlzi9Pv6kw9EGI3V0s6C/pxvAg2gc05vGv9vDKioOmB3WuVebh3qTowF4TYej9VR5GcmYuT369l66BPjx4RafiO33bmM87P6eo1EbKPIQQQgghLhLnM9NllFpA8cA14nv4dJJZL1nmYW/AXdDtWljzGpw9wYvfHSSMSFwpJKDH5ZUfX/fr4KEdMGw2ZMabSV563lD58ysSPMBk08/sLfMQd1cX5t4WTng7P+ZtOM5Vb6xjzb7jFLh4sD06nVPJWeTkF5Q6T2vN6ZRzHD6T7nAivbjUbJ7/9gAj/76apIxc/nFLHzzdXIsf5GObNCe2KDOdnVZ6eveLjDyAKIQQQohLQ2Uy0752menLH4foraa8oWQ3j5LnjH8V5g4ic8FE9sc/wOud4+GUCwSXM6FLSUqZBwRt91Iu0H1C5c+viG0s0dtNr+gy9Apqyv+mDyQpI4e5q49ycks8qS4e3PTfjeePaeXrxdW9W5FfoImISyMiLp30bJOp79fOj+GdmtO0kTu+Xu4EeHvwzPL9nEnL5to+rbl7ZCg92zj4QmPf59uWmS7Mg/xscG/klI+gJkgwLYQQQohLQ04quHmBm0fZx9iyox4+MPov5V+veVdIPGQy3Y38yLv5Y1wWTWW95xw4CQT2Ak+fqo/T35o4JWRE0YQrzuAbZHppR2+FwfdUeHiAtyfPXNeDjEx/3E/5Mn/KQOLTs4lPy2HXqRQ+/f0knq4udG3lw4SwNnRt5UtBQSEfbTrB26sjiyWUvT3d+Pr+YfQJ9iv7hr5BZpl+2spMW91SctIlmBZCCCGEqDNpsbD8AROQVRTc2jLTzTuVfxzAnT9AWgwohdaad061J7hgIDe5rgflCqOeqN54W3QBD28In1a988uilCn1iNlWpdO8XXKgsS+juxXv3JFfUIiriyrekxqYcVkHCgs1Gbn5pGTmcSwxg77Bfvg3KedLDBR9kUmNMT2x/dpCyknzG4Vqdg2pDRJMCyGEEKJh2/gmHP3VrDfrWP6xTZrDDf+F0NEVX7dJADQJ4HhiJs99s5+1hxO4o+u93OTTEv7wT8cPLVZGI394/Hj5GfTqCh4AEd9BZpIZf2XkZhZ18rDj5lr2o3cuLgpfL1Pm0S6gcZnHFePVFNwawZl9oAvM1OspJ81vFC5iEkwLIYQQomFTdkFfeW3xbMJuq/SlI+MzuO6tDbi6KJ6+tgfThrYH1+uqMcgSaiKQhqK66Zjt0OWqyp2Tm1m8p3ZNUcp8kUiIMK+bdzET4lzksyBKMC2EEEKIhq3ArhVceZ08qig3v5CHv9iFp7sL388eQZDfxVvXe17rMPPlInordBxtPhsHWedicjOL6plrWiM/SDhs1lv3hU5Xlv/A6EVAgmkhhBBCNGxpp4vWW5bTlaOK/vnTIfZEp/Lu7eH1I5AG8PSGVr0hagNsn28ywQ9uLf+cMso8aoSXH+SfM+vth0HfW2vnvhdA+kwLIYQQomGzD6aDwp1yya1Ryby/7hh3DGnP+F6tnXLNWtNhJJzcCJkJppd1RXIzwaMWyjyg+G8OvANr554XSIJpIYQQQjRsxYLpsvsrV5bWmn//cpgWPp789ZruF3y9Whcysmi9kX/5x2ptplSv6DhnaWS1zmvkD26etXPPCyTBtBBCCCEarvwc07PYr50p8fAPuaDLZebk8+CinfwWmcS9I0Pxcnet+KSLTYeRED4dul4DednlH5uTZuqqmzix33V5vKxg2tsJU6jXEgmmhRBCCNFwxe0DNFz1Ity/0XSMqKbY1HPcMPc3ftgby5/Hd2Pm8A7OG2dtcveC69+EwB6mPrm86bozE82ytoJpW2bap36UeIA8gCiEEEKIhixmu1leYHlHVm4+MxdsIzY1m49nDuayTs2dMLg65uZllvk5JsB2xBZMN66l92urmZbMtBBCCCHERSBmu3mQ7QJbuz21dB8RcWm8dVu/hhFIQ9EU3fnllHpkJphlk9oKputfZlqCaSGEEEI0XKd3QJvwCyrvOJWcxdJdMdw9MpTRXS/eaa2r7HxmupxgOstW5lFLwXQjqZkWQgghhLg4ZKea1m8XWOLxye8ncFGKGcNCnDOui4UtM513ruxjbJnpWivzkMy0EEIIIcTF4fQuswzqV+1LZOcV8PnWU4zrGUjrpvVkYpbKqkxmOjPRzEBYVk21swX1h+EPQ6extXM/J5BgWgghhBCVl5NugtTyOkBcLGwPH7ap3kQte6JTuPGdjaRk5TFjWD3t3FGeymSmM+KhcUDtjAfAzQOufBa8Lu4pxO1JMC2EEEKIysnPgXeGwfuXw46FdT2aip3eAc1CoXGzKp+6ZNspbpj7G0kZObx7e38Gdaj6NS56lclMJx81n6EokwTTQgghhKicg99C6kmzvvbvFU/4UddidlQrK52Rk88rP0QQ3s6fXx65nPG96s/DcFViC6bLykwXFkLiEWjepfbGVA9JMC2EEEKIihUWwqa54Ncepi2HtBjY9mFdj6ps6XFmjNV4+HDxlpMkZ+byl2u64+vlXgODu0i42/WZBjPtek560f60GMjLguada39s9YgE00IIIYSo2MHlpmxi9F8gdBR0uBzW/wtyMup6ZI7FHzDLVr2rdFp+QSELN0UxMMSf8Hb+zh/XxcTN1mfayky/3h3eH120P/GwWbboWrvjqmckmBZCCCFExaJ+Aw8f6D3JvB7zjOlB/Pu7dTuustgyrI2qFhB/vSOGU8nnuHvEJVAnbMtM25frJB2xWz9qlgGdam9M9ZAE00IIIYSo2Jn9ENgTXKzQIXgAdLkaNr4JabF1OzZHcrPM0qNxpU8pKNS8tfoIfYObMrZH/elzXG32menCwtL7U0+Bqwc0aUAT1dQACaaFEEKIS1lhgeNAyp7WEL8fAnsU3z7maVNv+/7lxWttLwa5VvmJh3elT/luz2lOJZ/jj5d3RF3AjIn1hn1mOt/BQ4hpMeDbpugLlHBIPh0hhBDiUvZaB1h+f/nHpEab2QQDexbfHtgTpi6BjDOw7yuzbcsHsO4fNTPWqsizZaabVOrw5btieGzJHrq18rk0stJQPDNty+TbS40B3+DaHVM9JMG0EEIIcanISobdi4ten0uBnFTYvaj8Nnc7PzHLkBGl94WMgBbdYc8Sk8Fe8SisetHcqy7lZpqlW8WzFn644Tj/t3gXYe38WHzPENxcL5HwyNUdUOZnn2v3IKltQp60GGgqwXRFnPq3RSn1oVIqXim1r8T2h5RSh5RS+5VSf7fb/qRSKtLaN86ZYxFCCCFECRvfgqX3mimiwUzIYXNsjeNzctLNQ4Zdr3Hc1UEpaBMGKSdMT2IbW6a6ruRmgnuTCksUsvMKeP3nw4zs0oKPZw7Cr7FHLQ3wIqCUmQUxP7voyweY9cIC0yqvaVDdja+ecPZXrwXAePsNSqnRwASgj9a6J/BPa3sP4Fagp3XOO0opVyePRwghhBA2R1eZZU6aWSbZBdPppx2fs20+ZKfAiIfLvq53oCn1sF0fBcfXXvBwK/Tbf0zva0dyMytV4vHzgTNk5ORz78hQPN0uwTDEzat0MH0u2fTp1gXgK8F0RdyceTGt9TqlVEiJzfcBr2qtc6xj4q3tE4DF1vbjSqlIYBCwyZljEkIIIQQmGx2726zb6mPtg+nMpOLHn94JPq1h09ump3TwgLKv7dMKCnJh/1LwD4HgQejj69gRlcyuk0mcPJvDvtNpNPF04+lrutM50OfC309GPPz8jFnvf2fprh25mRV28kjLzuO1lRG0D2jMkNCACx9TfdSkOaScKl7mkZVsfp4gZR6VUBtFQV2AEUqp35VSa5VSA63tQcApu+OirW3FKKXuUUptU0ptS0hIqIXhCiGEEA3QsTWAVQtrezgvIQKatgNPX8i0+3/s1v/B+6PgX11Nxnnko+Vf29t6YO/UZggdjQ4egMqII3Pe9fT+ZSrLd5wkO6+A3adSmPTeJhZujCIu9QKnIrfVcQMcWlF6f15WhZ08nl2+n9jUbF6fFIaryyXQvcORkOFw4jfz2webc8nmoVOQzHQl1EYw7Qb4A0OAx4AvlOk34+hvrS61Qev3tdYDtNYDWrRoUbMjFUIIIRqq8yUYmCxkfi4cXQ0hl5nsZFZi0f79y4rWm3V0/OChPW+77heho/jhrAnARrruZZDLIXaOO8b3s0ew/IHLaNusMc9+s58hr/zK9W9vYP/p1Oq9n8hfIbA3uLjBmX2l9+dmgHvZmemjCRks3RnDHy8PpX/7Bj7TYXlCR5vP6vj6om1ZyebhQ5DMdCXURjAdDXytjS1AIdDc2t7W7rhgoIyCLSGEEEJUm9YmmG5mzeqXmwXH15lOHt2vh8bNix5KBEiPBZ82Zv2y2eZBtfL4tLJWFMd9+/PkbwVF+1zcUKtfgrMnCGnehOUPXMZPc0by+PiuxKflcOt7m9l8LMnhZcuUmwnRW6DjKPDyM11JSh2TVW7N9PKdMSgF04aGVO3eDU2HEYAqnt3PSTNt8Ty8watpnQ2tvqiNYHoZcAWAUqoL4AEkAt8AtyqlPJVSHYDOwJZaGI8QQghxaUmIMAFy9+vM67wsOLjcBEsdr7Ay03YBbfoZ6HE9/Gkf9J9R8fWtzHScd3dunH8Q5W7Xju6KpwEFcwfBzk9RStEl0If7R3Xi6/uHEdjUixnzt7B4y0lOJWdRWFjql9SlndxkanpDR0Ejv+IlCjblPIC4/cRZ5m04zojOLQj09ar4fg1ZI39o08+U89hkp5rZD32DKv4iJZzeGm8R5gHCrkqpaKXUTOBDINRql7cYmG5lqfcDXwAHgJXAA1rrgrKuLYQQQohqspV4dL/eLLNTIeJ76DLOzILXpHlRzXROBuSmm2yzX1vH1yth5ZEMomjNh2f7MjCkGYvuHmLKLwA6jYHxL5uOERveKHZeG79GLL5nCF1b+fLE13sZ8ffV9Hh2JbMWbuVkkoNJRGyOrTHTXLcbaoLBc2dLH5Ob4TCY3hOdwowPt9Dcx5O/39SnUu+vwes4umhduUB2mtVjWuqlK8PZ3TymlLHr9jKOfwl4yZljEEIIIUQJkb9C8y7QvHPR66ykouC6sZWZ1rooQ+ndyvG1SthyPJmHFu2gR+v/8dpNvenW2ioLuPzPsPolCOgErXqbTiIHlpc6v7m3J8vuH8bOUykciksnIjaNpTtjuOat9cy+ojMTw4MI8PYsftKxtRA8yATLXn7FH560yStd5pGZk8+M+Vtp2tidz+4eQquml3hW2iZ0FKz/l+nL7eZpZaZjILBXXY+sXnBqMC2EEEKIi0xetunW0H+GCZYADv9gZgbsPNa89m0DhfkQvQ0Kcsw2n/KD6cSMHJbtjGHu6kja+jfmo7sG07Sxe9EBIx+D4XOsWfYwwXlWknnw0a34xChKKcLb+RPezjwIeNfwDjz7zX5eWnGQl1YcpLm3J+N7BfLUNT3wyk2BuD0w+ilzciM/SDpCKQ7KPH7YF0dyZi7v3j6UIL+KZ0a8ZLQdbP4+eDQxfzITIDMemlbuNxOXOgmmhRBCiIbs5CZTYtFxDLi6gaunCZg7jSkKNnvfAhv+DR9dDy27m21lBNPp2Xk8+fVeVu6LI79Q06+dH29MCiseSIOptXW12+bd0iwz4yvsENE+oAkL7hzEjpNn2XHiLHuiU/lk80l2nEjhk6ExNAOTTQXHZR6FBSYz7V4UTGutWbTlJCEBjRkYcgl373DEzdN0dUk5aWZETIgw26XMo1IkmBZCCCEaoiV3wrHV0O8OcHE3wRKYWuaCHGjdt+jYRn4wbTlsfBP2fW1mxSujv/BbqyL5fm8sd13WgckD29KlshOw2ILzjDOVbrdmn62+sV8QsxftZN2PX3Gduw+qdZh58MvLz9T4FhaaqcP3LIFv/89cIKDj+WutPZzA9hNneX5CT5Q8VFfaNa+bLyU/P100uY/0mK4UCaaFEEKIhmj/12YZ+Qu0G1KUhc6zpo0uGdA27wTXvwnjXzXlGF6+pS55PDGT+b8d5+bwYJ6+tkfVxmPLTKefKf+4Mozu2oLl17vg8e0uVuV2Yc4Lq+jZxpe73XO4Em3a/DXyh69nFZ1k9cdOycrlL1/vJSSgMZMHSumCQ/7tzR9Pu5+79JiulNpojSeEEEKIuhJ/wJR0lFRW1tGjcZldPF76/gAeri48Nr5r1cfhbZeZro7diwn99maCiad5n7Hc2C+I7PxCfj5mpr3+7/z5LP/2a7T9nHC+rTmWkMGfPt9FQkYOb07ph6eba/Xuf6nw8ital8x0pUhmWgghRMOWlw3vXgYBneGKv5rOEpcCFzfzUCFAp7Gl91cx67jucAK/HIzniau70dKnGl0wbJnp6gTTabGm24Sl3+U30q9lNwBSdibA8v9yX/zfIN7s/8rzBgo6jObjtzawNyYVpeC563rSJ9jP0dWFPdskLY2amS9WokISTAshhGjYUk5CUiQkHTVdLAbebUoZXKvwv8C8c+bBrPrErx0kHzPrgT1L769C1jEtO48XvjtA+4DG3HlZSPXG4+oOjQOqFkxrDbsXwYrHTe/r7teZIK9FUWbcr/Nl0Pkq6H49KS7+bD+Tz/v7/Tm0K4PurTVPXdOda/u0kTZ4leVp1cC3rGIZzyVMgmkhhBANW+ops5yyyEz28fu7Zsa3flMrd/7xdfDJTTDrF/PQ3o6P4NBKmLSweLeKi41t0pQhDziexc694uAyr6CQhRujeHt1JKnn8vjftAEXVibh3aryNdM/Pwvb5pta6PaXwTX/Kuo0UuyaLWDqEgD8gDHAmHGQnVeAp5uLPGxYVbYvOz0m1O046hEJpoUQQjRstmA6sJdpD/f7u5B2uvLnx+01U1evfgVuWwzfP2Jeb5oLw/9UM2N2hrxs6DvFzD5ob/RTkHCwUpd46fuDLNgYxYjOzfnz+G70Cmp6YWPybgkZcZU7dv/XJpAe+wIMfQBcqhbEe7lLbXS1DLkPCvIgfFpdj6TekGBaCCFEw5YaDcoVfFpbfZY9zFTTlWULvA//AEd+NoE0QPRW54/VmfLPmRZ3JV3+WKVO3xeTysJNUUwb2p7nJzhpJjyfVqbkpiJxe00Ge9hsuGy2c+4tKqdFV7hhbl2Pol6RYFoIIUTDlnLKzPBnq5H28K5aMJ0abeqL87Lgq5lmm4ubeX0xy8u+oDrvV3+IwK+RO4+Oq0bnjrJ4tzRlBFoXlZ5E/QaFeWa2Pf8Q0+fa1t7Ov73z7i1EDZFgWgghRMOUGg0/PQ0Jh4pPi+zhbaaattn2oamBHvs8xGyDXjcXrydOi4GAThB6Ofz6PAQPNEFq7sUeTGdVO5hefySBDZGJPH1tD3y9nFgX7t3KZPbPnYXGzcy2BX8o2u8bZH6LYOMf4rx7C1FDJJgWQgjRMG18u2jikiH3F2339IacdLN+cjN8N8esH/nRLNf9A9wbQ3aq6YKRGgMdR8Oge+Hk7zDiEdjwRukprOtS8nEzYUkjq/VbQR7oAnCrejBdWKh59YcIgv0bcfuQds4dp0+gWWacMcF0VnLx/S26wtFVRa/9Ozj3/kLUAJm0RQghRMMUv79ove+tReseTUxmOisZvrzLZD+veb1ov38INAsFv/Zw5CdIP20ypp7eMPULaDfY9N+9WDLTednwZhh8cYfdtnNmWYmOHfZSs/J45pt97D+dxqNXdXX+BCe2iVtsdeinttjtVHDHUnjsGPS6yWxqKrMVioufZKaFEEI0PHnZJosc0Ak6XgGt+hTts9VMf/MQZCbAzJ+gdRgUFkD3a019NZi+1G+Fm/WSLdncG188NdOHV5rlKbsHIvOzzdLRA4hl+HF/HE98tYeUc3ncPqQd1/dt48RBWgI6mWXiETMrY+xu83rwH6HnjWa9SQDc+B6MexncPJw/BiGcTIJpIYQQDU/8ASjIgTHPlO6X6+kNx1ab9bHPm57TAIPvKX5cs1Dw8DEPLva4ofg+96LMdEGhJie/gMYedfS/1N2LzNKaERAoCvTdKzeDXeq5PB7/cg9Bfo34dNYQerTxdfIgLd4tzaQr8QfM6/TT0Lg5XP1a8eNc3U3nDyHqAQmmhRBCNDxxe8zS0dThHt5m2TigeC11SUrB7B0mu+tSvCryVIaiVU4mfZ9ZSVZuAQBdA32YGB7EjeFBNG/iiYtLLUwWcvYEHLZqvbOSirbnWZnpSpZ5vLv2KGnZeSy6pQYDaTCfacseEG/1uU4/Y1oWClGPSTAthBCi4YndA56+4BdSep8tmPYPqXgGQ++WpTYdTcjg233J/Mkln9sHtKFxYy9clWLdkQRe+SGCV36IwMPVhcGhzZg7Ndy53TBK2r7ABKjdJ5j6bpt8q2a6Eg8gxqdnM/+349wQFlSzgbRNy26w5wsoyIf02KKHEoWopySYFkII0fDE7TFZaRcHz9l7NDFL36AqXzavoJA5n+9ipGsj0PCXse3Od9B4aExndp1KYfepFE4mZ/HRpiimf7iFj+4ahE9NBNT5OWZq8y5Xm1KVA8sgJ8OUsVQhM/3xphPk5Bfyf2M6O3+MjnQcA1v/BzsWmq4egU6aEEaIOiLdPIQQQjQshQVwZr/jEg8oykw3aVHlS7/56xH2RKcyvl+o2VDiIcSwtn5MHxbC09f24O3bwtkbncqd87eSmZNf5XuVKdMq5ziwHLISYeDMogx6ZnzxcVVQM52dV8Cnv5/kyu6BhDRv4rwxlqfr1dB+OKx+CTLiJTMt6j0JpoUQQjQsSUdNMGnfwcOeLjRLW0/mStgXk8qshdt4a1UkN4UH0yvE6nRRTnu8cT1b8eaUfuw8lcKk9zbx4/44Cgp1pe/pUGIk/CMUtnxgsrvNOkLo6KIvBpmJZlnJbh5fbo8mOTOXuy6rxX7OSsH4l01rQl0gNdOi3pNgWgghRMNie/iwdRnBdHaqWXo1rdTlVu6L5dq3NrDleBKPjO3CSzf2Ksr45mWWe+4ferfmnanhpGTlce/H2xn373UkpOdU6r4ORf5ilisehVO/m6y0i0tRMJ1xxhqXrc+045rp/IJC3vj5MM9+s5++bf0YEtqs+mOqjtZ9Idzqi+0tmWlRv0nNtBBCiIYldje4uEPzro7323oXVyIjmpGTz9++PUDPNr4sumdI0cOEHlYwXYmJW8b1bMWYbi1ZsS+OR7/YzTPL9/HO1HCUqka3D1tLP5uw28wyoCMoF/PgZffrys1M5xUUcse839l8LJmJ/YJ4bkLP6o3lQo15zkwdHjK89u8thBNJMC2EEKJhidtrJlkpa8KPEY+atni2WfbK8c8fDxGXls3bt5XoyuFu1RdXkJm2cXN14fq+bYg5e47XVkbw9qpIHryiU9WC2LRYOLoaBs6CNuHQpLmZQhzA08eUtZzcZF7b2uR5le7O8f66Y2w+lsyrE3tz6yAnTxdeFU0C4Lp/1939hXASCaaFEEI0HFqbMo+uV5d9jKc3DHuogstofj0Yz8JNUUwb0p7+7f2LH1CFzLS9e0eGcigujX/9fJic/EIeHtulcv2os5Lh29lQmA9DH4RmDmqc218G2+aZoPv0TmjarijYthw5k85/fjnCNX1a120gLUQDIsG0EEKIhiPttMnKlvXwYUWnZ+fxyeYTLNkWzfHETNo1a8xj47uVPvB8zXTVgmkXF8Xrk8LwdHPl7dWRLN8dw22D2nPH0PZ4e5bxv+TIX2HZfSagHvey40AaoM8k03f6gyugIBc6jCh1yGsrD+Hl7sLz1/es0riFEGWTBxCFEO7rpRkAACAASURBVEI0HLZpqstqi1cOrTX3f7KDv688RAtvT/55S19W/mmE4yDX08csz6VU+T4uLoqXJ/bmrSn9aNO0Ea+tjOCq19ey/kiCo0HB13ebhyXvXgVD/lj2hduEwV0rTbeMrEQIGnD+ff0Wmcid87fwy8EzzBoRSoC3Z5XHLYRwTDLTQgghGo7UU2bpV/UShuW7TrMhMpG/Xd+T6cNCyj+4SQvzx9Y5pIpcXRTX9W3DdX3bsP1EMn/+ai8zF2zjq/uG0TvYrsvI2SiTab/i6bK7k9hr3ccE3Rvfgj6TiU/P5q4FW9kXk0Zzbw8eHtuFP17esVpjFkI4JplpIYQQDUdaLKCq3G4tKSOHF747QFhbP24f0r7iE5SCoP4Qs71647TTv30zvrh3KAHeHtz/2XaiEu0eajy90yzb9Kv8BX1awbiXKGjcnP9btIvI+AxendibDX++gtljOuPhJv/rF8KZ5F+UEEKIhiP9tJkN0LXy03drrfnr0n2kZ+fz6k29ca3MA4FgOmokHILstGoOtkizJh68fVs4Z9JyGPXPNUx+bxNbjidD7C5w9YCWPap8zbmrI9l0LIkXJvTi1kHt8HJ3veBxCiFKk2BaCCFE/bdrEXw0Ac6eqNKMeqlZefzjx0Os3B/Hw1d1oVur0q3kyhTUH9Am4HWC/u39WffYaB4b15Xos+eY9uHvnD2xDwI6l93mz4G8gkJ+3B/HW6uOcH3fNtwyoK1TxieEcExqpoUQQtR/PzwOOVaGuOsfKnXKf9cc5e1VR8jMLeCaPq25e0Ro1e4ZFG6WMTugw8iqnVuGVk29eGB0JyYPbMvk9zaRcOowqS060ia/sMLyjD3RKbyz+igbIhPJyMmnfUBjnr2u6hltIUTVSDAthBCifsvNLJo+G8DLr8JTFm6M4rWVEYztEcicK7vQo00VMtI2jZuBfwdTN50aDT5tzNTeTtDc25NFswbj8+9EFsX15F/P/8SAkGaM7RHILQOC8XQrKtnQWvPOmqO8/vNh/Bq5c13fNozq2oLRXVtKfbQQtUD+lQkhhKjfTmyCwjwY+bh57d6o3MM/3HCcv327n7E9Ann39v7VC6RtgsJNH+g3esL6fxVtT4w0sxUCxB+EPUugsLBKl27pfo5G+hyXD+7PxPBgos9m8dSyfYz511qW7YxBa01KVi5PLdvHP348xNW9WrHqkVG8MrE343q2kkBaiFoimWkhhBD127HV4OoJIx42dcz/z959h1dRpv8ff096gSSEhBpC770X6SACAirYEAUb7ord765rL2tb9adrW3vDBlYEBEVQQJHee6+BNAjpPZnfH09iEpLASXLSP6/ryjVz5syZ85whjneec899N+tX7K4/74zg3z/uZnTHBrx2bQ/HbzYsTtPesPM7s75nAQz7p1l/sw9gwyOR8OP9cHw1bJ4Nl78NAQ7mMJ89CkDrtp15ukMXbNvm9wOnefHnvdz71VYe+n4HKRlZANw+vDUPXNK+ZO3JRcQpFEyLiEj1dnglhPY3M9Ltxxa5y6nYFF7/9QDfbAqjY2M/3r6+N+6uTpi5bdo7b71AIGubxbM5JfpajYCwDfDuEHDzho4TYPxL5z/2qc1mmVMz27IshrULZkibIL7fcpIdYbE0C/ShUxM/BrUOKvtnEZFSUTAtIiLVV2I0RO6AUY8Xu8vxM8mMf/0P0jOzuWFAc+4a2cY5gTSYtuWWK9hZcOaw6ViYllB4v4mvQeROmHsdcBbWv3f+YDpiByx+wHRyDGpf4CkXF4sre4dwZe8Q53wGESkTBdMiIlJ9HVlplq2GF/l0VrbNg9+bLoVL7htKyyBf576/h4+ZZQ7bBPFhEHMYEqMK7vN4DLi4QmaqY8fMzoIlD5uW5dMXlKgsnohUPN2dICIiFWv3fPjsChM0lkZyDKTGmfXDK8DLHxr3KHLXl5bsY/WhMzw+oZPzA+lcV38K0+eb9UO/5bUYbzcOxr1oAmkA/3NypW278LFsG35+EI78Dhc/ZSqGiEiVpplpERGpWN/cZNIijv1ZuvrML7U27cLv32OC6ZZD8wLWfFbsi+KdlYeY1j+Uq/uWc+OSoDYQ2Ar2L4G6DcGnPkydUzCP2sOn4GuSTkOd4ILb1vzPpIAMvBN631i+YxYRp9DMtIiIlJ+4MHitB8y73dSCzs7Oa/W9bW7JjxcfDnY2JIRD+DaIO1FkisfWE7E8Nn8nrYJ9ebyiGpe0Gg4n1pt850Zdz7khsQifXganD5jZ6KWPw0dj4ZdHoeMkuPjpihixiDiBZqZFRKT8/PwgnD1ifiK2m5SMzFTw9IOtX0DnK6DtxY4f7+CyvPX3hpllqxF/bYpJSufRH3aweEcE9X09eOeGHgUanJSrwFaQFgcRO2HgHRfeP2oXvDMY2o4xZfVyDbrbac1fRKT8KZgWEZHyc/oAdJgAHS6FtW9BVoZ5PO5F+PJq+H6mSWcI6QdtRp//ZrusTFjzJtRrAcEdTN60XxMTxAIRcanc/MkGDkYncs+otswc2oo6nhX4v7mcEnbYWabKR1Fm/gbR++HAL9D1KlN7es8C85ly6krToENFjFZEnETBtIiIlJ+kaGg+CHpcZ37yu/pTmPd3WP0GZGfC6Cdh8H3FH2vzbIjeC9d8YSpo5LP+SAyzvthMSnom70/vw7B2wcUcpBwFNM9bb1xMMN20t/npMdU8bj/O1JP2qAP/y2k241m3fMcpIk6lYFpERMpHVqapvOFbTGBbvzXcutTkUr/ZF8K3F72fbUNaPCx/DpoPNrPcQHhcCot3RLBiXxSrD50hNNCHOTP707ZhJQWjuTPTbt5Qv41jr7EsE1yXsNW4iFQdCqZFRKR8JJ8B7OKD6Vzu3tCgk5l1Lsq6d+Hnf5n1S57hZFwqzy7azZJdkWRl27RpUIdbB7dk1og2+Hu7O/UjlIh3PfCoC8Htiqwucl4uLnDtHMdbjYtIlaFgWkREykdStFleKJgGkyd8YAnEnQT/pmZb7HFw9TA1l4GdLW7k09UuLNq+Ehu4bWgrrunTjBblVT+6pCwLul9TqGOhwzqMd+54RKRCKJgWEZGySzlrlm5eZqYZICmnE2CdBhd+fXBHs/xvJw7dug/XPfNotuZxzni3JCktgyNZPbh57xgCfaMY3r4BD47rQLNAn/MfszJc+nJlj0BEKpiCaRERKZvsLPhkIiRGmNnoaz6HjhNNUxK44Mx0RlY266wedHQJon72aVLeu4QuLkc5adenadI+AOJCp7LqyhE0DfDGulD9ZhGRCqRgWkREymbndxC5I+/xgrshdBAcX2seFxNMn4hJ5plFu/nz4BkS0zIJ8X+XRfYsOqcf42iXu4jrMZOmn5uqGD2694Z6VXAmWkRqPacG05ZlfQRMAKJs2+5yznP/AF4Cgm3bPm2ZqYXXgPFAMnCjbdubnTkeEREpJ6lx8N2t4BMEx1cXfC4lBl4ytZ8Jam8atZxj16k4Zny0gbTMLCb1aMKQNkGM6NAAr+ivISuDFs36mh07XwG75uVVyhARqWKcPTP9CfAm8Gn+jZZlNQMuBo7n2zwOaJvz0x94O2cpIiJV3dp3TOORXP1ug/XvmfWJr0HMYWh/KYT0KdRWe/Pxs8z4aD11Pd2Ye9sg2jTIV8quSY+C7zPpTdPQpfXIcvogIiJl49Rg2rbt3y3LalHEU/8FHgDm59t2GfCpbds2sNayrADLshrbth3uzDGJiEgJhG+HOg0hLgya9ioUCP8lIl9N6Gb9YeCdecF07xsL7W7bNtvC4liw9RRfbThOUF1P5swcQJMA7/OPx7MODJxVus8iIlIByj1n2rKsScBJ27a3nXPTSFPgRL7HYTnbCgTTlmXdBtwGEBqqr/lERMpNdja8OyTvcYsh0PcW03ilz80FA+vIXdDpMjNj3Pwi8G9m6iwPf6jQYW3b5qHvdzB3wwk8XF0Y0SGYpyZ1oZG/VwV8KBGR8lWuwbRlWT7AI8CYop4uYptdaINtvwe8B9CnT59Cz4uIiJOkxuatBzQ3AfM3N+Y8DjWz1WePQEKEWXafWnAW+l9HizzsCz/vY+6GE9w2tBV3VHZjFRERJyvvmenWQEsgd1Y6BNhsWVY/zEx0/lZPIcCpch6PiIgUJzEyb73b1TDwDtjxLSx7Er640mx39YCsdLPesPMFD/n95jDeWXmIaf1DeWhcB5W1E5Eap1yDadu2dwB/Veu3LOso0CenmscC4E7LsuZibjyMU760iEglSsxpstJmNFx0r8lX7jcT/JrC3KnQbADc/DOkJ8K+n6D9uGIPlZGVzdLdkTz0/Q4GtArkqUmdFUiLSI3k7NJ4c4DhQJBlWWHAE7Ztf1jM7osxZfEOYkrj3eTMsYiISAnltv++5DkTSOfqMB5uWQpB7UzetGddM3NdjM/WHOW1Xw9wOjGdFvV9eGNqL9xcXcp37CIilcTZ1TymXuD5FvnWbeAOZ76/iIiUQW6aR1FNVpr1c+gQ87ee5LH5uxjYqj7/mdySYe2DcVcgLSI1mDogioiIkRgFLu6mKkcpbD5+ln9+u51+LQOZfXM/PNwURItIzacrnYhIbZSRCuvehbTEvG2JUVCnQfG1pc8j7Gwyt326kUZ+XrxzfW8F0iJSa2hmWkSkNlr+LKx+HU4fMFU59iyEIyuhSc8SHSY9M5u5G47z+q8HSMvMZu5tfQj09SinQYuIVD0KpkVEapvNn8HqN8z6hvfNsl5LUwqv5w0OHyYpLZPJb61mX2QC/VsG8tiETgVbg4uI1AIKpkVEapN178JPD0DrUTDiEdj+FfScBo26lTi944Wf97I/KoG3pvViXJdGKn0nIrWSgmkRkdriz9dg6ePQYQJc+RG4eUJI71IdasPRGD5dc4ybLmrB+K6NnTxQEZHqQ8G0iEhNd2g5fD0d0uKh82SY/B64lq2l95u/HSS4rif/vKS9kwYpIlI96XZrEZGaLCsTFv2fCaSDO8Llb5U5kD5yOomV+6O5vn9zfDw0JyMitZuugiIiNdnJjRBzCK54FzpdDu5eZT7k52uP4e5qMbV/MycMUESketPMtIhITXb6gFk26+eUQHrxjnC+XHecsV0a06Bu2Y8nIlLdaWZaRKQmO3PQdDX0Dy3TYbKybf69cBez1xyjR7MAHhnf0UkDFBGp3hRMi4jUZDGHILAluJbtcj9vy0lmrznGzRe15MFxHdThUEQkh4JpEZGa7MwhqN+mTIewbZsP/jhM+4Z1eWxCR9WTFhHJR1MLIiI1Vfh2iN5n2oWXwfojMeyNSODmwS0USIuInEPBtIhITZSVAfNngW8QDJhVpkN9uvYY/t7uTOre1EmDExGpOZTmISJSk2RlwsK74fhaky99zRfgE1jqw0XFp7JkZwQ3DmqBt4erEwcqIlIzKJgWEalJVr8OW78w650ug44TynS4OetPkJltc/2A5k4YnIhIzaNgWkSkpkiOgT9egVYjoO0Y6H5tmQ6XkZXNl+uPMbRdMC2CfJ00SBGRmkXBtIhITbFtLqQnwCXPlvmmw4TUDO6es4XI+DT+M6WFc8YnIlIDKZgWEakpwtab5ixlDKQj4lKZ8dF6DkYn8szlXRjRvoGTBigiUvMomBYRqSlObYGmPct8mFeX7edYTBKf3tyPi9oEOWFgIiI1l0rjiYjUBEln4OxRaFK2YDo5PZOF204xsVsTBdIiIg5QMC0iUhOsesUsW40o02EWbjtFUnoWV/dt5oRBiYjUfAqmRUSqu1NbYe1b0PtGaNKjTIf6Yt1x2jWsQ5/m9ZwzNhGRGk7BtIhIdZaVCQvuAt9gGP1UmQ61PSyW7WFxTOvfXG3DRUQcpBsQRUSqq8x02DwbIrbDVbPBO6BMh/ty3XG83V25opfahouIOErBtIhIdfXWANMyPKSf6XZYBvGpGczfeopJ3Zvg5+XupAGKiNR8SvMQEamuYg6Z5YiHoAxpGWmZWfx74W5SMrKYNiDUSYMTEakdNDMtIlId2bZZDn0AWo8s9WHCziYz64vNbA+L4/bhrekWUrZUERGR2kbBtIhIdZSZZpbu3qU+hG3b3PHlFo5EJ/HuDb25pHMjJw1ORKT2UJqHiEh1lJlilmUIpjcdO8u2E7E8MK6DAmkRkVJSMC0iUh1lpJqlm1epD/HhqiP4e7szRdU7RERKTcG0iEh1lDszXcpg+kRMMkt2RTC1Xyg+Hsr4ExEpLQXTIiLVUe7MtHvpgunZq49iWRbTBzZ34qBERGofTUeIiFRHf81MlyxnOjUji3dWHuLTNccY37UxTQJKn3MtIiIKpkVEqqdSzEyvPniah+bt4NiZZCZ2b8JTkzqX0+BERGoPBdMiItVRCWemzyalc9MnG2gS4M3nt/RncNugchyciEjtoWBaRKQ6+qvOtGMz099tDiMtM5u3r+9Fh0Z+5TgwEZHaRTcgiohURxmOV/OwbZs564/TMzRAgbSIiJMpmBYRqY4yHa8zveHoWQ5FJ3Fdv9ByHpSISO2jYFpEpDrKcLwD4pfrjlHXy40J3ZqU86BERGofBdMiItWRgzPTZ5PSWbwzgit6NsXbw7UCBiYiUrsomBYRqY7+Ko13/pnp77ecJD0zm6lK8RARKRcKpkVEqqPMFLBcwdW92F1OxCTzyeoj9AwNoGNj3XgoIlIeVBpPRKQ6ykg9b4rHgm2neOT7HQC8MKVbRY1KRKTWUTAtIlIdpCfDmQPg2wD8Gpuc6WJqTP958DR3z9lC7+b1ePWaHjQL9KngwYqI1B4KpkVEqrr4cHizD6QnguUC7cZB5I4iux/ats1/l+6nsb8XX87sj6ebbjoUESlPCqZFRKq6yJ0mkB50F7i4w+ZPIfl0kbuuOniajcfO8vTlXRRIi4hUAAXTIiJV3dmjZjnwLqjbEIY9AB+PA7+mBXazbZtXlx2gib8XV/cJqfhxiojUQk6t5mFZ1keWZUVZlrUz37aXLMvaa1nWdsuy5lmWFZDvuYcsyzpoWdY+y7IuceZYRERqjJgjJqWjTgPz2N0bZi6Haz4vsNsfB06z6dhZZo1oo1lpEZEK4uzSeJ8AY8/ZthToYtt2N2A/8BCAZVmdgGuBzjmvecuyLF39RUTOdfYo1GsBlpW3zbIKPDaz0vtzZqWbVfgQRURqK6emedi2/btlWS3O2fZLvodrgStz1i8D5tq2nQYcsSzrINAPWOPMMYmIVBsZKbDhQ1Olw8UdTm2BhAjY/xO0O3eeIs/Ok3E8/eNuNh+P5bkruuLhphYCIiIVpaJzpm8GvspZb4oJrnOF5WwrwLKs24DbAEJD1cFLRGqQLZ/DmYMw+klIjYc5U+HYqrznvQPBrwm4uEHogCIPMW9LGPd/vY0Ab3eevrwLU/tpVlpEpCJVWDBtWdYjQCbwRe6mInazC22w7feA9wD69OlT6HkRkWopMx3m32HWQwfCiuchfDtM/gBc3SAxCvrdZlI5bLtgikeO04lpPLlgN71C6/HRjL74+xTfDVFERMpHhQTTlmXNACYAo2zbzg2Iw4D8UyghwKmKGI+ISKXKTIOF9+Q9/vJqcPWEa7+A9uMK719EIA3wzI+7SU7P5IUpXRVIi4hUknJPrLMsayzwL2CSbdvJ+Z5aAFxrWZanZVktgbbA+vIej4hIpfv137BtDvS/HW5fDe3Hw/XfFR1IF2Pl/mh+2HqK24e3oU2DuuU4WBEROR+nzkxbljUHGA4EWZYVBjyBqd7hCSy1zOzKWtu2/27b9i7Lsr4GdmPSP+6wbTvLmeMRkWrqyO/QuAd4+VX2SJzv0G+w5k3oOxPG/cdsmzrHoZcmpGbw654oft8fzaId4bQK9mXW8NblOFgREbkQKy/rourr06ePvXHjxsoehoiUp5Ob4P2RZtY2N9isKZLOwNuDwMsf/rbS1It2UFR8Kte+v5bD0UnU83FnVMeG/GtsB4LrepbjgEVEai/LsjbZtt3nQvupA6KIVKyUs/D7/wNPP1OpovkgqJ9vdnX9+2aZnlA54ytP2+ZAYgRM+7pEgXR0QhrXfbCOiLhUPr6xL0PbBePqUnQetYiIVCwF0yJScda+DateNQFlLssFrv3S5AsfWGoCTjA1l6sb24Zd30ODTtCgY+Hnw7eaFuCNuzt8yNOJaUz7YC0nz6bwyU196d+qvhMHLCIiZaVgWkQqRnY2/PygWW/YFWb+CrHH4esZMOda6Hk97PsZGnYBV3dIiKzc8V5IRgr89C84tRlmLITsLPhhFhxYAkHtYNZacDmnqeuprSYX3AF7I+L55M+jLNx2iizb5qMbFUiLiFRFapMlIhUjalfe+oRXwM0TgtrCDd9D2zGmgUlGMlz5EQQ0h8QqHExnZcAPt8Pm2RCxAxb9w+RCH14BXa+C0/vhxVYmpSVXWoJp0OLArPS+iAQu/9+fzN96ivFdG/P97RcxqHVQ+X0eEREpNc1Mi0jF2L/ELO/dCQH5SszXbQRTPjDd//rcDMHtzbZDv1XOOC8kNQ6+nm4C54ufhpUvwM5vIag9XP89NOxsUjn+fNV8hi5TIC4MNn8G2NDiovMePiktk1lfbKKOpzuL7x5MAz+vCvlYIiJSOgqmRaT8hW2C5c9By2EFA+lcXv5w0+K8x3UaQFo8pCeDh0/FjfNCwrfBvL+bmefL3oKe08A3GI6ugnEvgGcds9+ox2HTJyY/fPUbcGqL2R7UDpoXH0ynZWbx6A87OXw6iS9u6a9AWkSkGlAwLSLF2zQbWg6BwFZlO86GD8DdB6753LH96zQyy8SIsr+3s2SkwGdXgIsbTPsWWo8w23tMNT/5ubiaRizbvoSmvWH0kyanusWQIrsZrj50mnmbT7JkVwTxqZncM6otg9oorUNEpDpQMC0iRctIhYV3m/Un40p/nNR42P0DdLva8SYsgS0BsKP2YlWFYDo1Dr7/GySfgekLoNWwC79mwitw8VNmlv08Pv7zCE8t3E0dTzfGdGrIxB5NGN4u2EkDFxGR8qZgWkSKlhqbt54QYfKYS2Pnd+bGwp7THXvbjCz+scLmFduVz+fO5VNfU4/Z38eDAa0Cua5fKM3r+5ZuLKW18zvY/xPUbwMthzr2GnfvC9aS/nLdcZ5auJtLOjfktWt74uXuet79RUSk6lEwLSJFy1+JYsXzMPE1s77mf6YSR99bHTvOls8guCM07XXBXaMT0nhiwU4W74nlwfodGMkRtjULACA8NpWPVh3ho1VHmNi9Ca2CfAmp58PQdsEE+nqU9NOVTMxhwIJZ64pM0yiNOeuP8/C8HYzs0IDXp/bE002BtIhIdaRgWkSKlpIzMx3cATZ/aoLnhl1gycNmuyPBdORu0x78kufOG4Tats3/lh/krRWHSMvM5p+XtCckYxSse4fXLm9lblDEtNR++Zf9/LI7gu+TMwBwdbEY37UxD47rQNMAx7sKlkjMEVPGz7Vsl8yzSenMXnOURdvDORCVyPD2wbw1rZcCaRGRakzBtIgULTfNY+zz8O0t8PNDcOnLec/btgmQY4/DgrtNeTvffDfNJZ2B724FVw/ods1532rJrkj+3y/7GdOpIQ+O60Cr4DpwYhKsfh32LoIe1wHQwM+LF67sxgt0IzUjiwORiSzcforZq4+yZGcEA1vXZ1THBkzuFUIdzzJe3k4fMJ959BNw9hjUa1mmw607fIZ75m4lMiGV/i0DmT6oC1f3CVEgLSJSzSmYFpGi5c5M12sBIx6Gxf+Ar67Pez75jAmelzwCh5fDvsXQK19e9LY5plHL1LkFg+xzxCSl89TCXbRrWIe3pvXCzTWnl1RIH9O85YdZprxc16tgyP1/vc7L3ZWuIf50DfFn+sDmfPznUX7bG8Xj83fx8Z9HuXd0Wy7t2jjveCW17yc4uBSOrYbszAvWhz5XWmYWW47HsvNkHFtOxPLTjnBCA31YeOdgujT1L92YRESkylEwLSJFy82Z9gqA3jdB5C5TZ9nVA7LS4exREyRH7zP7nT0KaYmm1nJWJmyfa9JC2o8r9i2ysm3umbuFM0npvD+9T8HA17Jg+g+w4ztzA+DyZ+Giewq36AZC6vnw2IROPDahE6sPnubR+Tu5Z+5W/rt0Pxd3akjHxn4MaRtMcF1Pxz9/zGHw9DeVRcK3lmhm+kRMMjd9soGDUYkANPb3Ymq/UB4a37HsM+YiIlKl6KouIkXLTfPw8jcB7MRXzeOoPfDWANj4kZkxPp0TTP/xsmlUMuFVU1c6YgcMf7jYw9u2zavL9vPHgdM8P7lr0bO1ga1g2D/Btz78eB8khIN/yHmHPahNEMvuG8ayPZG8/8dhPl1zjLTMbHw9XHliYmem9A7B1cWBmwhjDps86RkLTM5492sv/BrMjPSsLzYTFZ/KG1N7MqBV/ZIF8SIiUq0omBaRoqXE5gXS+dVrAW5esPUL8AmCgXfCrh8gPgwy0+DrG8x+A2bBkP8rdNisbJuvNpzgk9VH2B+ZyOReTbm2bxFdEfMLaG6WsccvGEwDuLhYjOnciDGdG5GZlc3eiASeWbSbB77bzku/7GN0xwYMah3EkLZBBPgUUwkk5giEDgAPXxhw+wXfMzvbZsfJOD5YdYQdJ+N474bejOlcynKCIiJSbSiYFucK3wZnDkLnyU4rISaVJDXWpHicy90b/vY7uLqb1AfLMjPSADMWwv4lZrb64qeLrH7x2rL9vP7bQTo38ePFK7txRc+mWBf6XckfTDcfVKKP4ebqQpem/nx+S39+3hXBou3h/LgtnDnrT+Dv7c7b1/diUOtzcroz0yDuBARed8HjZ2fbvLBkL99uDONMUjqWBXeOaKNAWkSkllAwLc6THAPv5jS0qNfSobrCUoWlxIJ3EcE0QHD7go+v+gR2fAtNep73333z8bO8ufwgk3s15eWrul84iM6VOxsde9yx/c8VuRu3vT8yoecNTHA7SVanBLb7DuSfi04w/cP1vHx1dy7r0TRv/6g9gG3SPM4jJT2LJxbs5OuNYYzt3IhxXRsxsSKjXwAAIABJREFUpG0F1L0WEZEqQ8G0OE/U7rz12OMKpqu7lLNFz0wXpe3F5uc8ktIyuf+rrTT29+bJSZ0dD6QB3L3AzdvchBjSF1qPcPy16UnwyaWQEgO75kHUblyBnpYrPzcfzOMeU7j3q61ExadxTb9m+Hm5w/G15rWhA4o97KnYFG77bCO7TsVz18g23H9xu5J9JhERqREUTEvJ7fkRfAKhWf+C+bRRe/LW409W/LjEuVJjwa+JUw5l2zaPzd/JsZhk5s4cYALWkhpwO6x6BQ79mhdMJ0abtKLmA4t/3ZbPTSAd3NH8wddqOIx4FPYtwm3TbJ4OyuBUu6d4dvEeXlqyj+Htg3nDbRWe/s0K5Wfbts3iHRH8sPUkK/dH4+nqwocz+jCyQ8OSfx4REakRFExLyZzaAt/MMHV3Ae7cmPdVeNQeU0osKx3iFExXe+dL83BQfGoGX60/wZwNxzkcncR9o9vRv1X90h1s9BOmlvWZw3nb5t8BB5bAmGdg0F2FX5OVCavfhGYD4JrPTW73gL+DZ11o1heys3Bd+zYfPdCJLZHp/LQjgs/XHSXRbRXZ7UeSv5/ioehE/vPTXpbujqSRnxfX92/O9IHNaRHkW7rPIyIiNYKCaXFcRirMuz0vkAaI3JkXTEfvhQYdTTOP+LDKGaM4h20XfwOig3aejOPuuVs4HJ1E7+b1eOXqNlyePy+5NAJbQ8whsx4fbgJpgIO/Fh1M7/4B4o7DuBegTrAps5dfq2Gw+nVcwtbRu80oejcP5NJmqdSfd5bHdwWw4sXluLta2MDR00l4urny8PgO3Dq4FS6OlNcTEZEaT8G0OG75sxC9x3Si2/GN2ZYaZ5a2bb5C73SZad6hmenqLSPFfMNQwpnpjKxsTp5N4cv1x/lw1RHq+XgwZ+YABrYu5Wz0ueq3goPLIDsL1r0DWBDUDpJOF9wvLdE0mVn1qnm+3diijxc6EFzc4chKaDMKgJ7ZJl0ppPsoemUGkJFlk23bTOrehOsHNCeojmpGi4hIHgXT4pik07DmTeh5PQy4Iy+Yjj9llolR5oa14I7mq/WDS02ArRuyqqfc7ofe9S64q23brNgfzVvLD7L5eCxZ2TYAU/uF8uDYDvj7lCI/ujiBrSErDSK2m8YwXSabUn0Hfy2434rnze8rwJQPwaWYluIevuaGxj9fg0PLYdo3cHQVeAVw2+Rxxb9OREQkh4JpubANH8Ki+81675tMWbTeN5r809xgOreSR4OOpv7w1s9NDnXDTpUx4tojPtz827QYAr1ugMMroM3FpvpFWfzV/bDomemsbJvD0YlsORHL52uPsT0sjqYB3vx9WCta1Pela4g/HRr5lW0MRWnc3Sx/uAPSE2HIP2D7V+aPvfx/vJ09apaz1kGDDuc/ZtNecHy1CdBnTzRpSm1GK5AWERGHKJiWC/vt6bz1xj1yWku/Bqe2mvbOYG5MBBNMB3eARf8HexYomC5vvzxibsrbtxh+ewYykqD9pXDNZ4U7F5ZESk4wXUSax9LdkTw8bwfRCWkAhAb68OKUblzRqynuruUcgDbubm5yjdoFHSea3y/fIMjOgLR407ERICkaWg69cCAN0P9vJq2l3SXw9QzITIH248r3c4iISI2hYFouLCDUfO3fYkjBjnZ+TUzHw88mm3JlwR3AN9jMDoYOgN0LYPiDlTfummjVq5CZas7r0VWw8zsY9iCE9oflz5l0m32L4KvrTcm4az4v3GDFEUXMTCemZfL0wt18tfEEHRv78eDYDnRv5k+roDoVdzOeiyu0GGw+49Ccmwl9croXJp3OC6YTo6Bpb8eOGRAKE14x69O+Nt+4tLvEqcMWEZGaS8G0XNjZo9D9Opj4asHt/iFmRjQrHUY9AX1uzvuaveMkWPIQnDkE9VtX+JBrpIgdsOwJsz7gdlj8APiHwuB7Td5w65HmuV//DX+8bNa3fgkXP3XhY++eD037gH9OtY2cmelsT39+2h7Oyv1RLN8XzZnENGYNb829o9vh4VZJaRDDHoB2Y/JSPnyDzfKrG+DWpSYPOika6jQo+bFbDjU/IiIiDlIwLeeXctZU7GjQEdzOqWJw0T2mcUuHS00wl1/HiSaY3j0fhtxfceOtqZJOw9xpeY/f7AuJkWbm+dxzP/Ix8G9mbsLb9xOMfvL8N4JG74evp0PbMeYGPPjrBsRXV5/m9T+j8Pd2Z2Cr+tw6pCV9WgQ69aOVWJMe5ieXb06lkKhd5vO2H2/yqX2DKmd8IiJSqyiYlvOLOWKWgS0LP+cfAl2vLPp1Ac2gSS+TNz3kflIzsliyK4KDUYkcjk4iOT2Th8d3pG3DuuU39poiIwXmXGuC55t/MY1KzhyAXtOhw4TC+1sW9LnJrP94LxxYamZy89vxrQk83bxMOgiYG/hypcSQbbnyxp8RTOvfgn9f1gXXqlpX2Sdf0Hx4uanOAeBbiplpERGRElIwLecXe9wsA5qX/LWdJsGyJ9m5cxv3LDnLoegkXF0smtXzJi4lg6nvr2XJvUOpr7q957f0CQjbCFd/anKj//6H+Xep3/b8M849psHqN8wNpG0vLrjvsqfM7LOXn8nBBg5GJ/Ljsv2kpGcxYt9ummf7079VEE9O6lx1A2kwf9QN+T/Y/4spkdfrRrO9NGkeIiIiJaTaT3J+CRFm6dekRC/LzMrmYKPxAHT5diiXpczj4xv7suffY1nxzxHMuW0AcSkZPLlwt7NHXPMc/cOkYHSaZB67e5ubCi9Uus3NAwbeYUq+7fgGEiLN7PPZo6Yr4KjH4f7dbLpmEyuyupNyNpxXlx3gk9VHsePDyfBuwIcz+pZ/hY6ysizzWfrfZqrLHFlhtivNQ0REKoBmpiXPsdWmu9zIx/JmMRPCTYc4H8c72L3+6wH+t/wgaZnZvOQ2lKvcfucul2+xOrz21z4dGvlx98i2vLx0Pw3renLXyLbObe5RU2RlmjSMtheX7vXdrja509/PNI+7XPnXDXaLEtrw5QdrWXPoDG94BzLUJ4qD943DzdUF3noaAtuAZzW6RLQZbZYbPjTLekWkJomIiDhZNfo/pZS7L66G9AQzCxo6wGxLCIe6jR3uZDhvSxivLN3PmE4NubRbY7o3ng2b/oO1/l1IjgGfvJvX/j68NcdikvnwzyN8vfEEz1zRlUndSzYDXuPFHjPVUoJKUd4OwLMu3LEewreaIHP3fDKj9hJlNeSOZcm0DHLhjhFtGJLWGZctq/JK3CWcguYDnfc5KoJfE2jQ2dyI6Ne0wO+aiIhIeVEwXZvtmmduQEuNM1//pyeY7X++XjCY9mvs0OGiElJ5Yv4u+jSvx9vX987Ls+04Ada/a/J+890I5+7qwv+7qju3DG7Jw/N28MC32+ge4k/z+r7O/JTV05bPIS1fRYrS1IrO5RNoyua5+8LeH3GL2skXWVP59Ob+DGkbhGVZsKaJaXySchbcfcyybiPnfJaK1GaUCaYbdqnskYiISC2hYLq2SoiEb24svL39eNMQY9NscwNbQoQpi+eA5xbtITUjmxev7FbwhrWmvcG7Hix52BwroFmB13Vs7Mfb03pz8X9X8sC325kzc0DFNQGpitKTzblKjQPLFSwXCGpbpkOmZWaxIj6EuvQgFl+GXfcg/doF5+2QW/kiKTqvBGJdx/6IqlLaXgyrX4dGCqZFRKRiKJi+ENs2QWer4XnlxmqCyB1m2X0qDLobXD3A3csEvR+Ph4V3m8YfCRF5zUDOY9H2cH7Yeoq7R7ahVXCdgk96+MK1X5o0kveGwZQPofWIArs08vfi0Us78q/vdvDt5jCu7lMw4K5VdnxjAmkAOwsmv5/X2a+E0jKzeOyHnSzaHk5SehYtg57iwxl9Cv8b5Va+SIw0wTtUz5np0IHQ+0boelVlj0RERGqJKn6bfhVgWXB8LZzcWNkjca6InWY59nlo2AmC2pgSYx6+MHM5XDvHBFhZaVC/TbGH2XUqjuveX8sdX26mXcM6zBpRzL7NB8FtK8wM6OeTTe3jc1zVuxm9m9fjhZ/2EpecUfbPWB3ZNmx439z0mavLlFIdKivb5r6vtvL1xjAmdGvCxzf25ad7hhQOpCFvFjo+HA78Ai5upk54dePqDhNfc/jbFBERkbJSMO2Iug0hMaqyR+FckTvBL8TMRJ/LxQU6jIdblsKdm6DXjCIPcSYxjWkfrGNfRAJPTOzEwrsG4+XuWvx7BrWBmb+awG3DB0W8rcVTkzpzNjmdWV9u4mBUQmk/XfV1Yr1pGz7g9rxtLuc5p+fx2rL9LN4RwSPjO/LCld0Y0aFB8f8+uXnx8Sdh1w/mmxjdwCciInJBCqYdUadRXr3lmiJ674Vn7yzLBMBuHkU+/cyiPSSlZTL3tgHcdFFLPN0cCPo8fM1M68FlprrHObo09eepy7qw7UQcY/77O88v3uPIp6kZtn8NH40Bjzow9J9mW5OepTrU1hOx/G/FIab0CmHm0FYXfoFnXfD0M10RY49Bp8tL9b4iIiK1jYJpR9RpYHJJa5LY41CvRalfvu7wGeZtOcntw1qXvCV4s/6QnQlxJ4p8+oYBzVn5z+Fc1qMp7/5+mHWHz5R6nNXKyhfNsu+tpjPhrLVwww8lOkR2ts3PO8O544vNNKzryROTOjn+Yr8mELbepHh0uLRE7ysiIlJbKZh2RN1GpspBdlZlj8Q5UuPMT0BoqQ/xxm8HCa7rWXyO9Pm4e5tlRkqxu9Sv48nzk7vS0M+T1349UMpRViNZGWZGuO9M080PzDcH3gEOHyIqPpUJb6zi759vxtPNhTen9cLPqwSNcHLzplsNV4qHiIiIgxRMO6JOQ7CzTUBdE8TmzAiXMpj+8+BpVh08za2DW54/R7o4Hjl1pDOSz7ubl7srNw5qyepDZ9gXUcPzp08fMM1ZmvUrdY7004v2cDA6kVeu7s4v9w2lV2gR+fDn49fULJXiISIi4jAF047ILRFWXfKms7NNGbpd84p+Pva4WZYwmLZtm0Xbw7l7zhZCA32YMahF6cbnwMx0rmv7NsPTzYVPVh8t3XtVFxE5pQpL2Wxkw9EYFm47xe3DWjO5V4hpCV5S9VuZJj5K8RAREXGYgmlH1MkJpqtL3nTccTiwBBbcnTcLnSs7G05tMeslCKazsm3unLOFO77cTJMAbz66sU/pZqXBdNgDh4Lper4eXNGzKfO2hBGbnF6696sO4k+aZb3mJX5pdrbNM4v20NDPk78Nc+Bmw+IMmAWz1ijFQ0REpAQUTDvCP8Qsc2d0q7qovWaZlgAL7jK1iwG2fQWvdoHfXzRl8XzqO3zIbzaeMLPSo9oyb9Yg2jQo4U2H+f01M33+NI9c0we2IDUjm3lbTpb+Pau63D8s3LxL/NKF20+x7UQs/xjTHh+PMvRhcveGwDIE4yIiIrWQgmlH1GkIrp7VKJjebZajn4TDy2HTxyagXvaEKX82+QO4Y60pfeeAyPhUXvh5L72b1+O+0W1Ll0KQXwlmpgE6NfGje4g/H/xxhEPRiWV776oqI9mcF5eSnduYpHRe/HkfnRr7MaVXSDkNTkRERIqjYNoRLi4Q0MxUW3BUViYkVFJaSPReczPZRfdAswHw5+tw9igkhEPfW6DbVaausIOeXLCLlIwsXpjSDcvBAPy8SjgzDfDohE4kp2cy8Y1VzN9aA2eoM5LzzosDsrJtZq8+yvCXlhMZn8rjEzvh4uKEfxsREREpEQXTjgoILdnM9JbP4LVupj1zRbJtOL4GGnUzM8/droKzR+CPl83zoQNLdLg1h87w084I7hjehjYNimhDXRpuXmbp4Mw0QN8WgSy+Zwidm/hxz9ytbDpWuOFLtZaRAu6+Du/+0pJ9PLFgF11D/PnpniEMaOV4yo6IiIg4j4JpRwU0h7MlmJmOPwmZqbDty/IbU1FObjJBf6dJ5nG7cWa55TNo0PnCXQ9zZGXb/L4/mkd/2EHTAG/Huug5yrJMSkMJZqYBGvt7M/vmfgT6evD6rwedN56qID3J4ZnpQ9GJfLjqMFf2DuHzW/qXvGmOiIiIOI1Tg2nLsj6yLCvKsqyd+bYFWpa11LKsAznLejnbLcuyXrcs66BlWdsty+rlzLE4XUAopMRAmoM5u7n7bf7MVNCoCGkJsPAecxNbbnkz/6Zw/fdw00/wt5UXrGFs2zZv/HqAi/7zG9M/Ws/pxHSem9y19JU7iuPuXaKZ6Vw+Hm7MHNKKlfuj2XoitvAOcWFw5pATBljBMlLAw8ehXf+9cDdebq48OK6Dc9JuREREpNScPTP9CTD2nG0PAr/att0W+DXnMcA4oG3Oz23A204ei3PlVr5ILSKAK0p6TpORs0fg2J95FTXK0/G1ELkTJr0OXv5529uMguaDwPXC3fDmrD/By0v307ZhHd6a1ov1j4xiWLtg54/V3adUwTTADQObE+Djzpu/ndMZMTsLPhwDb/SCj8bCgWUVc96dISMl78bM81h/JIaV+6O5a1Qbgup4VsDARERE5HycGkzbtv07cG4y62XA7Jz12cDl+bZ/ahtrgQDLsho7czxO5eVnlqlxedveGgTr3y96//Qk8G9mqmfMngD/CTU3JZanlLNm2aRnqV5+IiaZZxft5qI29Zl9Uz/Gd22Mp5uTZ6RzuXuXOM0jVx1PN265qCXL9kSx82S+f48T60x6TdPeJtXliynw3jCIP+WkQZdRejIsexLeHQbf3FjwuYwkh4LpN347QFAdD24Y0KI8RigiIiIlVBE50w1t2w4HyFk2yNneFMjfUSQsZ1sBlmXdZlnWRsuyNkZHV2I779yZ3tR4s0yMgqhdsPgfsOKFwjOgaYngGwSdLst5HJ83W11eUnJmzb0CSvzS7Gybf323HYAXpnQr/8oQpUzzyDXjohYE+Ljz7KI9ZGblpNHsXWRKGE6fD3dvhYmvQ/g22P5V4QPs+gH+Xb9iK678/CCs+i+EbzXdKY+tznsuI+WCOdPL90bxx4HT3Da0Fd4e5fRHjoiIiJRIZd6AWFS0Vug7edu237Ntu49t232Cg8sh3cBRnjnBdFpOMB25K++5Fc8Vnv1MTwSPOtD/73nbyhA8OiQ3BcXb8WDatm2W7Y7k0jdWsfrQGR6d0ImQeo7l7pZJKW5AzM/Py51/jGnPmsNnuOTV31m6OxI7cic06mLK/rl5QO8ZpjlNxM6CL06IgO9vg+xM2PtjGT+Ig3Z+B5tnw+D74OFw8A4s+K1GejJ4FF3NIyktkyfm7+Tm2RtoGeTLtP4l75IoIiIi5aMigunI3PSNnGVUzvYwoFm+/UKAKvJ9fBHOTfPIH0wDJEYUfJyWaIK6Rl3g8nfMtvIOplNiTXk1B3KjwQTSj/6wk1s/3UhyeiavXtODa/s2u/ALnaGMM9MA0/qH8s71vbFtmPnpRpJO7YP6bQru1KiLySPPlRgF/+sHWWnm8d5FZRrDBWVnwfLnYd7fIaQvjHjE3GjY6TLYvyTvHBRTZzor22bGR+v5dO0xZgxswY93DcbXswxdDkVERMSpKiKYXgDMyFmfAczPt316TlWPAUBcbjpIlfRXmkdOMB2xo+Dz59aTTk/Im2nMXZZhJtYhqbElmpX+asMJvlh3nFsGt2TZ/cO4vGfTiqsOUYYbEHNZlsXYLo1Yct9QLmlblzqp4cT5hBbcqWEXOH0AMlJNtZNvbjL/hr1vhL4z4dBvhf8wcqaTm2DlfyArHaZ8mPeHTucrTJ70jm/M42JuQHxr+UE2HjvLS1d258lJnRVIi4iIVDHOLo03B1gDtLcsK8yyrFuA/wAXW5Z1ALg45zHAYuAwcBB4H5jlzLE4nWe+menEaNizoODzhdI8kkyaB5S4fXaRtnwOMYfPv09KrMP50gciE3hy4S4GtwnikfEdcS9ri/CSKsMNiIUO5erCv4eYc/zlIQ/s/PnrIX3BzoLd82H2RNPQZvIHMPE1GPGw+fZg+XNOGUeRYo6Y5R0boF6+9IwWQ8zYfn3a/E7lthPP5/f90byybD+X9WjClF6FbicQERGRKsDZ1Tym2rbd2LZtd9u2Q2zb/tC27TO2bY+ybbttzjImZ1/btu07bNtubdt2V9u2NzpzLE7n7mVubkuLhzVvmIYsg+7Kez7hnGA6LRE8c4PpkrfPLiDlLMy/Az674vz7OTAznZVts+tUHH/7bBN1PN145ZruldOG2glpHvk1zDD3sv4Y5suiHfm+JWg9wizn3QZRe2DqHNMVEsAnEAbeafKmT21x2lgKOHvULAPOmTF3cYGxL0BSFPz2DGAXqDMddjaZe+ZuoV2Dujw/uavqSYuIiFRR+s64JLz8zEzjwV+hy5SC+bn5Z6azMiEzBTxyOtPlBtPpyXBqq2n17eL43zGpp3bhBRB74vw7psRCvRZFPpWdbfPvH3fz3aYwEtIy8XJ34bNb+tOgrpfD43AqT7+86iPOEL0PGwufJu156LsdRMan0b9lIB0b++E6YJZJp7jmcwgdUPB1A26HdW/De8NNYH3sT5jwKjTpUfYxnVgP69+Duk3MH2PnCukNPaaZfQDcfYhJSmf26qN8uuYomVk279zQGx8P/WcqIiJSVen/0iXh5Q97Fpr1If8o2E0wfLvpvucfYip5QF6udO7X9yfWwZ+vmqDtkmcdekvbtvlq0RJmALa7V5ElULBt06I7NRa86xV6fVRCGq/8sp+vNp7gsh5NGNYumEGtg2jkX0mBNIBvsPmDIz2p2CoWJRK5CyuwFa/ecBE3f7yBp3/cDUCAjzsvTr6LMWOeLfoPGC8/GPJ/8MujsOZNs23/kiKD6bTMLOJSMohLziA2JYOjp5NIycjC080FDzcXvN3d6NOinmmmknIWPrzYvDD4PC3cRz0BW78A4Gg8XP7yCmKTMxjdsSH3jm5LyyAnnBsREREpNwqmS8LTD7DNzWMNOphtT8bBhg9g8QPwWnczY52elLP/OWkeZw6a5Zo3zax2n5sgM90c063obnaWZTHYLxpiICM9nW1HThMcvYYmqx7Fmj4P9y2fwLp3oWFnU6nCO4Ddp+K5a85mTsSkkJGd/VcJ7LtGtuH/xrQvjzNTcr45ZQ6Top0TTEftgQYdaRrgzZL7hnIqNoV1R87w0aqj3DV3G1/c6kWfFoFFv3bgndBxIqx+Eza8/1f5Q9u22R4Wx1cbT7B4RzixyRkXHEaIdZqH/H5iZMbv5NbmsO1sTiekmUA8JYP4nGViWia+nq6MCO5DQPRGPvzjAAF12zH3tgF0aORX9nMiIiIi5U7BdEnkVvQY+s+C2/veCm3HwNq3YdNsU6UBwC0nnMqdmY7LSdNo3MM0e/GpD/P+Bi0Gw7Rvin3b1qmm2oQHGXzw/pu84v4WHlYaH7zxJLda8zkRNBj/1ETqZmfy40kf7v99FYG+Htw0uAXuLi4E1/WkS1N/eoWWvJlLufkrmD5dbGqKw9KTIeYQdJn816YmAd5c0TOEYe0aMOXt1dwyeyPvT+9Dn+b1CueIWxbUa0HqmBfI2LOMY7t38mrERg6fTuRwdBJe7i6M7dyItg3r4uftToC3OwE+7jT296aejztpmdmkZ2YTk5xO8LeTaZiwk99cBvFu2ghaWeHsPtWCPc8uK3b4F7lczBceG3ELbMm3tw5Sm3AREZFqRMF0SXSZDCF9zCzwuQJCYezzpkLEls9NtzvfIPNc7sx0XJhZXvcVvNkXvr7BPD7wS/HvGbEDIrZDhwmw90fe9fgvKd6NISWcW635pOHBpWEziMcXDzLIPujBlF4h/HNs+6odlOWemyQndLVc/TrY2dByWKGnAn09+PTmfkx+ezVXv7uGhn6eTO4Vwj2j2uLqYrEvIoFD0Yms3BfNz7sieNf2xc/1JGFWMs3reTNzQCOuyPoFr1A/aHFOm/bs7AKpIy3izkL8ZhjxCGOHPUDX2BQWbD1F04wsrvX1IMDHHT9vd/xzfup4upGcnkVs8iA2JF/DI21CcSuv9u0iIiJSLhRMl0Sv6Rfex7Ouuamt3di8GdfcYDr5DLh5QZ2GENjKtJUGsy037/lcmz8DVw/TGrtuIzi4DO/rv4f3RkBaHB7tRvLz+ImciEkmIj6VXqH1aBZYAR0Myyp/mkdZRO+DP16GrldBi4uK3KVZoA/L7hvGr3sjWbIrgrdXHGLhtlPYNpyMNRVFvN1duaJXU9oldqRB5B/8fO9Q2P41fD/THKROQ/jH/ryDxp2Ej8dBg04w5QOT0pN7I2GXKQA0DfDm9uGtHfgQvkC9C+4lIiIiVY+C6fIS2DJv3cXVlNXLSjOpHZZlag7nBtOZqabW8Lll7TJSYftXZlbatz5c+nJe0O0TCGlxWI270yTAmyYBhbvnVWnOmJnOzoYFd5uc60ueP++u/j7uTO4VwuReISzbHclzi/fQOMCLB8a2p2NjP5rX98HTzRWWt4ZD30LscZMLn6tuo4IHXPq4GfuBX+CT8TD2P7Dmf6Y6R31HAmgRERGpCRRMVxR377xgGvLNWvuaHOuECNOU5dif0OVK8Gts6h+nxkKvG/KOkzt7nVsxpGGXCvsITuXubUoHJp02j9MS4f0RJlWmzWjHjrH3RzixFi57C+oEO/zWozs1ZHSnhkU/2agrYMOrXc3jjhNNOcPM9IL7HV8D7cdBt2vhmxvh4/HmJtJRTzg8DhEREan+KrjtXS2WexNibjB9blB9eAV8MsGUaPv1KbNty2fgHwothxc+Xm5b86Lyt6sL3yDzRwRA1G44vR92fOvYa1PjYd9PpsJK92udN6aOE+DOjXDx0+YbgdFPQbtLIDEib5/4cIg/CU37QLsxcNMi8GsC/f8OdYsJ0kVERKRG0sx0RcnNm84NonPrQTfqClG7YMnDJnUjpLepZT34PhNgD3+o6PrIl/0PVr4A9VoWfq66aNAJwreZ9ag9Znl4RfH54/m9O8R0F2xzccF6384Q1Nb85KrT0NSNzkwzs88nc5p1hvQxyyY94d6dFx6ziIiI1Diama4o5wZqQkVIAAASWElEQVTT3afCmGfhkufy9rnyY1N2Lz0RPpsMWCYHtyjdroa7NpWok2KVEzrAlLRLjDI3EgIkhJsZ6uLYtmmQk9umu1n/ch8mdXJmm3Pzuw/+atJzGnXL28fFRcG0iIhILaSZ6YoSudMsG3c3S1d3GHSnWW8z2lT/aDnEBIv+zUxN6vaXQkCzyhlvRQgdaJbf3mxu+PNtAElRcHglBBfTXGbXPPj2JrM+6gmTWlHecoPphEjTGnzfYmg7uugW4SIiIlKrVONpzWqq02WFt13/HfTLKcFmWTDpdRNIX/ZmxY6tojXpCV2vhsRI89NzGgQ0N6keuX56EDZ+lPc4f03uQXeDRwWUAazTwCzjw0xud2IktBtX/u8rIiIiVZ5mpivK1K9Mm+rcFuPn03qk+anpXN1gyvtmPTdPOiXWlANMOgMpMbDubfN8n5vNMny7uWlz0hvm9RUhuAP4BMHad/LGkfsNg4iIiNRqCqYrSvuxlT2Cqi0337j/32DTJ/BWf9MmPFfMEXODZtRuGP4gtBxacWPz8IGRj8CP90FaAliuqiUtIiIigIJpqWoadITRT5oqH3UamPJ5vz0DR/8w5eewK+amw3P1nA7r34fIHRDUzlT1EBERkVpPwbRUPYPvzVvPyoTlz8PZYxAXBpZLXkm6iuTqBpc8C59dUfzNkSIiIlLrKJiWqs3VzcxIx4WZsnkNO4Nn3coZS+uRMPIxCOlbOe8vIiIiVY6Caan6/JuZutKRO53b7bA0hv6jct9fREREqhSVxpOqzz8ETqw1zWyaDajs0YiIiIj8RcG0VH3+IXnrzfpV3jhEREREzqFgWqq+3GDaux4EhFbuWERERETyUc60VH2dLoOYw6YGdW49ahEREZEqQMG0VH2+QaYsnYiIiEgVozQPEREREZFSUjAtIiIiIlJKCqZFREREREpJwbSIiIiISCkpmBYRERERKSUF0yIiIiIipaRgWkRERESklBRMi4iIiIiUkoJpEREREZFSUjAtIiIiIlJKCqZFRERERErJsm27ssfgMMuyooFj52wOAk5XwnCqKp2PwnROCtM5KUjnoyCdj8J0TgrTOSlI5yNPTTkXzW3bDr7QTtUqmC6KZVkbbdvuU9njqCp0PgrTOSlM56QgnY+CdD4K0zkpTOekIJ2PPLXtXCjNQ0RERESklBRMi4iIiIiUUk0Ipt+r7AFUMTofhemcFKZzUpDOR0E6H4XpnBSmc1KQzkeeWnUuqn3OtIiIiIhIZakJM9MiIiIiIpVCwbSIiIiISClVi2DasiyrssdQleh8iCP0e1KQzkdBOh9yIfodKUjnoyCdjzzVIpgGPCp7AFWMW+6KfpkNy7JGWpbVqLLHUcVUl/++K4quIwXpOpKPriFF0jWkIF1DpEhV+j8Uy7LGW5b1M/CaZVk3VPZ4KptlWWMty1oC/D/Lsq4AsGv5HaSWZQ2yLGsXcCNQp5KHUyVYlnWpZVk/Ak9blnVRZY+nsuk6UpCuIwXpGlKYriEF6RpSUM41ZD7m96PWNGY5H7cL71LxLMtyAx4ArgAeA+oDEyzLirVte2GlDq6C5cwYuQPPAQOBF4AQ4CrLsnbatn2gMsdXmSzLcgVmAs/atv1lZY+nKrAsqzfwBPAk4AfMsCyrrW3bn1iW5WLbdnalDrAC6TqSR9eRoukaUpiuIXl0DcmTcw3xBN4B2gAvAiOBWyzLOmrbdk1oHV5qVTKYtm0707Ksw8C1tm0fsiyrLtCLWvgVS86MUXrOX8UP5pybHkB/4Ejljq7S+QEWsNiyLA/gGmANcNy27XTLsqxaOOM2GvjDtu3FlmV5A52AuyzLmmfbdlxtOie6juTRdaRYuoYUpmtIDl1D8uT8m6fmzEgvsG07y7KsWOC62h5IQxVK87Asa4ZlWRfn2/Q9cMSyLHfbthMwsyg+lTO6imdZ1t2WZb1vWdatALZtL8v5D3s85ty0A56zLOuanP1rfM5jvnNyS84mF6AV0A34BpiImXl7N/clFT/KipXvnMzM2bQcM3NSz7btFCADiMfMrtT4r/N1HSlI15GCdA0pTNeQgnQNKSjn9+M/lmVdDWDb9rycQPpq4DugvWVZT1vW/2/v3mMlL+s7jr8/u2yB7CKsBSlgZZWLEgW0EAqRy1JcSwo2rdQaKZeVWhIpNNXWRinF29ZigqgE8RYvQJXGYL2ExqIt4sJuDLvggiDRYlmpYLlUalhggT3n0z+eZ7rzO7ML58yemTnnN59XcrJn5jezeeYzv/Od5ze/53l+Ona0LR2tkXemJS2VdB1wCfCRetoNYIvtSdvPStqFcnrh1pE1dIgkrQROp+yoZ0q6UNKBdfOjwMm2jwFuAs6RtGwMCtxKtmZylqSLgCeBtcAXgC/b/mPgHMoHwZFtPx05JZMzJP0tsBH4NnCNpJspHYVLgBdKWjyipg5c6kiv1JGm1JBeqSFbpYY0qXgH5WzNeuD9klZK2rs+5GHKMI8VwC+AlZL2Gk1rR2/knWnbj1H+cA8BbgMu3sbD9gB2sf1jSb8p6bRhtnEETgI+bPtfgb+inFL6EwDbt9r+SX3cj4BHgC0jaeVwTc1kF+A8yv6yuP5gexPwT8DSEbVzmLaVyVm2L6Bk8wHbbwU2U/5+nhhdUwcrdWSbUkeaUkN6pYZUqSFN9cD6ROAi29cB7wAOB06u22+y/UPbW4A7Kd/WPzWq9o7aSDvTXacUr7b9v8CVwBsl7W97sg7+h3JkvJukvwS+CbTy6EdS5/34AXAqgO31wPeBfdQ7q3olZQf+n2G1cdieI5NbKGP59qGcfjxZ0hvqt02vBe4ZQXOH4jkyWQMcJOlY2/fb/k593CnAT4ff0uFIHWlKHWlKDemVGtI07jVk6vCurv1jPXAcQD3g+glwiKSDp/wXv0s54EpnehhU1/DsvFGdU4q2N9d/1wHfAv6+3u58U3IEZQb6gcAptj81zHYPiqRX1tNGAHSdUlwDLJB0fL19F+U0yr71eWdJugt4KfD2Oq6tFWaYyc+BI2xfTZlhfCzwEuBU2z8fYrMHaoaZPEjpHCDpeEnfAw6i5NMK28hj3OvIayUd0Lk97nVkhnmMSw2ZSSbjUEOm5jHWNQTYtftG1/5xL+Xg4dB6+3vA7sALJP2apDMl3QnsT5nYPDG0Fs8xQ+lMS3qNpH8HPghb36g6JmdqG64ADqwfmHtL+nXKhIgTbJ9v+8FhtHmQJB0m6RZgFWWpnc79nSz+A7gbeLOkhbWo/wblQw/KKZVzbZ9t+6EhNn1g+szkRZQij+0bgffYPrcN+wjMyn6yETjP9h+2Ybb1c+QxrnXktyR9G7iR8gHXuX8s60ifebS9huzoPrKRdtWQ7eUxrjXkaElfBT4h6fWq48S7vom/FZgAVkjayfaPgP0oB6DPAP9FORA/y/bDo3gNc8VAO9N1B/0ocDVwle0/69q2wMWkpF0lLQGwfT/wNeCHwGpgf9t32b55kG0dsouA62qBegDKeqddR4OPAzdTxjheKmkRZfzeowC2N9heO4J2D1K/mTzS+Q/cvslCO7qf3G/77hG0e1C2l8dY1RFJiyR9GvgMcDlwA7C8bhu7OjILebSuhsziPtKKGjKNPMaqhgBIWk4ZzvLPwI+BM4CltW+2BcD2vcA6yjfx765PfRr4Wd1+k+01Q276nDTQznQ9dbIb8IN6Gg1JB6hr4XdJ7we+RBmLhKS3UCY+XAq8yvbtg2zjMElaUE8tbbL9sXrfCkl7UJdgkrQK+DLwK8oEiKWUYvcr4KqRNHyAkkmvZNI0zTw+yJjUEcpqAquB42xfT/kwPKR+czQB/19Xx2L/IHlsSzJpmk4e72V8agiU5SDX2f4S8I+Uizpt6uqbrZL0OcpkzMuBoyTdBvySMlEzusz6RVskHQ380ltnir8TWCfpYsog9YeATZI+BmyinGL7m3oEBOUCAsttt+JCAt151CPfh4HjJJ0KvI0yVukh4B5J11L+kN/TyUPSOcBil/UtWyGZ9EomTX3kcQBjUkeAJ+oHYMdCYMJl/WgBh1Lq6rtt/7Q+v7X7B8kDSCZT9ZHHy4F3dfKg3TUEysHF+yQ9SDlouAe4UtINlOEbLwMutr2xPv90YCeXCZoxle1Z+aEsGfMvlNNGF1H+KDvb/gLYABxPOUL8MPAPwF5dj1k4W22ZCz/Pk8eFwO3A79fbxwPfAI7pesyCUb+GZJJM5mEeY1FHKN/IL6i/H0g5sFja2TZu+8e45pFMBpJH22vIkq5tRwGfB06rt/8U+CxweFv3j0H9zOYwj8WUcUgX1N87s4OxfTlwou3Vtp8Gvg4cSVkwvzN+um2zQLebB3A9sAx4Yb29HvhvytIynTxaMXZvimTSK5k07WgeY1FHXEyqTJraWB9zQmcbjNf+McZ5QDKZakfzaHsNOa6zwfatlOX9flbvupHS+X4MWrt/DMQOdaZVllY6QdILXCYEfQb4CuXD7bcl7dt5rMuC6B1HUE4jTNRtrXizppHHfgC27wTeBfy5pD0pA/8Ppa7z2pY8IJlsSzJpSh5N062rklRfc2eZwM5BhSB50NI8IJlMlTyaZpDHzpQrgJ5Xn3oS5cuKzhKBrchjGGbcmVaxj6TvAmdTrqj1SUl72t5s+0ng3yiTGX6n63k7S1ouaT1l7PQlrms6zmf95mH7c8C1wPuA04C3ucwenveSSa9k0pQ8mvrJw7ZVViLYRDmFfXTn/tG8itmTPHolk6bk0TTDPE4CqCMFvgkskbQaeAtwvsd8mbt+zGgCYt0JJyTtBjxg+wyV9Qg/SjnyeSOA7TWSjgJeIWl34BnbT0l6Blhl++uz/DpGoo88Xl7zmLT9uO3LJC2y/ezoXsXsSia9kklT8mjagbr6bP2ABDgnebQzD0gmUyWPpj5r6h7A07bvlnQ2sI/t/xzZi5jnpvXNtKSdJH0I+JCkEyizXjtDNLZQJhgeU7d1fBZYQjkS2ihpX9tr29CR3sE8vgPcq3qapUV/zMlkimTSlDyaZiGP+5JHe/OAZDJV8miahTw2StrP9lPpSO+Y5+1M1zfhNsqpgXspVzF8FjixHuF0TpF8gHLqteMUyjicDcChbsHVgmBW8riDFuUByWRbkklT8mhKHk3Jo1cyaUoeTbPYN3tgiM1urekM85gELrV9DYCk1wAvpSzy/kngCJXZsV+jvInLXNYl3Ay8zvbqgbR8dJJHr2TSK5k0JY+m5NGUPHolk6bk0ZQ85pDpDPO4DfiK6jXbgTXAS2x/EVgo6QKXGZ8vpiyCvhHA9jda+mYlj17JpFcyaUoeTcmjKXn0SiZNyaMpecwhz9uZtv2k7ae9de3FFcAj9fe3Ui7JeT1lhv3tsHWZmTZKHr2SSa9k0pQ8mpJHU/LolUyakkdT8phbpr2aRz36MbA3ZSkVKFfUuRB4FXBfZ+xNHafTasmjVzLplUyakkdT8mhKHr2SSVPyaEoec8NM1pmeBBYBjwKH1SOev6MsV3WLx28Qe/LolUx6JZOm5NGUPJqSR69k0pQ8mpLHHKCZHKhIOppytZy1wBdcLqAwtpJHr2TSK5k0JY+m5NGUPHolk6bk0ZQ8Rm+mnekXA2cCl7lcOWesJY9eyaRXMmlKHk3Joyl59EomTcmjKXmM3ow60xERERERsdVMxkxHRERERESXdKYjIiIiIvqUznRERERERJ/SmY6IiIiI6FM60xERERERfUpnOiJiHpI0IWmDpLsl3SHpnZKes6ZLWibp9GG1MSJiHKQzHRExPz1l+9W2XwmsAH4PeO/zPGcZkM50RMQsyjrTERHzkKRNtpd03X4ZsA7YE9gfuAZYXDefb3utpO8DhwD3AVcBlwOXAMuBnYFP2P700F5EREQLpDMdETEPTe1M1/seA14BPA5M2t4s6SDgWttHSloO/LXtU+vjzwVeZHuVpJ2BNcCbbN831BcTETGP7TTqBkRExKxR/XcRcIWkVwMTwMHbefzrgcMk/VG9vTtwEOWb64iImIZ0piMiWqAO85gAHqaMnX4IOJwyN2bz9p4GXGD7hqE0MiKihTIBMSJinpO0F/Ap4AqXsXu7A7+wPQmcCSysD30c2K3rqTcAb5e0qP4/B0taTERETFu+mY6ImJ92lbSBMqRjC2XC4WV125XAVyW9Cfgu8ES9/05gi6Q7gC8CH6es8HG7JAGPAH8wrBcQEdEGmYAYEREREdGnDPOIiIiIiOhTOtMREREREX1KZzoiIiIiok/pTEdERERE9Cmd6YiIiIiIPqUzHRERERHRp3SmIyIiIiL69H+vXTaQBpHj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682906" y="2187615"/>
            <a:ext cx="6308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</a:t>
            </a:r>
            <a:r>
              <a:rPr lang="en-AU" dirty="0" smtClean="0"/>
              <a:t>eep </a:t>
            </a:r>
            <a:r>
              <a:rPr lang="en-AU" dirty="0"/>
              <a:t>learning </a:t>
            </a:r>
            <a:r>
              <a:rPr lang="en-AU" dirty="0" smtClean="0"/>
              <a:t>-</a:t>
            </a:r>
            <a:r>
              <a:rPr lang="en-AU" dirty="0"/>
              <a:t> </a:t>
            </a:r>
            <a:r>
              <a:rPr lang="en-AU" dirty="0">
                <a:hlinkClick r:id="rId2"/>
              </a:rPr>
              <a:t>Long Short-Term </a:t>
            </a:r>
            <a:r>
              <a:rPr lang="en-AU" dirty="0" smtClean="0">
                <a:hlinkClick r:id="rId2"/>
              </a:rPr>
              <a:t>Memory</a:t>
            </a:r>
            <a:r>
              <a:rPr lang="en-AU" dirty="0" smtClean="0"/>
              <a:t>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LSTMs</a:t>
            </a:r>
            <a:r>
              <a:rPr lang="en-AU" dirty="0"/>
              <a:t> are very powerful in sequence prediction problems because they’re able to store past information. This is important in our case because the previous price of a stock is crucial in predicting its future price</a:t>
            </a:r>
          </a:p>
        </p:txBody>
      </p:sp>
    </p:spTree>
    <p:extLst>
      <p:ext uri="{BB962C8B-B14F-4D97-AF65-F5344CB8AC3E}">
        <p14:creationId xmlns:p14="http://schemas.microsoft.com/office/powerpoint/2010/main" val="15119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Lstm</a:t>
            </a:r>
            <a:r>
              <a:rPr lang="en-US" dirty="0" smtClean="0"/>
              <a:t> prediction - amazon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73" y="1990845"/>
            <a:ext cx="6840026" cy="47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Lstm</a:t>
            </a:r>
            <a:r>
              <a:rPr lang="en-US" dirty="0" smtClean="0"/>
              <a:t> prediction – SP500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71" y="1987541"/>
            <a:ext cx="6597058" cy="4697516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 rot="3934547">
            <a:off x="6706516" y="4058524"/>
            <a:ext cx="2318939" cy="17306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7689906" y="5406802"/>
            <a:ext cx="111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WTF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7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30Days Moving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10" y="2002154"/>
            <a:ext cx="8765289" cy="4642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0480" y="2987040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a 30 Days Moving Ave Enough to predict a Trend?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071360" y="4618257"/>
            <a:ext cx="24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Add as our Feature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6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LSTM  better predictor?</a:t>
            </a:r>
            <a:endParaRPr lang="en-US" sz="2400" dirty="0" smtClean="0"/>
          </a:p>
          <a:p>
            <a:r>
              <a:rPr lang="en-US" sz="2400" dirty="0" smtClean="0"/>
              <a:t>Built </a:t>
            </a:r>
            <a:r>
              <a:rPr lang="en-US" sz="2400" dirty="0" smtClean="0"/>
              <a:t>another model</a:t>
            </a:r>
          </a:p>
          <a:p>
            <a:r>
              <a:rPr lang="en-US" sz="2400" dirty="0" smtClean="0"/>
              <a:t>Add more features to the data, moving average, </a:t>
            </a:r>
            <a:r>
              <a:rPr lang="en-US" sz="2400" dirty="0" err="1" smtClean="0"/>
              <a:t>doncian</a:t>
            </a:r>
            <a:r>
              <a:rPr lang="en-US" sz="2400" dirty="0" smtClean="0"/>
              <a:t> channel, Bollinger</a:t>
            </a:r>
          </a:p>
          <a:p>
            <a:r>
              <a:rPr lang="en-US" sz="2400" dirty="0" smtClean="0"/>
              <a:t>Instead of Predicting Future Price, we could predict Future Returns or </a:t>
            </a:r>
            <a:r>
              <a:rPr lang="en-US" sz="2400" dirty="0" err="1" smtClean="0"/>
              <a:t>Div</a:t>
            </a:r>
            <a:r>
              <a:rPr lang="en-US" sz="2400" dirty="0" smtClean="0"/>
              <a:t> Returns as a prediction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658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Stocks in review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0" y="2276759"/>
            <a:ext cx="1063599" cy="10942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73" y="2404625"/>
            <a:ext cx="2012409" cy="838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56" y="1958572"/>
            <a:ext cx="1730612" cy="1730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58" y="4063946"/>
            <a:ext cx="1756744" cy="140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112" y="4063946"/>
            <a:ext cx="1409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Analyse the stock data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37144"/>
            <a:ext cx="11029615" cy="4109013"/>
          </a:xfrm>
        </p:spPr>
        <p:txBody>
          <a:bodyPr/>
          <a:lstStyle/>
          <a:p>
            <a:r>
              <a:rPr lang="en-AU" b="1" dirty="0"/>
              <a:t>Fetch Stock Data via </a:t>
            </a:r>
            <a:r>
              <a:rPr lang="en-AU" b="1" dirty="0" err="1"/>
              <a:t>Quandl</a:t>
            </a:r>
            <a:endParaRPr lang="en-AU" b="1" dirty="0"/>
          </a:p>
          <a:p>
            <a:r>
              <a:rPr lang="en-AU" b="1" dirty="0"/>
              <a:t>Create Calculated Columns - High - Low % , Percentage Change</a:t>
            </a:r>
          </a:p>
          <a:p>
            <a:r>
              <a:rPr lang="en-AU" b="1" dirty="0"/>
              <a:t>Create Label Column for Forecast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368" y="4019647"/>
            <a:ext cx="5562600" cy="1257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92101" y="3768621"/>
            <a:ext cx="6065134" cy="175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simple daily cumulative </a:t>
            </a:r>
            <a:r>
              <a:rPr lang="en-AU" b="1" dirty="0" smtClean="0"/>
              <a:t>returns - Plot</a:t>
            </a:r>
            <a:endParaRPr lang="en-AU" b="1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2285" y="1927223"/>
            <a:ext cx="8692247" cy="44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8101" y="2061439"/>
            <a:ext cx="7452707" cy="4482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2581696"/>
            <a:ext cx="373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Q-Q plot of the returns of a stock compared to a normal distribution to get a feel of how close our returns are to a normal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51601" y="3318933"/>
            <a:ext cx="50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652001" y="3318933"/>
            <a:ext cx="50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536272" y="5036773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Between quantiles -2 and +2, most of our data is very close to being perfectly correlated.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3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– stock comparison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82713" y="2450907"/>
            <a:ext cx="4286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</a:t>
            </a:r>
            <a:r>
              <a:rPr lang="en-AU" dirty="0"/>
              <a:t>plot gives us a very good comparison of the performance of these stocks over this period of </a:t>
            </a:r>
            <a:r>
              <a:rPr lang="en-AU" dirty="0" smtClean="0"/>
              <a:t>time.</a:t>
            </a:r>
          </a:p>
          <a:p>
            <a:endParaRPr lang="en-US" dirty="0"/>
          </a:p>
          <a:p>
            <a:r>
              <a:rPr lang="en-AU" dirty="0"/>
              <a:t>The wider the box, the higher the variability and the risk.</a:t>
            </a:r>
            <a:endParaRPr lang="en-AU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3964" y="2078910"/>
            <a:ext cx="6481177" cy="40788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053521" y="2245488"/>
            <a:ext cx="289367" cy="3148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240978" y="3651236"/>
            <a:ext cx="289367" cy="119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6729403" y="3291068"/>
            <a:ext cx="289367" cy="1674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8636820" y="3522223"/>
            <a:ext cx="289367" cy="119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2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Linear Regression Stock Prices - Google </a:t>
            </a:r>
            <a:r>
              <a:rPr lang="en-AU" b="1" dirty="0" smtClean="0"/>
              <a:t>Prediction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Preprocessing</a:t>
            </a:r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The pre-</a:t>
            </a:r>
            <a:r>
              <a:rPr lang="en-AU" dirty="0" err="1" smtClean="0">
                <a:solidFill>
                  <a:schemeClr val="tx1"/>
                </a:solidFill>
              </a:rPr>
              <a:t>processing.scale</a:t>
            </a:r>
            <a:r>
              <a:rPr lang="en-AU" dirty="0">
                <a:solidFill>
                  <a:schemeClr val="tx1"/>
                </a:solidFill>
              </a:rPr>
              <a:t>() algorithm puts your data on one </a:t>
            </a:r>
            <a:r>
              <a:rPr lang="en-AU" dirty="0">
                <a:solidFill>
                  <a:schemeClr val="tx1"/>
                </a:solidFill>
              </a:rPr>
              <a:t>scale</a:t>
            </a:r>
          </a:p>
          <a:p>
            <a:r>
              <a:rPr lang="en-AU" dirty="0">
                <a:solidFill>
                  <a:schemeClr val="tx1"/>
                </a:solidFill>
              </a:rPr>
              <a:t>scaling the data brings all your values onto one scale eliminating the sparsity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95" y="3856990"/>
            <a:ext cx="4271604" cy="17676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2795" y="3622876"/>
            <a:ext cx="4490977" cy="2235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9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- test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 for Train and Test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99" y="4177556"/>
            <a:ext cx="9500399" cy="9384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6527" y="3703899"/>
            <a:ext cx="10440364" cy="1851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8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Create a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next period prices</a:t>
            </a:r>
          </a:p>
          <a:p>
            <a:r>
              <a:rPr lang="en-US" dirty="0" smtClean="0"/>
              <a:t>Stock Predictor Accuracy of 97.86%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858" y="2180496"/>
            <a:ext cx="589597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571" y="4226088"/>
            <a:ext cx="3305175" cy="1647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8858" y="5509549"/>
            <a:ext cx="2465709" cy="266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5010571" y="2180496"/>
            <a:ext cx="6703009" cy="3738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9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1710</TotalTime>
  <Words>334</Words>
  <Application>Microsoft Office PowerPoint</Application>
  <PresentationFormat>Widescreen</PresentationFormat>
  <Paragraphs>75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Stock Market prediction project</vt:lpstr>
      <vt:lpstr>Stocks in review</vt:lpstr>
      <vt:lpstr>Analyse the stock data</vt:lpstr>
      <vt:lpstr>Calculating simple daily cumulative returns - Plot</vt:lpstr>
      <vt:lpstr>QQ Plot</vt:lpstr>
      <vt:lpstr>Box plot – stock comparison</vt:lpstr>
      <vt:lpstr>Linear Regression Stock Prices - Google Prediction</vt:lpstr>
      <vt:lpstr>Train - test</vt:lpstr>
      <vt:lpstr>Create a Prediction</vt:lpstr>
      <vt:lpstr>Prediction plot Google</vt:lpstr>
      <vt:lpstr>Stock prediction – apple inc</vt:lpstr>
      <vt:lpstr>Stock prediction - Lstm </vt:lpstr>
      <vt:lpstr>Lstm prediction - amazon</vt:lpstr>
      <vt:lpstr>Lstm prediction – SP500</vt:lpstr>
      <vt:lpstr>30Days Moving avg </vt:lpstr>
      <vt:lpstr>Next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project</dc:title>
  <dc:creator>Sugi Gunamijaya</dc:creator>
  <cp:lastModifiedBy>Sugi Gunamijaya</cp:lastModifiedBy>
  <cp:revision>28</cp:revision>
  <dcterms:created xsi:type="dcterms:W3CDTF">2018-10-21T16:24:05Z</dcterms:created>
  <dcterms:modified xsi:type="dcterms:W3CDTF">2018-11-16T04:04:04Z</dcterms:modified>
</cp:coreProperties>
</file>