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Lst>
  <p:sldSz cx="13004800" cy="9753600"/>
  <p:notesSz cx="6858000" cy="9144000"/>
  <p:defaultTextStyle>
    <a:lvl1pPr algn="ctr" defTabSz="584200">
      <a:defRPr sz="3600">
        <a:latin typeface="Helvetica Light"/>
        <a:ea typeface="Helvetica Light"/>
        <a:cs typeface="Helvetica Light"/>
        <a:sym typeface="Helvetica Light"/>
      </a:defRPr>
    </a:lvl1pPr>
    <a:lvl2pPr algn="ctr" defTabSz="584200">
      <a:defRPr sz="3600">
        <a:latin typeface="Helvetica Light"/>
        <a:ea typeface="Helvetica Light"/>
        <a:cs typeface="Helvetica Light"/>
        <a:sym typeface="Helvetica Light"/>
      </a:defRPr>
    </a:lvl2pPr>
    <a:lvl3pPr algn="ctr" defTabSz="584200">
      <a:defRPr sz="3600">
        <a:latin typeface="Helvetica Light"/>
        <a:ea typeface="Helvetica Light"/>
        <a:cs typeface="Helvetica Light"/>
        <a:sym typeface="Helvetica Light"/>
      </a:defRPr>
    </a:lvl3pPr>
    <a:lvl4pPr algn="ctr" defTabSz="584200">
      <a:defRPr sz="3600">
        <a:latin typeface="Helvetica Light"/>
        <a:ea typeface="Helvetica Light"/>
        <a:cs typeface="Helvetica Light"/>
        <a:sym typeface="Helvetica Light"/>
      </a:defRPr>
    </a:lvl4pPr>
    <a:lvl5pPr algn="ctr" defTabSz="584200">
      <a:defRPr sz="3600">
        <a:latin typeface="Helvetica Light"/>
        <a:ea typeface="Helvetica Light"/>
        <a:cs typeface="Helvetica Light"/>
        <a:sym typeface="Helvetica Light"/>
      </a:defRPr>
    </a:lvl5pPr>
    <a:lvl6pPr algn="ctr" defTabSz="584200">
      <a:defRPr sz="3600">
        <a:latin typeface="Helvetica Light"/>
        <a:ea typeface="Helvetica Light"/>
        <a:cs typeface="Helvetica Light"/>
        <a:sym typeface="Helvetica Light"/>
      </a:defRPr>
    </a:lvl6pPr>
    <a:lvl7pPr algn="ctr" defTabSz="584200">
      <a:defRPr sz="3600">
        <a:latin typeface="Helvetica Light"/>
        <a:ea typeface="Helvetica Light"/>
        <a:cs typeface="Helvetica Light"/>
        <a:sym typeface="Helvetica Light"/>
      </a:defRPr>
    </a:lvl7pPr>
    <a:lvl8pPr algn="ctr" defTabSz="584200">
      <a:defRPr sz="3600">
        <a:latin typeface="Helvetica Light"/>
        <a:ea typeface="Helvetica Light"/>
        <a:cs typeface="Helvetica Light"/>
        <a:sym typeface="Helvetica Light"/>
      </a:defRPr>
    </a:lvl8pPr>
    <a:lvl9pPr algn="ctr" defTabSz="584200">
      <a:defRPr sz="36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9"/>
          </a:solidFill>
        </a:fill>
      </a:tcStyle>
    </a:wholeTbl>
    <a:band2H>
      <a:tcTxStyle/>
      <a:tcStyle>
        <a:tcBdr/>
        <a:fill>
          <a:solidFill>
            <a:srgbClr val="E6EA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DACA"/>
          </a:solidFill>
        </a:fill>
      </a:tcStyle>
    </a:wholeTbl>
    <a:band2H>
      <a:tcTxStyle/>
      <a:tcStyle>
        <a:tcBdr/>
        <a:fill>
          <a:solidFill>
            <a:srgbClr val="E7ED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CEE9"/>
          </a:solidFill>
        </a:fill>
      </a:tcStyle>
    </a:wholeTbl>
    <a:band2H>
      <a:tcTxStyle/>
      <a:tcStyle>
        <a:tcBdr/>
        <a:fill>
          <a:solidFill>
            <a:srgbClr val="E9E8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65C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65C1"/>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2"/>
  </p:normalViewPr>
  <p:slideViewPr>
    <p:cSldViewPr snapToGrid="0" snapToObjects="1">
      <p:cViewPr varScale="1">
        <p:scale>
          <a:sx n="66" d="100"/>
          <a:sy n="66" d="100"/>
        </p:scale>
        <p:origin x="1632" y="208"/>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5860386"/>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83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pPr lvl="0"/>
            <a:endParaRPr/>
          </a:p>
        </p:txBody>
      </p:sp>
      <p:sp>
        <p:nvSpPr>
          <p:cNvPr id="83" name="Shape 83"/>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The link address is specified in the href attribute</a:t>
            </a:r>
          </a:p>
        </p:txBody>
      </p:sp>
    </p:spTree>
    <p:extLst>
      <p:ext uri="{BB962C8B-B14F-4D97-AF65-F5344CB8AC3E}">
        <p14:creationId xmlns:p14="http://schemas.microsoft.com/office/powerpoint/2010/main" val="117207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prstGeom prst="rect">
            <a:avLst/>
          </a:prstGeom>
        </p:spPr>
        <p:txBody>
          <a:bodyPr/>
          <a:lstStyle/>
          <a:p>
            <a:pPr lvl="0"/>
            <a:endParaRPr/>
          </a:p>
        </p:txBody>
      </p:sp>
      <p:sp>
        <p:nvSpPr>
          <p:cNvPr id="88" name="Shape 88"/>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The link address is specified in the href attribute</a:t>
            </a:r>
          </a:p>
        </p:txBody>
      </p:sp>
    </p:spTree>
    <p:extLst>
      <p:ext uri="{BB962C8B-B14F-4D97-AF65-F5344CB8AC3E}">
        <p14:creationId xmlns:p14="http://schemas.microsoft.com/office/powerpoint/2010/main" val="277183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prstGeom prst="rect">
            <a:avLst/>
          </a:prstGeom>
        </p:spPr>
        <p:txBody>
          <a:bodyPr/>
          <a:lstStyle/>
          <a:p>
            <a:pPr lvl="0"/>
            <a:endParaRPr/>
          </a:p>
        </p:txBody>
      </p:sp>
      <p:sp>
        <p:nvSpPr>
          <p:cNvPr id="93" name="Shape 93"/>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Headings define the structure of the document and screen readers use them to create a table of contents for the page</a:t>
            </a:r>
          </a:p>
        </p:txBody>
      </p:sp>
    </p:spTree>
    <p:extLst>
      <p:ext uri="{BB962C8B-B14F-4D97-AF65-F5344CB8AC3E}">
        <p14:creationId xmlns:p14="http://schemas.microsoft.com/office/powerpoint/2010/main" val="733608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prstGeom prst="rect">
            <a:avLst/>
          </a:prstGeom>
        </p:spPr>
        <p:txBody>
          <a:bodyPr/>
          <a:lstStyle/>
          <a:p>
            <a:pPr lvl="0"/>
            <a:endParaRPr/>
          </a:p>
        </p:txBody>
      </p:sp>
      <p:sp>
        <p:nvSpPr>
          <p:cNvPr id="98" name="Shape 98"/>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1059837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prstGeom prst="rect">
            <a:avLst/>
          </a:prstGeom>
        </p:spPr>
        <p:txBody>
          <a:bodyPr/>
          <a:lstStyle/>
          <a:p>
            <a:pPr lvl="0"/>
            <a:endParaRPr/>
          </a:p>
        </p:txBody>
      </p:sp>
      <p:sp>
        <p:nvSpPr>
          <p:cNvPr id="103" name="Shape 103"/>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145310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prstGeom prst="rect">
            <a:avLst/>
          </a:prstGeom>
        </p:spPr>
        <p:txBody>
          <a:bodyPr/>
          <a:lstStyle/>
          <a:p>
            <a:pPr lvl="0"/>
            <a:endParaRPr/>
          </a:p>
        </p:txBody>
      </p:sp>
      <p:sp>
        <p:nvSpPr>
          <p:cNvPr id="108" name="Shape 108"/>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1195769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pPr lvl="0"/>
            <a:endParaRPr/>
          </a:p>
        </p:txBody>
      </p:sp>
      <p:sp>
        <p:nvSpPr>
          <p:cNvPr id="127" name="Shape 12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Other then the obvious, the letter "L," there's not much of a difference between the two extensions. Most, if not all, web browsers and servers will treat a file with an HTM extension exactly as it would a file with an HTML extension, and vice versa</a:t>
            </a:r>
          </a:p>
          <a:p>
            <a:pPr lvl="0" defTabSz="914400">
              <a:lnSpc>
                <a:spcPct val="100000"/>
              </a:lnSpc>
              <a:spcBef>
                <a:spcPts val="400"/>
              </a:spcBef>
              <a:defRPr sz="1800"/>
            </a:pPr>
            <a:r>
              <a:rPr sz="1200">
                <a:latin typeface="Calibri"/>
                <a:ea typeface="Calibri"/>
                <a:cs typeface="Calibri"/>
                <a:sym typeface="Calibri"/>
              </a:rPr>
              <a:t>http://www.sightspecific.com/~mosh/WWW_FAQ/ext.html</a:t>
            </a:r>
          </a:p>
          <a:p>
            <a:pPr lvl="0" defTabSz="914400">
              <a:lnSpc>
                <a:spcPct val="100000"/>
              </a:lnSpc>
              <a:spcBef>
                <a:spcPts val="400"/>
              </a:spcBef>
              <a:defRPr sz="1800"/>
            </a:pPr>
            <a:r>
              <a:rPr sz="1200">
                <a:latin typeface="Calibri"/>
                <a:ea typeface="Calibri"/>
                <a:cs typeface="Calibri"/>
                <a:sym typeface="Calibri"/>
              </a:rPr>
              <a:t>-----</a:t>
            </a:r>
          </a:p>
        </p:txBody>
      </p:sp>
    </p:spTree>
    <p:extLst>
      <p:ext uri="{BB962C8B-B14F-4D97-AF65-F5344CB8AC3E}">
        <p14:creationId xmlns:p14="http://schemas.microsoft.com/office/powerpoint/2010/main" val="1142152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pPr lvl="0"/>
            <a:endParaRPr/>
          </a:p>
        </p:txBody>
      </p:sp>
      <p:sp>
        <p:nvSpPr>
          <p:cNvPr id="132" name="Shape 13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Other then the obvious, the letter "L," there's not much of a difference between the two extensions. Most, if not all, web browsers and servers will treat a file with an HTM extension exactly as it would a file with an HTML extension, and vice versa</a:t>
            </a:r>
          </a:p>
          <a:p>
            <a:pPr lvl="0" defTabSz="914400">
              <a:lnSpc>
                <a:spcPct val="100000"/>
              </a:lnSpc>
              <a:spcBef>
                <a:spcPts val="400"/>
              </a:spcBef>
              <a:defRPr sz="1800"/>
            </a:pPr>
            <a:r>
              <a:rPr sz="1200">
                <a:latin typeface="Calibri"/>
                <a:ea typeface="Calibri"/>
                <a:cs typeface="Calibri"/>
                <a:sym typeface="Calibri"/>
              </a:rPr>
              <a:t>http://www.sightspecific.com/~mosh/WWW_FAQ/ext.html</a:t>
            </a:r>
          </a:p>
          <a:p>
            <a:pPr lvl="0" defTabSz="914400">
              <a:lnSpc>
                <a:spcPct val="100000"/>
              </a:lnSpc>
              <a:spcBef>
                <a:spcPts val="400"/>
              </a:spcBef>
              <a:defRPr sz="1800"/>
            </a:pPr>
            <a:r>
              <a:rPr sz="1200">
                <a:latin typeface="Calibri"/>
                <a:ea typeface="Calibri"/>
                <a:cs typeface="Calibri"/>
                <a:sym typeface="Calibri"/>
              </a:rPr>
              <a:t>-----</a:t>
            </a:r>
          </a:p>
        </p:txBody>
      </p:sp>
    </p:spTree>
    <p:extLst>
      <p:ext uri="{BB962C8B-B14F-4D97-AF65-F5344CB8AC3E}">
        <p14:creationId xmlns:p14="http://schemas.microsoft.com/office/powerpoint/2010/main" val="194426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0"/>
            <a:ext cx="10464800" cy="49403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a:spLocks noGrp="1"/>
          </p:cNvSpPr>
          <p:nvPr>
            <p:ph type="body" idx="1"/>
          </p:nvPr>
        </p:nvSpPr>
        <p:spPr>
          <a:xfrm>
            <a:off x="1270000" y="5029200"/>
            <a:ext cx="10464800" cy="35687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pic>
        <p:nvPicPr>
          <p:cNvPr id="30" name="image2.png" descr="Slide1_02"/>
          <p:cNvPicPr/>
          <p:nvPr/>
        </p:nvPicPr>
        <p:blipFill>
          <a:blip r:embed="rId2">
            <a:extLst/>
          </a:blip>
          <a:stretch>
            <a:fillRect/>
          </a:stretch>
        </p:blipFill>
        <p:spPr>
          <a:xfrm>
            <a:off x="-2" y="8762435"/>
            <a:ext cx="13004803" cy="1029548"/>
          </a:xfrm>
          <a:prstGeom prst="rect">
            <a:avLst/>
          </a:prstGeom>
          <a:ln w="12700">
            <a:miter lim="400000"/>
          </a:ln>
        </p:spPr>
      </p:pic>
      <p:sp>
        <p:nvSpPr>
          <p:cNvPr id="31" name="Shape 31"/>
          <p:cNvSpPr/>
          <p:nvPr/>
        </p:nvSpPr>
        <p:spPr>
          <a:xfrm>
            <a:off x="47947" y="9102232"/>
            <a:ext cx="609603" cy="44837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l" defTabSz="914400">
              <a:defRPr sz="2200" i="1">
                <a:solidFill>
                  <a:srgbClr val="FFFFFF"/>
                </a:solidFill>
                <a:latin typeface="Times New Roman"/>
                <a:ea typeface="Times New Roman"/>
                <a:cs typeface="Times New Roman"/>
                <a:sym typeface="Times New Roman"/>
              </a:defRPr>
            </a:lvl1pPr>
          </a:lstStyle>
          <a:p>
            <a:pPr lvl="0">
              <a:defRPr sz="1800" i="0">
                <a:solidFill>
                  <a:srgbClr val="000000"/>
                </a:solidFill>
              </a:defRPr>
            </a:pPr>
            <a:r>
              <a:rPr sz="2200" i="1">
                <a:solidFill>
                  <a:srgbClr val="FFFFFF"/>
                </a:solidFill>
              </a:rPr>
              <a:t>‹#›</a:t>
            </a:r>
          </a:p>
        </p:txBody>
      </p:sp>
      <p:sp>
        <p:nvSpPr>
          <p:cNvPr id="32" name="Shape 32"/>
          <p:cNvSpPr>
            <a:spLocks noGrp="1"/>
          </p:cNvSpPr>
          <p:nvPr>
            <p:ph type="title"/>
          </p:nvPr>
        </p:nvSpPr>
        <p:spPr>
          <a:xfrm>
            <a:off x="638951" y="690879"/>
            <a:ext cx="11054082" cy="1625601"/>
          </a:xfrm>
          <a:prstGeom prst="rect">
            <a:avLst/>
          </a:prstGeom>
        </p:spPr>
        <p:txBody>
          <a:bodyPr anchor="t">
            <a:noAutofit/>
          </a:bodyPr>
          <a:lstStyle>
            <a:lvl1pPr algn="l" defTabSz="914400">
              <a:defRPr sz="4800" b="1">
                <a:solidFill>
                  <a:srgbClr val="FF0003"/>
                </a:solidFill>
                <a:latin typeface="Trebuchet MS"/>
                <a:ea typeface="Trebuchet MS"/>
                <a:cs typeface="Trebuchet MS"/>
                <a:sym typeface="Trebuchet MS"/>
              </a:defRPr>
            </a:lvl1pPr>
          </a:lstStyle>
          <a:p>
            <a:pPr lvl="0">
              <a:defRPr sz="1800" b="0">
                <a:solidFill>
                  <a:srgbClr val="000000"/>
                </a:solidFill>
              </a:defRPr>
            </a:pPr>
            <a:r>
              <a:rPr sz="4800" b="1">
                <a:solidFill>
                  <a:srgbClr val="FF0003"/>
                </a:solidFill>
              </a:rPr>
              <a:t>Title Text</a:t>
            </a:r>
          </a:p>
        </p:txBody>
      </p:sp>
      <p:sp>
        <p:nvSpPr>
          <p:cNvPr id="33" name="Shape 33"/>
          <p:cNvSpPr>
            <a:spLocks noGrp="1"/>
          </p:cNvSpPr>
          <p:nvPr>
            <p:ph type="body" idx="1"/>
          </p:nvPr>
        </p:nvSpPr>
        <p:spPr>
          <a:xfrm>
            <a:off x="638951" y="1968781"/>
            <a:ext cx="11054082" cy="5852162"/>
          </a:xfrm>
          <a:prstGeom prst="rect">
            <a:avLst/>
          </a:prstGeom>
        </p:spPr>
        <p:txBody>
          <a:bodyPr anchor="t">
            <a:noAutofit/>
          </a:bodyPr>
          <a:lstStyle>
            <a:lvl1pPr marL="457200" indent="-457200"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1pPr>
            <a:lvl2pPr marL="546100" indent="-355600"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2pPr>
            <a:lvl3pPr marL="0" indent="0" defTabSz="914400">
              <a:spcBef>
                <a:spcPts val="400"/>
              </a:spcBef>
              <a:buSzTx/>
              <a:buNone/>
              <a:tabLst>
                <a:tab pos="88900" algn="l"/>
              </a:tabLst>
              <a:defRPr sz="2400">
                <a:solidFill>
                  <a:srgbClr val="000000"/>
                </a:solidFill>
                <a:latin typeface="Trebuchet MS"/>
                <a:ea typeface="Trebuchet MS"/>
                <a:cs typeface="Trebuchet MS"/>
                <a:sym typeface="Trebuchet MS"/>
              </a:defRPr>
            </a:lvl3pPr>
            <a:lvl4pPr marL="575732" indent="-4232"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4pPr>
            <a:lvl5pPr marL="2183340" indent="-1418165"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pic>
        <p:nvPicPr>
          <p:cNvPr id="35" name="image2.png" descr="Slide1_02"/>
          <p:cNvPicPr/>
          <p:nvPr/>
        </p:nvPicPr>
        <p:blipFill>
          <a:blip r:embed="rId2">
            <a:extLst/>
          </a:blip>
          <a:stretch>
            <a:fillRect/>
          </a:stretch>
        </p:blipFill>
        <p:spPr>
          <a:xfrm>
            <a:off x="-2" y="8762435"/>
            <a:ext cx="13004803" cy="1029548"/>
          </a:xfrm>
          <a:prstGeom prst="rect">
            <a:avLst/>
          </a:prstGeom>
          <a:ln w="12700">
            <a:miter lim="400000"/>
          </a:ln>
        </p:spPr>
      </p:pic>
      <p:sp>
        <p:nvSpPr>
          <p:cNvPr id="36" name="Shape 36"/>
          <p:cNvSpPr/>
          <p:nvPr/>
        </p:nvSpPr>
        <p:spPr>
          <a:xfrm>
            <a:off x="47947" y="9102232"/>
            <a:ext cx="609603" cy="44837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l" defTabSz="914400">
              <a:defRPr sz="2200" i="1">
                <a:solidFill>
                  <a:srgbClr val="FFFFFF"/>
                </a:solidFill>
                <a:latin typeface="Times New Roman"/>
                <a:ea typeface="Times New Roman"/>
                <a:cs typeface="Times New Roman"/>
                <a:sym typeface="Times New Roman"/>
              </a:defRPr>
            </a:lvl1pPr>
          </a:lstStyle>
          <a:p>
            <a:pPr lvl="0">
              <a:defRPr sz="1800" i="0">
                <a:solidFill>
                  <a:srgbClr val="000000"/>
                </a:solidFill>
              </a:defRPr>
            </a:pPr>
            <a:r>
              <a:rPr sz="2200" i="1">
                <a:solidFill>
                  <a:srgbClr val="FFFFFF"/>
                </a:solidFill>
              </a:rPr>
              <a:t>‹#›</a:t>
            </a:r>
          </a:p>
        </p:txBody>
      </p:sp>
      <p:sp>
        <p:nvSpPr>
          <p:cNvPr id="37" name="Shape 37"/>
          <p:cNvSpPr>
            <a:spLocks noGrp="1"/>
          </p:cNvSpPr>
          <p:nvPr>
            <p:ph type="title"/>
          </p:nvPr>
        </p:nvSpPr>
        <p:spPr>
          <a:xfrm>
            <a:off x="638951" y="690879"/>
            <a:ext cx="11054082" cy="1625601"/>
          </a:xfrm>
          <a:prstGeom prst="rect">
            <a:avLst/>
          </a:prstGeom>
        </p:spPr>
        <p:txBody>
          <a:bodyPr anchor="t">
            <a:noAutofit/>
          </a:bodyPr>
          <a:lstStyle>
            <a:lvl1pPr algn="l" defTabSz="914400">
              <a:defRPr sz="4800" b="1">
                <a:solidFill>
                  <a:srgbClr val="FF0003"/>
                </a:solidFill>
                <a:latin typeface="Trebuchet MS"/>
                <a:ea typeface="Trebuchet MS"/>
                <a:cs typeface="Trebuchet MS"/>
                <a:sym typeface="Trebuchet MS"/>
              </a:defRPr>
            </a:lvl1pPr>
          </a:lstStyle>
          <a:p>
            <a:pPr lvl="0">
              <a:defRPr sz="1800" b="0">
                <a:solidFill>
                  <a:srgbClr val="000000"/>
                </a:solidFill>
              </a:defRPr>
            </a:pPr>
            <a:r>
              <a:rPr sz="4800" b="1">
                <a:solidFill>
                  <a:srgbClr val="FF0003"/>
                </a:solidFill>
              </a:rPr>
              <a:t>Title Text</a:t>
            </a:r>
          </a:p>
        </p:txBody>
      </p:sp>
      <p:sp>
        <p:nvSpPr>
          <p:cNvPr id="38" name="Shape 38"/>
          <p:cNvSpPr>
            <a:spLocks noGrp="1"/>
          </p:cNvSpPr>
          <p:nvPr>
            <p:ph type="body" idx="1"/>
          </p:nvPr>
        </p:nvSpPr>
        <p:spPr>
          <a:xfrm>
            <a:off x="638951" y="1968781"/>
            <a:ext cx="11054082" cy="5852162"/>
          </a:xfrm>
          <a:prstGeom prst="rect">
            <a:avLst/>
          </a:prstGeom>
        </p:spPr>
        <p:txBody>
          <a:bodyPr anchor="t">
            <a:noAutofit/>
          </a:bodyPr>
          <a:lstStyle>
            <a:lvl1pPr marL="457200" indent="-457200"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1pPr>
            <a:lvl2pPr marL="546100" indent="-355600"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2pPr>
            <a:lvl3pPr marL="0" indent="0" defTabSz="914400">
              <a:spcBef>
                <a:spcPts val="400"/>
              </a:spcBef>
              <a:buSzTx/>
              <a:buNone/>
              <a:tabLst>
                <a:tab pos="88900" algn="l"/>
              </a:tabLst>
              <a:defRPr sz="2400">
                <a:solidFill>
                  <a:srgbClr val="000000"/>
                </a:solidFill>
                <a:latin typeface="Trebuchet MS"/>
                <a:ea typeface="Trebuchet MS"/>
                <a:cs typeface="Trebuchet MS"/>
                <a:sym typeface="Trebuchet MS"/>
              </a:defRPr>
            </a:lvl3pPr>
            <a:lvl4pPr marL="575732" indent="-4232"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4pPr>
            <a:lvl5pPr marL="2183340" indent="-1418165"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pic>
        <p:nvPicPr>
          <p:cNvPr id="40" name="image2.png" descr="Slide1_02"/>
          <p:cNvPicPr/>
          <p:nvPr/>
        </p:nvPicPr>
        <p:blipFill>
          <a:blip r:embed="rId2">
            <a:extLst/>
          </a:blip>
          <a:stretch>
            <a:fillRect/>
          </a:stretch>
        </p:blipFill>
        <p:spPr>
          <a:xfrm>
            <a:off x="-2" y="8762435"/>
            <a:ext cx="13004803" cy="1029548"/>
          </a:xfrm>
          <a:prstGeom prst="rect">
            <a:avLst/>
          </a:prstGeom>
          <a:ln w="12700">
            <a:miter lim="400000"/>
          </a:ln>
        </p:spPr>
      </p:pic>
      <p:sp>
        <p:nvSpPr>
          <p:cNvPr id="41" name="Shape 41"/>
          <p:cNvSpPr/>
          <p:nvPr/>
        </p:nvSpPr>
        <p:spPr>
          <a:xfrm>
            <a:off x="5683108" y="8770908"/>
            <a:ext cx="5086494" cy="807215"/>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lvl="0" algn="r" defTabSz="914400">
              <a:defRPr sz="1800"/>
            </a:pPr>
            <a:r>
              <a:rPr sz="1600">
                <a:solidFill>
                  <a:srgbClr val="FF0000"/>
                </a:solidFill>
                <a:latin typeface="Times New Roman"/>
                <a:ea typeface="Times New Roman"/>
                <a:cs typeface="Times New Roman"/>
                <a:sym typeface="Times New Roman"/>
              </a:rPr>
              <a:t>Internet Technology</a:t>
            </a:r>
            <a:endParaRPr sz="3400">
              <a:latin typeface="Arial"/>
              <a:ea typeface="Arial"/>
              <a:cs typeface="Arial"/>
              <a:sym typeface="Arial"/>
            </a:endParaRPr>
          </a:p>
          <a:p>
            <a:pPr lvl="0" algn="r" defTabSz="914400">
              <a:defRPr sz="1800"/>
            </a:pPr>
            <a:r>
              <a:rPr sz="1600">
                <a:solidFill>
                  <a:srgbClr val="FF0000"/>
                </a:solidFill>
                <a:latin typeface="Times New Roman"/>
                <a:ea typeface="Times New Roman"/>
                <a:cs typeface="Times New Roman"/>
                <a:sym typeface="Times New Roman"/>
              </a:rPr>
              <a:t>Dr Jing LU</a:t>
            </a:r>
            <a:endParaRPr sz="3400">
              <a:latin typeface="Arial"/>
              <a:ea typeface="Arial"/>
              <a:cs typeface="Arial"/>
              <a:sym typeface="Arial"/>
            </a:endParaRPr>
          </a:p>
          <a:p>
            <a:pPr lvl="0" algn="r" defTabSz="914400">
              <a:defRPr sz="1800"/>
            </a:pPr>
            <a:r>
              <a:rPr sz="1600">
                <a:solidFill>
                  <a:srgbClr val="FF0000"/>
                </a:solidFill>
                <a:latin typeface="Times New Roman"/>
                <a:ea typeface="Times New Roman"/>
                <a:cs typeface="Times New Roman"/>
                <a:sym typeface="Times New Roman"/>
              </a:rPr>
              <a:t>Updated 2014-15  Dr Violet Snell / Dr Kalin Penev</a:t>
            </a:r>
          </a:p>
        </p:txBody>
      </p:sp>
      <p:sp>
        <p:nvSpPr>
          <p:cNvPr id="42" name="Shape 42"/>
          <p:cNvSpPr/>
          <p:nvPr/>
        </p:nvSpPr>
        <p:spPr>
          <a:xfrm>
            <a:off x="47947" y="9102232"/>
            <a:ext cx="609603" cy="44837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l" defTabSz="914400">
              <a:defRPr sz="2200" i="1">
                <a:solidFill>
                  <a:srgbClr val="FFFFFF"/>
                </a:solidFill>
                <a:latin typeface="Times New Roman"/>
                <a:ea typeface="Times New Roman"/>
                <a:cs typeface="Times New Roman"/>
                <a:sym typeface="Times New Roman"/>
              </a:defRPr>
            </a:lvl1pPr>
          </a:lstStyle>
          <a:p>
            <a:pPr lvl="0">
              <a:defRPr sz="1800" i="0">
                <a:solidFill>
                  <a:srgbClr val="000000"/>
                </a:solidFill>
              </a:defRPr>
            </a:pPr>
            <a:r>
              <a:rPr sz="2200" i="1">
                <a:solidFill>
                  <a:srgbClr val="FFFFFF"/>
                </a:solidFill>
              </a:rPr>
              <a:t>‹#›</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pic>
        <p:nvPicPr>
          <p:cNvPr id="44" name="image2.png" descr="Slide1_02"/>
          <p:cNvPicPr/>
          <p:nvPr/>
        </p:nvPicPr>
        <p:blipFill>
          <a:blip r:embed="rId2">
            <a:extLst/>
          </a:blip>
          <a:stretch>
            <a:fillRect/>
          </a:stretch>
        </p:blipFill>
        <p:spPr>
          <a:xfrm>
            <a:off x="-1" y="8762436"/>
            <a:ext cx="13004802" cy="1029547"/>
          </a:xfrm>
          <a:prstGeom prst="rect">
            <a:avLst/>
          </a:prstGeom>
          <a:ln w="12700">
            <a:miter lim="400000"/>
          </a:ln>
        </p:spPr>
      </p:pic>
      <p:sp>
        <p:nvSpPr>
          <p:cNvPr id="45" name="Shape 45"/>
          <p:cNvSpPr/>
          <p:nvPr/>
        </p:nvSpPr>
        <p:spPr>
          <a:xfrm>
            <a:off x="47948" y="9102232"/>
            <a:ext cx="609601" cy="44838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2200" i="1">
                <a:solidFill>
                  <a:srgbClr val="FFFFFF"/>
                </a:solidFill>
                <a:latin typeface="Times New Roman"/>
                <a:ea typeface="Times New Roman"/>
                <a:cs typeface="Times New Roman"/>
                <a:sym typeface="Times New Roman"/>
              </a:defRPr>
            </a:lvl1pPr>
          </a:lstStyle>
          <a:p>
            <a:pPr lvl="0">
              <a:defRPr sz="1800" i="0">
                <a:solidFill>
                  <a:srgbClr val="000000"/>
                </a:solidFill>
              </a:defRPr>
            </a:pPr>
            <a:r>
              <a:rPr sz="2200" i="1">
                <a:solidFill>
                  <a:srgbClr val="FFFFFF"/>
                </a:solidFill>
              </a:rPr>
              <a:t>‹#›</a:t>
            </a:r>
          </a:p>
        </p:txBody>
      </p:sp>
      <p:sp>
        <p:nvSpPr>
          <p:cNvPr id="46" name="Shape 46"/>
          <p:cNvSpPr>
            <a:spLocks noGrp="1"/>
          </p:cNvSpPr>
          <p:nvPr>
            <p:ph type="title"/>
          </p:nvPr>
        </p:nvSpPr>
        <p:spPr>
          <a:xfrm>
            <a:off x="638951" y="690879"/>
            <a:ext cx="11054081" cy="1625601"/>
          </a:xfrm>
          <a:prstGeom prst="rect">
            <a:avLst/>
          </a:prstGeom>
        </p:spPr>
        <p:txBody>
          <a:bodyPr anchor="t">
            <a:noAutofit/>
          </a:bodyPr>
          <a:lstStyle>
            <a:lvl1pPr algn="l" defTabSz="914400">
              <a:defRPr sz="4800" b="1">
                <a:solidFill>
                  <a:srgbClr val="FF0003"/>
                </a:solidFill>
                <a:latin typeface="Trebuchet MS"/>
                <a:ea typeface="Trebuchet MS"/>
                <a:cs typeface="Trebuchet MS"/>
                <a:sym typeface="Trebuchet MS"/>
              </a:defRPr>
            </a:lvl1pPr>
          </a:lstStyle>
          <a:p>
            <a:pPr lvl="0">
              <a:defRPr sz="1800" b="0">
                <a:solidFill>
                  <a:srgbClr val="000000"/>
                </a:solidFill>
              </a:defRPr>
            </a:pPr>
            <a:r>
              <a:rPr sz="4800" b="1">
                <a:solidFill>
                  <a:srgbClr val="FF0003"/>
                </a:solidFill>
              </a:rPr>
              <a:t>Title Text</a:t>
            </a:r>
          </a:p>
        </p:txBody>
      </p:sp>
      <p:sp>
        <p:nvSpPr>
          <p:cNvPr id="47" name="Shape 47"/>
          <p:cNvSpPr>
            <a:spLocks noGrp="1"/>
          </p:cNvSpPr>
          <p:nvPr>
            <p:ph type="body" idx="1"/>
          </p:nvPr>
        </p:nvSpPr>
        <p:spPr>
          <a:xfrm>
            <a:off x="638951" y="1968782"/>
            <a:ext cx="11054081" cy="5852161"/>
          </a:xfrm>
          <a:prstGeom prst="rect">
            <a:avLst/>
          </a:prstGeom>
        </p:spPr>
        <p:txBody>
          <a:bodyPr anchor="t">
            <a:noAutofit/>
          </a:bodyPr>
          <a:lstStyle>
            <a:lvl1pPr marL="457200" indent="-457200"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1pPr>
            <a:lvl2pPr marL="546100" indent="-355600"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2pPr>
            <a:lvl3pPr marL="0" indent="381000" defTabSz="914400">
              <a:spcBef>
                <a:spcPts val="400"/>
              </a:spcBef>
              <a:buSzTx/>
              <a:buNone/>
              <a:tabLst>
                <a:tab pos="88900" algn="l"/>
              </a:tabLst>
              <a:defRPr sz="2400">
                <a:solidFill>
                  <a:srgbClr val="000000"/>
                </a:solidFill>
                <a:latin typeface="Trebuchet MS"/>
                <a:ea typeface="Trebuchet MS"/>
                <a:cs typeface="Trebuchet MS"/>
                <a:sym typeface="Trebuchet MS"/>
              </a:defRPr>
            </a:lvl3pPr>
            <a:lvl4pPr marL="575733" indent="-4233"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4pPr>
            <a:lvl5pPr marL="2183341" indent="-1418166"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pic>
        <p:nvPicPr>
          <p:cNvPr id="49" name="image2.png" descr="Slide1_02"/>
          <p:cNvPicPr/>
          <p:nvPr/>
        </p:nvPicPr>
        <p:blipFill>
          <a:blip r:embed="rId2">
            <a:extLst/>
          </a:blip>
          <a:stretch>
            <a:fillRect/>
          </a:stretch>
        </p:blipFill>
        <p:spPr>
          <a:xfrm>
            <a:off x="-1" y="8762436"/>
            <a:ext cx="13004802" cy="1029547"/>
          </a:xfrm>
          <a:prstGeom prst="rect">
            <a:avLst/>
          </a:prstGeom>
          <a:ln w="12700">
            <a:miter lim="400000"/>
          </a:ln>
        </p:spPr>
      </p:pic>
      <p:sp>
        <p:nvSpPr>
          <p:cNvPr id="50" name="Shape 50"/>
          <p:cNvSpPr/>
          <p:nvPr/>
        </p:nvSpPr>
        <p:spPr>
          <a:xfrm>
            <a:off x="5683108" y="8770908"/>
            <a:ext cx="5086493" cy="807217"/>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lvl="0" algn="r" defTabSz="914400">
              <a:defRPr sz="1800"/>
            </a:pPr>
            <a:r>
              <a:rPr sz="1600">
                <a:solidFill>
                  <a:srgbClr val="FF0000"/>
                </a:solidFill>
                <a:latin typeface="Times New Roman"/>
                <a:ea typeface="Times New Roman"/>
                <a:cs typeface="Times New Roman"/>
                <a:sym typeface="Times New Roman"/>
              </a:rPr>
              <a:t>Internet Technology</a:t>
            </a:r>
            <a:endParaRPr sz="3400">
              <a:latin typeface="Arial"/>
              <a:ea typeface="Arial"/>
              <a:cs typeface="Arial"/>
              <a:sym typeface="Arial"/>
            </a:endParaRPr>
          </a:p>
          <a:p>
            <a:pPr lvl="0" algn="r" defTabSz="914400">
              <a:defRPr sz="1800"/>
            </a:pPr>
            <a:r>
              <a:rPr sz="1600">
                <a:solidFill>
                  <a:srgbClr val="FF0000"/>
                </a:solidFill>
                <a:latin typeface="Times New Roman"/>
                <a:ea typeface="Times New Roman"/>
                <a:cs typeface="Times New Roman"/>
                <a:sym typeface="Times New Roman"/>
              </a:rPr>
              <a:t>Dr Jing LU</a:t>
            </a:r>
            <a:endParaRPr sz="3400">
              <a:latin typeface="Arial"/>
              <a:ea typeface="Arial"/>
              <a:cs typeface="Arial"/>
              <a:sym typeface="Arial"/>
            </a:endParaRPr>
          </a:p>
          <a:p>
            <a:pPr lvl="0" algn="r" defTabSz="914400">
              <a:defRPr sz="1800"/>
            </a:pPr>
            <a:r>
              <a:rPr sz="1600">
                <a:solidFill>
                  <a:srgbClr val="FF0000"/>
                </a:solidFill>
                <a:latin typeface="Times New Roman"/>
                <a:ea typeface="Times New Roman"/>
                <a:cs typeface="Times New Roman"/>
                <a:sym typeface="Times New Roman"/>
              </a:rPr>
              <a:t>Updated 2014-15  Dr Violet Snell / Dr Kalin Penev</a:t>
            </a:r>
          </a:p>
        </p:txBody>
      </p:sp>
      <p:sp>
        <p:nvSpPr>
          <p:cNvPr id="51" name="Shape 51"/>
          <p:cNvSpPr/>
          <p:nvPr/>
        </p:nvSpPr>
        <p:spPr>
          <a:xfrm>
            <a:off x="47948" y="9102232"/>
            <a:ext cx="609601" cy="44838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2200" i="1">
                <a:solidFill>
                  <a:srgbClr val="FFFFFF"/>
                </a:solidFill>
                <a:latin typeface="Times New Roman"/>
                <a:ea typeface="Times New Roman"/>
                <a:cs typeface="Times New Roman"/>
                <a:sym typeface="Times New Roman"/>
              </a:defRPr>
            </a:lvl1pPr>
          </a:lstStyle>
          <a:p>
            <a:pPr lvl="0">
              <a:defRPr sz="1800" i="0">
                <a:solidFill>
                  <a:srgbClr val="000000"/>
                </a:solidFill>
              </a:defRPr>
            </a:pPr>
            <a:r>
              <a:rPr sz="2200" i="1">
                <a:solidFill>
                  <a:srgbClr val="FFFFFF"/>
                </a:solidFill>
              </a:rPr>
              <a: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667500"/>
            <a:ext cx="10464800" cy="15240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a:spLocks noGrp="1"/>
          </p:cNvSpPr>
          <p:nvPr>
            <p:ph type="body" idx="1"/>
          </p:nvPr>
        </p:nvSpPr>
        <p:spPr>
          <a:xfrm>
            <a:off x="1270000" y="8191500"/>
            <a:ext cx="10464800" cy="156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0"/>
            <a:ext cx="5334000" cy="4622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a:spLocks noGrp="1"/>
          </p:cNvSpPr>
          <p:nvPr>
            <p:ph type="body" idx="1"/>
          </p:nvPr>
        </p:nvSpPr>
        <p:spPr>
          <a:xfrm>
            <a:off x="952500" y="4762500"/>
            <a:ext cx="5334000" cy="4991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952500" y="0"/>
            <a:ext cx="11099800" cy="2667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a:spLocks noGrp="1"/>
          </p:cNvSpPr>
          <p:nvPr>
            <p:ph type="body" idx="1"/>
          </p:nvPr>
        </p:nvSpPr>
        <p:spPr>
          <a:xfrm>
            <a:off x="952500" y="2452955"/>
            <a:ext cx="5334000" cy="656219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14044"/>
            <a:ext cx="11099800" cy="223891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8000">
                <a:solidFill>
                  <a:srgbClr val="FFFFFF"/>
                </a:solidFill>
              </a:rPr>
              <a:t>Title Text</a:t>
            </a:r>
          </a:p>
        </p:txBody>
      </p:sp>
      <p:sp>
        <p:nvSpPr>
          <p:cNvPr id="3" name="Shape 3"/>
          <p:cNvSpPr>
            <a:spLocks noGrp="1"/>
          </p:cNvSpPr>
          <p:nvPr>
            <p:ph type="body" idx="1"/>
          </p:nvPr>
        </p:nvSpPr>
        <p:spPr>
          <a:xfrm>
            <a:off x="952500" y="2452955"/>
            <a:ext cx="11099800" cy="656219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algn="ctr" defTabSz="584200">
        <a:defRPr sz="8000">
          <a:solidFill>
            <a:srgbClr val="FFFFFF"/>
          </a:solidFill>
          <a:latin typeface="Helvetica Light"/>
          <a:ea typeface="Helvetica Light"/>
          <a:cs typeface="Helvetica Light"/>
          <a:sym typeface="Helvetica Light"/>
        </a:defRPr>
      </a:lvl1pPr>
      <a:lvl2pPr algn="ctr" defTabSz="584200">
        <a:defRPr sz="8000">
          <a:solidFill>
            <a:srgbClr val="FFFFFF"/>
          </a:solidFill>
          <a:latin typeface="Helvetica Light"/>
          <a:ea typeface="Helvetica Light"/>
          <a:cs typeface="Helvetica Light"/>
          <a:sym typeface="Helvetica Light"/>
        </a:defRPr>
      </a:lvl2pPr>
      <a:lvl3pPr algn="ctr" defTabSz="584200">
        <a:defRPr sz="8000">
          <a:solidFill>
            <a:srgbClr val="FFFFFF"/>
          </a:solidFill>
          <a:latin typeface="Helvetica Light"/>
          <a:ea typeface="Helvetica Light"/>
          <a:cs typeface="Helvetica Light"/>
          <a:sym typeface="Helvetica Light"/>
        </a:defRPr>
      </a:lvl3pPr>
      <a:lvl4pPr algn="ctr" defTabSz="584200">
        <a:defRPr sz="8000">
          <a:solidFill>
            <a:srgbClr val="FFFFFF"/>
          </a:solidFill>
          <a:latin typeface="Helvetica Light"/>
          <a:ea typeface="Helvetica Light"/>
          <a:cs typeface="Helvetica Light"/>
          <a:sym typeface="Helvetica Light"/>
        </a:defRPr>
      </a:lvl4pPr>
      <a:lvl5pPr algn="ctr" defTabSz="584200">
        <a:defRPr sz="8000">
          <a:solidFill>
            <a:srgbClr val="FFFFFF"/>
          </a:solidFill>
          <a:latin typeface="Helvetica Light"/>
          <a:ea typeface="Helvetica Light"/>
          <a:cs typeface="Helvetica Light"/>
          <a:sym typeface="Helvetica Light"/>
        </a:defRPr>
      </a:lvl5pPr>
      <a:lvl6pPr algn="ctr" defTabSz="584200">
        <a:defRPr sz="8000">
          <a:solidFill>
            <a:srgbClr val="FFFFFF"/>
          </a:solidFill>
          <a:latin typeface="Helvetica Light"/>
          <a:ea typeface="Helvetica Light"/>
          <a:cs typeface="Helvetica Light"/>
          <a:sym typeface="Helvetica Light"/>
        </a:defRPr>
      </a:lvl6pPr>
      <a:lvl7pPr algn="ctr" defTabSz="584200">
        <a:defRPr sz="8000">
          <a:solidFill>
            <a:srgbClr val="FFFFFF"/>
          </a:solidFill>
          <a:latin typeface="Helvetica Light"/>
          <a:ea typeface="Helvetica Light"/>
          <a:cs typeface="Helvetica Light"/>
          <a:sym typeface="Helvetica Light"/>
        </a:defRPr>
      </a:lvl7pPr>
      <a:lvl8pPr algn="ctr" defTabSz="584200">
        <a:defRPr sz="8000">
          <a:solidFill>
            <a:srgbClr val="FFFFFF"/>
          </a:solidFill>
          <a:latin typeface="Helvetica Light"/>
          <a:ea typeface="Helvetica Light"/>
          <a:cs typeface="Helvetica Light"/>
          <a:sym typeface="Helvetica Light"/>
        </a:defRPr>
      </a:lvl8pPr>
      <a:lvl9pPr algn="ctr" defTabSz="584200">
        <a:defRPr sz="8000">
          <a:solidFill>
            <a:srgbClr val="FFFFFF"/>
          </a:solidFill>
          <a:latin typeface="Helvetica Light"/>
          <a:ea typeface="Helvetica Light"/>
          <a:cs typeface="Helvetica Light"/>
          <a:sym typeface="Helvetica Light"/>
        </a:defRPr>
      </a:lvl9pPr>
    </p:titleStyle>
    <p:bodyStyle>
      <a:lvl1pPr marL="444500" indent="-444500" defTabSz="584200">
        <a:spcBef>
          <a:spcPts val="4200"/>
        </a:spcBef>
        <a:buSzPct val="75000"/>
        <a:buChar char="•"/>
        <a:defRPr sz="3800">
          <a:solidFill>
            <a:srgbClr val="FFFFFF"/>
          </a:solidFill>
          <a:latin typeface="Helvetica Light"/>
          <a:ea typeface="Helvetica Light"/>
          <a:cs typeface="Helvetica Light"/>
          <a:sym typeface="Helvetica Light"/>
        </a:defRPr>
      </a:lvl1pPr>
      <a:lvl2pPr marL="889000" indent="-444500" defTabSz="584200">
        <a:spcBef>
          <a:spcPts val="4200"/>
        </a:spcBef>
        <a:buSzPct val="75000"/>
        <a:buChar char="•"/>
        <a:defRPr sz="3800">
          <a:solidFill>
            <a:srgbClr val="FFFFFF"/>
          </a:solidFill>
          <a:latin typeface="Helvetica Light"/>
          <a:ea typeface="Helvetica Light"/>
          <a:cs typeface="Helvetica Light"/>
          <a:sym typeface="Helvetica Light"/>
        </a:defRPr>
      </a:lvl2pPr>
      <a:lvl3pPr marL="1333500" indent="-444500" defTabSz="584200">
        <a:spcBef>
          <a:spcPts val="4200"/>
        </a:spcBef>
        <a:buSzPct val="75000"/>
        <a:buChar char="•"/>
        <a:defRPr sz="3800">
          <a:solidFill>
            <a:srgbClr val="FFFFFF"/>
          </a:solidFill>
          <a:latin typeface="Helvetica Light"/>
          <a:ea typeface="Helvetica Light"/>
          <a:cs typeface="Helvetica Light"/>
          <a:sym typeface="Helvetica Light"/>
        </a:defRPr>
      </a:lvl3pPr>
      <a:lvl4pPr marL="1778000" indent="-444500" defTabSz="584200">
        <a:spcBef>
          <a:spcPts val="4200"/>
        </a:spcBef>
        <a:buSzPct val="75000"/>
        <a:buChar char="•"/>
        <a:defRPr sz="3800">
          <a:solidFill>
            <a:srgbClr val="FFFFFF"/>
          </a:solidFill>
          <a:latin typeface="Helvetica Light"/>
          <a:ea typeface="Helvetica Light"/>
          <a:cs typeface="Helvetica Light"/>
          <a:sym typeface="Helvetica Light"/>
        </a:defRPr>
      </a:lvl4pPr>
      <a:lvl5pPr marL="2222500" indent="-444500" defTabSz="584200">
        <a:spcBef>
          <a:spcPts val="4200"/>
        </a:spcBef>
        <a:buSzPct val="75000"/>
        <a:buChar char="•"/>
        <a:defRPr sz="3800">
          <a:solidFill>
            <a:srgbClr val="FFFFFF"/>
          </a:solidFill>
          <a:latin typeface="Helvetica Light"/>
          <a:ea typeface="Helvetica Light"/>
          <a:cs typeface="Helvetica Light"/>
          <a:sym typeface="Helvetica Light"/>
        </a:defRPr>
      </a:lvl5pPr>
      <a:lvl6pPr marL="2667000" indent="-444500" defTabSz="584200">
        <a:spcBef>
          <a:spcPts val="4200"/>
        </a:spcBef>
        <a:buSzPct val="75000"/>
        <a:buChar char="•"/>
        <a:defRPr sz="3800">
          <a:solidFill>
            <a:srgbClr val="FFFFFF"/>
          </a:solidFill>
          <a:latin typeface="Helvetica Light"/>
          <a:ea typeface="Helvetica Light"/>
          <a:cs typeface="Helvetica Light"/>
          <a:sym typeface="Helvetica Light"/>
        </a:defRPr>
      </a:lvl6pPr>
      <a:lvl7pPr marL="3111500" indent="-444500" defTabSz="584200">
        <a:spcBef>
          <a:spcPts val="4200"/>
        </a:spcBef>
        <a:buSzPct val="75000"/>
        <a:buChar char="•"/>
        <a:defRPr sz="3800">
          <a:solidFill>
            <a:srgbClr val="FFFFFF"/>
          </a:solidFill>
          <a:latin typeface="Helvetica Light"/>
          <a:ea typeface="Helvetica Light"/>
          <a:cs typeface="Helvetica Light"/>
          <a:sym typeface="Helvetica Light"/>
        </a:defRPr>
      </a:lvl7pPr>
      <a:lvl8pPr marL="3556000" indent="-444500" defTabSz="584200">
        <a:spcBef>
          <a:spcPts val="4200"/>
        </a:spcBef>
        <a:buSzPct val="75000"/>
        <a:buChar char="•"/>
        <a:defRPr sz="3800">
          <a:solidFill>
            <a:srgbClr val="FFFFFF"/>
          </a:solidFill>
          <a:latin typeface="Helvetica Light"/>
          <a:ea typeface="Helvetica Light"/>
          <a:cs typeface="Helvetica Light"/>
          <a:sym typeface="Helvetica Light"/>
        </a:defRPr>
      </a:lvl8pPr>
      <a:lvl9pPr marL="4000500" indent="-444500" defTabSz="584200">
        <a:spcBef>
          <a:spcPts val="4200"/>
        </a:spcBef>
        <a:buSzPct val="75000"/>
        <a:buChar char="•"/>
        <a:defRPr sz="3800">
          <a:solidFill>
            <a:srgbClr val="FFFFFF"/>
          </a:solidFill>
          <a:latin typeface="Helvetica Light"/>
          <a:ea typeface="Helvetica Light"/>
          <a:cs typeface="Helvetica Light"/>
          <a:sym typeface="Helvetica Light"/>
        </a:defRPr>
      </a:lvl9pPr>
    </p:bodyStyle>
    <p:otherStyle>
      <a:lvl1pPr algn="r" defTabSz="584200">
        <a:defRPr sz="1200">
          <a:solidFill>
            <a:schemeClr val="tx1"/>
          </a:solidFill>
          <a:latin typeface="+mn-lt"/>
          <a:ea typeface="+mn-ea"/>
          <a:cs typeface="+mn-cs"/>
          <a:sym typeface="Helvetica Light"/>
        </a:defRPr>
      </a:lvl1pPr>
      <a:lvl2pPr algn="r" defTabSz="584200">
        <a:defRPr sz="1200">
          <a:solidFill>
            <a:schemeClr val="tx1"/>
          </a:solidFill>
          <a:latin typeface="+mn-lt"/>
          <a:ea typeface="+mn-ea"/>
          <a:cs typeface="+mn-cs"/>
          <a:sym typeface="Helvetica Light"/>
        </a:defRPr>
      </a:lvl2pPr>
      <a:lvl3pPr algn="r" defTabSz="584200">
        <a:defRPr sz="1200">
          <a:solidFill>
            <a:schemeClr val="tx1"/>
          </a:solidFill>
          <a:latin typeface="+mn-lt"/>
          <a:ea typeface="+mn-ea"/>
          <a:cs typeface="+mn-cs"/>
          <a:sym typeface="Helvetica Light"/>
        </a:defRPr>
      </a:lvl3pPr>
      <a:lvl4pPr algn="r" defTabSz="584200">
        <a:defRPr sz="1200">
          <a:solidFill>
            <a:schemeClr val="tx1"/>
          </a:solidFill>
          <a:latin typeface="+mn-lt"/>
          <a:ea typeface="+mn-ea"/>
          <a:cs typeface="+mn-cs"/>
          <a:sym typeface="Helvetica Light"/>
        </a:defRPr>
      </a:lvl4pPr>
      <a:lvl5pPr algn="r" defTabSz="584200">
        <a:defRPr sz="1200">
          <a:solidFill>
            <a:schemeClr val="tx1"/>
          </a:solidFill>
          <a:latin typeface="+mn-lt"/>
          <a:ea typeface="+mn-ea"/>
          <a:cs typeface="+mn-cs"/>
          <a:sym typeface="Helvetica Light"/>
        </a:defRPr>
      </a:lvl5pPr>
      <a:lvl6pPr algn="r" defTabSz="584200">
        <a:defRPr sz="1200">
          <a:solidFill>
            <a:schemeClr val="tx1"/>
          </a:solidFill>
          <a:latin typeface="+mn-lt"/>
          <a:ea typeface="+mn-ea"/>
          <a:cs typeface="+mn-cs"/>
          <a:sym typeface="Helvetica Light"/>
        </a:defRPr>
      </a:lvl6pPr>
      <a:lvl7pPr algn="r" defTabSz="584200">
        <a:defRPr sz="1200">
          <a:solidFill>
            <a:schemeClr val="tx1"/>
          </a:solidFill>
          <a:latin typeface="+mn-lt"/>
          <a:ea typeface="+mn-ea"/>
          <a:cs typeface="+mn-cs"/>
          <a:sym typeface="Helvetica Light"/>
        </a:defRPr>
      </a:lvl7pPr>
      <a:lvl8pPr algn="r" defTabSz="584200">
        <a:defRPr sz="1200">
          <a:solidFill>
            <a:schemeClr val="tx1"/>
          </a:solidFill>
          <a:latin typeface="+mn-lt"/>
          <a:ea typeface="+mn-ea"/>
          <a:cs typeface="+mn-cs"/>
          <a:sym typeface="Helvetica Light"/>
        </a:defRPr>
      </a:lvl8pPr>
      <a:lvl9pPr algn="r" defTabSz="584200">
        <a:defRPr sz="12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s://validator.w3.org/" TargetMode="Externa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www.w3schools.com/html/html5_intro.asp" TargetMode="External"/><Relationship Id="rId3" Type="http://schemas.openxmlformats.org/officeDocument/2006/relationships/hyperlink" Target="http://www.w3schools.com/html/html_tables.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304801" y="2605370"/>
            <a:ext cx="12293599" cy="3397956"/>
          </a:xfrm>
          <a:prstGeom prst="rect">
            <a:avLst/>
          </a:prstGeom>
        </p:spPr>
        <p:txBody>
          <a:bodyPr>
            <a:normAutofit/>
          </a:bodyPr>
          <a:lstStyle/>
          <a:p>
            <a:pPr lvl="0" algn="ctr">
              <a:spcBef>
                <a:spcPts val="1200"/>
              </a:spcBef>
              <a:defRPr sz="1800" b="0">
                <a:solidFill>
                  <a:srgbClr val="000000"/>
                </a:solidFill>
              </a:defRPr>
            </a:pPr>
            <a:r>
              <a:rPr sz="7000" b="1">
                <a:solidFill>
                  <a:srgbClr val="C00000"/>
                </a:solidFill>
              </a:rPr>
              <a:t>Internet Technology </a:t>
            </a:r>
            <a:br>
              <a:rPr sz="7000" b="1">
                <a:solidFill>
                  <a:srgbClr val="C00000"/>
                </a:solidFill>
              </a:rPr>
            </a:br>
            <a:r>
              <a:rPr sz="7000" b="1">
                <a:solidFill>
                  <a:srgbClr val="C00000"/>
                </a:solidFill>
              </a:rPr>
              <a:t/>
            </a:r>
            <a:br>
              <a:rPr sz="7000" b="1">
                <a:solidFill>
                  <a:srgbClr val="C00000"/>
                </a:solidFill>
              </a:rPr>
            </a:br>
            <a:r>
              <a:rPr sz="7000" b="1">
                <a:solidFill>
                  <a:srgbClr val="C00000"/>
                </a:solidFill>
              </a:rPr>
              <a:t> </a:t>
            </a:r>
            <a:r>
              <a:rPr sz="5000" b="1">
                <a:solidFill>
                  <a:srgbClr val="595959"/>
                </a:solidFill>
              </a:rPr>
              <a:t>(Unit Code: SWD400)</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title"/>
          </p:nvPr>
        </p:nvSpPr>
        <p:spPr>
          <a:xfrm>
            <a:off x="977618" y="370275"/>
            <a:ext cx="11054081" cy="921174"/>
          </a:xfrm>
          <a:prstGeom prst="rect">
            <a:avLst/>
          </a:prstGeom>
        </p:spPr>
        <p:txBody>
          <a:bodyPr>
            <a:normAutofit/>
          </a:bodyPr>
          <a:lstStyle>
            <a:lvl1pPr algn="ctr">
              <a:defRPr sz="5600">
                <a:solidFill>
                  <a:srgbClr val="000000"/>
                </a:solidFill>
              </a:defRPr>
            </a:lvl1pPr>
          </a:lstStyle>
          <a:p>
            <a:pPr lvl="0">
              <a:defRPr sz="1800" b="0"/>
            </a:pPr>
            <a:r>
              <a:rPr sz="5600" b="1"/>
              <a:t>Top-level structure</a:t>
            </a:r>
          </a:p>
        </p:txBody>
      </p:sp>
      <p:grpSp>
        <p:nvGrpSpPr>
          <p:cNvPr id="122" name="Group 122"/>
          <p:cNvGrpSpPr/>
          <p:nvPr/>
        </p:nvGrpSpPr>
        <p:grpSpPr>
          <a:xfrm>
            <a:off x="1217105" y="1599635"/>
            <a:ext cx="10575105" cy="5763541"/>
            <a:chOff x="0" y="0"/>
            <a:chExt cx="10575103" cy="5763539"/>
          </a:xfrm>
        </p:grpSpPr>
        <p:sp>
          <p:nvSpPr>
            <p:cNvPr id="111" name="Shape 111"/>
            <p:cNvSpPr/>
            <p:nvPr/>
          </p:nvSpPr>
          <p:spPr>
            <a:xfrm>
              <a:off x="0" y="0"/>
              <a:ext cx="7066386" cy="564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p>
              <a:pPr lvl="0" algn="l" defTabSz="914400">
                <a:defRPr sz="1800"/>
              </a:pP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!DOCTYPE</a:t>
              </a:r>
              <a:r>
                <a:rPr sz="3400">
                  <a:latin typeface="Consolas"/>
                  <a:ea typeface="Consolas"/>
                  <a:cs typeface="Consolas"/>
                  <a:sym typeface="Consolas"/>
                </a:rPr>
                <a:t> </a:t>
              </a:r>
              <a:r>
                <a:rPr sz="3400">
                  <a:solidFill>
                    <a:srgbClr val="DC143C"/>
                  </a:solidFill>
                  <a:latin typeface="Consolas"/>
                  <a:ea typeface="Consolas"/>
                  <a:cs typeface="Consolas"/>
                  <a:sym typeface="Consolas"/>
                </a:rPr>
                <a:t>html</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html</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head</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title</a:t>
              </a:r>
              <a:r>
                <a:rPr sz="3400">
                  <a:solidFill>
                    <a:srgbClr val="0000FF"/>
                  </a:solidFill>
                  <a:latin typeface="Consolas"/>
                  <a:ea typeface="Consolas"/>
                  <a:cs typeface="Consolas"/>
                  <a:sym typeface="Consolas"/>
                </a:rPr>
                <a:t>&gt;</a:t>
              </a:r>
              <a:r>
                <a:rPr sz="3400">
                  <a:latin typeface="Consolas"/>
                  <a:ea typeface="Consolas"/>
                  <a:cs typeface="Consolas"/>
                  <a:sym typeface="Consolas"/>
                </a:rPr>
                <a:t>Page Title</a:t>
              </a: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/title</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/head</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body</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latin typeface="Consolas"/>
                  <a:ea typeface="Consolas"/>
                  <a:cs typeface="Consolas"/>
                  <a:sym typeface="Consolas"/>
                </a:rPr>
                <a:t>The content of the page....</a:t>
              </a:r>
              <a:br>
                <a:rPr sz="3400">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/body</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/html</a:t>
              </a:r>
              <a:r>
                <a:rPr sz="3400">
                  <a:solidFill>
                    <a:srgbClr val="0000FF"/>
                  </a:solidFill>
                  <a:latin typeface="Consolas"/>
                  <a:ea typeface="Consolas"/>
                  <a:cs typeface="Consolas"/>
                  <a:sym typeface="Consolas"/>
                </a:rPr>
                <a:t>&gt;</a:t>
              </a:r>
            </a:p>
          </p:txBody>
        </p:sp>
        <p:sp>
          <p:nvSpPr>
            <p:cNvPr id="112" name="Shape 112"/>
            <p:cNvSpPr/>
            <p:nvPr/>
          </p:nvSpPr>
          <p:spPr>
            <a:xfrm>
              <a:off x="6742977" y="31907"/>
              <a:ext cx="3805396" cy="48837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defTabSz="914400">
                <a:defRPr sz="2400">
                  <a:latin typeface="Arial"/>
                  <a:ea typeface="Arial"/>
                  <a:cs typeface="Arial"/>
                  <a:sym typeface="Arial"/>
                </a:defRPr>
              </a:lvl1pPr>
            </a:lstStyle>
            <a:p>
              <a:pPr lvl="0">
                <a:defRPr sz="1800"/>
              </a:pPr>
              <a:r>
                <a:rPr sz="2400"/>
                <a:t>This file contains HTML</a:t>
              </a:r>
            </a:p>
          </p:txBody>
        </p:sp>
        <p:sp>
          <p:nvSpPr>
            <p:cNvPr id="113" name="Shape 113"/>
            <p:cNvSpPr/>
            <p:nvPr/>
          </p:nvSpPr>
          <p:spPr>
            <a:xfrm flipH="1" flipV="1">
              <a:off x="3891632" y="293482"/>
              <a:ext cx="2851346" cy="1062"/>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pPr lvl="0" algn="l" defTabSz="457200">
                <a:defRPr sz="1600">
                  <a:latin typeface="+mn-lt"/>
                  <a:ea typeface="+mn-ea"/>
                  <a:cs typeface="+mn-cs"/>
                  <a:sym typeface="Helvetica"/>
                </a:defRPr>
              </a:pPr>
              <a:endParaRPr/>
            </a:p>
          </p:txBody>
        </p:sp>
        <p:sp>
          <p:nvSpPr>
            <p:cNvPr id="114" name="Shape 114"/>
            <p:cNvSpPr/>
            <p:nvPr/>
          </p:nvSpPr>
          <p:spPr>
            <a:xfrm>
              <a:off x="6748048" y="679695"/>
              <a:ext cx="3805395" cy="488378"/>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defTabSz="914400">
                <a:defRPr sz="2400">
                  <a:latin typeface="Arial"/>
                  <a:ea typeface="Arial"/>
                  <a:cs typeface="Arial"/>
                  <a:sym typeface="Arial"/>
                </a:defRPr>
              </a:lvl1pPr>
            </a:lstStyle>
            <a:p>
              <a:pPr lvl="0">
                <a:defRPr sz="1800"/>
              </a:pPr>
              <a:r>
                <a:rPr sz="2400"/>
                <a:t>Start of HTML content</a:t>
              </a:r>
            </a:p>
          </p:txBody>
        </p:sp>
        <p:sp>
          <p:nvSpPr>
            <p:cNvPr id="115" name="Shape 115"/>
            <p:cNvSpPr/>
            <p:nvPr/>
          </p:nvSpPr>
          <p:spPr>
            <a:xfrm flipH="1" flipV="1">
              <a:off x="1800286" y="845967"/>
              <a:ext cx="4947762" cy="96365"/>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pPr lvl="0" algn="l" defTabSz="457200">
                <a:defRPr sz="1600">
                  <a:latin typeface="+mn-lt"/>
                  <a:ea typeface="+mn-ea"/>
                  <a:cs typeface="+mn-cs"/>
                  <a:sym typeface="Helvetica"/>
                </a:defRPr>
              </a:pPr>
              <a:endParaRPr/>
            </a:p>
          </p:txBody>
        </p:sp>
        <p:sp>
          <p:nvSpPr>
            <p:cNvPr id="116" name="Shape 116"/>
            <p:cNvSpPr/>
            <p:nvPr/>
          </p:nvSpPr>
          <p:spPr>
            <a:xfrm>
              <a:off x="6769708" y="5275163"/>
              <a:ext cx="3805396" cy="48837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defTabSz="914400">
                <a:defRPr sz="2400">
                  <a:latin typeface="Arial"/>
                  <a:ea typeface="Arial"/>
                  <a:cs typeface="Arial"/>
                  <a:sym typeface="Arial"/>
                </a:defRPr>
              </a:lvl1pPr>
            </a:lstStyle>
            <a:p>
              <a:pPr lvl="0">
                <a:defRPr sz="1800"/>
              </a:pPr>
              <a:r>
                <a:rPr sz="2400"/>
                <a:t>End of HTML content</a:t>
              </a:r>
            </a:p>
          </p:txBody>
        </p:sp>
        <p:sp>
          <p:nvSpPr>
            <p:cNvPr id="117" name="Shape 117"/>
            <p:cNvSpPr/>
            <p:nvPr/>
          </p:nvSpPr>
          <p:spPr>
            <a:xfrm flipH="1" flipV="1">
              <a:off x="1800286" y="5516725"/>
              <a:ext cx="4969423" cy="21075"/>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pPr lvl="0" algn="l" defTabSz="457200">
                <a:defRPr sz="1600">
                  <a:latin typeface="+mn-lt"/>
                  <a:ea typeface="+mn-ea"/>
                  <a:cs typeface="+mn-cs"/>
                  <a:sym typeface="Helvetica"/>
                </a:defRPr>
              </a:pPr>
              <a:endParaRPr/>
            </a:p>
          </p:txBody>
        </p:sp>
        <p:sp>
          <p:nvSpPr>
            <p:cNvPr id="118" name="Shape 118"/>
            <p:cNvSpPr/>
            <p:nvPr/>
          </p:nvSpPr>
          <p:spPr>
            <a:xfrm>
              <a:off x="6451917" y="3161262"/>
              <a:ext cx="614469" cy="16385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02"/>
                    <a:pt x="10800" y="675"/>
                  </a:cubicBezTo>
                  <a:lnTo>
                    <a:pt x="10800" y="10125"/>
                  </a:lnTo>
                  <a:cubicBezTo>
                    <a:pt x="10800" y="10498"/>
                    <a:pt x="15635" y="10800"/>
                    <a:pt x="21600" y="10800"/>
                  </a:cubicBezTo>
                  <a:cubicBezTo>
                    <a:pt x="15635" y="10800"/>
                    <a:pt x="10800" y="11102"/>
                    <a:pt x="10800" y="11475"/>
                  </a:cubicBezTo>
                  <a:lnTo>
                    <a:pt x="10800" y="20925"/>
                  </a:lnTo>
                  <a:cubicBezTo>
                    <a:pt x="10800" y="21298"/>
                    <a:pt x="5965" y="21600"/>
                    <a:pt x="0" y="21600"/>
                  </a:cubicBezTo>
                </a:path>
              </a:pathLst>
            </a:custGeom>
            <a:noFill/>
            <a:ln w="12700" cap="flat">
              <a:solidFill>
                <a:srgbClr val="000000"/>
              </a:solidFill>
              <a:prstDash val="solid"/>
              <a:round/>
            </a:ln>
            <a:effectLst/>
          </p:spPr>
          <p:txBody>
            <a:bodyPr wrap="square" lIns="65023" tIns="65023" rIns="65023" bIns="65023" numCol="1" anchor="t">
              <a:noAutofit/>
            </a:bodyPr>
            <a:lstStyle/>
            <a:p>
              <a:pPr lvl="0" algn="l" defTabSz="914400">
                <a:defRPr sz="3400">
                  <a:latin typeface="Arial"/>
                  <a:ea typeface="Arial"/>
                  <a:cs typeface="Arial"/>
                  <a:sym typeface="Arial"/>
                </a:defRPr>
              </a:pPr>
              <a:endParaRPr/>
            </a:p>
          </p:txBody>
        </p:sp>
        <p:sp>
          <p:nvSpPr>
            <p:cNvPr id="119" name="Shape 119"/>
            <p:cNvSpPr/>
            <p:nvPr/>
          </p:nvSpPr>
          <p:spPr>
            <a:xfrm>
              <a:off x="7066385" y="3673319"/>
              <a:ext cx="3481988" cy="488378"/>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defTabSz="914400">
                <a:defRPr sz="2400">
                  <a:latin typeface="Arial"/>
                  <a:ea typeface="Arial"/>
                  <a:cs typeface="Arial"/>
                  <a:sym typeface="Arial"/>
                </a:defRPr>
              </a:lvl1pPr>
            </a:lstStyle>
            <a:p>
              <a:pPr lvl="0">
                <a:defRPr sz="1800"/>
              </a:pPr>
              <a:r>
                <a:rPr sz="2400"/>
                <a:t>Visible page content</a:t>
              </a:r>
            </a:p>
          </p:txBody>
        </p:sp>
        <p:sp>
          <p:nvSpPr>
            <p:cNvPr id="120" name="Shape 120"/>
            <p:cNvSpPr/>
            <p:nvPr/>
          </p:nvSpPr>
          <p:spPr>
            <a:xfrm>
              <a:off x="6247094" y="1204967"/>
              <a:ext cx="495884" cy="12394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22"/>
                    <a:pt x="10800" y="720"/>
                  </a:cubicBezTo>
                  <a:lnTo>
                    <a:pt x="10800" y="10080"/>
                  </a:lnTo>
                  <a:cubicBezTo>
                    <a:pt x="10800" y="10478"/>
                    <a:pt x="15635" y="10800"/>
                    <a:pt x="21600" y="10800"/>
                  </a:cubicBezTo>
                  <a:cubicBezTo>
                    <a:pt x="15635" y="10800"/>
                    <a:pt x="10800" y="11122"/>
                    <a:pt x="10800" y="11520"/>
                  </a:cubicBezTo>
                  <a:lnTo>
                    <a:pt x="10800" y="20880"/>
                  </a:lnTo>
                  <a:cubicBezTo>
                    <a:pt x="10800" y="21278"/>
                    <a:pt x="5965" y="21600"/>
                    <a:pt x="0" y="21600"/>
                  </a:cubicBezTo>
                </a:path>
              </a:pathLst>
            </a:custGeom>
            <a:noFill/>
            <a:ln w="12700" cap="flat">
              <a:solidFill>
                <a:srgbClr val="000000"/>
              </a:solidFill>
              <a:prstDash val="solid"/>
              <a:round/>
            </a:ln>
            <a:effectLst/>
          </p:spPr>
          <p:txBody>
            <a:bodyPr wrap="square" lIns="65023" tIns="65023" rIns="65023" bIns="65023" numCol="1" anchor="t">
              <a:noAutofit/>
            </a:bodyPr>
            <a:lstStyle/>
            <a:p>
              <a:pPr lvl="0" algn="l" defTabSz="914400">
                <a:defRPr sz="3400">
                  <a:latin typeface="Arial"/>
                  <a:ea typeface="Arial"/>
                  <a:cs typeface="Arial"/>
                  <a:sym typeface="Arial"/>
                </a:defRPr>
              </a:pPr>
              <a:endParaRPr/>
            </a:p>
          </p:txBody>
        </p:sp>
        <p:sp>
          <p:nvSpPr>
            <p:cNvPr id="121" name="Shape 121"/>
            <p:cNvSpPr/>
            <p:nvPr/>
          </p:nvSpPr>
          <p:spPr>
            <a:xfrm>
              <a:off x="6769708" y="1522680"/>
              <a:ext cx="3805396" cy="488378"/>
            </a:xfrm>
            <a:prstGeom prst="rect">
              <a:avLst/>
            </a:prstGeom>
            <a:noFill/>
            <a:ln w="12700" cap="flat">
              <a:solidFill>
                <a:srgbClr val="000000"/>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defTabSz="914400">
                <a:defRPr sz="2400">
                  <a:latin typeface="Arial"/>
                  <a:ea typeface="Arial"/>
                  <a:cs typeface="Arial"/>
                  <a:sym typeface="Arial"/>
                </a:defRPr>
              </a:lvl1pPr>
            </a:lstStyle>
            <a:p>
              <a:pPr lvl="0">
                <a:defRPr sz="1800"/>
              </a:pPr>
              <a:r>
                <a:rPr sz="2400"/>
                <a:t>Meta-information</a:t>
              </a:r>
            </a:p>
          </p:txBody>
        </p:sp>
      </p:grpSp>
      <p:sp>
        <p:nvSpPr>
          <p:cNvPr id="123" name="Shape 123"/>
          <p:cNvSpPr/>
          <p:nvPr/>
        </p:nvSpPr>
        <p:spPr>
          <a:xfrm>
            <a:off x="1166660" y="2930985"/>
            <a:ext cx="101600" cy="111303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26"/>
                  <a:pt x="0" y="21434"/>
                </a:cubicBezTo>
                <a:lnTo>
                  <a:pt x="0" y="166"/>
                </a:lnTo>
                <a:cubicBezTo>
                  <a:pt x="0" y="74"/>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124" name="Shape 124"/>
          <p:cNvSpPr/>
          <p:nvPr/>
        </p:nvSpPr>
        <p:spPr>
          <a:xfrm>
            <a:off x="1166660" y="5125805"/>
            <a:ext cx="101600" cy="97993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6"/>
                  <a:pt x="0" y="21412"/>
                </a:cubicBezTo>
                <a:lnTo>
                  <a:pt x="0" y="188"/>
                </a:lnTo>
                <a:cubicBezTo>
                  <a:pt x="0" y="84"/>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125" name="Shape 125"/>
          <p:cNvSpPr/>
          <p:nvPr/>
        </p:nvSpPr>
        <p:spPr>
          <a:xfrm>
            <a:off x="947982" y="2470634"/>
            <a:ext cx="228748" cy="46918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60"/>
                  <a:pt x="0" y="21512"/>
                </a:cubicBezTo>
                <a:lnTo>
                  <a:pt x="0" y="88"/>
                </a:lnTo>
                <a:cubicBezTo>
                  <a:pt x="0" y="40"/>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iterate>
                                    <p:tmAbs val="0"/>
                                  </p:iterate>
                                  <p:childTnLst>
                                    <p:set>
                                      <p:cBhvr>
                                        <p:cTn id="6" fill="hold"/>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par>
                          <p:cTn id="8" fill="hold">
                            <p:stCondLst>
                              <p:cond delay="500"/>
                            </p:stCondLst>
                            <p:childTnLst>
                              <p:par>
                                <p:cTn id="9" presetID="10" presetClass="entr" presetSubtype="0" fill="hold" grpId="2" nodeType="afterEffect">
                                  <p:stCondLst>
                                    <p:cond delay="0"/>
                                  </p:stCondLst>
                                  <p:iterate>
                                    <p:tmAbs val="0"/>
                                  </p:iterate>
                                  <p:childTnLst>
                                    <p:set>
                                      <p:cBhvr>
                                        <p:cTn id="10" fill="hold"/>
                                        <p:tgtEl>
                                          <p:spTgt spid="124"/>
                                        </p:tgtEl>
                                        <p:attrNameLst>
                                          <p:attrName>style.visibility</p:attrName>
                                        </p:attrNameLst>
                                      </p:cBhvr>
                                      <p:to>
                                        <p:strVal val="visible"/>
                                      </p:to>
                                    </p:set>
                                    <p:animEffect transition="in" filter="fade">
                                      <p:cBhvr>
                                        <p:cTn id="11" dur="500"/>
                                        <p:tgtEl>
                                          <p:spTgt spid="124"/>
                                        </p:tgtEl>
                                      </p:cBhvr>
                                    </p:animEffect>
                                  </p:childTnLst>
                                </p:cTn>
                              </p:par>
                            </p:childTnLst>
                          </p:cTn>
                        </p:par>
                        <p:par>
                          <p:cTn id="12" fill="hold">
                            <p:stCondLst>
                              <p:cond delay="1000"/>
                            </p:stCondLst>
                            <p:childTnLst>
                              <p:par>
                                <p:cTn id="13" presetID="10" presetClass="entr" presetSubtype="0" fill="hold" grpId="3" nodeType="afterEffect">
                                  <p:stCondLst>
                                    <p:cond delay="0"/>
                                  </p:stCondLst>
                                  <p:iterate>
                                    <p:tmAbs val="0"/>
                                  </p:iterate>
                                  <p:childTnLst>
                                    <p:set>
                                      <p:cBhvr>
                                        <p:cTn id="14" fill="hold"/>
                                        <p:tgtEl>
                                          <p:spTgt spid="125"/>
                                        </p:tgtEl>
                                        <p:attrNameLst>
                                          <p:attrName>style.visibility</p:attrName>
                                        </p:attrNameLst>
                                      </p:cBhvr>
                                      <p:to>
                                        <p:strVal val="visible"/>
                                      </p:to>
                                    </p:set>
                                    <p:animEffect transition="in" filter="fade">
                                      <p:cBhvr>
                                        <p:cTn id="1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1" animBg="1" advAuto="0"/>
      <p:bldP spid="124" grpId="2" animBg="1" advAuto="0"/>
      <p:bldP spid="125" grpId="3"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977618" y="370275"/>
            <a:ext cx="11054081" cy="921174"/>
          </a:xfrm>
          <a:prstGeom prst="rect">
            <a:avLst/>
          </a:prstGeom>
        </p:spPr>
        <p:txBody>
          <a:bodyPr>
            <a:normAutofit/>
          </a:bodyPr>
          <a:lstStyle>
            <a:lvl1pPr algn="ctr">
              <a:defRPr sz="5600">
                <a:solidFill>
                  <a:srgbClr val="C00000"/>
                </a:solidFill>
              </a:defRPr>
            </a:lvl1pPr>
          </a:lstStyle>
          <a:p>
            <a:pPr lvl="0">
              <a:defRPr sz="1800" b="0">
                <a:solidFill>
                  <a:srgbClr val="000000"/>
                </a:solidFill>
              </a:defRPr>
            </a:pPr>
            <a:r>
              <a:rPr sz="5600" b="1">
                <a:solidFill>
                  <a:srgbClr val="C00000"/>
                </a:solidFill>
              </a:rPr>
              <a:t>Some Common Mistakes</a:t>
            </a:r>
          </a:p>
        </p:txBody>
      </p:sp>
      <p:sp>
        <p:nvSpPr>
          <p:cNvPr id="130" name="Shape 130"/>
          <p:cNvSpPr>
            <a:spLocks noGrp="1"/>
          </p:cNvSpPr>
          <p:nvPr>
            <p:ph type="body" idx="1"/>
          </p:nvPr>
        </p:nvSpPr>
        <p:spPr>
          <a:xfrm>
            <a:off x="638951" y="1600765"/>
            <a:ext cx="12110544" cy="7167668"/>
          </a:xfrm>
          <a:prstGeom prst="rect">
            <a:avLst/>
          </a:prstGeom>
        </p:spPr>
        <p:txBody>
          <a:bodyPr>
            <a:normAutofit/>
          </a:bodyPr>
          <a:lstStyle/>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1</a:t>
            </a:r>
            <a:r>
              <a:rPr sz="3400">
                <a:latin typeface="Consolas"/>
                <a:ea typeface="Consolas"/>
                <a:cs typeface="Consolas"/>
                <a:sym typeface="Consolas"/>
              </a:rPr>
              <a:t> &lt;hmtl&gt;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2</a:t>
            </a:r>
            <a:r>
              <a:rPr sz="3400">
                <a:latin typeface="Consolas"/>
                <a:ea typeface="Consolas"/>
                <a:cs typeface="Consolas"/>
                <a:sym typeface="Consolas"/>
              </a:rPr>
              <a:t>    &lt;head&gt;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3</a:t>
            </a:r>
            <a:r>
              <a:rPr sz="3400">
                <a:latin typeface="Consolas"/>
                <a:ea typeface="Consolas"/>
                <a:cs typeface="Consolas"/>
                <a:sym typeface="Consolas"/>
              </a:rPr>
              <a:t>          </a:t>
            </a:r>
            <a:r>
              <a:rPr sz="3400">
                <a:solidFill>
                  <a:srgbClr val="FF2600"/>
                </a:solidFill>
                <a:latin typeface="Consolas"/>
                <a:ea typeface="Consolas"/>
                <a:cs typeface="Consolas"/>
                <a:sym typeface="Consolas"/>
              </a:rPr>
              <a:t> &lt;h1&gt; My first web page&lt;/h1&gt;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4</a:t>
            </a:r>
            <a:r>
              <a:rPr sz="3400">
                <a:latin typeface="Consolas"/>
                <a:ea typeface="Consolas"/>
                <a:cs typeface="Consolas"/>
                <a:sym typeface="Consolas"/>
              </a:rPr>
              <a:t>     &lt;/head&gt;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5</a:t>
            </a:r>
            <a:r>
              <a:rPr sz="3400">
                <a:latin typeface="Consolas"/>
                <a:ea typeface="Consolas"/>
                <a:cs typeface="Consolas"/>
                <a:sym typeface="Consolas"/>
              </a:rPr>
              <a:t>     &lt;body&gt;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6</a:t>
            </a:r>
            <a:r>
              <a:rPr sz="3400">
                <a:latin typeface="Consolas"/>
                <a:ea typeface="Consolas"/>
                <a:cs typeface="Consolas"/>
                <a:sym typeface="Consolas"/>
              </a:rPr>
              <a:t>        </a:t>
            </a:r>
            <a:r>
              <a:rPr sz="3400">
                <a:solidFill>
                  <a:srgbClr val="FF2600"/>
                </a:solidFill>
                <a:latin typeface="Consolas"/>
                <a:ea typeface="Consolas"/>
                <a:cs typeface="Consolas"/>
                <a:sym typeface="Consolas"/>
              </a:rPr>
              <a:t>&lt;p1&gt; This is a paragraph …. &lt;/p1&gt;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7</a:t>
            </a:r>
            <a:r>
              <a:rPr sz="3400">
                <a:latin typeface="Consolas"/>
                <a:ea typeface="Consolas"/>
                <a:cs typeface="Consolas"/>
                <a:sym typeface="Consolas"/>
              </a:rPr>
              <a:t>	    &lt;img scr="image.jpg" alt="description"&gt;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8</a:t>
            </a:r>
            <a:r>
              <a:rPr sz="3400">
                <a:latin typeface="Consolas"/>
                <a:ea typeface="Consolas"/>
                <a:cs typeface="Consolas"/>
                <a:sym typeface="Consolas"/>
              </a:rPr>
              <a:t>        </a:t>
            </a:r>
            <a:r>
              <a:rPr sz="3400">
                <a:solidFill>
                  <a:srgbClr val="FF2600"/>
                </a:solidFill>
                <a:latin typeface="Consolas"/>
                <a:ea typeface="Consolas"/>
                <a:cs typeface="Consolas"/>
                <a:sym typeface="Consolas"/>
              </a:rPr>
              <a:t>&lt;a href="http://www.w3schools.com"&gt;&lt;/a&gt;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9</a:t>
            </a:r>
            <a:r>
              <a:rPr sz="3400">
                <a:latin typeface="Consolas"/>
                <a:ea typeface="Consolas"/>
                <a:cs typeface="Consolas"/>
                <a:sym typeface="Consolas"/>
              </a:rPr>
              <a:t>    &lt;/body&gt;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10</a:t>
            </a:r>
            <a:r>
              <a:rPr sz="3400">
                <a:latin typeface="Consolas"/>
                <a:ea typeface="Consolas"/>
                <a:cs typeface="Consolas"/>
                <a:sym typeface="Consolas"/>
              </a:rPr>
              <a:t> &lt;/html&gt;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nvSpPr>
        <p:spPr>
          <a:xfrm>
            <a:off x="711200" y="711200"/>
            <a:ext cx="12009120"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4400" b="1">
                <a:latin typeface="Trebuchet MS"/>
                <a:ea typeface="Trebuchet MS"/>
                <a:cs typeface="Trebuchet MS"/>
                <a:sym typeface="Trebuchet MS"/>
              </a:defRPr>
            </a:lvl1pPr>
          </a:lstStyle>
          <a:p>
            <a:pPr lvl="0">
              <a:defRPr sz="1800" b="0"/>
            </a:pPr>
            <a:r>
              <a:rPr sz="4400" b="1"/>
              <a:t>Week 1: Create Your Own Simple Web Page</a:t>
            </a:r>
          </a:p>
        </p:txBody>
      </p:sp>
      <p:sp>
        <p:nvSpPr>
          <p:cNvPr id="135" name="Shape 135"/>
          <p:cNvSpPr/>
          <p:nvPr/>
        </p:nvSpPr>
        <p:spPr>
          <a:xfrm>
            <a:off x="914400" y="2133600"/>
            <a:ext cx="10871199" cy="6228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914400">
              <a:buClr>
                <a:srgbClr val="C00000"/>
              </a:buClr>
              <a:buSzPct val="80000"/>
              <a:buFont typeface="Wingdings"/>
              <a:buChar char="➢"/>
              <a:tabLst>
                <a:tab pos="114300" algn="l"/>
              </a:tabLst>
              <a:defRPr sz="1800"/>
            </a:pPr>
            <a:r>
              <a:rPr sz="4400">
                <a:latin typeface="Times New Roman"/>
                <a:ea typeface="Times New Roman"/>
                <a:cs typeface="Times New Roman"/>
                <a:sym typeface="Times New Roman"/>
              </a:rPr>
              <a:t> Basic HTML Structure</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Creating a title</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Including section headers</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Starting a paragraph</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Inserting images on a page</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Creating a link to another web page</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Adding line breaks/horizontal rules</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Adding comments</a:t>
            </a:r>
            <a:endParaRPr sz="4400">
              <a:latin typeface="Arial"/>
              <a:ea typeface="Arial"/>
              <a:cs typeface="Arial"/>
              <a:sym typeface="Arial"/>
            </a:endParaRPr>
          </a:p>
          <a:p>
            <a:pPr lvl="1" indent="457200" algn="l" defTabSz="914400">
              <a:tabLst>
                <a:tab pos="114300" algn="l"/>
              </a:tabLst>
              <a:defRPr sz="1800"/>
            </a:pPr>
            <a:endParaRPr sz="3600">
              <a:latin typeface="Times New Roman"/>
              <a:ea typeface="Times New Roman"/>
              <a:cs typeface="Times New Roman"/>
              <a:sym typeface="Times New Roman"/>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nvSpPr>
        <p:spPr>
          <a:xfrm>
            <a:off x="711200" y="677826"/>
            <a:ext cx="12009120" cy="1473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914400">
              <a:defRPr sz="1800"/>
            </a:pPr>
            <a:r>
              <a:rPr sz="6200" b="1">
                <a:solidFill>
                  <a:srgbClr val="C00000"/>
                </a:solidFill>
                <a:latin typeface="Trebuchet MS"/>
                <a:ea typeface="Trebuchet MS"/>
                <a:cs typeface="Trebuchet MS"/>
                <a:sym typeface="Trebuchet MS"/>
              </a:rPr>
              <a:t>Internet Technology</a:t>
            </a:r>
            <a:br>
              <a:rPr sz="6200" b="1">
                <a:solidFill>
                  <a:srgbClr val="C00000"/>
                </a:solidFill>
                <a:latin typeface="Trebuchet MS"/>
                <a:ea typeface="Trebuchet MS"/>
                <a:cs typeface="Trebuchet MS"/>
                <a:sym typeface="Trebuchet MS"/>
              </a:rPr>
            </a:br>
            <a:r>
              <a:rPr sz="3800" b="1">
                <a:solidFill>
                  <a:srgbClr val="595959"/>
                </a:solidFill>
                <a:latin typeface="Trebuchet MS"/>
                <a:ea typeface="Trebuchet MS"/>
                <a:cs typeface="Trebuchet MS"/>
                <a:sym typeface="Trebuchet MS"/>
              </a:rPr>
              <a:t>(week 2)</a:t>
            </a:r>
          </a:p>
        </p:txBody>
      </p:sp>
      <p:sp>
        <p:nvSpPr>
          <p:cNvPr id="141" name="Shape 141"/>
          <p:cNvSpPr/>
          <p:nvPr/>
        </p:nvSpPr>
        <p:spPr>
          <a:xfrm>
            <a:off x="238097" y="2317064"/>
            <a:ext cx="13701565" cy="354492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lvl="0" algn="l" defTabSz="914400">
              <a:buClr>
                <a:srgbClr val="C00000"/>
              </a:buClr>
              <a:buSzPct val="80000"/>
              <a:buFont typeface="Wingdings"/>
              <a:buChar char="➢"/>
              <a:tabLst>
                <a:tab pos="114300" algn="l"/>
              </a:tabLst>
              <a:defRPr sz="1800"/>
            </a:pPr>
            <a:r>
              <a:rPr sz="4400">
                <a:latin typeface="Times New Roman"/>
                <a:ea typeface="Times New Roman"/>
                <a:cs typeface="Times New Roman"/>
                <a:sym typeface="Times New Roman"/>
              </a:rPr>
              <a:t> </a:t>
            </a:r>
            <a:r>
              <a:rPr sz="4400">
                <a:solidFill>
                  <a:srgbClr val="FF2600"/>
                </a:solidFill>
                <a:latin typeface="Times New Roman"/>
                <a:ea typeface="Times New Roman"/>
                <a:cs typeface="Times New Roman"/>
                <a:sym typeface="Times New Roman"/>
              </a:rPr>
              <a:t>&lt;br&gt; </a:t>
            </a:r>
            <a:r>
              <a:rPr sz="4400">
                <a:latin typeface="Times New Roman"/>
                <a:ea typeface="Times New Roman"/>
                <a:cs typeface="Times New Roman"/>
                <a:sym typeface="Times New Roman"/>
              </a:rPr>
              <a:t>creates a line break</a:t>
            </a:r>
          </a:p>
          <a:p>
            <a:pPr lvl="0" algn="l" defTabSz="914400">
              <a:buClr>
                <a:srgbClr val="C00000"/>
              </a:buClr>
              <a:buSzPct val="80000"/>
              <a:buFont typeface="Wingdings"/>
              <a:buChar char="➢"/>
              <a:tabLst>
                <a:tab pos="114300" algn="l"/>
              </a:tabLst>
              <a:defRPr sz="1800"/>
            </a:pPr>
            <a:r>
              <a:rPr sz="4400">
                <a:latin typeface="Times New Roman"/>
                <a:ea typeface="Times New Roman"/>
                <a:cs typeface="Times New Roman"/>
                <a:sym typeface="Times New Roman"/>
              </a:rPr>
              <a:t>Introducing the unordered list element</a:t>
            </a:r>
          </a:p>
          <a:p>
            <a:pPr lvl="0" algn="l" defTabSz="914400">
              <a:buClr>
                <a:srgbClr val="C00000"/>
              </a:buClr>
              <a:buSzPct val="80000"/>
              <a:buFont typeface="Wingdings"/>
              <a:buChar char="➢"/>
              <a:tabLst>
                <a:tab pos="114300" algn="l"/>
              </a:tabLst>
              <a:defRPr sz="1800"/>
            </a:pPr>
            <a:r>
              <a:rPr sz="4400">
                <a:latin typeface="Times New Roman"/>
                <a:ea typeface="Times New Roman"/>
                <a:cs typeface="Times New Roman"/>
                <a:sym typeface="Times New Roman"/>
              </a:rPr>
              <a:t> Used for lists (obviously) and for navigation links</a:t>
            </a:r>
          </a:p>
          <a:p>
            <a:pPr lvl="0" algn="l" defTabSz="914400">
              <a:tabLst>
                <a:tab pos="114300" algn="l"/>
              </a:tabLst>
              <a:defRPr sz="1800"/>
            </a:pPr>
            <a:endParaRPr sz="3400">
              <a:latin typeface="Arial"/>
              <a:ea typeface="Arial"/>
              <a:cs typeface="Arial"/>
              <a:sym typeface="Arial"/>
            </a:endParaRPr>
          </a:p>
          <a:p>
            <a:pPr lvl="0" algn="l" defTabSz="914400">
              <a:tabLst>
                <a:tab pos="114300" algn="l"/>
              </a:tabLst>
              <a:defRPr sz="1800"/>
            </a:pPr>
            <a:endParaRPr sz="3400">
              <a:latin typeface="Arial"/>
              <a:ea typeface="Arial"/>
              <a:cs typeface="Arial"/>
              <a:sym typeface="Arial"/>
            </a:endParaRPr>
          </a:p>
        </p:txBody>
      </p:sp>
      <p:sp>
        <p:nvSpPr>
          <p:cNvPr id="142" name="Shape 142"/>
          <p:cNvSpPr/>
          <p:nvPr/>
        </p:nvSpPr>
        <p:spPr>
          <a:xfrm>
            <a:off x="614317" y="5272186"/>
            <a:ext cx="6535090" cy="3104255"/>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lvl="0" algn="l" defTabSz="914400">
              <a:defRPr sz="1800"/>
            </a:pPr>
            <a:r>
              <a:rPr sz="3400">
                <a:solidFill>
                  <a:srgbClr val="0000FF"/>
                </a:solidFill>
                <a:latin typeface="Consolas"/>
                <a:ea typeface="Consolas"/>
                <a:cs typeface="Consolas"/>
                <a:sym typeface="Consolas"/>
              </a:rPr>
              <a:t>&lt;ul&gt;</a:t>
            </a:r>
          </a:p>
          <a:p>
            <a:pPr lvl="1" indent="457200" algn="l" defTabSz="914400">
              <a:defRPr sz="1800"/>
            </a:pPr>
            <a:r>
              <a:rPr sz="3400">
                <a:solidFill>
                  <a:srgbClr val="0000FF"/>
                </a:solidFill>
                <a:latin typeface="Consolas"/>
                <a:ea typeface="Consolas"/>
                <a:cs typeface="Consolas"/>
                <a:sym typeface="Consolas"/>
              </a:rPr>
              <a:t>&lt;li&gt;List item one&lt;/li&gt;</a:t>
            </a:r>
          </a:p>
          <a:p>
            <a:pPr lvl="1" indent="457200" algn="l" defTabSz="914400">
              <a:defRPr sz="1800"/>
            </a:pPr>
            <a:r>
              <a:rPr sz="3400">
                <a:solidFill>
                  <a:srgbClr val="0000FF"/>
                </a:solidFill>
                <a:latin typeface="Consolas"/>
                <a:ea typeface="Consolas"/>
                <a:cs typeface="Consolas"/>
                <a:sym typeface="Consolas"/>
              </a:rPr>
              <a:t>&lt;li&gt;List item two&lt;/li&gt;</a:t>
            </a:r>
          </a:p>
          <a:p>
            <a:pPr lvl="1" indent="457200" algn="l" defTabSz="914400">
              <a:defRPr sz="1800"/>
            </a:pPr>
            <a:r>
              <a:rPr sz="3400">
                <a:solidFill>
                  <a:srgbClr val="0000FF"/>
                </a:solidFill>
                <a:latin typeface="Consolas"/>
                <a:ea typeface="Consolas"/>
                <a:cs typeface="Consolas"/>
                <a:sym typeface="Consolas"/>
              </a:rPr>
              <a:t>&lt;li&gt;List item three&lt;/li&gt;</a:t>
            </a:r>
          </a:p>
          <a:p>
            <a:pPr lvl="0" algn="l" defTabSz="914400">
              <a:defRPr sz="1800"/>
            </a:pPr>
            <a:r>
              <a:rPr sz="3400">
                <a:solidFill>
                  <a:srgbClr val="0000FF"/>
                </a:solidFill>
                <a:latin typeface="Consolas"/>
                <a:ea typeface="Consolas"/>
                <a:cs typeface="Consolas"/>
                <a:sym typeface="Consolas"/>
              </a:rPr>
              <a:t>&lt;/ul&gt;</a:t>
            </a:r>
            <a:br>
              <a:rPr sz="3400">
                <a:solidFill>
                  <a:srgbClr val="0000FF"/>
                </a:solidFill>
                <a:latin typeface="Consolas"/>
                <a:ea typeface="Consolas"/>
                <a:cs typeface="Consolas"/>
                <a:sym typeface="Consolas"/>
              </a:rPr>
            </a:br>
            <a:endParaRPr sz="3400">
              <a:solidFill>
                <a:srgbClr val="0000FF"/>
              </a:solidFill>
              <a:latin typeface="Consolas"/>
              <a:ea typeface="Consolas"/>
              <a:cs typeface="Consolas"/>
              <a:sym typeface="Consolas"/>
            </a:endParaRPr>
          </a:p>
        </p:txBody>
      </p:sp>
      <p:sp>
        <p:nvSpPr>
          <p:cNvPr id="143" name="Shape 143"/>
          <p:cNvSpPr/>
          <p:nvPr/>
        </p:nvSpPr>
        <p:spPr>
          <a:xfrm>
            <a:off x="7374201" y="5451939"/>
            <a:ext cx="495884" cy="2826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22"/>
                  <a:pt x="10800" y="720"/>
                </a:cubicBezTo>
                <a:lnTo>
                  <a:pt x="10800" y="10080"/>
                </a:lnTo>
                <a:cubicBezTo>
                  <a:pt x="10800" y="10478"/>
                  <a:pt x="15635" y="10800"/>
                  <a:pt x="21600" y="10800"/>
                </a:cubicBezTo>
                <a:cubicBezTo>
                  <a:pt x="15635" y="10800"/>
                  <a:pt x="10800" y="11122"/>
                  <a:pt x="10800" y="11520"/>
                </a:cubicBezTo>
                <a:lnTo>
                  <a:pt x="10800" y="20880"/>
                </a:lnTo>
                <a:cubicBezTo>
                  <a:pt x="10800" y="21278"/>
                  <a:pt x="5965" y="21600"/>
                  <a:pt x="0" y="21600"/>
                </a:cubicBezTo>
              </a:path>
            </a:pathLst>
          </a:custGeom>
          <a:ln w="12700">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144" name="Shape 144"/>
          <p:cNvSpPr/>
          <p:nvPr/>
        </p:nvSpPr>
        <p:spPr>
          <a:xfrm>
            <a:off x="8220350" y="5856901"/>
            <a:ext cx="3365824" cy="1654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340894" lvl="0" indent="-340894" algn="l" defTabSz="914400">
              <a:buSzPct val="100000"/>
              <a:buChar char="•"/>
              <a:defRPr sz="1800"/>
            </a:pPr>
            <a:r>
              <a:rPr sz="3400">
                <a:latin typeface="Trebuchet MS"/>
                <a:ea typeface="Trebuchet MS"/>
                <a:cs typeface="Trebuchet MS"/>
                <a:sym typeface="Trebuchet MS"/>
              </a:rPr>
              <a:t>List item one</a:t>
            </a:r>
          </a:p>
          <a:p>
            <a:pPr marL="340894" lvl="0" indent="-340894" algn="l" defTabSz="914400">
              <a:buSzPct val="100000"/>
              <a:buChar char="•"/>
              <a:defRPr sz="1800"/>
            </a:pPr>
            <a:r>
              <a:rPr sz="3400">
                <a:latin typeface="Trebuchet MS"/>
                <a:ea typeface="Trebuchet MS"/>
                <a:cs typeface="Trebuchet MS"/>
                <a:sym typeface="Trebuchet MS"/>
              </a:rPr>
              <a:t>List item two</a:t>
            </a:r>
          </a:p>
          <a:p>
            <a:pPr marL="340894" lvl="0" indent="-340894" algn="l" defTabSz="914400">
              <a:buSzPct val="100000"/>
              <a:buChar char="•"/>
              <a:defRPr sz="1800"/>
            </a:pPr>
            <a:r>
              <a:rPr sz="3400">
                <a:latin typeface="Trebuchet MS"/>
                <a:ea typeface="Trebuchet MS"/>
                <a:cs typeface="Trebuchet MS"/>
                <a:sym typeface="Trebuchet MS"/>
              </a:rPr>
              <a:t>List item three</a:t>
            </a:r>
          </a:p>
        </p:txBody>
      </p:sp>
      <p:sp>
        <p:nvSpPr>
          <p:cNvPr id="145" name="Shape 145"/>
          <p:cNvSpPr/>
          <p:nvPr/>
        </p:nvSpPr>
        <p:spPr>
          <a:xfrm>
            <a:off x="3356564" y="4382844"/>
            <a:ext cx="1262519"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914400">
              <a:defRPr sz="3400" b="1">
                <a:latin typeface="Trebuchet MS"/>
                <a:ea typeface="Trebuchet MS"/>
                <a:cs typeface="Trebuchet MS"/>
                <a:sym typeface="Trebuchet MS"/>
              </a:defRPr>
            </a:lvl1pPr>
          </a:lstStyle>
          <a:p>
            <a:pPr lvl="0">
              <a:defRPr sz="1800" b="0"/>
            </a:pPr>
            <a:r>
              <a:rPr sz="3400" b="1"/>
              <a:t>HTML</a:t>
            </a:r>
          </a:p>
        </p:txBody>
      </p:sp>
      <p:sp>
        <p:nvSpPr>
          <p:cNvPr id="146" name="Shape 146"/>
          <p:cNvSpPr/>
          <p:nvPr/>
        </p:nvSpPr>
        <p:spPr>
          <a:xfrm>
            <a:off x="8241606" y="4382844"/>
            <a:ext cx="3323478"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914400">
              <a:defRPr sz="3400" b="1">
                <a:latin typeface="Trebuchet MS"/>
                <a:ea typeface="Trebuchet MS"/>
                <a:cs typeface="Trebuchet MS"/>
                <a:sym typeface="Trebuchet MS"/>
              </a:defRPr>
            </a:lvl1pPr>
          </a:lstStyle>
          <a:p>
            <a:pPr lvl="0">
              <a:defRPr sz="1800" b="0"/>
            </a:pPr>
            <a:r>
              <a:rPr sz="3400" b="1"/>
              <a:t>Browser Output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nvSpPr>
        <p:spPr>
          <a:xfrm>
            <a:off x="711200" y="677826"/>
            <a:ext cx="12009120" cy="1473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914400">
              <a:defRPr sz="1800"/>
            </a:pPr>
            <a:r>
              <a:rPr sz="6200" b="1">
                <a:solidFill>
                  <a:srgbClr val="C00000"/>
                </a:solidFill>
                <a:latin typeface="Trebuchet MS"/>
                <a:ea typeface="Trebuchet MS"/>
                <a:cs typeface="Trebuchet MS"/>
                <a:sym typeface="Trebuchet MS"/>
              </a:rPr>
              <a:t>Internet Technology</a:t>
            </a:r>
            <a:br>
              <a:rPr sz="6200" b="1">
                <a:solidFill>
                  <a:srgbClr val="C00000"/>
                </a:solidFill>
                <a:latin typeface="Trebuchet MS"/>
                <a:ea typeface="Trebuchet MS"/>
                <a:cs typeface="Trebuchet MS"/>
                <a:sym typeface="Trebuchet MS"/>
              </a:rPr>
            </a:br>
            <a:r>
              <a:rPr sz="3800" b="1">
                <a:solidFill>
                  <a:srgbClr val="595959"/>
                </a:solidFill>
                <a:latin typeface="Trebuchet MS"/>
                <a:ea typeface="Trebuchet MS"/>
                <a:cs typeface="Trebuchet MS"/>
                <a:sym typeface="Trebuchet MS"/>
              </a:rPr>
              <a:t>(week 2)</a:t>
            </a:r>
          </a:p>
        </p:txBody>
      </p:sp>
      <p:sp>
        <p:nvSpPr>
          <p:cNvPr id="149" name="Shape 149"/>
          <p:cNvSpPr/>
          <p:nvPr/>
        </p:nvSpPr>
        <p:spPr>
          <a:xfrm>
            <a:off x="914400" y="3342004"/>
            <a:ext cx="11683999" cy="3677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312068" lvl="0" indent="-1312068" algn="l" defTabSz="914400">
              <a:spcBef>
                <a:spcPts val="1200"/>
              </a:spcBef>
              <a:buClr>
                <a:srgbClr val="C00000"/>
              </a:buClr>
              <a:buSzPct val="80000"/>
              <a:buFont typeface="Wingdings"/>
              <a:buChar char="➢"/>
              <a:tabLst>
                <a:tab pos="114300" algn="l"/>
              </a:tabLst>
              <a:defRPr sz="1800"/>
            </a:pPr>
            <a:r>
              <a:rPr sz="5800">
                <a:solidFill>
                  <a:srgbClr val="808080"/>
                </a:solidFill>
                <a:latin typeface="Times New Roman"/>
                <a:ea typeface="Times New Roman"/>
                <a:cs typeface="Times New Roman"/>
                <a:sym typeface="Times New Roman"/>
              </a:rPr>
              <a:t>Recap of week 1</a:t>
            </a:r>
            <a:endParaRPr sz="5800">
              <a:latin typeface="Arial"/>
              <a:ea typeface="Arial"/>
              <a:cs typeface="Arial"/>
              <a:sym typeface="Arial"/>
            </a:endParaRPr>
          </a:p>
          <a:p>
            <a:pPr marL="1312068" lvl="0" indent="-1312068" algn="l" defTabSz="914400">
              <a:spcBef>
                <a:spcPts val="1200"/>
              </a:spcBef>
              <a:buClr>
                <a:srgbClr val="C00000"/>
              </a:buClr>
              <a:buSzPct val="80000"/>
              <a:buFont typeface="Wingdings"/>
              <a:buChar char="➢"/>
              <a:tabLst>
                <a:tab pos="114300" algn="l"/>
              </a:tabLst>
              <a:defRPr sz="1800"/>
            </a:pPr>
            <a:r>
              <a:rPr sz="5800">
                <a:solidFill>
                  <a:srgbClr val="808080"/>
                </a:solidFill>
                <a:latin typeface="Times New Roman"/>
                <a:ea typeface="Times New Roman"/>
                <a:cs typeface="Times New Roman"/>
                <a:sym typeface="Times New Roman"/>
              </a:rPr>
              <a:t>Web Standards</a:t>
            </a:r>
            <a:endParaRPr sz="5800">
              <a:latin typeface="Arial"/>
              <a:ea typeface="Arial"/>
              <a:cs typeface="Arial"/>
              <a:sym typeface="Arial"/>
            </a:endParaRPr>
          </a:p>
          <a:p>
            <a:pPr marL="1312068" lvl="0" indent="-1312068" algn="l" defTabSz="914400">
              <a:spcBef>
                <a:spcPts val="1200"/>
              </a:spcBef>
              <a:buClr>
                <a:srgbClr val="C00000"/>
              </a:buClr>
              <a:buSzPct val="80000"/>
              <a:buFont typeface="Wingdings"/>
              <a:buChar char="➢"/>
              <a:tabLst>
                <a:tab pos="114300" algn="l"/>
              </a:tabLst>
              <a:defRPr sz="1800"/>
            </a:pPr>
            <a:r>
              <a:rPr sz="5800">
                <a:solidFill>
                  <a:srgbClr val="C00000"/>
                </a:solidFill>
                <a:latin typeface="Times New Roman"/>
                <a:ea typeface="Times New Roman"/>
                <a:cs typeface="Times New Roman"/>
                <a:sym typeface="Times New Roman"/>
              </a:rPr>
              <a:t>Make another web page using Table Elements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609599" y="406399"/>
            <a:ext cx="12009123"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a:solidFill>
                  <a:srgbClr val="C00000"/>
                </a:solidFill>
              </a:rPr>
              <a:t>Web Standards</a:t>
            </a:r>
          </a:p>
        </p:txBody>
      </p:sp>
      <p:sp>
        <p:nvSpPr>
          <p:cNvPr id="152" name="Shape 152"/>
          <p:cNvSpPr/>
          <p:nvPr/>
        </p:nvSpPr>
        <p:spPr>
          <a:xfrm>
            <a:off x="742810" y="1831697"/>
            <a:ext cx="12343270" cy="52629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67110" lvl="0" indent="-367110" algn="l" defTabSz="914400">
              <a:spcBef>
                <a:spcPts val="600"/>
              </a:spcBef>
              <a:buClr>
                <a:srgbClr val="C00000"/>
              </a:buClr>
              <a:buSzPct val="80000"/>
              <a:buFont typeface="Arial"/>
              <a:buChar char="•"/>
              <a:defRPr sz="1800"/>
            </a:pPr>
            <a:r>
              <a:rPr sz="4600" dirty="0" smtClean="0">
                <a:latin typeface="Times New Roman"/>
                <a:ea typeface="Times New Roman"/>
                <a:cs typeface="Times New Roman"/>
                <a:sym typeface="Times New Roman"/>
              </a:rPr>
              <a:t>We </a:t>
            </a:r>
            <a:r>
              <a:rPr sz="4600" dirty="0">
                <a:latin typeface="Times New Roman"/>
                <a:ea typeface="Times New Roman"/>
                <a:cs typeface="Times New Roman"/>
                <a:sym typeface="Times New Roman"/>
              </a:rPr>
              <a:t>need to write valid W3C HTML</a:t>
            </a:r>
          </a:p>
          <a:p>
            <a:pPr marL="337741" lvl="0" indent="-337741" algn="l" defTabSz="914400">
              <a:spcBef>
                <a:spcPts val="600"/>
              </a:spcBef>
              <a:buClr>
                <a:srgbClr val="C00000"/>
              </a:buClr>
              <a:buSzPct val="80000"/>
              <a:buFont typeface="Arial"/>
              <a:buChar char="•"/>
              <a:defRPr sz="1800"/>
            </a:pPr>
            <a:r>
              <a:rPr sz="4600" dirty="0">
                <a:latin typeface="Times New Roman"/>
                <a:ea typeface="Times New Roman"/>
                <a:cs typeface="Times New Roman"/>
                <a:sym typeface="Times New Roman"/>
              </a:rPr>
              <a:t>World Wide Web Consortium  = W3C </a:t>
            </a:r>
          </a:p>
          <a:p>
            <a:pPr marL="337741" lvl="0" indent="-337741" algn="l" defTabSz="914400">
              <a:spcBef>
                <a:spcPts val="600"/>
              </a:spcBef>
              <a:buClr>
                <a:srgbClr val="C00000"/>
              </a:buClr>
              <a:buSzPct val="80000"/>
              <a:buFont typeface="Arial"/>
              <a:buChar char="•"/>
              <a:defRPr sz="1800"/>
            </a:pPr>
            <a:r>
              <a:rPr sz="4600" dirty="0">
                <a:latin typeface="Times New Roman"/>
                <a:ea typeface="Times New Roman"/>
                <a:cs typeface="Times New Roman"/>
                <a:sym typeface="Times New Roman"/>
              </a:rPr>
              <a:t>W3C is a committee that lays down web  standards</a:t>
            </a:r>
          </a:p>
          <a:p>
            <a:pPr marL="337741" lvl="0" indent="-337741" algn="l" defTabSz="914400">
              <a:spcBef>
                <a:spcPts val="600"/>
              </a:spcBef>
              <a:buClr>
                <a:srgbClr val="C00000"/>
              </a:buClr>
              <a:buSzPct val="80000"/>
              <a:buFont typeface="Arial"/>
              <a:buChar char="•"/>
              <a:defRPr sz="1800"/>
            </a:pPr>
            <a:r>
              <a:rPr sz="4600" dirty="0">
                <a:latin typeface="Times New Roman"/>
                <a:ea typeface="Times New Roman"/>
                <a:cs typeface="Times New Roman"/>
                <a:sym typeface="Times New Roman"/>
              </a:rPr>
              <a:t>Some browsers may tolerate errors, however we need consistency across all of them. </a:t>
            </a:r>
          </a:p>
          <a:p>
            <a:pPr marL="337741" lvl="0" indent="-337741" algn="l" defTabSz="914400">
              <a:spcBef>
                <a:spcPts val="600"/>
              </a:spcBef>
              <a:buClr>
                <a:srgbClr val="C00000"/>
              </a:buClr>
              <a:buSzPct val="80000"/>
              <a:buFont typeface="Arial"/>
              <a:buChar char="•"/>
              <a:defRPr sz="1800"/>
            </a:pPr>
            <a:r>
              <a:rPr sz="4600" dirty="0">
                <a:latin typeface="Times New Roman"/>
                <a:ea typeface="Times New Roman"/>
                <a:cs typeface="Times New Roman"/>
                <a:sym typeface="Times New Roman"/>
              </a:rPr>
              <a:t>Browsers will interpret HTML/CSS using the W3C specification. </a:t>
            </a:r>
            <a:endParaRPr sz="3400" dirty="0">
              <a:latin typeface="Arial"/>
              <a:ea typeface="Arial"/>
              <a:cs typeface="Arial"/>
              <a:sym typeface="Aria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p:nvPr/>
        </p:nvSpPr>
        <p:spPr>
          <a:xfrm>
            <a:off x="609599" y="406399"/>
            <a:ext cx="12009123"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a:solidFill>
                  <a:srgbClr val="C00000"/>
                </a:solidFill>
              </a:rPr>
              <a:t>How do we validate HTML?</a:t>
            </a:r>
          </a:p>
        </p:txBody>
      </p:sp>
      <p:sp>
        <p:nvSpPr>
          <p:cNvPr id="155" name="Shape 155"/>
          <p:cNvSpPr/>
          <p:nvPr/>
        </p:nvSpPr>
        <p:spPr>
          <a:xfrm>
            <a:off x="2796039" y="1488327"/>
            <a:ext cx="7601630" cy="1146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lvl="0" algn="l" defTabSz="914400">
              <a:defRPr sz="1800"/>
            </a:pPr>
            <a:r>
              <a:rPr sz="3400">
                <a:latin typeface="Trebuchet MS"/>
                <a:ea typeface="Trebuchet MS"/>
                <a:cs typeface="Trebuchet MS"/>
                <a:sym typeface="Trebuchet MS"/>
              </a:rPr>
              <a:t>W3C offers a online validation service</a:t>
            </a:r>
          </a:p>
          <a:p>
            <a:pPr lvl="0" defTabSz="914400">
              <a:defRPr sz="1800"/>
            </a:pPr>
            <a:r>
              <a:rPr sz="3400">
                <a:solidFill>
                  <a:srgbClr val="009999"/>
                </a:solidFill>
                <a:uFill>
                  <a:solidFill>
                    <a:srgbClr val="009999"/>
                  </a:solidFill>
                </a:uFill>
                <a:latin typeface="Trebuchet MS"/>
                <a:ea typeface="Trebuchet MS"/>
                <a:cs typeface="Trebuchet MS"/>
                <a:sym typeface="Trebuchet MS"/>
                <a:hlinkClick r:id="rId2"/>
              </a:rPr>
              <a:t>https://validator.w3.org/</a:t>
            </a:r>
            <a:r>
              <a:rPr sz="3400">
                <a:latin typeface="Trebuchet MS"/>
                <a:ea typeface="Trebuchet MS"/>
                <a:cs typeface="Trebuchet MS"/>
                <a:sym typeface="Trebuchet MS"/>
              </a:rPr>
              <a:t> </a:t>
            </a:r>
          </a:p>
        </p:txBody>
      </p:sp>
      <p:pic>
        <p:nvPicPr>
          <p:cNvPr id="156" name="image5.png"/>
          <p:cNvPicPr/>
          <p:nvPr/>
        </p:nvPicPr>
        <p:blipFill>
          <a:blip r:embed="rId3">
            <a:extLst/>
          </a:blip>
          <a:stretch>
            <a:fillRect/>
          </a:stretch>
        </p:blipFill>
        <p:spPr>
          <a:xfrm>
            <a:off x="250683" y="2901092"/>
            <a:ext cx="12368039" cy="4627622"/>
          </a:xfrm>
          <a:prstGeom prst="rect">
            <a:avLst/>
          </a:prstGeom>
          <a:ln w="12700">
            <a:miter lim="400000"/>
          </a:ln>
        </p:spPr>
      </p:pic>
      <p:sp>
        <p:nvSpPr>
          <p:cNvPr id="157" name="Shape 157"/>
          <p:cNvSpPr/>
          <p:nvPr/>
        </p:nvSpPr>
        <p:spPr>
          <a:xfrm>
            <a:off x="237433" y="7758676"/>
            <a:ext cx="9646332" cy="75401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914400">
              <a:buClr>
                <a:srgbClr val="C00000"/>
              </a:buClr>
              <a:buSzPct val="80000"/>
              <a:buFont typeface="Wingdings"/>
              <a:buChar char="➢"/>
              <a:tabLst>
                <a:tab pos="114300" algn="l"/>
              </a:tabLst>
              <a:defRPr sz="4400">
                <a:latin typeface="Times New Roman"/>
                <a:ea typeface="Times New Roman"/>
                <a:cs typeface="Times New Roman"/>
                <a:sym typeface="Times New Roman"/>
              </a:defRPr>
            </a:lvl1pPr>
          </a:lstStyle>
          <a:p>
            <a:pPr lvl="0">
              <a:defRPr sz="1800"/>
            </a:pPr>
            <a:r>
              <a:rPr sz="4400"/>
              <a:t> Your HTML must be valid from now 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nvSpPr>
        <p:spPr>
          <a:xfrm>
            <a:off x="609599" y="406399"/>
            <a:ext cx="12009123"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a:solidFill>
                  <a:srgbClr val="C00000"/>
                </a:solidFill>
              </a:rPr>
              <a:t>Table Elements</a:t>
            </a:r>
          </a:p>
        </p:txBody>
      </p:sp>
      <p:sp>
        <p:nvSpPr>
          <p:cNvPr id="160" name="Shape 160"/>
          <p:cNvSpPr/>
          <p:nvPr/>
        </p:nvSpPr>
        <p:spPr>
          <a:xfrm>
            <a:off x="508001" y="1657208"/>
            <a:ext cx="12343270" cy="56353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67110" lvl="0" indent="-367110" algn="l" defTabSz="914400">
              <a:spcBef>
                <a:spcPts val="600"/>
              </a:spcBef>
              <a:buClr>
                <a:srgbClr val="C00000"/>
              </a:buClr>
              <a:buSzPct val="80000"/>
              <a:buFont typeface="Arial"/>
              <a:buChar char="•"/>
              <a:defRPr sz="1800"/>
            </a:pPr>
            <a:r>
              <a:rPr sz="5000">
                <a:latin typeface="Times New Roman"/>
                <a:ea typeface="Times New Roman"/>
                <a:cs typeface="Times New Roman"/>
                <a:sym typeface="Times New Roman"/>
              </a:rPr>
              <a:t>The </a:t>
            </a:r>
            <a:r>
              <a:rPr sz="3800">
                <a:solidFill>
                  <a:srgbClr val="C00000"/>
                </a:solidFill>
                <a:latin typeface="Consolas"/>
                <a:ea typeface="Consolas"/>
                <a:cs typeface="Consolas"/>
                <a:sym typeface="Consolas"/>
              </a:rPr>
              <a:t>&lt;table&gt; </a:t>
            </a:r>
            <a:r>
              <a:rPr sz="5000">
                <a:latin typeface="Times New Roman"/>
                <a:ea typeface="Times New Roman"/>
                <a:cs typeface="Times New Roman"/>
                <a:sym typeface="Times New Roman"/>
              </a:rPr>
              <a:t>tag encompasses the whole table </a:t>
            </a:r>
            <a:endParaRPr sz="3400">
              <a:latin typeface="Arial"/>
              <a:ea typeface="Arial"/>
              <a:cs typeface="Arial"/>
              <a:sym typeface="Arial"/>
            </a:endParaRPr>
          </a:p>
          <a:p>
            <a:pPr marL="367110" lvl="0" indent="-367110" algn="l" defTabSz="914400">
              <a:spcBef>
                <a:spcPts val="600"/>
              </a:spcBef>
              <a:buClr>
                <a:srgbClr val="C00000"/>
              </a:buClr>
              <a:buSzPct val="80000"/>
              <a:buFont typeface="Arial"/>
              <a:buChar char="•"/>
              <a:defRPr sz="1800"/>
            </a:pPr>
            <a:r>
              <a:rPr sz="5000">
                <a:latin typeface="Times New Roman"/>
                <a:ea typeface="Times New Roman"/>
                <a:cs typeface="Times New Roman"/>
                <a:sym typeface="Times New Roman"/>
              </a:rPr>
              <a:t>It contains rows, each one is a </a:t>
            </a:r>
            <a:r>
              <a:rPr sz="3800">
                <a:solidFill>
                  <a:srgbClr val="C00000"/>
                </a:solidFill>
                <a:latin typeface="Consolas"/>
                <a:ea typeface="Consolas"/>
                <a:cs typeface="Consolas"/>
                <a:sym typeface="Consolas"/>
              </a:rPr>
              <a:t>&lt;tr&gt; </a:t>
            </a:r>
            <a:r>
              <a:rPr sz="5000">
                <a:latin typeface="Times New Roman"/>
                <a:ea typeface="Times New Roman"/>
                <a:cs typeface="Times New Roman"/>
                <a:sym typeface="Times New Roman"/>
              </a:rPr>
              <a:t>element</a:t>
            </a:r>
          </a:p>
          <a:p>
            <a:pPr marL="367110" lvl="0" indent="-367110" algn="l" defTabSz="914400">
              <a:spcBef>
                <a:spcPts val="600"/>
              </a:spcBef>
              <a:buClr>
                <a:srgbClr val="C00000"/>
              </a:buClr>
              <a:buSzPct val="80000"/>
              <a:buFont typeface="Arial"/>
              <a:buChar char="•"/>
              <a:defRPr sz="1800"/>
            </a:pPr>
            <a:r>
              <a:rPr sz="5000">
                <a:latin typeface="Times New Roman"/>
                <a:ea typeface="Times New Roman"/>
                <a:cs typeface="Times New Roman"/>
                <a:sym typeface="Times New Roman"/>
              </a:rPr>
              <a:t>Each row may contain a mixture of heading and data cells which are defined by the </a:t>
            </a:r>
            <a:r>
              <a:rPr sz="3800">
                <a:solidFill>
                  <a:srgbClr val="C00000"/>
                </a:solidFill>
                <a:latin typeface="Consolas"/>
                <a:ea typeface="Consolas"/>
                <a:cs typeface="Consolas"/>
                <a:sym typeface="Consolas"/>
              </a:rPr>
              <a:t>&lt;th&gt; </a:t>
            </a:r>
            <a:r>
              <a:rPr sz="5000">
                <a:latin typeface="Times New Roman"/>
                <a:ea typeface="Times New Roman"/>
                <a:cs typeface="Times New Roman"/>
                <a:sym typeface="Times New Roman"/>
              </a:rPr>
              <a:t>and </a:t>
            </a:r>
            <a:r>
              <a:rPr sz="3800">
                <a:solidFill>
                  <a:srgbClr val="C00000"/>
                </a:solidFill>
                <a:latin typeface="Consolas"/>
                <a:ea typeface="Consolas"/>
                <a:cs typeface="Consolas"/>
                <a:sym typeface="Consolas"/>
              </a:rPr>
              <a:t>&lt;td&gt; </a:t>
            </a:r>
            <a:r>
              <a:rPr sz="5000">
                <a:latin typeface="Times New Roman"/>
                <a:ea typeface="Times New Roman"/>
                <a:cs typeface="Times New Roman"/>
                <a:sym typeface="Times New Roman"/>
              </a:rPr>
              <a:t>tags</a:t>
            </a:r>
            <a:endParaRPr sz="3400">
              <a:latin typeface="Arial"/>
              <a:ea typeface="Arial"/>
              <a:cs typeface="Arial"/>
              <a:sym typeface="Arial"/>
            </a:endParaRPr>
          </a:p>
          <a:p>
            <a:pPr marL="367110" lvl="0" indent="-367110" algn="l" defTabSz="914400">
              <a:spcBef>
                <a:spcPts val="600"/>
              </a:spcBef>
              <a:buClr>
                <a:srgbClr val="C00000"/>
              </a:buClr>
              <a:buSzPct val="80000"/>
              <a:buFont typeface="Arial"/>
              <a:buChar char="•"/>
              <a:defRPr sz="1800"/>
            </a:pPr>
            <a:r>
              <a:rPr sz="5000">
                <a:latin typeface="Times New Roman"/>
                <a:ea typeface="Times New Roman"/>
                <a:cs typeface="Times New Roman"/>
                <a:sym typeface="Times New Roman"/>
              </a:rPr>
              <a:t>Optionally you may also add a </a:t>
            </a:r>
            <a:r>
              <a:rPr sz="3800">
                <a:solidFill>
                  <a:srgbClr val="C00000"/>
                </a:solidFill>
                <a:latin typeface="Consolas"/>
                <a:ea typeface="Consolas"/>
                <a:cs typeface="Consolas"/>
                <a:sym typeface="Consolas"/>
              </a:rPr>
              <a:t>&lt;caption&gt; </a:t>
            </a:r>
            <a:r>
              <a:rPr sz="5000">
                <a:latin typeface="Times New Roman"/>
                <a:ea typeface="Times New Roman"/>
                <a:cs typeface="Times New Roman"/>
                <a:sym typeface="Times New Roman"/>
              </a:rPr>
              <a:t>to your table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666044" y="542890"/>
            <a:ext cx="11835273" cy="69583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914400">
              <a:tabLst>
                <a:tab pos="114300" algn="l"/>
              </a:tabLst>
              <a:defRPr sz="1800"/>
            </a:pPr>
            <a:r>
              <a:rPr sz="4200">
                <a:solidFill>
                  <a:srgbClr val="C00000"/>
                </a:solidFill>
                <a:latin typeface="Arial"/>
                <a:ea typeface="Arial"/>
                <a:cs typeface="Arial"/>
                <a:sym typeface="Arial"/>
              </a:rPr>
              <a:t>A basic 3 x 3 table</a:t>
            </a:r>
          </a:p>
          <a:p>
            <a:pPr lvl="0" algn="l" defTabSz="914400">
              <a:tabLst>
                <a:tab pos="114300" algn="l"/>
              </a:tabLst>
              <a:defRPr sz="1800"/>
            </a:pPr>
            <a:r>
              <a:rPr sz="2400" b="1">
                <a:solidFill>
                  <a:srgbClr val="C00000"/>
                </a:solidFill>
                <a:latin typeface="Consolas"/>
                <a:ea typeface="Consolas"/>
                <a:cs typeface="Consolas"/>
                <a:sym typeface="Consolas"/>
              </a:rPr>
              <a:t>&lt;table&gt;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&lt;caption&gt;</a:t>
            </a:r>
            <a:r>
              <a:rPr sz="2400">
                <a:latin typeface="Consolas"/>
                <a:ea typeface="Consolas"/>
                <a:cs typeface="Consolas"/>
                <a:sym typeface="Consolas"/>
              </a:rPr>
              <a:t>Table Title</a:t>
            </a:r>
            <a:r>
              <a:rPr sz="2400" b="1">
                <a:solidFill>
                  <a:srgbClr val="C00000"/>
                </a:solidFill>
                <a:latin typeface="Consolas"/>
                <a:ea typeface="Consolas"/>
                <a:cs typeface="Consolas"/>
                <a:sym typeface="Consolas"/>
              </a:rPr>
              <a:t>&lt;/caption&gt;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 &lt;tr&gt;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&lt;th&gt;</a:t>
            </a:r>
            <a:r>
              <a:rPr sz="2400">
                <a:latin typeface="Consolas"/>
                <a:ea typeface="Consolas"/>
                <a:cs typeface="Consolas"/>
                <a:sym typeface="Consolas"/>
              </a:rPr>
              <a:t>Header 1</a:t>
            </a:r>
            <a:r>
              <a:rPr sz="2400" b="1">
                <a:solidFill>
                  <a:srgbClr val="C00000"/>
                </a:solidFill>
                <a:latin typeface="Consolas"/>
                <a:ea typeface="Consolas"/>
                <a:cs typeface="Consolas"/>
                <a:sym typeface="Consolas"/>
              </a:rPr>
              <a:t>&lt;/th&gt;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&lt;th&gt;</a:t>
            </a:r>
            <a:r>
              <a:rPr sz="2400">
                <a:latin typeface="Consolas"/>
                <a:ea typeface="Consolas"/>
                <a:cs typeface="Consolas"/>
                <a:sym typeface="Consolas"/>
              </a:rPr>
              <a:t>Header 2&lt;/th&gt;</a:t>
            </a:r>
            <a:br>
              <a:rPr sz="2400">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&lt;th&gt;</a:t>
            </a:r>
            <a:r>
              <a:rPr sz="2400">
                <a:latin typeface="Consolas"/>
                <a:ea typeface="Consolas"/>
                <a:cs typeface="Consolas"/>
                <a:sym typeface="Consolas"/>
              </a:rPr>
              <a:t>Header 3&lt;/th&gt;</a:t>
            </a:r>
            <a:br>
              <a:rPr sz="2400">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&lt;/tr&gt;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&lt;tr&gt;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&lt;td&gt;</a:t>
            </a:r>
            <a:r>
              <a:rPr sz="2400">
                <a:latin typeface="Consolas"/>
                <a:ea typeface="Consolas"/>
                <a:cs typeface="Consolas"/>
                <a:sym typeface="Consolas"/>
              </a:rPr>
              <a:t>Row 1 Col 1</a:t>
            </a:r>
            <a:r>
              <a:rPr sz="2400" b="1">
                <a:solidFill>
                  <a:srgbClr val="C00000"/>
                </a:solidFill>
                <a:latin typeface="Consolas"/>
                <a:ea typeface="Consolas"/>
                <a:cs typeface="Consolas"/>
                <a:sym typeface="Consolas"/>
              </a:rPr>
              <a:t>&lt;/td&gt;</a:t>
            </a:r>
            <a:br>
              <a:rPr sz="2400" b="1">
                <a:solidFill>
                  <a:srgbClr val="C00000"/>
                </a:solidFill>
                <a:latin typeface="Consolas"/>
                <a:ea typeface="Consolas"/>
                <a:cs typeface="Consolas"/>
                <a:sym typeface="Consolas"/>
              </a:rPr>
            </a:br>
            <a:r>
              <a:rPr sz="2400">
                <a:latin typeface="Consolas"/>
                <a:ea typeface="Consolas"/>
                <a:cs typeface="Consolas"/>
                <a:sym typeface="Consolas"/>
              </a:rPr>
              <a:t>        &lt;td&gt;Row 1 Col 2&lt;/td&gt;</a:t>
            </a:r>
            <a:br>
              <a:rPr sz="2400">
                <a:latin typeface="Consolas"/>
                <a:ea typeface="Consolas"/>
                <a:cs typeface="Consolas"/>
                <a:sym typeface="Consolas"/>
              </a:rPr>
            </a:br>
            <a:r>
              <a:rPr sz="2400">
                <a:latin typeface="Consolas"/>
                <a:ea typeface="Consolas"/>
                <a:cs typeface="Consolas"/>
                <a:sym typeface="Consolas"/>
              </a:rPr>
              <a:t>        &lt;td&gt;Row 1 Col 3&lt;/td&gt;</a:t>
            </a:r>
            <a:br>
              <a:rPr sz="2400">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&lt;/tr&gt;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&lt;tr&gt;</a:t>
            </a:r>
            <a:br>
              <a:rPr sz="2400" b="1">
                <a:solidFill>
                  <a:srgbClr val="C00000"/>
                </a:solidFill>
                <a:latin typeface="Consolas"/>
                <a:ea typeface="Consolas"/>
                <a:cs typeface="Consolas"/>
                <a:sym typeface="Consolas"/>
              </a:rPr>
            </a:br>
            <a:r>
              <a:rPr sz="2400">
                <a:latin typeface="Consolas"/>
                <a:ea typeface="Consolas"/>
                <a:cs typeface="Consolas"/>
                <a:sym typeface="Consolas"/>
              </a:rPr>
              <a:t>        &lt;td&gt;Row 2 Col 1&lt;/td&gt;</a:t>
            </a:r>
            <a:br>
              <a:rPr sz="2400">
                <a:latin typeface="Consolas"/>
                <a:ea typeface="Consolas"/>
                <a:cs typeface="Consolas"/>
                <a:sym typeface="Consolas"/>
              </a:rPr>
            </a:br>
            <a:r>
              <a:rPr sz="2400">
                <a:latin typeface="Consolas"/>
                <a:ea typeface="Consolas"/>
                <a:cs typeface="Consolas"/>
                <a:sym typeface="Consolas"/>
              </a:rPr>
              <a:t>        &lt;td&gt;Row 2 Col 2&lt;/td&gt;</a:t>
            </a:r>
            <a:br>
              <a:rPr sz="2400">
                <a:latin typeface="Consolas"/>
                <a:ea typeface="Consolas"/>
                <a:cs typeface="Consolas"/>
                <a:sym typeface="Consolas"/>
              </a:rPr>
            </a:br>
            <a:r>
              <a:rPr sz="2400">
                <a:latin typeface="Consolas"/>
                <a:ea typeface="Consolas"/>
                <a:cs typeface="Consolas"/>
                <a:sym typeface="Consolas"/>
              </a:rPr>
              <a:t>        &lt;td&gt;Row 2 Col 3&lt;/td&gt;</a:t>
            </a:r>
            <a:br>
              <a:rPr sz="2400">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&lt;/tr&gt;</a:t>
            </a:r>
            <a:br>
              <a:rPr sz="2400" b="1">
                <a:solidFill>
                  <a:srgbClr val="C00000"/>
                </a:solidFill>
                <a:latin typeface="Consolas"/>
                <a:ea typeface="Consolas"/>
                <a:cs typeface="Consolas"/>
                <a:sym typeface="Consolas"/>
              </a:rPr>
            </a:br>
            <a:r>
              <a:rPr sz="2400" b="1">
                <a:solidFill>
                  <a:srgbClr val="C00000"/>
                </a:solidFill>
                <a:latin typeface="Consolas"/>
                <a:ea typeface="Consolas"/>
                <a:cs typeface="Consolas"/>
                <a:sym typeface="Consolas"/>
              </a:rPr>
              <a:t> &lt;/table&gt;</a:t>
            </a:r>
          </a:p>
        </p:txBody>
      </p:sp>
      <p:pic>
        <p:nvPicPr>
          <p:cNvPr id="163" name="image6.png" descr="Task1"/>
          <p:cNvPicPr/>
          <p:nvPr/>
        </p:nvPicPr>
        <p:blipFill>
          <a:blip r:embed="rId2">
            <a:extLst/>
          </a:blip>
          <a:stretch>
            <a:fillRect/>
          </a:stretch>
        </p:blipFill>
        <p:spPr>
          <a:xfrm>
            <a:off x="6714702" y="2418926"/>
            <a:ext cx="5887933" cy="2895794"/>
          </a:xfrm>
          <a:prstGeom prst="rect">
            <a:avLst/>
          </a:prstGeom>
          <a:ln w="12700">
            <a:miter lim="400000"/>
          </a:ln>
        </p:spPr>
      </p:pic>
      <p:sp>
        <p:nvSpPr>
          <p:cNvPr id="164" name="Shape 164"/>
          <p:cNvSpPr/>
          <p:nvPr/>
        </p:nvSpPr>
        <p:spPr>
          <a:xfrm>
            <a:off x="666044" y="2228240"/>
            <a:ext cx="125551" cy="152203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34"/>
                  <a:pt x="0" y="21454"/>
                </a:cubicBezTo>
                <a:lnTo>
                  <a:pt x="0" y="146"/>
                </a:lnTo>
                <a:cubicBezTo>
                  <a:pt x="0" y="66"/>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165" name="Shape 165"/>
          <p:cNvSpPr/>
          <p:nvPr/>
        </p:nvSpPr>
        <p:spPr>
          <a:xfrm>
            <a:off x="684192" y="4159920"/>
            <a:ext cx="83171" cy="15361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57"/>
                  <a:pt x="0" y="21504"/>
                </a:cubicBezTo>
                <a:lnTo>
                  <a:pt x="0" y="96"/>
                </a:lnTo>
                <a:cubicBezTo>
                  <a:pt x="0" y="43"/>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166" name="Shape 166"/>
          <p:cNvSpPr/>
          <p:nvPr/>
        </p:nvSpPr>
        <p:spPr>
          <a:xfrm>
            <a:off x="717870" y="6082924"/>
            <a:ext cx="73725" cy="15589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62"/>
                  <a:pt x="0" y="21516"/>
                </a:cubicBezTo>
                <a:lnTo>
                  <a:pt x="0" y="84"/>
                </a:lnTo>
                <a:cubicBezTo>
                  <a:pt x="0" y="38"/>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167" name="Shape 167"/>
          <p:cNvSpPr/>
          <p:nvPr/>
        </p:nvSpPr>
        <p:spPr>
          <a:xfrm>
            <a:off x="358810" y="1425645"/>
            <a:ext cx="205918" cy="662590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75"/>
                  <a:pt x="0" y="21545"/>
                </a:cubicBezTo>
                <a:lnTo>
                  <a:pt x="0" y="55"/>
                </a:lnTo>
                <a:cubicBezTo>
                  <a:pt x="0" y="25"/>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6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p:tmAbs val="0"/>
                                  </p:iterate>
                                  <p:childTnLst>
                                    <p:set>
                                      <p:cBhvr>
                                        <p:cTn id="12" fill="hold"/>
                                        <p:tgtEl>
                                          <p:spTgt spid="16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p:tmAbs val="0"/>
                                  </p:iterate>
                                  <p:childTnLst>
                                    <p:set>
                                      <p:cBhvr>
                                        <p:cTn id="15" fill="hold"/>
                                        <p:tgtEl>
                                          <p:spTgt spid="16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p:tmAbs val="0"/>
                                  </p:iterate>
                                  <p:childTnLst>
                                    <p:set>
                                      <p:cBhvr>
                                        <p:cTn id="18" fill="hold"/>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1" animBg="1" advAuto="0"/>
      <p:bldP spid="164" grpId="2" animBg="1" advAuto="0"/>
      <p:bldP spid="165" grpId="3" animBg="1" advAuto="0"/>
      <p:bldP spid="166" grpId="4" animBg="1" advAuto="0"/>
      <p:bldP spid="167" grpId="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p:nvPr/>
        </p:nvSpPr>
        <p:spPr>
          <a:xfrm>
            <a:off x="609599" y="406399"/>
            <a:ext cx="12009123"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a:solidFill>
                  <a:srgbClr val="C00000"/>
                </a:solidFill>
              </a:rPr>
              <a:t>Table Attributes</a:t>
            </a:r>
          </a:p>
        </p:txBody>
      </p:sp>
      <p:sp>
        <p:nvSpPr>
          <p:cNvPr id="170" name="Shape 170"/>
          <p:cNvSpPr/>
          <p:nvPr/>
        </p:nvSpPr>
        <p:spPr>
          <a:xfrm>
            <a:off x="508001" y="1657208"/>
            <a:ext cx="12343270" cy="52054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67110" lvl="0" indent="-367110" algn="l" defTabSz="914400">
              <a:spcBef>
                <a:spcPts val="600"/>
              </a:spcBef>
              <a:buClr>
                <a:srgbClr val="C00000"/>
              </a:buClr>
              <a:buSzPct val="80000"/>
              <a:buFont typeface="Arial"/>
              <a:buChar char="•"/>
              <a:defRPr sz="1800"/>
            </a:pPr>
            <a:r>
              <a:rPr sz="5000">
                <a:latin typeface="Times New Roman"/>
                <a:ea typeface="Times New Roman"/>
                <a:cs typeface="Times New Roman"/>
                <a:sym typeface="Times New Roman"/>
              </a:rPr>
              <a:t>The </a:t>
            </a:r>
            <a:r>
              <a:rPr sz="3800">
                <a:solidFill>
                  <a:srgbClr val="C00000"/>
                </a:solidFill>
                <a:latin typeface="Consolas"/>
                <a:ea typeface="Consolas"/>
                <a:cs typeface="Consolas"/>
                <a:sym typeface="Consolas"/>
              </a:rPr>
              <a:t>&lt;table&gt;, &lt;td&gt; and &lt;th&gt; </a:t>
            </a:r>
            <a:r>
              <a:rPr sz="5000">
                <a:latin typeface="Times New Roman"/>
                <a:ea typeface="Times New Roman"/>
                <a:cs typeface="Times New Roman"/>
                <a:sym typeface="Times New Roman"/>
              </a:rPr>
              <a:t>tag elements can also contain attributes to modify the look and feel of the table.</a:t>
            </a:r>
          </a:p>
          <a:p>
            <a:pPr marL="736203" lvl="1" indent="-279003" algn="l" defTabSz="914400">
              <a:spcBef>
                <a:spcPts val="600"/>
              </a:spcBef>
              <a:buClr>
                <a:srgbClr val="C00000"/>
              </a:buClr>
              <a:buSzPct val="80000"/>
              <a:buFont typeface="Arial"/>
              <a:buChar char="•"/>
              <a:defRPr sz="1800"/>
            </a:pPr>
            <a:r>
              <a:rPr sz="3800">
                <a:solidFill>
                  <a:srgbClr val="C00000"/>
                </a:solidFill>
                <a:latin typeface="Consolas"/>
                <a:ea typeface="Consolas"/>
                <a:cs typeface="Consolas"/>
                <a:sym typeface="Consolas"/>
              </a:rPr>
              <a:t>&lt;</a:t>
            </a:r>
            <a:r>
              <a:rPr sz="3800">
                <a:latin typeface="Consolas"/>
                <a:ea typeface="Consolas"/>
                <a:cs typeface="Consolas"/>
                <a:sym typeface="Consolas"/>
              </a:rPr>
              <a:t>table</a:t>
            </a:r>
            <a:r>
              <a:rPr sz="3800">
                <a:solidFill>
                  <a:srgbClr val="C00000"/>
                </a:solidFill>
                <a:latin typeface="Consolas"/>
                <a:ea typeface="Consolas"/>
                <a:cs typeface="Consolas"/>
                <a:sym typeface="Consolas"/>
              </a:rPr>
              <a:t> border= "1"&gt; </a:t>
            </a:r>
            <a:r>
              <a:rPr sz="3800">
                <a:latin typeface="Consolas"/>
                <a:ea typeface="Consolas"/>
                <a:cs typeface="Consolas"/>
                <a:sym typeface="Consolas"/>
              </a:rPr>
              <a:t>this can be used until we introduce CSS</a:t>
            </a:r>
          </a:p>
          <a:p>
            <a:pPr marL="736203" lvl="1" indent="-279003" algn="l" defTabSz="914400">
              <a:spcBef>
                <a:spcPts val="600"/>
              </a:spcBef>
              <a:buClr>
                <a:srgbClr val="C00000"/>
              </a:buClr>
              <a:buSzPct val="80000"/>
              <a:buFont typeface="Arial"/>
              <a:buChar char="•"/>
              <a:defRPr sz="1800"/>
            </a:pPr>
            <a:r>
              <a:rPr sz="3800">
                <a:solidFill>
                  <a:srgbClr val="C00000"/>
                </a:solidFill>
                <a:latin typeface="Consolas"/>
                <a:ea typeface="Consolas"/>
                <a:cs typeface="Consolas"/>
                <a:sym typeface="Consolas"/>
              </a:rPr>
              <a:t>&lt;th colspan="2"&gt;, &lt;td colspan="2"&gt; </a:t>
            </a:r>
            <a:r>
              <a:rPr sz="3800">
                <a:latin typeface="Consolas"/>
                <a:ea typeface="Consolas"/>
                <a:cs typeface="Consolas"/>
                <a:sym typeface="Consolas"/>
              </a:rPr>
              <a:t>defines the number of columns a cell should span</a:t>
            </a:r>
            <a:endParaRPr sz="3800">
              <a:solidFill>
                <a:srgbClr val="C00000"/>
              </a:solidFill>
              <a:latin typeface="Consolas"/>
              <a:ea typeface="Consolas"/>
              <a:cs typeface="Consolas"/>
              <a:sym typeface="Consolas"/>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p:nvPr/>
        </p:nvSpPr>
        <p:spPr>
          <a:xfrm>
            <a:off x="711200" y="677826"/>
            <a:ext cx="12009120" cy="1473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914400">
              <a:defRPr sz="1800"/>
            </a:pPr>
            <a:r>
              <a:rPr sz="6200" b="1" dirty="0">
                <a:solidFill>
                  <a:srgbClr val="C00000"/>
                </a:solidFill>
                <a:latin typeface="Trebuchet MS"/>
                <a:ea typeface="Trebuchet MS"/>
                <a:cs typeface="Trebuchet MS"/>
                <a:sym typeface="Trebuchet MS"/>
              </a:rPr>
              <a:t>Internet Technology</a:t>
            </a:r>
            <a:br>
              <a:rPr sz="6200" b="1" dirty="0">
                <a:solidFill>
                  <a:srgbClr val="C00000"/>
                </a:solidFill>
                <a:latin typeface="Trebuchet MS"/>
                <a:ea typeface="Trebuchet MS"/>
                <a:cs typeface="Trebuchet MS"/>
                <a:sym typeface="Trebuchet MS"/>
              </a:rPr>
            </a:br>
            <a:r>
              <a:rPr sz="3800" b="1" dirty="0">
                <a:solidFill>
                  <a:srgbClr val="595959"/>
                </a:solidFill>
                <a:latin typeface="Trebuchet MS"/>
                <a:ea typeface="Trebuchet MS"/>
                <a:cs typeface="Trebuchet MS"/>
                <a:sym typeface="Trebuchet MS"/>
              </a:rPr>
              <a:t>(week 2)</a:t>
            </a:r>
          </a:p>
        </p:txBody>
      </p:sp>
      <p:sp>
        <p:nvSpPr>
          <p:cNvPr id="58" name="Shape 58"/>
          <p:cNvSpPr/>
          <p:nvPr/>
        </p:nvSpPr>
        <p:spPr>
          <a:xfrm>
            <a:off x="873761" y="2529204"/>
            <a:ext cx="11683999" cy="40318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312068" lvl="0" indent="-1312068" algn="l" defTabSz="914400">
              <a:spcBef>
                <a:spcPts val="1200"/>
              </a:spcBef>
              <a:buClr>
                <a:srgbClr val="C00000"/>
              </a:buClr>
              <a:buSzPct val="80000"/>
              <a:buFont typeface="Wingdings"/>
              <a:buChar char="➢"/>
              <a:tabLst>
                <a:tab pos="114300" algn="l"/>
              </a:tabLst>
              <a:defRPr sz="1800"/>
            </a:pPr>
            <a:r>
              <a:rPr sz="5800" dirty="0">
                <a:latin typeface="Times New Roman"/>
                <a:ea typeface="Times New Roman"/>
                <a:cs typeface="Times New Roman"/>
                <a:sym typeface="Times New Roman"/>
              </a:rPr>
              <a:t>Recap of week 1</a:t>
            </a:r>
          </a:p>
          <a:p>
            <a:pPr marL="1312068" lvl="0" indent="-1312068" algn="l" defTabSz="914400">
              <a:spcBef>
                <a:spcPts val="1200"/>
              </a:spcBef>
              <a:buClr>
                <a:srgbClr val="C00000"/>
              </a:buClr>
              <a:buSzPct val="80000"/>
              <a:buFont typeface="Wingdings"/>
              <a:buChar char="➢"/>
              <a:tabLst>
                <a:tab pos="114300" algn="l"/>
              </a:tabLst>
              <a:defRPr sz="1800"/>
            </a:pPr>
            <a:r>
              <a:rPr sz="5800" dirty="0">
                <a:latin typeface="Times New Roman"/>
                <a:ea typeface="Times New Roman"/>
                <a:cs typeface="Times New Roman"/>
                <a:sym typeface="Times New Roman"/>
              </a:rPr>
              <a:t>Some new tags</a:t>
            </a:r>
            <a:endParaRPr sz="5800" dirty="0">
              <a:latin typeface="Arial"/>
              <a:ea typeface="Arial"/>
              <a:cs typeface="Arial"/>
              <a:sym typeface="Arial"/>
            </a:endParaRPr>
          </a:p>
          <a:p>
            <a:pPr marL="1312068" lvl="0" indent="-1312068" algn="l" defTabSz="914400">
              <a:spcBef>
                <a:spcPts val="1200"/>
              </a:spcBef>
              <a:buClr>
                <a:srgbClr val="C00000"/>
              </a:buClr>
              <a:buSzPct val="80000"/>
              <a:buFont typeface="Wingdings"/>
              <a:buChar char="➢"/>
              <a:tabLst>
                <a:tab pos="114300" algn="l"/>
              </a:tabLst>
              <a:defRPr sz="1800"/>
            </a:pPr>
            <a:r>
              <a:rPr sz="5800" dirty="0">
                <a:latin typeface="Times New Roman"/>
                <a:ea typeface="Times New Roman"/>
                <a:cs typeface="Times New Roman"/>
                <a:sym typeface="Times New Roman"/>
              </a:rPr>
              <a:t>Web Standards</a:t>
            </a:r>
          </a:p>
          <a:p>
            <a:pPr marL="1312068" lvl="0" indent="-1312068" algn="l" defTabSz="914400">
              <a:spcBef>
                <a:spcPts val="1200"/>
              </a:spcBef>
              <a:buClr>
                <a:srgbClr val="C00000"/>
              </a:buClr>
              <a:buSzPct val="80000"/>
              <a:buFont typeface="Wingdings"/>
              <a:buChar char="➢"/>
              <a:tabLst>
                <a:tab pos="114300" algn="l"/>
              </a:tabLst>
              <a:defRPr sz="1800"/>
            </a:pPr>
            <a:r>
              <a:rPr sz="5800" dirty="0">
                <a:latin typeface="Times New Roman"/>
                <a:ea typeface="Times New Roman"/>
                <a:cs typeface="Times New Roman"/>
                <a:sym typeface="Times New Roman"/>
              </a:rPr>
              <a:t>Complete HTML table </a:t>
            </a:r>
            <a:r>
              <a:rPr sz="5800" dirty="0" smtClean="0">
                <a:latin typeface="Times New Roman"/>
                <a:ea typeface="Times New Roman"/>
                <a:cs typeface="Times New Roman"/>
                <a:sym typeface="Times New Roman"/>
              </a:rPr>
              <a:t>task</a:t>
            </a:r>
            <a:endParaRPr sz="5800" dirty="0">
              <a:latin typeface="Arial"/>
              <a:ea typeface="Arial"/>
              <a:cs typeface="Arial"/>
              <a:sym typeface="Aria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nvSpPr>
        <p:spPr>
          <a:xfrm>
            <a:off x="609599" y="406399"/>
            <a:ext cx="12009123"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a:solidFill>
                  <a:srgbClr val="C00000"/>
                </a:solidFill>
              </a:rPr>
              <a:t>Attributes Example</a:t>
            </a:r>
          </a:p>
        </p:txBody>
      </p:sp>
      <p:sp>
        <p:nvSpPr>
          <p:cNvPr id="173" name="Shape 173"/>
          <p:cNvSpPr/>
          <p:nvPr/>
        </p:nvSpPr>
        <p:spPr>
          <a:xfrm>
            <a:off x="508001" y="1657208"/>
            <a:ext cx="12343270" cy="72327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914400">
              <a:tabLst>
                <a:tab pos="114300" algn="l"/>
              </a:tabLst>
              <a:defRPr sz="1800"/>
            </a:pPr>
            <a:r>
              <a:rPr sz="2400" b="1" dirty="0">
                <a:solidFill>
                  <a:srgbClr val="C00000"/>
                </a:solidFill>
                <a:latin typeface="Consolas"/>
                <a:ea typeface="Consolas"/>
                <a:cs typeface="Consolas"/>
                <a:sym typeface="Consolas"/>
              </a:rPr>
              <a:t>&lt;</a:t>
            </a:r>
            <a:r>
              <a:rPr sz="2400" b="1" dirty="0" smtClean="0">
                <a:solidFill>
                  <a:srgbClr val="C00000"/>
                </a:solidFill>
                <a:latin typeface="Consolas"/>
                <a:ea typeface="Consolas"/>
                <a:cs typeface="Consolas"/>
                <a:sym typeface="Consolas"/>
              </a:rPr>
              <a:t>table</a:t>
            </a:r>
            <a:r>
              <a:rPr lang="en-GB" sz="2400" b="1" dirty="0" smtClean="0">
                <a:solidFill>
                  <a:srgbClr val="C00000"/>
                </a:solidFill>
                <a:latin typeface="Consolas"/>
                <a:ea typeface="Consolas"/>
                <a:cs typeface="Consolas"/>
                <a:sym typeface="Consolas"/>
              </a:rPr>
              <a:t> </a:t>
            </a:r>
            <a:r>
              <a:rPr lang="en-US" sz="2400" b="1" dirty="0">
                <a:solidFill>
                  <a:srgbClr val="C00000"/>
                </a:solidFill>
                <a:latin typeface="Consolas"/>
                <a:ea typeface="Consolas"/>
                <a:cs typeface="Consolas"/>
                <a:sym typeface="Consolas"/>
              </a:rPr>
              <a:t>border="1"</a:t>
            </a:r>
            <a:r>
              <a:rPr sz="2400" b="1" dirty="0" smtClean="0">
                <a:solidFill>
                  <a:srgbClr val="C00000"/>
                </a:solidFill>
                <a:latin typeface="Consolas"/>
                <a:ea typeface="Consolas"/>
                <a:cs typeface="Consolas"/>
                <a:sym typeface="Consolas"/>
              </a:rPr>
              <a:t>&gt;</a:t>
            </a:r>
            <a:r>
              <a:rPr sz="2400" b="1" dirty="0">
                <a:solidFill>
                  <a:srgbClr val="C00000"/>
                </a:solidFill>
                <a:latin typeface="Consolas"/>
                <a:ea typeface="Consolas"/>
                <a:cs typeface="Consolas"/>
                <a:sym typeface="Consolas"/>
              </a:rPr>
              <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a:t>
            </a:r>
            <a:r>
              <a:rPr sz="2400" b="1" dirty="0" smtClean="0">
                <a:solidFill>
                  <a:srgbClr val="C00000"/>
                </a:solidFill>
                <a:latin typeface="Consolas"/>
                <a:ea typeface="Consolas"/>
                <a:cs typeface="Consolas"/>
                <a:sym typeface="Consolas"/>
              </a:rPr>
              <a:t>caption&gt;</a:t>
            </a:r>
            <a:r>
              <a:rPr sz="2400" dirty="0">
                <a:latin typeface="Consolas"/>
                <a:ea typeface="Consolas"/>
                <a:cs typeface="Consolas"/>
                <a:sym typeface="Consolas"/>
              </a:rPr>
              <a:t>Table Title</a:t>
            </a:r>
            <a:r>
              <a:rPr sz="2400" b="1" dirty="0">
                <a:solidFill>
                  <a:srgbClr val="C00000"/>
                </a:solidFill>
                <a:latin typeface="Consolas"/>
                <a:ea typeface="Consolas"/>
                <a:cs typeface="Consolas"/>
                <a:sym typeface="Consolas"/>
              </a:rPr>
              <a:t>&lt;/caption&gt;</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 &lt;tr&gt;</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&lt;th colspan="2"&gt;</a:t>
            </a:r>
            <a:r>
              <a:rPr sz="2400" dirty="0">
                <a:latin typeface="Consolas"/>
                <a:ea typeface="Consolas"/>
                <a:cs typeface="Consolas"/>
                <a:sym typeface="Consolas"/>
              </a:rPr>
              <a:t>heading 1</a:t>
            </a:r>
            <a:r>
              <a:rPr sz="2400" b="1" dirty="0">
                <a:solidFill>
                  <a:srgbClr val="C00000"/>
                </a:solidFill>
                <a:latin typeface="Consolas"/>
                <a:ea typeface="Consolas"/>
                <a:cs typeface="Consolas"/>
                <a:sym typeface="Consolas"/>
              </a:rPr>
              <a:t>&lt;/th&gt;</a:t>
            </a:r>
          </a:p>
          <a:p>
            <a:pPr lvl="0" algn="l" defTabSz="914400">
              <a:tabLst>
                <a:tab pos="114300" algn="l"/>
              </a:tabLst>
              <a:defRPr sz="1800"/>
            </a:pPr>
            <a:r>
              <a:rPr sz="2400" b="1" dirty="0">
                <a:solidFill>
                  <a:srgbClr val="C00000"/>
                </a:solidFill>
                <a:latin typeface="Consolas"/>
                <a:ea typeface="Consolas"/>
                <a:cs typeface="Consolas"/>
                <a:sym typeface="Consolas"/>
              </a:rPr>
              <a:t>        &lt;th&gt;</a:t>
            </a:r>
            <a:r>
              <a:rPr sz="2400" dirty="0">
                <a:latin typeface="Consolas"/>
                <a:ea typeface="Consolas"/>
                <a:cs typeface="Consolas"/>
                <a:sym typeface="Consolas"/>
              </a:rPr>
              <a:t>heading 2</a:t>
            </a:r>
            <a:r>
              <a:rPr sz="2400" b="1" dirty="0">
                <a:solidFill>
                  <a:srgbClr val="C00000"/>
                </a:solidFill>
                <a:latin typeface="Consolas"/>
                <a:ea typeface="Consolas"/>
                <a:cs typeface="Consolas"/>
                <a:sym typeface="Consolas"/>
              </a:rPr>
              <a:t>&lt;/th&gt;</a:t>
            </a: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&lt;tr&gt;</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&lt;td colspan="3"&gt;r</a:t>
            </a:r>
            <a:r>
              <a:rPr sz="2400" dirty="0">
                <a:latin typeface="Consolas"/>
                <a:ea typeface="Consolas"/>
                <a:cs typeface="Consolas"/>
                <a:sym typeface="Consolas"/>
              </a:rPr>
              <a:t>ow 1 col 1</a:t>
            </a:r>
            <a:r>
              <a:rPr sz="2400" b="1" dirty="0">
                <a:solidFill>
                  <a:srgbClr val="C00000"/>
                </a:solidFill>
                <a:latin typeface="Consolas"/>
                <a:ea typeface="Consolas"/>
                <a:cs typeface="Consolas"/>
                <a:sym typeface="Consolas"/>
              </a:rPr>
              <a:t>&lt;/td&gt;</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&lt;tr&gt;</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&lt;td colspan="2"&gt;r</a:t>
            </a:r>
            <a:r>
              <a:rPr sz="2400" dirty="0">
                <a:latin typeface="Consolas"/>
                <a:ea typeface="Consolas"/>
                <a:cs typeface="Consolas"/>
                <a:sym typeface="Consolas"/>
              </a:rPr>
              <a:t>ow 2 col 2</a:t>
            </a:r>
            <a:r>
              <a:rPr sz="2400" b="1" dirty="0">
                <a:solidFill>
                  <a:srgbClr val="C00000"/>
                </a:solidFill>
                <a:latin typeface="Consolas"/>
                <a:ea typeface="Consolas"/>
                <a:cs typeface="Consolas"/>
                <a:sym typeface="Consolas"/>
              </a:rPr>
              <a:t>&lt;/td&gt;</a:t>
            </a:r>
            <a:endParaRPr sz="2400" dirty="0">
              <a:latin typeface="Consolas"/>
              <a:ea typeface="Consolas"/>
              <a:cs typeface="Consolas"/>
              <a:sym typeface="Consolas"/>
            </a:endParaRPr>
          </a:p>
          <a:p>
            <a:pPr lvl="0" algn="l" defTabSz="914400">
              <a:tabLst>
                <a:tab pos="114300" algn="l"/>
              </a:tabLst>
              <a:defRPr sz="1800"/>
            </a:pPr>
            <a:r>
              <a:rPr sz="2400" dirty="0">
                <a:latin typeface="Consolas"/>
                <a:ea typeface="Consolas"/>
                <a:cs typeface="Consolas"/>
                <a:sym typeface="Consolas"/>
              </a:rPr>
              <a:t>        &lt;td&gt;row 2 col 2&lt;/td&gt;</a:t>
            </a:r>
            <a:br>
              <a:rPr sz="2400" dirty="0">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&lt;/tr&gt;</a:t>
            </a:r>
          </a:p>
          <a:p>
            <a:pPr lvl="0" algn="l" defTabSz="914400">
              <a:tabLst>
                <a:tab pos="114300" algn="l"/>
              </a:tabLst>
              <a:defRPr sz="1800"/>
            </a:pPr>
            <a:r>
              <a:rPr sz="2400" b="1" dirty="0">
                <a:solidFill>
                  <a:srgbClr val="C00000"/>
                </a:solidFill>
                <a:latin typeface="Consolas"/>
                <a:ea typeface="Consolas"/>
                <a:cs typeface="Consolas"/>
                <a:sym typeface="Consolas"/>
              </a:rPr>
              <a:t>  &lt;tr&gt;</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&lt;td&gt;row 3 col1&lt;/td&gt;</a:t>
            </a:r>
          </a:p>
          <a:p>
            <a:pPr lvl="0" algn="l" defTabSz="914400">
              <a:tabLst>
                <a:tab pos="114300" algn="l"/>
              </a:tabLst>
              <a:defRPr sz="1800"/>
            </a:pPr>
            <a:r>
              <a:rPr sz="2400" dirty="0">
                <a:latin typeface="Consolas"/>
                <a:ea typeface="Consolas"/>
                <a:cs typeface="Consolas"/>
                <a:sym typeface="Consolas"/>
              </a:rPr>
              <a:t>        &lt;td&gt;row 3 col2&lt;/td&gt;</a:t>
            </a:r>
          </a:p>
          <a:p>
            <a:pPr lvl="3" indent="1371600" algn="l" defTabSz="914400">
              <a:tabLst>
                <a:tab pos="114300" algn="l"/>
              </a:tabLst>
              <a:defRPr sz="1800"/>
            </a:pPr>
            <a:r>
              <a:rPr sz="2400" dirty="0">
                <a:latin typeface="Consolas"/>
                <a:ea typeface="Consolas"/>
                <a:cs typeface="Consolas"/>
                <a:sym typeface="Consolas"/>
              </a:rPr>
              <a:t>&lt;td&gt;row 3 col3&lt;/td&gt;</a:t>
            </a:r>
            <a:endParaRPr sz="2400" b="1" dirty="0">
              <a:solidFill>
                <a:srgbClr val="C00000"/>
              </a:solidFill>
              <a:latin typeface="Consolas"/>
              <a:ea typeface="Consolas"/>
              <a:cs typeface="Consolas"/>
              <a:sym typeface="Consolas"/>
            </a:endParaRPr>
          </a:p>
          <a:p>
            <a:pPr lvl="0" algn="l" defTabSz="914400">
              <a:tabLst>
                <a:tab pos="114300" algn="l"/>
              </a:tabLst>
              <a:defRPr sz="1800"/>
            </a:pPr>
            <a:r>
              <a:rPr sz="2400" b="1" dirty="0">
                <a:solidFill>
                  <a:srgbClr val="C00000"/>
                </a:solidFill>
                <a:latin typeface="Consolas"/>
                <a:ea typeface="Consolas"/>
                <a:cs typeface="Consolas"/>
                <a:sym typeface="Consolas"/>
              </a:rPr>
              <a:t> &lt;/tr&gt;</a:t>
            </a:r>
          </a:p>
          <a:p>
            <a:pPr lvl="0" algn="l" defTabSz="914400">
              <a:tabLst>
                <a:tab pos="114300" algn="l"/>
              </a:tabLst>
              <a:defRPr sz="1800"/>
            </a:pPr>
            <a:endParaRPr sz="2400" b="1" dirty="0">
              <a:solidFill>
                <a:srgbClr val="C00000"/>
              </a:solidFill>
              <a:latin typeface="Consolas"/>
              <a:ea typeface="Consolas"/>
              <a:cs typeface="Consolas"/>
              <a:sym typeface="Consolas"/>
            </a:endParaRPr>
          </a:p>
          <a:p>
            <a:pPr lvl="0" algn="l" defTabSz="914400">
              <a:tabLst>
                <a:tab pos="114300" algn="l"/>
              </a:tabLst>
              <a:defRPr sz="1800"/>
            </a:pPr>
            <a:r>
              <a:rPr sz="2400" b="1" dirty="0">
                <a:solidFill>
                  <a:srgbClr val="C00000"/>
                </a:solidFill>
                <a:latin typeface="Consolas"/>
                <a:ea typeface="Consolas"/>
                <a:cs typeface="Consolas"/>
                <a:sym typeface="Consolas"/>
              </a:rPr>
              <a:t/>
            </a:r>
            <a:br>
              <a:rPr sz="2400" b="1" dirty="0">
                <a:solidFill>
                  <a:srgbClr val="C00000"/>
                </a:solidFill>
                <a:latin typeface="Consolas"/>
                <a:ea typeface="Consolas"/>
                <a:cs typeface="Consolas"/>
                <a:sym typeface="Consolas"/>
              </a:rPr>
            </a:br>
            <a:r>
              <a:rPr sz="2400" b="1" dirty="0">
                <a:solidFill>
                  <a:srgbClr val="C00000"/>
                </a:solidFill>
                <a:latin typeface="Consolas"/>
                <a:ea typeface="Consolas"/>
                <a:cs typeface="Consolas"/>
                <a:sym typeface="Consolas"/>
              </a:rPr>
              <a:t> &lt;/table&gt;</a:t>
            </a:r>
            <a:endParaRPr sz="3800" dirty="0">
              <a:solidFill>
                <a:srgbClr val="C00000"/>
              </a:solidFill>
              <a:latin typeface="Consolas"/>
              <a:ea typeface="Consolas"/>
              <a:cs typeface="Consolas"/>
              <a:sym typeface="Consolas"/>
            </a:endParaRPr>
          </a:p>
        </p:txBody>
      </p:sp>
      <p:pic>
        <p:nvPicPr>
          <p:cNvPr id="174" name="image7.png"/>
          <p:cNvPicPr/>
          <p:nvPr/>
        </p:nvPicPr>
        <p:blipFill>
          <a:blip r:embed="rId2">
            <a:extLst/>
          </a:blip>
          <a:stretch>
            <a:fillRect/>
          </a:stretch>
        </p:blipFill>
        <p:spPr>
          <a:xfrm>
            <a:off x="6737882" y="5238400"/>
            <a:ext cx="6058871" cy="2837984"/>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262131" y="406399"/>
            <a:ext cx="12009123" cy="9541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dirty="0" smtClean="0">
                <a:solidFill>
                  <a:srgbClr val="C00000"/>
                </a:solidFill>
              </a:rPr>
              <a:t>This </a:t>
            </a:r>
            <a:r>
              <a:rPr sz="6200" b="1" dirty="0">
                <a:solidFill>
                  <a:srgbClr val="C00000"/>
                </a:solidFill>
              </a:rPr>
              <a:t>weeks tasks</a:t>
            </a:r>
          </a:p>
        </p:txBody>
      </p:sp>
      <p:sp>
        <p:nvSpPr>
          <p:cNvPr id="177" name="Shape 177"/>
          <p:cNvSpPr/>
          <p:nvPr/>
        </p:nvSpPr>
        <p:spPr>
          <a:xfrm>
            <a:off x="1831823" y="1393953"/>
            <a:ext cx="9782979"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914400">
              <a:defRPr sz="3400">
                <a:latin typeface="Trebuchet MS"/>
                <a:ea typeface="Trebuchet MS"/>
                <a:cs typeface="Trebuchet MS"/>
                <a:sym typeface="Trebuchet MS"/>
              </a:defRPr>
            </a:lvl1pPr>
          </a:lstStyle>
          <a:p>
            <a:pPr lvl="0">
              <a:defRPr sz="1800"/>
            </a:pPr>
            <a:r>
              <a:rPr sz="3400"/>
              <a:t>Download the full task worksheet from MYCourse </a:t>
            </a:r>
          </a:p>
        </p:txBody>
      </p:sp>
      <p:sp>
        <p:nvSpPr>
          <p:cNvPr id="178" name="Shape 178"/>
          <p:cNvSpPr/>
          <p:nvPr/>
        </p:nvSpPr>
        <p:spPr>
          <a:xfrm>
            <a:off x="213596" y="2211929"/>
            <a:ext cx="10958639" cy="207030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1312068" lvl="0" indent="-1312068" algn="l" defTabSz="914400">
              <a:spcBef>
                <a:spcPts val="1200"/>
              </a:spcBef>
              <a:buClr>
                <a:srgbClr val="C00000"/>
              </a:buClr>
              <a:buSzPct val="80000"/>
              <a:buFont typeface="Wingdings"/>
              <a:buChar char="➢"/>
              <a:tabLst>
                <a:tab pos="114300" algn="l"/>
              </a:tabLst>
              <a:defRPr sz="1800"/>
            </a:pPr>
            <a:r>
              <a:rPr sz="5800" dirty="0" smtClean="0">
                <a:latin typeface="Times New Roman"/>
                <a:ea typeface="Times New Roman"/>
                <a:cs typeface="Times New Roman"/>
                <a:sym typeface="Times New Roman"/>
              </a:rPr>
              <a:t>Create </a:t>
            </a:r>
            <a:r>
              <a:rPr sz="5800" dirty="0">
                <a:latin typeface="Times New Roman"/>
                <a:ea typeface="Times New Roman"/>
                <a:cs typeface="Times New Roman"/>
                <a:sym typeface="Times New Roman"/>
              </a:rPr>
              <a:t>your timetable in HTML</a:t>
            </a:r>
          </a:p>
          <a:p>
            <a:pPr marL="1312068" lvl="0" indent="-1312068" algn="l" defTabSz="914400">
              <a:spcBef>
                <a:spcPts val="1200"/>
              </a:spcBef>
              <a:buClr>
                <a:srgbClr val="C00000"/>
              </a:buClr>
              <a:buSzPct val="80000"/>
              <a:buFont typeface="Wingdings"/>
              <a:buChar char="➢"/>
              <a:tabLst>
                <a:tab pos="114300" algn="l"/>
              </a:tabLst>
              <a:defRPr sz="1800"/>
            </a:pPr>
            <a:r>
              <a:rPr sz="5800" dirty="0" smtClean="0">
                <a:latin typeface="Times New Roman"/>
                <a:ea typeface="Times New Roman"/>
                <a:cs typeface="Times New Roman"/>
                <a:sym typeface="Times New Roman"/>
              </a:rPr>
              <a:t>Validate </a:t>
            </a:r>
            <a:r>
              <a:rPr sz="5800" dirty="0">
                <a:latin typeface="Times New Roman"/>
                <a:ea typeface="Times New Roman"/>
                <a:cs typeface="Times New Roman"/>
                <a:sym typeface="Times New Roman"/>
              </a:rPr>
              <a:t>all of your work so </a:t>
            </a:r>
            <a:r>
              <a:rPr sz="5800" dirty="0" smtClean="0">
                <a:latin typeface="Times New Roman"/>
                <a:ea typeface="Times New Roman"/>
                <a:cs typeface="Times New Roman"/>
                <a:sym typeface="Times New Roman"/>
              </a:rPr>
              <a:t>far</a:t>
            </a:r>
            <a:endParaRPr sz="5800" dirty="0">
              <a:latin typeface="Times New Roman"/>
              <a:ea typeface="Times New Roman"/>
              <a:cs typeface="Times New Roman"/>
              <a:sym typeface="Times New Roman"/>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711200" y="164818"/>
            <a:ext cx="11054081" cy="923431"/>
          </a:xfrm>
          <a:prstGeom prst="rect">
            <a:avLst/>
          </a:prstGeom>
        </p:spPr>
        <p:txBody>
          <a:bodyPr>
            <a:normAutofit fontScale="90000"/>
          </a:bodyPr>
          <a:lstStyle>
            <a:lvl1pPr>
              <a:defRPr sz="6200">
                <a:solidFill>
                  <a:srgbClr val="C00000"/>
                </a:solidFill>
              </a:defRPr>
            </a:lvl1pPr>
          </a:lstStyle>
          <a:p>
            <a:pPr lvl="0">
              <a:defRPr sz="1800" b="0">
                <a:solidFill>
                  <a:srgbClr val="000000"/>
                </a:solidFill>
              </a:defRPr>
            </a:pPr>
            <a:r>
              <a:rPr sz="6200" b="1">
                <a:solidFill>
                  <a:srgbClr val="C00000"/>
                </a:solidFill>
              </a:rPr>
              <a:t>Next Time …</a:t>
            </a:r>
          </a:p>
        </p:txBody>
      </p:sp>
      <p:pic>
        <p:nvPicPr>
          <p:cNvPr id="181" name="image8.png" descr="Task4.bmp"/>
          <p:cNvPicPr/>
          <p:nvPr/>
        </p:nvPicPr>
        <p:blipFill>
          <a:blip r:embed="rId2">
            <a:extLst/>
          </a:blip>
          <a:stretch>
            <a:fillRect/>
          </a:stretch>
        </p:blipFill>
        <p:spPr>
          <a:xfrm>
            <a:off x="1551093" y="1318542"/>
            <a:ext cx="9902615" cy="7450667"/>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nvSpPr>
        <p:spPr>
          <a:xfrm>
            <a:off x="711200" y="370275"/>
            <a:ext cx="12009120"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a:solidFill>
                  <a:srgbClr val="C00000"/>
                </a:solidFill>
              </a:rPr>
              <a:t>References</a:t>
            </a:r>
          </a:p>
        </p:txBody>
      </p:sp>
      <p:sp>
        <p:nvSpPr>
          <p:cNvPr id="184" name="Shape 184"/>
          <p:cNvSpPr/>
          <p:nvPr/>
        </p:nvSpPr>
        <p:spPr>
          <a:xfrm>
            <a:off x="914400" y="2133600"/>
            <a:ext cx="10871199" cy="10157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47675" lvl="0" indent="-447675" algn="l" defTabSz="914400">
              <a:buClr>
                <a:srgbClr val="C00000"/>
              </a:buClr>
              <a:buSzPct val="80000"/>
              <a:buFont typeface="Wingdings"/>
              <a:buChar char="➢"/>
              <a:tabLst>
                <a:tab pos="114300" algn="l"/>
              </a:tabLst>
              <a:defRPr sz="1800"/>
            </a:pPr>
            <a:r>
              <a:rPr sz="2400">
                <a:latin typeface="Times New Roman"/>
                <a:ea typeface="Times New Roman"/>
                <a:cs typeface="Times New Roman"/>
                <a:sym typeface="Times New Roman"/>
              </a:rPr>
              <a:t>HTML5 Introduction  </a:t>
            </a:r>
            <a:r>
              <a:rPr sz="2400">
                <a:solidFill>
                  <a:srgbClr val="009999"/>
                </a:solidFill>
                <a:uFill>
                  <a:solidFill>
                    <a:srgbClr val="009999"/>
                  </a:solidFill>
                </a:uFill>
                <a:latin typeface="Times New Roman"/>
                <a:ea typeface="Times New Roman"/>
                <a:cs typeface="Times New Roman"/>
                <a:sym typeface="Times New Roman"/>
                <a:hlinkClick r:id="rId2"/>
              </a:rPr>
              <a:t>http://www.w3schools.com/html/html5_intro.asp</a:t>
            </a:r>
            <a:endParaRPr sz="2400">
              <a:latin typeface="Times New Roman"/>
              <a:ea typeface="Times New Roman"/>
              <a:cs typeface="Times New Roman"/>
              <a:sym typeface="Times New Roman"/>
            </a:endParaRPr>
          </a:p>
          <a:p>
            <a:pPr marL="447675" lvl="0" indent="-447675" algn="l" defTabSz="914400">
              <a:buClr>
                <a:srgbClr val="C00000"/>
              </a:buClr>
              <a:buSzPct val="80000"/>
              <a:buFont typeface="Wingdings"/>
              <a:buChar char="➢"/>
              <a:tabLst>
                <a:tab pos="114300" algn="l"/>
              </a:tabLst>
              <a:defRPr sz="1800"/>
            </a:pPr>
            <a:r>
              <a:rPr sz="2400">
                <a:latin typeface="Times New Roman"/>
                <a:ea typeface="Times New Roman"/>
                <a:cs typeface="Times New Roman"/>
                <a:sym typeface="Times New Roman"/>
              </a:rPr>
              <a:t>HTML tables </a:t>
            </a:r>
            <a:r>
              <a:rPr sz="2400">
                <a:solidFill>
                  <a:srgbClr val="009999"/>
                </a:solidFill>
                <a:uFill>
                  <a:solidFill>
                    <a:srgbClr val="009999"/>
                  </a:solidFill>
                </a:uFill>
                <a:latin typeface="Times New Roman"/>
                <a:ea typeface="Times New Roman"/>
                <a:cs typeface="Times New Roman"/>
                <a:sym typeface="Times New Roman"/>
                <a:hlinkClick r:id="rId3"/>
              </a:rPr>
              <a:t>http://www.w3schools.com/html/html_tables.asp</a:t>
            </a:r>
            <a:r>
              <a:rPr sz="2400">
                <a:latin typeface="Times New Roman"/>
                <a:ea typeface="Times New Roman"/>
                <a:cs typeface="Times New Roman"/>
                <a:sym typeface="Times New Roman"/>
              </a:rPr>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p:nvPr/>
        </p:nvSpPr>
        <p:spPr>
          <a:xfrm>
            <a:off x="460586" y="508000"/>
            <a:ext cx="12009122"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latin typeface="Trebuchet MS"/>
                <a:ea typeface="Trebuchet MS"/>
                <a:cs typeface="Trebuchet MS"/>
                <a:sym typeface="Trebuchet MS"/>
              </a:defRPr>
            </a:lvl1pPr>
          </a:lstStyle>
          <a:p>
            <a:pPr lvl="0">
              <a:defRPr sz="1800" b="0"/>
            </a:pPr>
            <a:r>
              <a:rPr sz="6200" b="1"/>
              <a:t>About the Unit</a:t>
            </a:r>
          </a:p>
        </p:txBody>
      </p:sp>
      <p:sp>
        <p:nvSpPr>
          <p:cNvPr id="62" name="Shape 62"/>
          <p:cNvSpPr/>
          <p:nvPr/>
        </p:nvSpPr>
        <p:spPr>
          <a:xfrm>
            <a:off x="562187" y="1803964"/>
            <a:ext cx="8193264" cy="41395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88950" lvl="2" indent="-488950" algn="l" defTabSz="914400">
              <a:spcBef>
                <a:spcPts val="600"/>
              </a:spcBef>
              <a:buClr>
                <a:srgbClr val="C00000"/>
              </a:buClr>
              <a:buSzPct val="80000"/>
              <a:buFont typeface="Arial"/>
              <a:buChar char="•"/>
              <a:tabLst>
                <a:tab pos="114300" algn="l"/>
              </a:tabLst>
              <a:defRPr sz="1800"/>
            </a:pPr>
            <a:r>
              <a:rPr sz="4400" dirty="0">
                <a:latin typeface="Times New Roman"/>
                <a:ea typeface="Times New Roman"/>
                <a:cs typeface="Times New Roman"/>
                <a:sym typeface="Times New Roman"/>
              </a:rPr>
              <a:t>Three Parts</a:t>
            </a:r>
            <a:endParaRPr sz="4400" dirty="0">
              <a:latin typeface="Arial"/>
              <a:ea typeface="Arial"/>
              <a:cs typeface="Arial"/>
              <a:sym typeface="Arial"/>
            </a:endParaRPr>
          </a:p>
          <a:p>
            <a:pPr marL="946150" lvl="3" indent="-488950" algn="l" defTabSz="914400">
              <a:buClr>
                <a:srgbClr val="C00000"/>
              </a:buClr>
              <a:buSzPct val="80000"/>
              <a:buFont typeface="Times New Roman"/>
              <a:buChar char="–"/>
              <a:tabLst>
                <a:tab pos="114300" algn="l"/>
              </a:tabLst>
              <a:defRPr sz="1800"/>
            </a:pPr>
            <a:r>
              <a:rPr sz="4400" dirty="0">
                <a:latin typeface="Times New Roman"/>
                <a:ea typeface="Times New Roman"/>
                <a:cs typeface="Times New Roman"/>
                <a:sym typeface="Times New Roman"/>
              </a:rPr>
              <a:t>HTML</a:t>
            </a:r>
          </a:p>
          <a:p>
            <a:pPr marL="946150" lvl="3" indent="-488950" algn="l" defTabSz="914400">
              <a:buClr>
                <a:srgbClr val="C00000"/>
              </a:buClr>
              <a:buSzPct val="80000"/>
              <a:buFont typeface="Times New Roman"/>
              <a:buChar char="–"/>
              <a:tabLst>
                <a:tab pos="114300" algn="l"/>
              </a:tabLst>
              <a:defRPr sz="1800"/>
            </a:pPr>
            <a:r>
              <a:rPr sz="4400" dirty="0">
                <a:latin typeface="Times New Roman"/>
                <a:ea typeface="Times New Roman"/>
                <a:cs typeface="Times New Roman"/>
                <a:sym typeface="Times New Roman"/>
              </a:rPr>
              <a:t>CSS</a:t>
            </a:r>
            <a:endParaRPr sz="4400" dirty="0">
              <a:latin typeface="Arial"/>
              <a:ea typeface="Arial"/>
              <a:cs typeface="Arial"/>
              <a:sym typeface="Arial"/>
            </a:endParaRPr>
          </a:p>
          <a:p>
            <a:pPr marL="488950" lvl="2" indent="-488950" algn="l" defTabSz="914400">
              <a:spcBef>
                <a:spcPts val="600"/>
              </a:spcBef>
              <a:buClr>
                <a:srgbClr val="C00000"/>
              </a:buClr>
              <a:buSzPct val="80000"/>
              <a:buFont typeface="Arial"/>
              <a:buChar char="•"/>
              <a:tabLst>
                <a:tab pos="114300" algn="l"/>
              </a:tabLst>
              <a:defRPr sz="1800"/>
            </a:pPr>
            <a:r>
              <a:rPr lang="en-GB" sz="4400" dirty="0" smtClean="0">
                <a:latin typeface="Times New Roman"/>
                <a:ea typeface="Times New Roman"/>
                <a:cs typeface="Times New Roman"/>
                <a:sym typeface="Times New Roman"/>
              </a:rPr>
              <a:t>One</a:t>
            </a:r>
            <a:r>
              <a:rPr sz="4400" dirty="0" smtClean="0">
                <a:latin typeface="Times New Roman"/>
                <a:ea typeface="Times New Roman"/>
                <a:cs typeface="Times New Roman"/>
                <a:sym typeface="Times New Roman"/>
              </a:rPr>
              <a:t> </a:t>
            </a:r>
            <a:r>
              <a:rPr lang="en-GB" sz="4400" dirty="0" smtClean="0">
                <a:latin typeface="Times New Roman"/>
                <a:ea typeface="Times New Roman"/>
                <a:cs typeface="Times New Roman"/>
                <a:sym typeface="Times New Roman"/>
              </a:rPr>
              <a:t>Time Constrained Assessment</a:t>
            </a:r>
            <a:endParaRPr sz="4400" dirty="0">
              <a:latin typeface="Arial"/>
              <a:ea typeface="Arial"/>
              <a:cs typeface="Arial"/>
              <a:sym typeface="Arial"/>
            </a:endParaRPr>
          </a:p>
          <a:p>
            <a:pPr marL="266700" lvl="2" indent="-266700" algn="l" defTabSz="914400">
              <a:tabLst>
                <a:tab pos="114300" algn="l"/>
              </a:tabLst>
              <a:defRPr sz="1800"/>
            </a:pPr>
            <a:endParaRPr sz="4400" dirty="0">
              <a:latin typeface="Times New Roman"/>
              <a:ea typeface="Times New Roman"/>
              <a:cs typeface="Times New Roman"/>
              <a:sym typeface="Times New Roman"/>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body" idx="1"/>
          </p:nvPr>
        </p:nvSpPr>
        <p:spPr>
          <a:xfrm>
            <a:off x="357717" y="3545452"/>
            <a:ext cx="12346707" cy="613338"/>
          </a:xfrm>
          <a:prstGeom prst="rect">
            <a:avLst/>
          </a:prstGeom>
        </p:spPr>
        <p:txBody>
          <a:bodyPr>
            <a:normAutofit/>
          </a:bodyPr>
          <a:lstStyle/>
          <a:p>
            <a:pPr marL="266700" lvl="2" indent="-266700">
              <a:spcBef>
                <a:spcPts val="1200"/>
              </a:spcBef>
              <a:tabLst>
                <a:tab pos="88900" algn="l"/>
              </a:tabLst>
              <a:defRPr sz="1800"/>
            </a:pPr>
            <a:r>
              <a:rPr sz="2800">
                <a:solidFill>
                  <a:srgbClr val="7030A0"/>
                </a:solidFill>
                <a:latin typeface="Consolas"/>
                <a:ea typeface="Consolas"/>
                <a:cs typeface="Consolas"/>
                <a:sym typeface="Consolas"/>
              </a:rPr>
              <a:t>&lt;</a:t>
            </a:r>
            <a:r>
              <a:rPr sz="2800">
                <a:solidFill>
                  <a:srgbClr val="00B050"/>
                </a:solidFill>
                <a:latin typeface="Consolas"/>
                <a:ea typeface="Consolas"/>
                <a:cs typeface="Consolas"/>
                <a:sym typeface="Consolas"/>
              </a:rPr>
              <a:t>a</a:t>
            </a:r>
            <a:r>
              <a:rPr sz="2800">
                <a:solidFill>
                  <a:srgbClr val="0000CC"/>
                </a:solidFill>
                <a:latin typeface="Consolas"/>
                <a:ea typeface="Consolas"/>
                <a:cs typeface="Consolas"/>
                <a:sym typeface="Consolas"/>
              </a:rPr>
              <a:t> </a:t>
            </a:r>
            <a:r>
              <a:rPr sz="2800">
                <a:solidFill>
                  <a:srgbClr val="CC00CC"/>
                </a:solidFill>
                <a:latin typeface="Consolas"/>
                <a:ea typeface="Consolas"/>
                <a:cs typeface="Consolas"/>
                <a:sym typeface="Consolas"/>
              </a:rPr>
              <a:t>href</a:t>
            </a:r>
            <a:r>
              <a:rPr sz="2800">
                <a:solidFill>
                  <a:srgbClr val="7030A0"/>
                </a:solidFill>
                <a:latin typeface="Consolas"/>
                <a:ea typeface="Consolas"/>
                <a:cs typeface="Consolas"/>
                <a:sym typeface="Consolas"/>
              </a:rPr>
              <a:t>=</a:t>
            </a:r>
            <a:r>
              <a:rPr sz="2800">
                <a:solidFill>
                  <a:srgbClr val="663300"/>
                </a:solidFill>
                <a:latin typeface="Consolas"/>
                <a:ea typeface="Consolas"/>
                <a:cs typeface="Consolas"/>
                <a:sym typeface="Consolas"/>
              </a:rPr>
              <a:t>"http://www.w3schools.com"</a:t>
            </a:r>
            <a:r>
              <a:rPr sz="2800">
                <a:solidFill>
                  <a:srgbClr val="7030A0"/>
                </a:solidFill>
                <a:latin typeface="Consolas"/>
                <a:ea typeface="Consolas"/>
                <a:cs typeface="Consolas"/>
                <a:sym typeface="Consolas"/>
              </a:rPr>
              <a:t>&gt;</a:t>
            </a:r>
            <a:r>
              <a:rPr sz="2800">
                <a:solidFill>
                  <a:srgbClr val="0000CC"/>
                </a:solidFill>
                <a:latin typeface="Consolas"/>
                <a:ea typeface="Consolas"/>
                <a:cs typeface="Consolas"/>
                <a:sym typeface="Consolas"/>
              </a:rPr>
              <a:t>Click here for 3schools</a:t>
            </a:r>
            <a:r>
              <a:rPr sz="2800">
                <a:solidFill>
                  <a:srgbClr val="7030A0"/>
                </a:solidFill>
                <a:latin typeface="Consolas"/>
                <a:ea typeface="Consolas"/>
                <a:cs typeface="Consolas"/>
                <a:sym typeface="Consolas"/>
              </a:rPr>
              <a:t>&lt;/</a:t>
            </a:r>
            <a:r>
              <a:rPr sz="2800">
                <a:solidFill>
                  <a:srgbClr val="00B050"/>
                </a:solidFill>
                <a:latin typeface="Consolas"/>
                <a:ea typeface="Consolas"/>
                <a:cs typeface="Consolas"/>
                <a:sym typeface="Consolas"/>
              </a:rPr>
              <a:t>a</a:t>
            </a:r>
            <a:r>
              <a:rPr sz="2800">
                <a:solidFill>
                  <a:srgbClr val="7030A0"/>
                </a:solidFill>
                <a:latin typeface="Consolas"/>
                <a:ea typeface="Consolas"/>
                <a:cs typeface="Consolas"/>
                <a:sym typeface="Consolas"/>
              </a:rPr>
              <a:t>&gt;</a:t>
            </a:r>
          </a:p>
        </p:txBody>
      </p:sp>
      <p:sp>
        <p:nvSpPr>
          <p:cNvPr id="65" name="Shape 65"/>
          <p:cNvSpPr/>
          <p:nvPr/>
        </p:nvSpPr>
        <p:spPr>
          <a:xfrm>
            <a:off x="153528" y="268676"/>
            <a:ext cx="12596145"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5000" b="1">
                <a:latin typeface="Trebuchet MS"/>
                <a:ea typeface="Trebuchet MS"/>
                <a:cs typeface="Trebuchet MS"/>
                <a:sym typeface="Trebuchet MS"/>
              </a:defRPr>
            </a:lvl1pPr>
          </a:lstStyle>
          <a:p>
            <a:pPr lvl="0">
              <a:defRPr sz="1800" b="0"/>
            </a:pPr>
            <a:r>
              <a:rPr sz="5000" b="1"/>
              <a:t>Element syntax</a:t>
            </a:r>
          </a:p>
        </p:txBody>
      </p:sp>
      <p:sp>
        <p:nvSpPr>
          <p:cNvPr id="66" name="Shape 66"/>
          <p:cNvSpPr/>
          <p:nvPr/>
        </p:nvSpPr>
        <p:spPr>
          <a:xfrm>
            <a:off x="210057" y="1497224"/>
            <a:ext cx="12539616" cy="5735038"/>
          </a:xfrm>
          <a:prstGeom prst="rect">
            <a:avLst/>
          </a:prstGeom>
          <a:ln w="25400">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67" name="Shape 67"/>
          <p:cNvSpPr/>
          <p:nvPr/>
        </p:nvSpPr>
        <p:spPr>
          <a:xfrm>
            <a:off x="10741765" y="1433564"/>
            <a:ext cx="1945817" cy="61122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3400">
                <a:latin typeface="Arial"/>
                <a:ea typeface="Arial"/>
                <a:cs typeface="Arial"/>
                <a:sym typeface="Arial"/>
              </a:defRPr>
            </a:lvl1pPr>
          </a:lstStyle>
          <a:p>
            <a:pPr lvl="0">
              <a:defRPr sz="1800"/>
            </a:pPr>
            <a:r>
              <a:rPr sz="3400"/>
              <a:t>Element</a:t>
            </a:r>
          </a:p>
        </p:txBody>
      </p:sp>
      <p:sp>
        <p:nvSpPr>
          <p:cNvPr id="68" name="Shape 68"/>
          <p:cNvSpPr/>
          <p:nvPr/>
        </p:nvSpPr>
        <p:spPr>
          <a:xfrm>
            <a:off x="357718" y="1713971"/>
            <a:ext cx="6900333" cy="5108646"/>
          </a:xfrm>
          <a:prstGeom prst="rect">
            <a:avLst/>
          </a:prstGeom>
          <a:ln w="25400">
            <a:solidFill>
              <a:srgbClr val="7030A0"/>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69" name="Shape 69"/>
          <p:cNvSpPr/>
          <p:nvPr/>
        </p:nvSpPr>
        <p:spPr>
          <a:xfrm>
            <a:off x="2201335" y="1713971"/>
            <a:ext cx="3276952" cy="61122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3400">
                <a:solidFill>
                  <a:srgbClr val="7030A0"/>
                </a:solidFill>
                <a:latin typeface="Arial"/>
                <a:ea typeface="Arial"/>
                <a:cs typeface="Arial"/>
                <a:sym typeface="Arial"/>
              </a:defRPr>
            </a:lvl1pPr>
          </a:lstStyle>
          <a:p>
            <a:pPr lvl="0">
              <a:defRPr sz="1800">
                <a:solidFill>
                  <a:srgbClr val="000000"/>
                </a:solidFill>
              </a:defRPr>
            </a:pPr>
            <a:r>
              <a:rPr sz="3400">
                <a:solidFill>
                  <a:srgbClr val="7030A0"/>
                </a:solidFill>
              </a:rPr>
              <a:t>Opening tag</a:t>
            </a:r>
          </a:p>
        </p:txBody>
      </p:sp>
      <p:sp>
        <p:nvSpPr>
          <p:cNvPr id="70" name="Shape 70"/>
          <p:cNvSpPr/>
          <p:nvPr/>
        </p:nvSpPr>
        <p:spPr>
          <a:xfrm>
            <a:off x="11930202" y="2930983"/>
            <a:ext cx="774222" cy="4198393"/>
          </a:xfrm>
          <a:prstGeom prst="rect">
            <a:avLst/>
          </a:prstGeom>
          <a:ln w="25400">
            <a:solidFill>
              <a:srgbClr val="7030A0"/>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71" name="Shape 71"/>
          <p:cNvSpPr/>
          <p:nvPr/>
        </p:nvSpPr>
        <p:spPr>
          <a:xfrm rot="5400000">
            <a:off x="12562485" y="5070521"/>
            <a:ext cx="787910" cy="209712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3400">
                <a:solidFill>
                  <a:srgbClr val="7030A0"/>
                </a:solidFill>
                <a:latin typeface="Arial"/>
                <a:ea typeface="Arial"/>
                <a:cs typeface="Arial"/>
                <a:sym typeface="Arial"/>
              </a:defRPr>
            </a:lvl1pPr>
          </a:lstStyle>
          <a:p>
            <a:pPr lvl="0">
              <a:defRPr sz="1800">
                <a:solidFill>
                  <a:srgbClr val="000000"/>
                </a:solidFill>
              </a:defRPr>
            </a:pPr>
            <a:r>
              <a:rPr sz="3400">
                <a:solidFill>
                  <a:srgbClr val="7030A0"/>
                </a:solidFill>
              </a:rPr>
              <a:t>Closing tag</a:t>
            </a:r>
          </a:p>
        </p:txBody>
      </p:sp>
      <p:sp>
        <p:nvSpPr>
          <p:cNvPr id="72" name="Shape 72"/>
          <p:cNvSpPr/>
          <p:nvPr/>
        </p:nvSpPr>
        <p:spPr>
          <a:xfrm>
            <a:off x="7321691" y="2370561"/>
            <a:ext cx="4544873" cy="4247233"/>
          </a:xfrm>
          <a:prstGeom prst="rect">
            <a:avLst/>
          </a:pr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grpSp>
        <p:nvGrpSpPr>
          <p:cNvPr id="75" name="Group 75"/>
          <p:cNvGrpSpPr/>
          <p:nvPr/>
        </p:nvGrpSpPr>
        <p:grpSpPr>
          <a:xfrm>
            <a:off x="1358105" y="2642771"/>
            <a:ext cx="3498235" cy="952247"/>
            <a:chOff x="0" y="0"/>
            <a:chExt cx="3498234" cy="952246"/>
          </a:xfrm>
        </p:grpSpPr>
        <p:sp>
          <p:nvSpPr>
            <p:cNvPr id="73" name="Shape 73"/>
            <p:cNvSpPr/>
            <p:nvPr/>
          </p:nvSpPr>
          <p:spPr>
            <a:xfrm>
              <a:off x="0" y="364770"/>
              <a:ext cx="728773" cy="58747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273" y="0"/>
                  </a:lnTo>
                  <a:lnTo>
                    <a:pt x="0" y="21600"/>
                  </a:lnTo>
                </a:path>
              </a:pathLst>
            </a:custGeom>
            <a:noFill/>
            <a:ln w="12700" cap="flat">
              <a:solidFill>
                <a:srgbClr val="CC00CC"/>
              </a:solidFill>
              <a:prstDash val="solid"/>
              <a:round/>
            </a:ln>
            <a:effectLst/>
          </p:spPr>
          <p:txBody>
            <a:bodyPr wrap="square" lIns="65023" tIns="65023" rIns="65023" bIns="65023" numCol="1" anchor="t">
              <a:noAutofit/>
            </a:bodyPr>
            <a:lstStyle/>
            <a:p>
              <a:pPr lvl="0" algn="l" defTabSz="914400">
                <a:defRPr sz="3400">
                  <a:latin typeface="Arial"/>
                  <a:ea typeface="Arial"/>
                  <a:cs typeface="Arial"/>
                  <a:sym typeface="Arial"/>
                </a:defRPr>
              </a:pPr>
              <a:endParaRPr/>
            </a:p>
          </p:txBody>
        </p:sp>
        <p:sp>
          <p:nvSpPr>
            <p:cNvPr id="74" name="Shape 74"/>
            <p:cNvSpPr/>
            <p:nvPr/>
          </p:nvSpPr>
          <p:spPr>
            <a:xfrm>
              <a:off x="843229" y="0"/>
              <a:ext cx="2655006" cy="524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algn="l" defTabSz="914400">
                <a:defRPr sz="2800">
                  <a:solidFill>
                    <a:srgbClr val="CC00CC"/>
                  </a:solidFill>
                  <a:latin typeface="Arial"/>
                  <a:ea typeface="Arial"/>
                  <a:cs typeface="Arial"/>
                  <a:sym typeface="Arial"/>
                </a:defRPr>
              </a:lvl1pPr>
            </a:lstStyle>
            <a:p>
              <a:pPr lvl="0">
                <a:defRPr sz="1800">
                  <a:solidFill>
                    <a:srgbClr val="000000"/>
                  </a:solidFill>
                </a:defRPr>
              </a:pPr>
              <a:r>
                <a:rPr sz="2800">
                  <a:solidFill>
                    <a:srgbClr val="CC00CC"/>
                  </a:solidFill>
                </a:rPr>
                <a:t>Attribute name</a:t>
              </a:r>
            </a:p>
          </p:txBody>
        </p:sp>
      </p:grpSp>
      <p:sp>
        <p:nvSpPr>
          <p:cNvPr id="76" name="Shape 76"/>
          <p:cNvSpPr/>
          <p:nvPr/>
        </p:nvSpPr>
        <p:spPr>
          <a:xfrm>
            <a:off x="1986198" y="3355729"/>
            <a:ext cx="5130671" cy="1611140"/>
          </a:xfrm>
          <a:prstGeom prst="rect">
            <a:avLst/>
          </a:prstGeom>
          <a:ln w="25400">
            <a:solidFill>
              <a:srgbClr val="663300"/>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77" name="Shape 77"/>
          <p:cNvSpPr/>
          <p:nvPr/>
        </p:nvSpPr>
        <p:spPr>
          <a:xfrm>
            <a:off x="3122825" y="4397822"/>
            <a:ext cx="2824626" cy="52481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2800">
                <a:solidFill>
                  <a:srgbClr val="663300"/>
                </a:solidFill>
                <a:latin typeface="Arial"/>
                <a:ea typeface="Arial"/>
                <a:cs typeface="Arial"/>
                <a:sym typeface="Arial"/>
              </a:defRPr>
            </a:lvl1pPr>
          </a:lstStyle>
          <a:p>
            <a:pPr lvl="0">
              <a:defRPr sz="1800">
                <a:solidFill>
                  <a:srgbClr val="000000"/>
                </a:solidFill>
              </a:defRPr>
            </a:pPr>
            <a:r>
              <a:rPr sz="2800">
                <a:solidFill>
                  <a:srgbClr val="663300"/>
                </a:solidFill>
              </a:rPr>
              <a:t>“Attribute value”</a:t>
            </a:r>
          </a:p>
        </p:txBody>
      </p:sp>
      <p:grpSp>
        <p:nvGrpSpPr>
          <p:cNvPr id="80" name="Group 80"/>
          <p:cNvGrpSpPr/>
          <p:nvPr/>
        </p:nvGrpSpPr>
        <p:grpSpPr>
          <a:xfrm>
            <a:off x="624358" y="3942348"/>
            <a:ext cx="3412478" cy="1959162"/>
            <a:chOff x="0" y="0"/>
            <a:chExt cx="3412477" cy="1959161"/>
          </a:xfrm>
        </p:grpSpPr>
        <p:sp>
          <p:nvSpPr>
            <p:cNvPr id="78" name="Shape 78"/>
            <p:cNvSpPr/>
            <p:nvPr/>
          </p:nvSpPr>
          <p:spPr>
            <a:xfrm>
              <a:off x="0" y="0"/>
              <a:ext cx="643016" cy="1799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1029" y="21600"/>
                  </a:lnTo>
                  <a:lnTo>
                    <a:pt x="0" y="0"/>
                  </a:lnTo>
                </a:path>
              </a:pathLst>
            </a:custGeom>
            <a:noFill/>
            <a:ln w="12700" cap="flat">
              <a:solidFill>
                <a:srgbClr val="00B050"/>
              </a:solidFill>
              <a:prstDash val="solid"/>
              <a:round/>
            </a:ln>
            <a:effectLst/>
          </p:spPr>
          <p:txBody>
            <a:bodyPr wrap="square" lIns="65023" tIns="65023" rIns="65023" bIns="65023" numCol="1" anchor="t">
              <a:noAutofit/>
            </a:bodyPr>
            <a:lstStyle/>
            <a:p>
              <a:pPr lvl="0" algn="l" defTabSz="914400">
                <a:defRPr sz="3400">
                  <a:latin typeface="Arial"/>
                  <a:ea typeface="Arial"/>
                  <a:cs typeface="Arial"/>
                  <a:sym typeface="Arial"/>
                </a:defRPr>
              </a:pPr>
              <a:endParaRPr/>
            </a:p>
          </p:txBody>
        </p:sp>
        <p:sp>
          <p:nvSpPr>
            <p:cNvPr id="79" name="Shape 79"/>
            <p:cNvSpPr/>
            <p:nvPr/>
          </p:nvSpPr>
          <p:spPr>
            <a:xfrm>
              <a:off x="757472" y="1434346"/>
              <a:ext cx="2655006" cy="524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algn="l" defTabSz="914400">
                <a:defRPr sz="2800">
                  <a:solidFill>
                    <a:srgbClr val="00B050"/>
                  </a:solidFill>
                  <a:latin typeface="Arial"/>
                  <a:ea typeface="Arial"/>
                  <a:cs typeface="Arial"/>
                  <a:sym typeface="Arial"/>
                </a:defRPr>
              </a:lvl1pPr>
            </a:lstStyle>
            <a:p>
              <a:pPr lvl="0">
                <a:defRPr sz="1800">
                  <a:solidFill>
                    <a:srgbClr val="000000"/>
                  </a:solidFill>
                </a:defRPr>
              </a:pPr>
              <a:r>
                <a:rPr sz="2800">
                  <a:solidFill>
                    <a:srgbClr val="00B050"/>
                  </a:solidFill>
                </a:rPr>
                <a:t>Element name</a:t>
              </a:r>
            </a:p>
          </p:txBody>
        </p:sp>
      </p:grpSp>
      <p:sp>
        <p:nvSpPr>
          <p:cNvPr id="81" name="Shape 81"/>
          <p:cNvSpPr/>
          <p:nvPr/>
        </p:nvSpPr>
        <p:spPr>
          <a:xfrm>
            <a:off x="8020949" y="4444929"/>
            <a:ext cx="3083912" cy="150271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lvl="0" defTabSz="914400">
              <a:spcBef>
                <a:spcPts val="600"/>
              </a:spcBef>
              <a:defRPr sz="1800"/>
            </a:pPr>
            <a:r>
              <a:rPr sz="3400">
                <a:solidFill>
                  <a:srgbClr val="0000CC"/>
                </a:solidFill>
                <a:latin typeface="Arial"/>
                <a:ea typeface="Arial"/>
                <a:cs typeface="Arial"/>
                <a:sym typeface="Arial"/>
              </a:rPr>
              <a:t>Content</a:t>
            </a:r>
            <a:endParaRPr sz="3400">
              <a:latin typeface="Arial"/>
              <a:ea typeface="Arial"/>
              <a:cs typeface="Arial"/>
              <a:sym typeface="Arial"/>
            </a:endParaRPr>
          </a:p>
          <a:p>
            <a:pPr lvl="0" defTabSz="914400">
              <a:defRPr sz="1800"/>
            </a:pPr>
            <a:r>
              <a:rPr sz="2800" i="1">
                <a:solidFill>
                  <a:srgbClr val="0000CC"/>
                </a:solidFill>
                <a:latin typeface="Arial"/>
                <a:ea typeface="Arial"/>
                <a:cs typeface="Arial"/>
                <a:sym typeface="Arial"/>
              </a:rPr>
              <a:t>May include other elements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body" idx="1"/>
          </p:nvPr>
        </p:nvSpPr>
        <p:spPr>
          <a:xfrm>
            <a:off x="562187" y="1600765"/>
            <a:ext cx="11880074" cy="6348377"/>
          </a:xfrm>
          <a:prstGeom prst="rect">
            <a:avLst/>
          </a:prstGeom>
        </p:spPr>
        <p:txBody>
          <a:bodyPr>
            <a:normAutofit/>
          </a:bodyPr>
          <a:lstStyle/>
          <a:p>
            <a:pPr marL="651933" lvl="0" indent="-651933">
              <a:spcBef>
                <a:spcPts val="1200"/>
              </a:spcBef>
              <a:buClr>
                <a:srgbClr val="C00000"/>
              </a:buClr>
              <a:buSzPct val="80000"/>
              <a:buFont typeface="Arial"/>
              <a:buChar char="•"/>
              <a:tabLst>
                <a:tab pos="88900" algn="l"/>
              </a:tabLst>
              <a:defRPr sz="1800"/>
            </a:pPr>
            <a:r>
              <a:rPr sz="4400">
                <a:latin typeface="Times New Roman"/>
                <a:ea typeface="Times New Roman"/>
                <a:cs typeface="Times New Roman"/>
                <a:sym typeface="Times New Roman"/>
              </a:rPr>
              <a:t>Basic building block of an HTML document</a:t>
            </a:r>
            <a:endParaRPr sz="4400" b="1" i="1">
              <a:solidFill>
                <a:srgbClr val="C00000"/>
              </a:solidFill>
              <a:latin typeface="Times New Roman"/>
              <a:ea typeface="Times New Roman"/>
              <a:cs typeface="Times New Roman"/>
              <a:sym typeface="Times New Roman"/>
            </a:endParaRPr>
          </a:p>
          <a:p>
            <a:pPr marL="1184275" lvl="2" indent="-822325">
              <a:spcBef>
                <a:spcPts val="1200"/>
              </a:spcBef>
              <a:buClr>
                <a:srgbClr val="C00000"/>
              </a:buClr>
              <a:buSzPct val="80000"/>
              <a:buFont typeface="Times New Roman"/>
              <a:buChar char="–"/>
              <a:tabLst>
                <a:tab pos="114300" algn="l"/>
                <a:tab pos="1003300" algn="l"/>
              </a:tabLst>
              <a:defRPr sz="1800"/>
            </a:pPr>
            <a:r>
              <a:rPr sz="4200">
                <a:latin typeface="Times New Roman"/>
                <a:ea typeface="Times New Roman"/>
                <a:cs typeface="Times New Roman"/>
                <a:sym typeface="Times New Roman"/>
              </a:rPr>
              <a:t>container for content</a:t>
            </a:r>
          </a:p>
          <a:p>
            <a:pPr marL="1184275" lvl="2" indent="-822325">
              <a:spcBef>
                <a:spcPts val="1200"/>
              </a:spcBef>
              <a:buClr>
                <a:srgbClr val="C00000"/>
              </a:buClr>
              <a:buSzPct val="80000"/>
              <a:buFont typeface="Times New Roman"/>
              <a:buChar char="–"/>
              <a:tabLst>
                <a:tab pos="114300" algn="l"/>
                <a:tab pos="1003300" algn="l"/>
              </a:tabLst>
              <a:defRPr sz="1800"/>
            </a:pPr>
            <a:r>
              <a:rPr sz="4200">
                <a:latin typeface="Times New Roman"/>
                <a:ea typeface="Times New Roman"/>
                <a:cs typeface="Times New Roman"/>
                <a:sym typeface="Times New Roman"/>
              </a:rPr>
              <a:t>each type of element may contain certain other elements</a:t>
            </a:r>
          </a:p>
          <a:p>
            <a:pPr marL="1184275" lvl="2" indent="-822325">
              <a:spcBef>
                <a:spcPts val="1200"/>
              </a:spcBef>
              <a:buClr>
                <a:srgbClr val="C00000"/>
              </a:buClr>
              <a:buSzPct val="80000"/>
              <a:buFont typeface="Times New Roman"/>
              <a:buChar char="–"/>
              <a:tabLst>
                <a:tab pos="114300" algn="l"/>
                <a:tab pos="1003300" algn="l"/>
              </a:tabLst>
              <a:defRPr sz="1800"/>
            </a:pPr>
            <a:r>
              <a:rPr sz="4200">
                <a:latin typeface="Times New Roman"/>
                <a:ea typeface="Times New Roman"/>
                <a:cs typeface="Times New Roman"/>
                <a:sym typeface="Times New Roman"/>
              </a:rPr>
              <a:t>e</a:t>
            </a:r>
            <a:r>
              <a:rPr sz="4400">
                <a:latin typeface="Times New Roman"/>
                <a:ea typeface="Times New Roman"/>
                <a:cs typeface="Times New Roman"/>
                <a:sym typeface="Times New Roman"/>
              </a:rPr>
              <a:t>ach type of element may have certain attributes</a:t>
            </a:r>
          </a:p>
          <a:p>
            <a:pPr marL="1223433" lvl="2" indent="-861483">
              <a:spcBef>
                <a:spcPts val="1200"/>
              </a:spcBef>
              <a:buClr>
                <a:srgbClr val="C00000"/>
              </a:buClr>
              <a:buSzPct val="80000"/>
              <a:buFont typeface="Times New Roman"/>
              <a:buChar char="–"/>
              <a:tabLst>
                <a:tab pos="114300" algn="l"/>
                <a:tab pos="1003300" algn="l"/>
              </a:tabLst>
              <a:defRPr sz="1800"/>
            </a:pPr>
            <a:r>
              <a:rPr sz="4400">
                <a:latin typeface="Times New Roman"/>
                <a:ea typeface="Times New Roman"/>
                <a:cs typeface="Times New Roman"/>
                <a:sym typeface="Times New Roman"/>
              </a:rPr>
              <a:t>some elements don’t need closing tag (“void” elements) e.g. </a:t>
            </a:r>
            <a:r>
              <a:rPr sz="4400">
                <a:solidFill>
                  <a:srgbClr val="C00000"/>
                </a:solidFill>
                <a:latin typeface="Consolas"/>
                <a:ea typeface="Consolas"/>
                <a:cs typeface="Consolas"/>
                <a:sym typeface="Consolas"/>
              </a:rPr>
              <a:t>&lt;img&gt;</a:t>
            </a:r>
          </a:p>
        </p:txBody>
      </p:sp>
      <p:sp>
        <p:nvSpPr>
          <p:cNvPr id="86" name="Shape 86"/>
          <p:cNvSpPr/>
          <p:nvPr/>
        </p:nvSpPr>
        <p:spPr>
          <a:xfrm>
            <a:off x="153528" y="268676"/>
            <a:ext cx="12596145"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5000" b="1">
                <a:latin typeface="Trebuchet MS"/>
                <a:ea typeface="Trebuchet MS"/>
                <a:cs typeface="Trebuchet MS"/>
                <a:sym typeface="Trebuchet MS"/>
              </a:defRPr>
            </a:lvl1pPr>
          </a:lstStyle>
          <a:p>
            <a:pPr lvl="0">
              <a:defRPr sz="1800" b="0"/>
            </a:pPr>
            <a:r>
              <a:rPr sz="5000" b="1"/>
              <a:t>Element syntax</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xfrm>
            <a:off x="638951" y="370275"/>
            <a:ext cx="11054081" cy="1126633"/>
          </a:xfrm>
          <a:prstGeom prst="rect">
            <a:avLst/>
          </a:prstGeom>
        </p:spPr>
        <p:txBody>
          <a:bodyPr>
            <a:normAutofit/>
          </a:bodyPr>
          <a:lstStyle/>
          <a:p>
            <a:pPr lvl="0" algn="ctr">
              <a:defRPr sz="1800" b="0">
                <a:solidFill>
                  <a:srgbClr val="000000"/>
                </a:solidFill>
              </a:defRPr>
            </a:pPr>
            <a:r>
              <a:rPr sz="5600" b="1"/>
              <a:t>HTML Headings</a:t>
            </a:r>
            <a:r>
              <a:rPr sz="5600" b="1">
                <a:solidFill>
                  <a:srgbClr val="FF0003"/>
                </a:solidFill>
              </a:rPr>
              <a:t> </a:t>
            </a:r>
          </a:p>
        </p:txBody>
      </p:sp>
      <p:sp>
        <p:nvSpPr>
          <p:cNvPr id="91" name="Shape 91"/>
          <p:cNvSpPr/>
          <p:nvPr/>
        </p:nvSpPr>
        <p:spPr>
          <a:xfrm>
            <a:off x="356728" y="1907822"/>
            <a:ext cx="12442616" cy="5599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55625" lvl="0" indent="-555625" algn="l" defTabSz="914400">
              <a:spcBef>
                <a:spcPts val="1200"/>
              </a:spcBef>
              <a:buClr>
                <a:srgbClr val="C00000"/>
              </a:buClr>
              <a:buSzPct val="80000"/>
              <a:buFont typeface="Arial"/>
              <a:buChar char="•"/>
              <a:tabLst>
                <a:tab pos="114300" algn="l"/>
              </a:tabLst>
              <a:defRPr sz="1800"/>
            </a:pPr>
            <a:r>
              <a:rPr sz="5000" dirty="0">
                <a:latin typeface="Times New Roman"/>
                <a:ea typeface="Times New Roman"/>
                <a:cs typeface="Times New Roman"/>
                <a:sym typeface="Times New Roman"/>
              </a:rPr>
              <a:t>Six levels of headings, elements </a:t>
            </a:r>
            <a:r>
              <a:rPr sz="5000" dirty="0">
                <a:solidFill>
                  <a:srgbClr val="C00000"/>
                </a:solidFill>
                <a:latin typeface="Times New Roman"/>
                <a:ea typeface="Times New Roman"/>
                <a:cs typeface="Times New Roman"/>
                <a:sym typeface="Times New Roman"/>
              </a:rPr>
              <a:t>h1</a:t>
            </a:r>
            <a:r>
              <a:rPr sz="5000" dirty="0">
                <a:latin typeface="Times New Roman"/>
                <a:ea typeface="Times New Roman"/>
                <a:cs typeface="Times New Roman"/>
                <a:sym typeface="Times New Roman"/>
              </a:rPr>
              <a:t> to </a:t>
            </a:r>
            <a:r>
              <a:rPr sz="5000" dirty="0">
                <a:solidFill>
                  <a:srgbClr val="C00000"/>
                </a:solidFill>
                <a:latin typeface="Times New Roman"/>
                <a:ea typeface="Times New Roman"/>
                <a:cs typeface="Times New Roman"/>
                <a:sym typeface="Times New Roman"/>
              </a:rPr>
              <a:t>h6</a:t>
            </a:r>
            <a:endParaRPr sz="3400" dirty="0">
              <a:latin typeface="Arial"/>
              <a:ea typeface="Arial"/>
              <a:cs typeface="Arial"/>
              <a:sym typeface="Arial"/>
            </a:endParaRPr>
          </a:p>
          <a:p>
            <a:pPr lvl="0" indent="266700" algn="l" defTabSz="914400">
              <a:tabLst>
                <a:tab pos="114300" algn="l"/>
              </a:tabLst>
              <a:defRPr sz="1800"/>
            </a:pPr>
            <a:r>
              <a:rPr sz="4400" dirty="0">
                <a:solidFill>
                  <a:srgbClr val="C00000"/>
                </a:solidFill>
                <a:latin typeface="Consolas"/>
                <a:ea typeface="Consolas"/>
                <a:cs typeface="Consolas"/>
                <a:sym typeface="Consolas"/>
              </a:rPr>
              <a:t>&lt;h1&gt;</a:t>
            </a:r>
            <a:r>
              <a:rPr sz="4400" dirty="0">
                <a:solidFill>
                  <a:srgbClr val="0000CC"/>
                </a:solidFill>
                <a:latin typeface="Consolas"/>
                <a:ea typeface="Consolas"/>
                <a:cs typeface="Consolas"/>
                <a:sym typeface="Consolas"/>
              </a:rPr>
              <a:t>This is biggest heading</a:t>
            </a:r>
            <a:r>
              <a:rPr sz="4400" dirty="0">
                <a:solidFill>
                  <a:srgbClr val="C00000"/>
                </a:solidFill>
                <a:latin typeface="Consolas"/>
                <a:ea typeface="Consolas"/>
                <a:cs typeface="Consolas"/>
                <a:sym typeface="Consolas"/>
              </a:rPr>
              <a:t>&lt;/h1&gt;</a:t>
            </a:r>
            <a:endParaRPr sz="3400" dirty="0">
              <a:latin typeface="Arial"/>
              <a:ea typeface="Arial"/>
              <a:cs typeface="Arial"/>
              <a:sym typeface="Arial"/>
            </a:endParaRPr>
          </a:p>
          <a:p>
            <a:pPr lvl="0" indent="266700" algn="l" defTabSz="914400">
              <a:spcBef>
                <a:spcPts val="1200"/>
              </a:spcBef>
              <a:tabLst>
                <a:tab pos="114300" algn="l"/>
              </a:tabLst>
              <a:defRPr sz="1800"/>
            </a:pPr>
            <a:r>
              <a:rPr sz="4400" dirty="0">
                <a:solidFill>
                  <a:srgbClr val="C00000"/>
                </a:solidFill>
                <a:latin typeface="Consolas"/>
                <a:ea typeface="Consolas"/>
                <a:cs typeface="Consolas"/>
                <a:sym typeface="Consolas"/>
              </a:rPr>
              <a:t>&lt;h2&gt;</a:t>
            </a:r>
            <a:r>
              <a:rPr sz="4400" dirty="0">
                <a:solidFill>
                  <a:srgbClr val="0000CC"/>
                </a:solidFill>
                <a:latin typeface="Consolas"/>
                <a:ea typeface="Consolas"/>
                <a:cs typeface="Consolas"/>
                <a:sym typeface="Consolas"/>
              </a:rPr>
              <a:t>This is smaller heading</a:t>
            </a:r>
            <a:r>
              <a:rPr sz="4400" dirty="0">
                <a:solidFill>
                  <a:srgbClr val="C00000"/>
                </a:solidFill>
                <a:latin typeface="Consolas"/>
                <a:ea typeface="Consolas"/>
                <a:cs typeface="Consolas"/>
                <a:sym typeface="Consolas"/>
              </a:rPr>
              <a:t>&lt;/h2&gt;</a:t>
            </a:r>
            <a:endParaRPr sz="3400" dirty="0">
              <a:latin typeface="Arial"/>
              <a:ea typeface="Arial"/>
              <a:cs typeface="Arial"/>
              <a:sym typeface="Arial"/>
            </a:endParaRPr>
          </a:p>
          <a:p>
            <a:pPr marL="555625" lvl="0" indent="-555625" algn="l" defTabSz="914400">
              <a:spcBef>
                <a:spcPts val="1200"/>
              </a:spcBef>
              <a:buClr>
                <a:srgbClr val="C00000"/>
              </a:buClr>
              <a:buSzPct val="80000"/>
              <a:buFont typeface="Arial"/>
              <a:buChar char="•"/>
              <a:tabLst>
                <a:tab pos="114300" algn="l"/>
              </a:tabLst>
              <a:defRPr sz="1800"/>
            </a:pPr>
            <a:r>
              <a:rPr sz="5000" dirty="0">
                <a:latin typeface="Times New Roman"/>
                <a:ea typeface="Times New Roman"/>
                <a:cs typeface="Times New Roman"/>
                <a:sym typeface="Times New Roman"/>
              </a:rPr>
              <a:t>Use the heading order sensibly and do not skip heading levels (e.g. from h2 to h4)</a:t>
            </a:r>
            <a:endParaRPr sz="5000" dirty="0">
              <a:latin typeface="Arial"/>
              <a:ea typeface="Arial"/>
              <a:cs typeface="Arial"/>
              <a:sym typeface="Arial"/>
            </a:endParaRPr>
          </a:p>
          <a:p>
            <a:pPr marL="555625" lvl="0" indent="-555625" algn="l" defTabSz="914400">
              <a:spcBef>
                <a:spcPts val="1200"/>
              </a:spcBef>
              <a:buClr>
                <a:srgbClr val="C00000"/>
              </a:buClr>
              <a:buSzPct val="80000"/>
              <a:buFont typeface="Arial"/>
              <a:buChar char="•"/>
              <a:tabLst>
                <a:tab pos="114300" algn="l"/>
              </a:tabLst>
              <a:defRPr sz="1800"/>
            </a:pPr>
            <a:r>
              <a:rPr sz="5000" dirty="0">
                <a:solidFill>
                  <a:srgbClr val="C00000"/>
                </a:solidFill>
                <a:latin typeface="Consolas"/>
                <a:ea typeface="Consolas"/>
                <a:cs typeface="Consolas"/>
                <a:sym typeface="Consolas"/>
              </a:rPr>
              <a:t>&lt;h1&gt; </a:t>
            </a:r>
            <a:r>
              <a:rPr sz="5000" dirty="0">
                <a:latin typeface="Consolas"/>
                <a:ea typeface="Consolas"/>
                <a:cs typeface="Consolas"/>
                <a:sym typeface="Consolas"/>
              </a:rPr>
              <a:t>should only be used once</a:t>
            </a:r>
            <a:endParaRPr sz="5000" dirty="0">
              <a:latin typeface="Times New Roman"/>
              <a:ea typeface="Times New Roman"/>
              <a:cs typeface="Times New Roman"/>
              <a:sym typeface="Times New Roman"/>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91">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91">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91">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91">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p:tmAbs val="0"/>
                                  </p:iterate>
                                  <p:childTnLst>
                                    <p:set>
                                      <p:cBhvr>
                                        <p:cTn id="17" fill="hold"/>
                                        <p:tgtEl>
                                          <p:spTgt spid="91">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iterate>
                                    <p:tmAbs val="0"/>
                                  </p:iterate>
                                  <p:childTnLst>
                                    <p:set>
                                      <p:cBhvr>
                                        <p:cTn id="20" fill="hold"/>
                                        <p:tgtEl>
                                          <p:spTgt spid="91">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1" nodeType="afterEffect">
                                  <p:stCondLst>
                                    <p:cond delay="0"/>
                                  </p:stCondLst>
                                  <p:iterate>
                                    <p:tmAbs val="0"/>
                                  </p:iterate>
                                  <p:childTnLst>
                                    <p:set>
                                      <p:cBhvr>
                                        <p:cTn id="23" fill="hold"/>
                                        <p:tgtEl>
                                          <p:spTgt spid="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1"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title"/>
          </p:nvPr>
        </p:nvSpPr>
        <p:spPr>
          <a:xfrm>
            <a:off x="638951" y="370275"/>
            <a:ext cx="11054081" cy="1126633"/>
          </a:xfrm>
          <a:prstGeom prst="rect">
            <a:avLst/>
          </a:prstGeom>
        </p:spPr>
        <p:txBody>
          <a:bodyPr>
            <a:normAutofit/>
          </a:bodyPr>
          <a:lstStyle/>
          <a:p>
            <a:pPr lvl="0" algn="ctr">
              <a:defRPr sz="1800" b="0">
                <a:solidFill>
                  <a:srgbClr val="000000"/>
                </a:solidFill>
              </a:defRPr>
            </a:pPr>
            <a:r>
              <a:rPr sz="5600" b="1"/>
              <a:t>HTML Images: </a:t>
            </a:r>
            <a:r>
              <a:rPr sz="5600" b="1">
                <a:solidFill>
                  <a:srgbClr val="C00000"/>
                </a:solidFill>
                <a:latin typeface="Times New Roman"/>
                <a:ea typeface="Times New Roman"/>
                <a:cs typeface="Times New Roman"/>
                <a:sym typeface="Times New Roman"/>
              </a:rPr>
              <a:t>img </a:t>
            </a:r>
            <a:r>
              <a:rPr sz="5600" b="1"/>
              <a:t>element</a:t>
            </a:r>
            <a:r>
              <a:rPr sz="5600" b="1">
                <a:solidFill>
                  <a:srgbClr val="FF0003"/>
                </a:solidFill>
              </a:rPr>
              <a:t> </a:t>
            </a:r>
          </a:p>
        </p:txBody>
      </p:sp>
      <p:sp>
        <p:nvSpPr>
          <p:cNvPr id="96" name="Shape 96"/>
          <p:cNvSpPr/>
          <p:nvPr/>
        </p:nvSpPr>
        <p:spPr>
          <a:xfrm>
            <a:off x="357717" y="1496907"/>
            <a:ext cx="12391778" cy="67120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33400" lvl="0" indent="-533400" algn="l" defTabSz="914400">
              <a:spcBef>
                <a:spcPts val="600"/>
              </a:spcBef>
              <a:buClr>
                <a:srgbClr val="C00000"/>
              </a:buClr>
              <a:buSzPct val="80000"/>
              <a:buFont typeface="Arial"/>
              <a:buChar char="•"/>
              <a:tabLst>
                <a:tab pos="114300" algn="l"/>
              </a:tabLst>
              <a:defRPr sz="1800"/>
            </a:pPr>
            <a:r>
              <a:rPr sz="4800">
                <a:latin typeface="Times New Roman"/>
                <a:ea typeface="Times New Roman"/>
                <a:cs typeface="Times New Roman"/>
                <a:sym typeface="Times New Roman"/>
              </a:rPr>
              <a:t>Image type: PNG, JPEG and GIF</a:t>
            </a:r>
            <a:endParaRPr sz="4800">
              <a:latin typeface="Arial"/>
              <a:ea typeface="Arial"/>
              <a:cs typeface="Arial"/>
              <a:sym typeface="Arial"/>
            </a:endParaRPr>
          </a:p>
          <a:p>
            <a:pPr marL="488950" lvl="0" indent="-488950" algn="l" defTabSz="914400">
              <a:spcBef>
                <a:spcPts val="600"/>
              </a:spcBef>
              <a:buClr>
                <a:srgbClr val="C00000"/>
              </a:buClr>
              <a:buSzPct val="80000"/>
              <a:buFont typeface="Arial"/>
              <a:buChar char="•"/>
              <a:tabLst>
                <a:tab pos="114300" algn="l"/>
              </a:tabLst>
              <a:defRPr sz="1800"/>
            </a:pPr>
            <a:r>
              <a:rPr sz="4400">
                <a:solidFill>
                  <a:srgbClr val="C00000"/>
                </a:solidFill>
                <a:latin typeface="Consolas"/>
                <a:ea typeface="Consolas"/>
                <a:cs typeface="Consolas"/>
                <a:sym typeface="Consolas"/>
              </a:rPr>
              <a:t>&lt;img&gt; </a:t>
            </a:r>
            <a:r>
              <a:rPr sz="4800">
                <a:latin typeface="Times New Roman"/>
                <a:ea typeface="Times New Roman"/>
                <a:cs typeface="Times New Roman"/>
                <a:sym typeface="Times New Roman"/>
              </a:rPr>
              <a:t>tag is </a:t>
            </a:r>
            <a:r>
              <a:rPr sz="4800" i="1">
                <a:latin typeface="Times New Roman"/>
                <a:ea typeface="Times New Roman"/>
                <a:cs typeface="Times New Roman"/>
                <a:sym typeface="Times New Roman"/>
              </a:rPr>
              <a:t>empty</a:t>
            </a:r>
            <a:r>
              <a:rPr sz="4800">
                <a:latin typeface="Times New Roman"/>
                <a:ea typeface="Times New Roman"/>
                <a:cs typeface="Times New Roman"/>
                <a:sym typeface="Times New Roman"/>
              </a:rPr>
              <a:t>, i.e. it contains attributes only, and has no closing tag</a:t>
            </a:r>
            <a:endParaRPr sz="3400">
              <a:latin typeface="Arial"/>
              <a:ea typeface="Arial"/>
              <a:cs typeface="Arial"/>
              <a:sym typeface="Arial"/>
            </a:endParaRPr>
          </a:p>
          <a:p>
            <a:pPr marL="266700" lvl="0" indent="-266700" algn="l" defTabSz="914400">
              <a:spcBef>
                <a:spcPts val="600"/>
              </a:spcBef>
              <a:tabLst>
                <a:tab pos="114300" algn="l"/>
              </a:tabLst>
              <a:defRPr sz="1800"/>
            </a:pPr>
            <a:r>
              <a:rPr sz="4200">
                <a:solidFill>
                  <a:srgbClr val="0000CC"/>
                </a:solidFill>
                <a:latin typeface="Consolas"/>
                <a:ea typeface="Consolas"/>
                <a:cs typeface="Consolas"/>
                <a:sym typeface="Consolas"/>
              </a:rPr>
              <a:t> &lt;</a:t>
            </a:r>
            <a:r>
              <a:rPr sz="4200">
                <a:solidFill>
                  <a:srgbClr val="C00000"/>
                </a:solidFill>
                <a:latin typeface="Consolas"/>
                <a:ea typeface="Consolas"/>
                <a:cs typeface="Consolas"/>
                <a:sym typeface="Consolas"/>
              </a:rPr>
              <a:t>img</a:t>
            </a:r>
            <a:r>
              <a:rPr sz="4200">
                <a:solidFill>
                  <a:srgbClr val="0000CC"/>
                </a:solidFill>
                <a:latin typeface="Consolas"/>
                <a:ea typeface="Consolas"/>
                <a:cs typeface="Consolas"/>
                <a:sym typeface="Consolas"/>
              </a:rPr>
              <a:t> </a:t>
            </a:r>
            <a:r>
              <a:rPr sz="4200">
                <a:solidFill>
                  <a:srgbClr val="C00000"/>
                </a:solidFill>
                <a:latin typeface="Consolas"/>
                <a:ea typeface="Consolas"/>
                <a:cs typeface="Consolas"/>
                <a:sym typeface="Consolas"/>
              </a:rPr>
              <a:t>src</a:t>
            </a:r>
            <a:r>
              <a:rPr sz="4200">
                <a:solidFill>
                  <a:srgbClr val="0000CC"/>
                </a:solidFill>
                <a:latin typeface="Consolas"/>
                <a:ea typeface="Consolas"/>
                <a:cs typeface="Consolas"/>
                <a:sym typeface="Consolas"/>
              </a:rPr>
              <a:t>="pulpit.jpg" </a:t>
            </a:r>
            <a:r>
              <a:rPr sz="4200">
                <a:solidFill>
                  <a:srgbClr val="C00000"/>
                </a:solidFill>
                <a:latin typeface="Consolas"/>
                <a:ea typeface="Consolas"/>
                <a:cs typeface="Consolas"/>
                <a:sym typeface="Consolas"/>
              </a:rPr>
              <a:t>alt</a:t>
            </a:r>
            <a:r>
              <a:rPr sz="4200">
                <a:solidFill>
                  <a:srgbClr val="0000CC"/>
                </a:solidFill>
                <a:latin typeface="Consolas"/>
                <a:ea typeface="Consolas"/>
                <a:cs typeface="Consolas"/>
                <a:sym typeface="Consolas"/>
              </a:rPr>
              <a:t>="Pulpit rock"&gt; </a:t>
            </a:r>
          </a:p>
          <a:p>
            <a:pPr marL="466725" lvl="0" indent="-466725" algn="l" defTabSz="914400">
              <a:spcBef>
                <a:spcPts val="600"/>
              </a:spcBef>
              <a:buClr>
                <a:srgbClr val="C00000"/>
              </a:buClr>
              <a:buSzPct val="80000"/>
              <a:buFont typeface="Arial"/>
              <a:buChar char="•"/>
              <a:tabLst>
                <a:tab pos="114300" algn="l"/>
              </a:tabLst>
              <a:defRPr sz="1800"/>
            </a:pPr>
            <a:r>
              <a:rPr sz="4200">
                <a:solidFill>
                  <a:srgbClr val="C00000"/>
                </a:solidFill>
                <a:latin typeface="Consolas"/>
                <a:ea typeface="Consolas"/>
                <a:cs typeface="Consolas"/>
                <a:sym typeface="Consolas"/>
              </a:rPr>
              <a:t>src</a:t>
            </a:r>
            <a:r>
              <a:rPr sz="4800">
                <a:latin typeface="Times New Roman"/>
                <a:ea typeface="Times New Roman"/>
                <a:cs typeface="Times New Roman"/>
                <a:sym typeface="Times New Roman"/>
              </a:rPr>
              <a:t> attribute: exact filename of picture, with path if necessary</a:t>
            </a:r>
          </a:p>
          <a:p>
            <a:pPr marL="466725" lvl="0" indent="-466725" algn="l" defTabSz="914400">
              <a:spcBef>
                <a:spcPts val="600"/>
              </a:spcBef>
              <a:buClr>
                <a:srgbClr val="C00000"/>
              </a:buClr>
              <a:buSzPct val="80000"/>
              <a:buFont typeface="Arial"/>
              <a:buChar char="•"/>
              <a:tabLst>
                <a:tab pos="114300" algn="l"/>
              </a:tabLst>
              <a:defRPr sz="1800"/>
            </a:pPr>
            <a:r>
              <a:rPr sz="4200">
                <a:solidFill>
                  <a:srgbClr val="C00000"/>
                </a:solidFill>
                <a:latin typeface="Consolas"/>
                <a:ea typeface="Consolas"/>
                <a:cs typeface="Consolas"/>
                <a:sym typeface="Consolas"/>
              </a:rPr>
              <a:t>alt</a:t>
            </a:r>
            <a:r>
              <a:rPr sz="4800">
                <a:latin typeface="Times New Roman"/>
                <a:ea typeface="Times New Roman"/>
                <a:cs typeface="Times New Roman"/>
                <a:sym typeface="Times New Roman"/>
              </a:rPr>
              <a:t> attribute: specifies an alternate text for an image, if the image cannot be displayed and is also used by search engines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96">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96">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96">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96">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p:tmAbs val="0"/>
                                  </p:iterate>
                                  <p:childTnLst>
                                    <p:set>
                                      <p:cBhvr>
                                        <p:cTn id="17" fill="hold"/>
                                        <p:tgtEl>
                                          <p:spTgt spid="96">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iterate>
                                    <p:tmAbs val="0"/>
                                  </p:iterate>
                                  <p:childTnLst>
                                    <p:set>
                                      <p:cBhvr>
                                        <p:cTn id="20" fill="hold"/>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1"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title"/>
          </p:nvPr>
        </p:nvSpPr>
        <p:spPr>
          <a:xfrm>
            <a:off x="638951" y="370275"/>
            <a:ext cx="11054081" cy="1126633"/>
          </a:xfrm>
          <a:prstGeom prst="rect">
            <a:avLst/>
          </a:prstGeom>
        </p:spPr>
        <p:txBody>
          <a:bodyPr>
            <a:normAutofit/>
          </a:bodyPr>
          <a:lstStyle/>
          <a:p>
            <a:pPr lvl="0" algn="ctr">
              <a:defRPr sz="1800" b="0">
                <a:solidFill>
                  <a:srgbClr val="000000"/>
                </a:solidFill>
              </a:defRPr>
            </a:pPr>
            <a:r>
              <a:rPr sz="5600" b="1"/>
              <a:t>Links: anchor</a:t>
            </a:r>
            <a:r>
              <a:rPr sz="5600" b="1">
                <a:latin typeface="Times New Roman"/>
                <a:ea typeface="Times New Roman"/>
                <a:cs typeface="Times New Roman"/>
                <a:sym typeface="Times New Roman"/>
              </a:rPr>
              <a:t> </a:t>
            </a:r>
            <a:r>
              <a:rPr sz="5600" b="1"/>
              <a:t>element</a:t>
            </a:r>
            <a:r>
              <a:rPr sz="5600" b="1">
                <a:solidFill>
                  <a:srgbClr val="FF0003"/>
                </a:solidFill>
              </a:rPr>
              <a:t> </a:t>
            </a:r>
            <a:r>
              <a:rPr sz="5600" b="1">
                <a:solidFill>
                  <a:srgbClr val="C00000"/>
                </a:solidFill>
                <a:latin typeface="Consolas"/>
                <a:ea typeface="Consolas"/>
                <a:cs typeface="Consolas"/>
                <a:sym typeface="Consolas"/>
              </a:rPr>
              <a:t>&lt;a&gt;</a:t>
            </a:r>
          </a:p>
        </p:txBody>
      </p:sp>
      <p:sp>
        <p:nvSpPr>
          <p:cNvPr id="101" name="Shape 101"/>
          <p:cNvSpPr/>
          <p:nvPr/>
        </p:nvSpPr>
        <p:spPr>
          <a:xfrm>
            <a:off x="356728" y="1600764"/>
            <a:ext cx="12442616" cy="67870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33400" lvl="0" indent="-533400" algn="l" defTabSz="914400">
              <a:spcBef>
                <a:spcPts val="600"/>
              </a:spcBef>
              <a:buClr>
                <a:srgbClr val="C00000"/>
              </a:buClr>
              <a:buSzPct val="80000"/>
              <a:buFont typeface="Arial"/>
              <a:buChar char="•"/>
              <a:tabLst>
                <a:tab pos="114300" algn="l"/>
              </a:tabLst>
              <a:defRPr sz="1800"/>
            </a:pPr>
            <a:r>
              <a:rPr sz="4800">
                <a:latin typeface="Times New Roman"/>
                <a:ea typeface="Times New Roman"/>
                <a:cs typeface="Times New Roman"/>
                <a:sym typeface="Times New Roman"/>
              </a:rPr>
              <a:t>Syntax: </a:t>
            </a:r>
            <a:r>
              <a:rPr sz="3800">
                <a:solidFill>
                  <a:srgbClr val="C00000"/>
                </a:solidFill>
                <a:latin typeface="Consolas"/>
                <a:ea typeface="Consolas"/>
                <a:cs typeface="Consolas"/>
                <a:sym typeface="Consolas"/>
              </a:rPr>
              <a:t>&lt;a </a:t>
            </a:r>
            <a:r>
              <a:rPr sz="3800">
                <a:latin typeface="Consolas"/>
                <a:ea typeface="Consolas"/>
                <a:cs typeface="Consolas"/>
                <a:sym typeface="Consolas"/>
              </a:rPr>
              <a:t>href="url"</a:t>
            </a:r>
            <a:r>
              <a:rPr sz="3800">
                <a:solidFill>
                  <a:srgbClr val="C00000"/>
                </a:solidFill>
                <a:latin typeface="Consolas"/>
                <a:ea typeface="Consolas"/>
                <a:cs typeface="Consolas"/>
                <a:sym typeface="Consolas"/>
              </a:rPr>
              <a:t>&gt;</a:t>
            </a:r>
            <a:r>
              <a:rPr sz="3800">
                <a:latin typeface="Consolas"/>
                <a:ea typeface="Consolas"/>
                <a:cs typeface="Consolas"/>
                <a:sym typeface="Consolas"/>
              </a:rPr>
              <a:t>Link text</a:t>
            </a:r>
            <a:r>
              <a:rPr sz="3800">
                <a:solidFill>
                  <a:srgbClr val="C00000"/>
                </a:solidFill>
                <a:latin typeface="Consolas"/>
                <a:ea typeface="Consolas"/>
                <a:cs typeface="Consolas"/>
                <a:sym typeface="Consolas"/>
              </a:rPr>
              <a:t>&lt;/a&gt;</a:t>
            </a:r>
            <a:endParaRPr sz="3400">
              <a:latin typeface="Arial"/>
              <a:ea typeface="Arial"/>
              <a:cs typeface="Arial"/>
              <a:sym typeface="Arial"/>
            </a:endParaRPr>
          </a:p>
          <a:p>
            <a:pPr marL="533400" lvl="0" indent="-533400" algn="l" defTabSz="914400">
              <a:spcBef>
                <a:spcPts val="600"/>
              </a:spcBef>
              <a:buClr>
                <a:srgbClr val="C00000"/>
              </a:buClr>
              <a:buSzPct val="80000"/>
              <a:buFont typeface="Arial"/>
              <a:buChar char="•"/>
              <a:tabLst>
                <a:tab pos="114300" algn="l"/>
              </a:tabLst>
              <a:defRPr sz="1800"/>
            </a:pPr>
            <a:r>
              <a:rPr sz="4800">
                <a:latin typeface="Times New Roman"/>
                <a:ea typeface="Times New Roman"/>
                <a:cs typeface="Times New Roman"/>
                <a:sym typeface="Times New Roman"/>
              </a:rPr>
              <a:t>Example: </a:t>
            </a:r>
            <a:endParaRPr sz="4800">
              <a:latin typeface="Arial"/>
              <a:ea typeface="Arial"/>
              <a:cs typeface="Arial"/>
              <a:sym typeface="Arial"/>
            </a:endParaRPr>
          </a:p>
          <a:p>
            <a:pPr marL="266700" lvl="0" indent="-266700" algn="l" defTabSz="914400">
              <a:spcBef>
                <a:spcPts val="600"/>
              </a:spcBef>
              <a:tabLst>
                <a:tab pos="114300" algn="l"/>
              </a:tabLst>
              <a:defRPr sz="1800"/>
            </a:pPr>
            <a:r>
              <a:rPr sz="3000">
                <a:solidFill>
                  <a:srgbClr val="C00000"/>
                </a:solidFill>
                <a:latin typeface="Consolas"/>
                <a:ea typeface="Consolas"/>
                <a:cs typeface="Consolas"/>
                <a:sym typeface="Consolas"/>
              </a:rPr>
              <a:t> &lt;a href</a:t>
            </a:r>
            <a:r>
              <a:rPr sz="3000">
                <a:latin typeface="Consolas"/>
                <a:ea typeface="Consolas"/>
                <a:cs typeface="Consolas"/>
                <a:sym typeface="Consolas"/>
              </a:rPr>
              <a:t>="http://www.w3schools.com/"  target="_blank"</a:t>
            </a:r>
            <a:r>
              <a:rPr sz="3000">
                <a:solidFill>
                  <a:srgbClr val="C00000"/>
                </a:solidFill>
                <a:latin typeface="Consolas"/>
                <a:ea typeface="Consolas"/>
                <a:cs typeface="Consolas"/>
                <a:sym typeface="Consolas"/>
              </a:rPr>
              <a:t>&gt;</a:t>
            </a:r>
            <a:endParaRPr sz="3400">
              <a:latin typeface="Arial"/>
              <a:ea typeface="Arial"/>
              <a:cs typeface="Arial"/>
              <a:sym typeface="Arial"/>
            </a:endParaRPr>
          </a:p>
          <a:p>
            <a:pPr marL="266700" lvl="0" indent="-266700" algn="l" defTabSz="914400">
              <a:spcBef>
                <a:spcPts val="600"/>
              </a:spcBef>
              <a:tabLst>
                <a:tab pos="114300" algn="l"/>
              </a:tabLst>
              <a:defRPr sz="1800"/>
            </a:pPr>
            <a:r>
              <a:rPr sz="3000">
                <a:solidFill>
                  <a:srgbClr val="C00000"/>
                </a:solidFill>
                <a:latin typeface="Consolas"/>
                <a:ea typeface="Consolas"/>
                <a:cs typeface="Consolas"/>
                <a:sym typeface="Consolas"/>
              </a:rPr>
              <a:t>				</a:t>
            </a:r>
            <a:r>
              <a:rPr sz="3000">
                <a:latin typeface="Consolas"/>
                <a:ea typeface="Consolas"/>
                <a:cs typeface="Consolas"/>
                <a:sym typeface="Consolas"/>
              </a:rPr>
              <a:t>Visit W3Schools</a:t>
            </a:r>
            <a:endParaRPr sz="3000">
              <a:solidFill>
                <a:srgbClr val="C00000"/>
              </a:solidFill>
              <a:latin typeface="Consolas"/>
              <a:ea typeface="Consolas"/>
              <a:cs typeface="Consolas"/>
              <a:sym typeface="Consolas"/>
            </a:endParaRPr>
          </a:p>
          <a:p>
            <a:pPr marL="266700" lvl="0" indent="-266700" algn="l" defTabSz="914400">
              <a:spcBef>
                <a:spcPts val="600"/>
              </a:spcBef>
              <a:tabLst>
                <a:tab pos="114300" algn="l"/>
              </a:tabLst>
              <a:defRPr sz="1800"/>
            </a:pPr>
            <a:r>
              <a:rPr sz="3000">
                <a:solidFill>
                  <a:srgbClr val="C00000"/>
                </a:solidFill>
                <a:latin typeface="Consolas"/>
                <a:ea typeface="Consolas"/>
                <a:cs typeface="Consolas"/>
                <a:sym typeface="Consolas"/>
              </a:rPr>
              <a:t> &lt;/a&gt;</a:t>
            </a:r>
            <a:endParaRPr sz="4800">
              <a:latin typeface="Times New Roman"/>
              <a:ea typeface="Times New Roman"/>
              <a:cs typeface="Times New Roman"/>
              <a:sym typeface="Times New Roman"/>
            </a:endParaRPr>
          </a:p>
          <a:p>
            <a:pPr marL="533400" lvl="0" indent="-533400" algn="l" defTabSz="914400">
              <a:spcBef>
                <a:spcPts val="600"/>
              </a:spcBef>
              <a:buClr>
                <a:srgbClr val="C00000"/>
              </a:buClr>
              <a:buSzPct val="80000"/>
              <a:buFont typeface="Arial"/>
              <a:buChar char="•"/>
              <a:tabLst>
                <a:tab pos="114300" algn="l"/>
              </a:tabLst>
              <a:defRPr sz="1800"/>
            </a:pPr>
            <a:r>
              <a:rPr sz="4800">
                <a:latin typeface="Times New Roman"/>
                <a:ea typeface="Times New Roman"/>
                <a:cs typeface="Times New Roman"/>
                <a:sym typeface="Times New Roman"/>
              </a:rPr>
              <a:t>Link text should clearly identify the target of each link</a:t>
            </a:r>
            <a:endParaRPr sz="3400">
              <a:latin typeface="Arial"/>
              <a:ea typeface="Arial"/>
              <a:cs typeface="Arial"/>
              <a:sym typeface="Arial"/>
            </a:endParaRPr>
          </a:p>
          <a:p>
            <a:pPr marL="533400" lvl="0" indent="-533400" algn="l" defTabSz="914400">
              <a:spcBef>
                <a:spcPts val="600"/>
              </a:spcBef>
              <a:buClr>
                <a:srgbClr val="C00000"/>
              </a:buClr>
              <a:buSzPct val="80000"/>
              <a:buFont typeface="Arial"/>
              <a:buChar char="•"/>
              <a:tabLst>
                <a:tab pos="114300" algn="l"/>
              </a:tabLst>
              <a:defRPr sz="1800"/>
            </a:pPr>
            <a:r>
              <a:rPr sz="4800">
                <a:latin typeface="Times New Roman"/>
                <a:ea typeface="Times New Roman"/>
                <a:cs typeface="Times New Roman"/>
                <a:sym typeface="Times New Roman"/>
              </a:rPr>
              <a:t>Use text that makes sense when read out of context, e.g. avoid “click here”</a:t>
            </a:r>
            <a:endParaRPr sz="4800">
              <a:latin typeface="Arial"/>
              <a:ea typeface="Arial"/>
              <a:cs typeface="Arial"/>
              <a:sym typeface="Arial"/>
            </a:endParaRPr>
          </a:p>
          <a:p>
            <a:pPr lvl="0" algn="l" defTabSz="914400">
              <a:spcBef>
                <a:spcPts val="600"/>
              </a:spcBef>
              <a:tabLst>
                <a:tab pos="114300" algn="l"/>
              </a:tabLst>
              <a:defRPr sz="1800"/>
            </a:pPr>
            <a:r>
              <a:rPr sz="4800">
                <a:latin typeface="Times New Roman"/>
                <a:ea typeface="Times New Roman"/>
                <a:cs typeface="Times New Roman"/>
                <a:sym typeface="Times New Roman"/>
              </a:rP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101">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101">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101">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101">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p:tmAbs val="0"/>
                                  </p:iterate>
                                  <p:childTnLst>
                                    <p:set>
                                      <p:cBhvr>
                                        <p:cTn id="17" fill="hold"/>
                                        <p:tgtEl>
                                          <p:spTgt spid="101">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iterate>
                                    <p:tmAbs val="0"/>
                                  </p:iterate>
                                  <p:childTnLst>
                                    <p:set>
                                      <p:cBhvr>
                                        <p:cTn id="20" fill="hold"/>
                                        <p:tgtEl>
                                          <p:spTgt spid="101">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1" nodeType="afterEffect">
                                  <p:stCondLst>
                                    <p:cond delay="0"/>
                                  </p:stCondLst>
                                  <p:iterate>
                                    <p:tmAbs val="0"/>
                                  </p:iterate>
                                  <p:childTnLst>
                                    <p:set>
                                      <p:cBhvr>
                                        <p:cTn id="23" fill="hold"/>
                                        <p:tgtEl>
                                          <p:spTgt spid="101">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1" nodeType="afterEffect">
                                  <p:stCondLst>
                                    <p:cond delay="0"/>
                                  </p:stCondLst>
                                  <p:iterate>
                                    <p:tmAbs val="0"/>
                                  </p:iterate>
                                  <p:childTnLst>
                                    <p:set>
                                      <p:cBhvr>
                                        <p:cTn id="26" fill="hold"/>
                                        <p:tgtEl>
                                          <p:spTgt spid="101">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1" nodeType="afterEffect">
                                  <p:stCondLst>
                                    <p:cond delay="0"/>
                                  </p:stCondLst>
                                  <p:iterate>
                                    <p:tmAbs val="0"/>
                                  </p:iterate>
                                  <p:childTnLst>
                                    <p:set>
                                      <p:cBhvr>
                                        <p:cTn id="29" fill="hold"/>
                                        <p:tgtEl>
                                          <p:spTgt spid="1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1" build="p" bldLvl="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p:cNvSpPr>
          <p:nvPr>
            <p:ph type="title"/>
          </p:nvPr>
        </p:nvSpPr>
        <p:spPr>
          <a:xfrm>
            <a:off x="638950" y="370275"/>
            <a:ext cx="11700898" cy="1126633"/>
          </a:xfrm>
          <a:prstGeom prst="rect">
            <a:avLst/>
          </a:prstGeom>
        </p:spPr>
        <p:txBody>
          <a:bodyPr>
            <a:normAutofit/>
          </a:bodyPr>
          <a:lstStyle>
            <a:lvl1pPr algn="ctr">
              <a:defRPr sz="5000">
                <a:solidFill>
                  <a:srgbClr val="000000"/>
                </a:solidFill>
              </a:defRPr>
            </a:lvl1pPr>
          </a:lstStyle>
          <a:p>
            <a:pPr lvl="0">
              <a:defRPr sz="1800" b="0"/>
            </a:pPr>
            <a:r>
              <a:rPr sz="5000" b="1"/>
              <a:t>HTML Comment</a:t>
            </a:r>
          </a:p>
        </p:txBody>
      </p:sp>
      <p:sp>
        <p:nvSpPr>
          <p:cNvPr id="106" name="Shape 106"/>
          <p:cNvSpPr/>
          <p:nvPr/>
        </p:nvSpPr>
        <p:spPr>
          <a:xfrm>
            <a:off x="356728" y="1600765"/>
            <a:ext cx="12648073" cy="53081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66700" lvl="0" indent="-266700" defTabSz="914400">
              <a:spcBef>
                <a:spcPts val="1200"/>
              </a:spcBef>
              <a:tabLst>
                <a:tab pos="114300" algn="l"/>
              </a:tabLst>
              <a:defRPr sz="1800"/>
            </a:pPr>
            <a:r>
              <a:rPr sz="4800">
                <a:solidFill>
                  <a:srgbClr val="C00000"/>
                </a:solidFill>
                <a:latin typeface="Consolas"/>
                <a:ea typeface="Consolas"/>
                <a:cs typeface="Consolas"/>
                <a:sym typeface="Consolas"/>
              </a:rPr>
              <a:t>&lt;!--</a:t>
            </a:r>
            <a:r>
              <a:rPr sz="4800">
                <a:latin typeface="Consolas"/>
                <a:ea typeface="Consolas"/>
                <a:cs typeface="Consolas"/>
                <a:sym typeface="Consolas"/>
              </a:rPr>
              <a:t> </a:t>
            </a:r>
            <a:r>
              <a:rPr sz="4800" i="1">
                <a:solidFill>
                  <a:srgbClr val="808080"/>
                </a:solidFill>
                <a:latin typeface="Consolas"/>
                <a:ea typeface="Consolas"/>
                <a:cs typeface="Consolas"/>
                <a:sym typeface="Consolas"/>
              </a:rPr>
              <a:t>This is a comment </a:t>
            </a:r>
            <a:r>
              <a:rPr sz="4800">
                <a:solidFill>
                  <a:srgbClr val="C00000"/>
                </a:solidFill>
                <a:latin typeface="Consolas"/>
                <a:ea typeface="Consolas"/>
                <a:cs typeface="Consolas"/>
                <a:sym typeface="Consolas"/>
              </a:rPr>
              <a:t>--&gt;</a:t>
            </a:r>
            <a:endParaRPr sz="3400">
              <a:latin typeface="Arial"/>
              <a:ea typeface="Arial"/>
              <a:cs typeface="Arial"/>
              <a:sym typeface="Arial"/>
            </a:endParaRPr>
          </a:p>
          <a:p>
            <a:pPr marL="488950" lvl="0" indent="-488950" algn="l" defTabSz="914400">
              <a:spcBef>
                <a:spcPts val="1800"/>
              </a:spcBef>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Add comments for the purpose of making the source code easier to understand</a:t>
            </a:r>
            <a:endParaRPr sz="4400">
              <a:latin typeface="Arial"/>
              <a:ea typeface="Arial"/>
              <a:cs typeface="Arial"/>
              <a:sym typeface="Arial"/>
            </a:endParaRPr>
          </a:p>
          <a:p>
            <a:pPr marL="488950" lvl="0" indent="-488950" algn="l" defTabSz="914400">
              <a:spcBef>
                <a:spcPts val="1200"/>
              </a:spcBef>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Comments are not displayed in the browsers</a:t>
            </a:r>
            <a:endParaRPr sz="4400">
              <a:latin typeface="Arial"/>
              <a:ea typeface="Arial"/>
              <a:cs typeface="Arial"/>
              <a:sym typeface="Arial"/>
            </a:endParaRPr>
          </a:p>
          <a:p>
            <a:pPr marL="488950" lvl="0" indent="-488950" algn="l" defTabSz="914400">
              <a:spcBef>
                <a:spcPts val="1200"/>
              </a:spcBef>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It is also a good practice to "hide" scripts from browsers without support for it</a:t>
            </a:r>
            <a:endParaRPr sz="4400">
              <a:latin typeface="Arial"/>
              <a:ea typeface="Arial"/>
              <a:cs typeface="Arial"/>
              <a:sym typeface="Arial"/>
            </a:endParaRPr>
          </a:p>
          <a:p>
            <a:pPr marL="533400" lvl="0" indent="-533400" algn="l" defTabSz="914400">
              <a:lnSpc>
                <a:spcPct val="150000"/>
              </a:lnSpc>
              <a:spcBef>
                <a:spcPts val="2400"/>
              </a:spcBef>
              <a:buClr>
                <a:srgbClr val="C00000"/>
              </a:buClr>
              <a:buSzPct val="80000"/>
              <a:buFont typeface="Arial"/>
              <a:buChar char="•"/>
              <a:tabLst>
                <a:tab pos="114300" algn="l"/>
              </a:tabLst>
              <a:defRPr sz="1800"/>
            </a:pPr>
            <a:r>
              <a:rPr sz="4800" i="1">
                <a:solidFill>
                  <a:srgbClr val="C00000"/>
                </a:solidFill>
                <a:latin typeface="Times New Roman"/>
                <a:ea typeface="Times New Roman"/>
                <a:cs typeface="Times New Roman"/>
                <a:sym typeface="Times New Roman"/>
              </a:rPr>
              <a:t>This will be checked in your assessment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106">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106">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106">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106">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p:tmAbs val="0"/>
                                  </p:iterate>
                                  <p:childTnLst>
                                    <p:set>
                                      <p:cBhvr>
                                        <p:cTn id="17" fill="hold"/>
                                        <p:tgtEl>
                                          <p:spTgt spid="106">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iterate>
                                    <p:tmAbs val="0"/>
                                  </p:iterate>
                                  <p:childTnLst>
                                    <p:set>
                                      <p:cBhvr>
                                        <p:cTn id="20" fill="hold"/>
                                        <p:tgtEl>
                                          <p:spTgt spid="1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1" build="p" bldLvl="5" animBg="1" advAuto="0"/>
    </p:bldLst>
  </p:timing>
</p:sld>
</file>

<file path=ppt/theme/theme1.xml><?xml version="1.0" encoding="utf-8"?>
<a:theme xmlns:a="http://schemas.openxmlformats.org/drawingml/2006/main" name="Default">
  <a:themeElements>
    <a:clrScheme name="Default">
      <a:dk1>
        <a:srgbClr val="000000"/>
      </a:dk1>
      <a:lt1>
        <a:srgbClr val="000000"/>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65C1"/>
          </a:solidFill>
          <a:prstDash val="solid"/>
          <a:bevel/>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65C1"/>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65C1"/>
          </a:solidFill>
          <a:prstDash val="solid"/>
          <a:bevel/>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65C1"/>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TotalTime>
  <Words>1056</Words>
  <Application>Microsoft Macintosh PowerPoint</Application>
  <PresentationFormat>Custom</PresentationFormat>
  <Paragraphs>170</Paragraphs>
  <Slides>23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Consolas</vt:lpstr>
      <vt:lpstr>Helvetica</vt:lpstr>
      <vt:lpstr>Helvetica Light</vt:lpstr>
      <vt:lpstr>Helvetica Neue</vt:lpstr>
      <vt:lpstr>Times New Roman</vt:lpstr>
      <vt:lpstr>Trebuchet MS</vt:lpstr>
      <vt:lpstr>Wingdings</vt:lpstr>
      <vt:lpstr>Default</vt:lpstr>
      <vt:lpstr>Internet Technology    (Unit Code: SWD400)</vt:lpstr>
      <vt:lpstr>PowerPoint Presentation</vt:lpstr>
      <vt:lpstr>PowerPoint Presentation</vt:lpstr>
      <vt:lpstr>PowerPoint Presentation</vt:lpstr>
      <vt:lpstr>PowerPoint Presentation</vt:lpstr>
      <vt:lpstr>HTML Headings </vt:lpstr>
      <vt:lpstr>HTML Images: img element </vt:lpstr>
      <vt:lpstr>Links: anchor element &lt;a&gt;</vt:lpstr>
      <vt:lpstr>HTML Comment</vt:lpstr>
      <vt:lpstr>Top-level structure</vt:lpstr>
      <vt:lpstr>Some Common Mistakes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Time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Technology    (Unit Code: SWD400)</dc:title>
  <cp:lastModifiedBy>Joe Appleton</cp:lastModifiedBy>
  <cp:revision>4</cp:revision>
  <dcterms:modified xsi:type="dcterms:W3CDTF">2016-10-02T17:21:46Z</dcterms:modified>
</cp:coreProperties>
</file>