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1"/>
  </p:notesMasterIdLst>
  <p:handoutMasterIdLst>
    <p:handoutMasterId r:id="rId22"/>
  </p:handoutMasterIdLst>
  <p:sldIdLst>
    <p:sldId id="265" r:id="rId2"/>
    <p:sldId id="306" r:id="rId3"/>
    <p:sldId id="282" r:id="rId4"/>
    <p:sldId id="307" r:id="rId5"/>
    <p:sldId id="316" r:id="rId6"/>
    <p:sldId id="281" r:id="rId7"/>
    <p:sldId id="296" r:id="rId8"/>
    <p:sldId id="298" r:id="rId9"/>
    <p:sldId id="308" r:id="rId10"/>
    <p:sldId id="309" r:id="rId11"/>
    <p:sldId id="310" r:id="rId12"/>
    <p:sldId id="300" r:id="rId13"/>
    <p:sldId id="286" r:id="rId14"/>
    <p:sldId id="287" r:id="rId15"/>
    <p:sldId id="294" r:id="rId16"/>
    <p:sldId id="305" r:id="rId17"/>
    <p:sldId id="301" r:id="rId18"/>
    <p:sldId id="266" r:id="rId19"/>
    <p:sldId id="315" r:id="rId20"/>
  </p:sldIdLst>
  <p:sldSz cx="9144000" cy="6858000" type="screen4x3"/>
  <p:notesSz cx="6781800" cy="9926638"/>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4128">
          <p15:clr>
            <a:srgbClr val="A4A3A4"/>
          </p15:clr>
        </p15:guide>
        <p15:guide id="3" orient="horz" pos="1008">
          <p15:clr>
            <a:srgbClr val="A4A3A4"/>
          </p15:clr>
        </p15:guide>
        <p15:guide id="4" pos="720">
          <p15:clr>
            <a:srgbClr val="A4A3A4"/>
          </p15:clr>
        </p15:guide>
      </p15:sldGuideLst>
    </p:ext>
    <p:ext uri="{2D200454-40CA-4A62-9FC3-DE9A4176ACB9}">
      <p15:notesGuideLst xmlns:p15="http://schemas.microsoft.com/office/powerpoint/2012/main">
        <p15:guide id="1" orient="horz" pos="3127">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979"/>
    <a:srgbClr val="FF0101"/>
    <a:srgbClr val="0000CC"/>
    <a:srgbClr val="CCECFF"/>
    <a:srgbClr val="0099FF"/>
    <a:srgbClr val="6699FF"/>
    <a:srgbClr val="DC9006"/>
    <a:srgbClr val="3399FF"/>
    <a:srgbClr val="FFCC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41" autoAdjust="0"/>
    <p:restoredTop sz="91524" autoAdjust="0"/>
  </p:normalViewPr>
  <p:slideViewPr>
    <p:cSldViewPr>
      <p:cViewPr>
        <p:scale>
          <a:sx n="100" d="100"/>
          <a:sy n="100" d="100"/>
        </p:scale>
        <p:origin x="1048" y="144"/>
      </p:cViewPr>
      <p:guideLst>
        <p:guide orient="horz" pos="2160"/>
        <p:guide orient="horz" pos="4128"/>
        <p:guide orient="horz" pos="1008"/>
        <p:guide pos="7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0"/>
    </p:cViewPr>
  </p:sorterViewPr>
  <p:notesViewPr>
    <p:cSldViewPr>
      <p:cViewPr>
        <p:scale>
          <a:sx n="100" d="100"/>
          <a:sy n="100" d="100"/>
        </p:scale>
        <p:origin x="-924" y="944"/>
      </p:cViewPr>
      <p:guideLst>
        <p:guide orient="horz" pos="3127"/>
        <p:guide pos="21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GB"/>
          </a:p>
        </p:txBody>
      </p:sp>
      <p:sp>
        <p:nvSpPr>
          <p:cNvPr id="36867" name="Rectangle 3"/>
          <p:cNvSpPr>
            <a:spLocks noGrp="1" noChangeArrowheads="1"/>
          </p:cNvSpPr>
          <p:nvPr>
            <p:ph type="dt" sz="quarter" idx="1"/>
          </p:nvPr>
        </p:nvSpPr>
        <p:spPr bwMode="auto">
          <a:xfrm>
            <a:off x="384175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GB"/>
          </a:p>
        </p:txBody>
      </p:sp>
      <p:sp>
        <p:nvSpPr>
          <p:cNvPr id="36868" name="Rectangle 4"/>
          <p:cNvSpPr>
            <a:spLocks noGrp="1" noChangeArrowheads="1"/>
          </p:cNvSpPr>
          <p:nvPr>
            <p:ph type="ftr" sz="quarter" idx="2"/>
          </p:nvPr>
        </p:nvSpPr>
        <p:spPr bwMode="auto">
          <a:xfrm>
            <a:off x="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GB"/>
          </a:p>
        </p:txBody>
      </p:sp>
      <p:sp>
        <p:nvSpPr>
          <p:cNvPr id="36869" name="Rectangle 5"/>
          <p:cNvSpPr>
            <a:spLocks noGrp="1" noChangeArrowheads="1"/>
          </p:cNvSpPr>
          <p:nvPr>
            <p:ph type="sldNum" sz="quarter" idx="3"/>
          </p:nvPr>
        </p:nvSpPr>
        <p:spPr bwMode="auto">
          <a:xfrm>
            <a:off x="384175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425F203-07D7-4C69-ABA6-6AF1DFEC720D}" type="slidenum">
              <a:rPr lang="en-GB"/>
              <a:pPr>
                <a:defRPr/>
              </a:pPr>
              <a:t>‹#›</a:t>
            </a:fld>
            <a:endParaRPr lang="en-GB"/>
          </a:p>
        </p:txBody>
      </p:sp>
    </p:spTree>
    <p:extLst>
      <p:ext uri="{BB962C8B-B14F-4D97-AF65-F5344CB8AC3E}">
        <p14:creationId xmlns:p14="http://schemas.microsoft.com/office/powerpoint/2010/main" val="9858429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463" cy="496888"/>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GB"/>
          </a:p>
        </p:txBody>
      </p:sp>
      <p:sp>
        <p:nvSpPr>
          <p:cNvPr id="3" name="Date Placeholder 2"/>
          <p:cNvSpPr>
            <a:spLocks noGrp="1"/>
          </p:cNvSpPr>
          <p:nvPr>
            <p:ph type="dt" idx="1"/>
          </p:nvPr>
        </p:nvSpPr>
        <p:spPr>
          <a:xfrm>
            <a:off x="3841750" y="0"/>
            <a:ext cx="2938463" cy="496888"/>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23F0975A-4C42-4D28-A0FA-178B8CCEEF61}" type="datetimeFigureOut">
              <a:rPr lang="en-US"/>
              <a:pPr>
                <a:defRPr/>
              </a:pPr>
              <a:t>9/25/16</a:t>
            </a:fld>
            <a:endParaRPr lang="en-GB"/>
          </a:p>
        </p:txBody>
      </p:sp>
      <p:sp>
        <p:nvSpPr>
          <p:cNvPr id="4" name="Slide Image Placeholder 3"/>
          <p:cNvSpPr>
            <a:spLocks noGrp="1" noRot="1" noChangeAspect="1"/>
          </p:cNvSpPr>
          <p:nvPr>
            <p:ph type="sldImg" idx="2"/>
          </p:nvPr>
        </p:nvSpPr>
        <p:spPr>
          <a:xfrm>
            <a:off x="909638" y="744538"/>
            <a:ext cx="4962525" cy="3722687"/>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77863" y="4714875"/>
            <a:ext cx="5426075" cy="4467225"/>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9428163"/>
            <a:ext cx="2938463" cy="496887"/>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GB"/>
          </a:p>
        </p:txBody>
      </p:sp>
      <p:sp>
        <p:nvSpPr>
          <p:cNvPr id="7" name="Slide Number Placeholder 6"/>
          <p:cNvSpPr>
            <a:spLocks noGrp="1"/>
          </p:cNvSpPr>
          <p:nvPr>
            <p:ph type="sldNum" sz="quarter" idx="5"/>
          </p:nvPr>
        </p:nvSpPr>
        <p:spPr>
          <a:xfrm>
            <a:off x="3841750" y="9428163"/>
            <a:ext cx="2938463" cy="496887"/>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BC4CE3D5-9C32-4B67-963F-A97662ADCAC2}" type="slidenum">
              <a:rPr lang="en-GB"/>
              <a:pPr>
                <a:defRPr/>
              </a:pPr>
              <a:t>‹#›</a:t>
            </a:fld>
            <a:endParaRPr lang="en-GB"/>
          </a:p>
        </p:txBody>
      </p:sp>
    </p:spTree>
    <p:extLst>
      <p:ext uri="{BB962C8B-B14F-4D97-AF65-F5344CB8AC3E}">
        <p14:creationId xmlns:p14="http://schemas.microsoft.com/office/powerpoint/2010/main" val="21704889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a:lstStyle/>
          <a:p>
            <a:endParaRPr lang="en-GB" smtClean="0"/>
          </a:p>
        </p:txBody>
      </p:sp>
      <p:sp>
        <p:nvSpPr>
          <p:cNvPr id="37892" name="Slide Number Placeholder 3"/>
          <p:cNvSpPr>
            <a:spLocks noGrp="1"/>
          </p:cNvSpPr>
          <p:nvPr>
            <p:ph type="sldNum" sz="quarter" idx="5"/>
          </p:nvPr>
        </p:nvSpPr>
        <p:spPr bwMode="auto">
          <a:noFill/>
          <a:ln>
            <a:miter lim="800000"/>
            <a:headEnd/>
            <a:tailEnd/>
          </a:ln>
        </p:spPr>
        <p:txBody>
          <a:bodyPr/>
          <a:lstStyle/>
          <a:p>
            <a:fld id="{AD8B5038-126A-4861-9462-997DEC6360D1}" type="slidenum">
              <a:rPr lang="en-GB" smtClean="0"/>
              <a:pPr/>
              <a:t>1</a:t>
            </a:fld>
            <a:endParaRPr lang="en-GB" smtClean="0"/>
          </a:p>
        </p:txBody>
      </p:sp>
    </p:spTree>
    <p:extLst>
      <p:ext uri="{BB962C8B-B14F-4D97-AF65-F5344CB8AC3E}">
        <p14:creationId xmlns:p14="http://schemas.microsoft.com/office/powerpoint/2010/main" val="1923104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a:lstStyle/>
          <a:p>
            <a:endParaRPr lang="en-GB" smtClean="0"/>
          </a:p>
        </p:txBody>
      </p:sp>
      <p:sp>
        <p:nvSpPr>
          <p:cNvPr id="21508" name="Slide Number Placeholder 3"/>
          <p:cNvSpPr>
            <a:spLocks noGrp="1"/>
          </p:cNvSpPr>
          <p:nvPr>
            <p:ph type="sldNum" sz="quarter" idx="5"/>
          </p:nvPr>
        </p:nvSpPr>
        <p:spPr bwMode="auto">
          <a:noFill/>
          <a:ln>
            <a:miter lim="800000"/>
            <a:headEnd/>
            <a:tailEnd/>
          </a:ln>
        </p:spPr>
        <p:txBody>
          <a:bodyPr/>
          <a:lstStyle/>
          <a:p>
            <a:fld id="{CFF5450F-A3EF-4057-87A9-6172334CC88F}" type="slidenum">
              <a:rPr lang="en-GB" smtClean="0"/>
              <a:pPr/>
              <a:t>10</a:t>
            </a:fld>
            <a:endParaRPr lang="en-GB" smtClean="0"/>
          </a:p>
        </p:txBody>
      </p:sp>
    </p:spTree>
    <p:extLst>
      <p:ext uri="{BB962C8B-B14F-4D97-AF65-F5344CB8AC3E}">
        <p14:creationId xmlns:p14="http://schemas.microsoft.com/office/powerpoint/2010/main" val="1697862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a:lstStyle/>
          <a:p>
            <a:endParaRPr lang="en-GB" smtClean="0"/>
          </a:p>
        </p:txBody>
      </p:sp>
      <p:sp>
        <p:nvSpPr>
          <p:cNvPr id="22532" name="Slide Number Placeholder 3"/>
          <p:cNvSpPr>
            <a:spLocks noGrp="1"/>
          </p:cNvSpPr>
          <p:nvPr>
            <p:ph type="sldNum" sz="quarter" idx="5"/>
          </p:nvPr>
        </p:nvSpPr>
        <p:spPr bwMode="auto">
          <a:noFill/>
          <a:ln>
            <a:miter lim="800000"/>
            <a:headEnd/>
            <a:tailEnd/>
          </a:ln>
        </p:spPr>
        <p:txBody>
          <a:bodyPr/>
          <a:lstStyle/>
          <a:p>
            <a:fld id="{95F9670F-0C69-454F-A8ED-CC08BD1E5A6B}" type="slidenum">
              <a:rPr lang="en-GB" smtClean="0"/>
              <a:pPr/>
              <a:t>11</a:t>
            </a:fld>
            <a:endParaRPr lang="en-GB" smtClean="0"/>
          </a:p>
        </p:txBody>
      </p:sp>
    </p:spTree>
    <p:extLst>
      <p:ext uri="{BB962C8B-B14F-4D97-AF65-F5344CB8AC3E}">
        <p14:creationId xmlns:p14="http://schemas.microsoft.com/office/powerpoint/2010/main" val="2110110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a:lstStyle/>
          <a:p>
            <a:endParaRPr lang="en-GB" smtClean="0"/>
          </a:p>
        </p:txBody>
      </p:sp>
      <p:sp>
        <p:nvSpPr>
          <p:cNvPr id="52228" name="Slide Number Placeholder 3"/>
          <p:cNvSpPr>
            <a:spLocks noGrp="1"/>
          </p:cNvSpPr>
          <p:nvPr>
            <p:ph type="sldNum" sz="quarter" idx="5"/>
          </p:nvPr>
        </p:nvSpPr>
        <p:spPr bwMode="auto">
          <a:noFill/>
          <a:ln>
            <a:miter lim="800000"/>
            <a:headEnd/>
            <a:tailEnd/>
          </a:ln>
        </p:spPr>
        <p:txBody>
          <a:bodyPr/>
          <a:lstStyle/>
          <a:p>
            <a:fld id="{861127C5-50DC-40AF-92FD-231644126025}" type="slidenum">
              <a:rPr lang="en-GB" smtClean="0"/>
              <a:pPr/>
              <a:t>12</a:t>
            </a:fld>
            <a:endParaRPr lang="en-GB" smtClean="0"/>
          </a:p>
        </p:txBody>
      </p:sp>
    </p:spTree>
    <p:extLst>
      <p:ext uri="{BB962C8B-B14F-4D97-AF65-F5344CB8AC3E}">
        <p14:creationId xmlns:p14="http://schemas.microsoft.com/office/powerpoint/2010/main" val="2475403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a:lstStyle/>
          <a:p>
            <a:fld id="{1DC1DAAA-B61E-4B13-A3CA-5F53EA3A7023}" type="slidenum">
              <a:rPr lang="en-US" altLang="zh-CN" smtClean="0"/>
              <a:pPr/>
              <a:t>13</a:t>
            </a:fld>
            <a:endParaRPr lang="en-US" altLang="zh-CN" smtClean="0"/>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a:lstStyle/>
          <a:p>
            <a:r>
              <a:rPr lang="en-US" altLang="zh-CN" smtClean="0"/>
              <a:t>A little bit history about hypertext. Originated from Vannevar Bush, hypertext is an idea of linking documents together to make it easier to keep track of relationships between documents. The concept is more focus on individual, instead of a global system linking documents from many sources. </a:t>
            </a:r>
          </a:p>
          <a:p>
            <a:endParaRPr lang="en-US" altLang="zh-CN" smtClean="0"/>
          </a:p>
          <a:p>
            <a:r>
              <a:rPr lang="en-US" altLang="zh-CN" smtClean="0"/>
              <a:t>----</a:t>
            </a:r>
          </a:p>
          <a:p>
            <a:endParaRPr lang="en-US" altLang="zh-CN" smtClean="0"/>
          </a:p>
          <a:p>
            <a:r>
              <a:rPr lang="en-GB" smtClean="0"/>
              <a:t>Other then the obvious, the letter "L," there's not much of a difference between the two extensions. Most, if not all, web browsers and servers will treat a file with an HTM extension exactly as it would a file with an HTML extension, and vice versa</a:t>
            </a:r>
          </a:p>
          <a:p>
            <a:r>
              <a:rPr lang="en-US" altLang="zh-CN" smtClean="0"/>
              <a:t>http://www.sightspecific.com/~mosh/WWW_FAQ/ext.html</a:t>
            </a:r>
          </a:p>
          <a:p>
            <a:r>
              <a:rPr lang="en-US" altLang="zh-CN" smtClean="0"/>
              <a:t>-----</a:t>
            </a:r>
          </a:p>
        </p:txBody>
      </p:sp>
    </p:spTree>
    <p:extLst>
      <p:ext uri="{BB962C8B-B14F-4D97-AF65-F5344CB8AC3E}">
        <p14:creationId xmlns:p14="http://schemas.microsoft.com/office/powerpoint/2010/main" val="2753040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a:lstStyle/>
          <a:p>
            <a:endParaRPr lang="en-GB" smtClean="0"/>
          </a:p>
        </p:txBody>
      </p:sp>
      <p:sp>
        <p:nvSpPr>
          <p:cNvPr id="55300" name="Slide Number Placeholder 3"/>
          <p:cNvSpPr>
            <a:spLocks noGrp="1"/>
          </p:cNvSpPr>
          <p:nvPr>
            <p:ph type="sldNum" sz="quarter" idx="5"/>
          </p:nvPr>
        </p:nvSpPr>
        <p:spPr bwMode="auto">
          <a:noFill/>
          <a:ln>
            <a:miter lim="800000"/>
            <a:headEnd/>
            <a:tailEnd/>
          </a:ln>
        </p:spPr>
        <p:txBody>
          <a:bodyPr/>
          <a:lstStyle/>
          <a:p>
            <a:fld id="{965B33FB-F30F-401F-8A87-F4FF129CBD0D}" type="slidenum">
              <a:rPr lang="en-GB" smtClean="0"/>
              <a:pPr/>
              <a:t>14</a:t>
            </a:fld>
            <a:endParaRPr lang="en-GB" smtClean="0"/>
          </a:p>
        </p:txBody>
      </p:sp>
    </p:spTree>
    <p:extLst>
      <p:ext uri="{BB962C8B-B14F-4D97-AF65-F5344CB8AC3E}">
        <p14:creationId xmlns:p14="http://schemas.microsoft.com/office/powerpoint/2010/main" val="2111340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GB" smtClean="0"/>
              <a:t>The link address is specified in the href attribute</a:t>
            </a:r>
          </a:p>
        </p:txBody>
      </p:sp>
      <p:sp>
        <p:nvSpPr>
          <p:cNvPr id="60420" name="Slide Number Placeholder 3"/>
          <p:cNvSpPr>
            <a:spLocks noGrp="1"/>
          </p:cNvSpPr>
          <p:nvPr>
            <p:ph type="sldNum" sz="quarter" idx="5"/>
          </p:nvPr>
        </p:nvSpPr>
        <p:spPr bwMode="auto">
          <a:noFill/>
          <a:ln>
            <a:miter lim="800000"/>
            <a:headEnd/>
            <a:tailEnd/>
          </a:ln>
        </p:spPr>
        <p:txBody>
          <a:bodyPr/>
          <a:lstStyle/>
          <a:p>
            <a:fld id="{D2267919-C7B6-4CA8-9A49-DC9C37204E69}" type="slidenum">
              <a:rPr lang="en-GB" smtClean="0"/>
              <a:pPr/>
              <a:t>15</a:t>
            </a:fld>
            <a:endParaRPr lang="en-GB" smtClean="0"/>
          </a:p>
        </p:txBody>
      </p:sp>
    </p:spTree>
    <p:extLst>
      <p:ext uri="{BB962C8B-B14F-4D97-AF65-F5344CB8AC3E}">
        <p14:creationId xmlns:p14="http://schemas.microsoft.com/office/powerpoint/2010/main" val="1877601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a:lstStyle/>
          <a:p>
            <a:r>
              <a:rPr lang="en-GB" smtClean="0"/>
              <a:t>Src stands for "source". The value of the src attribute is the URL of the image you want to display</a:t>
            </a:r>
          </a:p>
          <a:p>
            <a:endParaRPr lang="en-GB" smtClean="0"/>
          </a:p>
          <a:p>
            <a:endParaRPr lang="en-GB" smtClean="0"/>
          </a:p>
          <a:p>
            <a:r>
              <a:rPr lang="en-GB" smtClean="0"/>
              <a:t>The alt attribute provides alternative information for an image if a user for some reason cannot view it (because of slow connection, an error in the src attribute, or if the user uses a screen reader).</a:t>
            </a:r>
          </a:p>
          <a:p>
            <a:endParaRPr lang="en-GB" smtClean="0"/>
          </a:p>
          <a:p>
            <a:r>
              <a:rPr lang="en-GB" smtClean="0"/>
              <a:t>The link address is specified in the href attribute</a:t>
            </a:r>
          </a:p>
        </p:txBody>
      </p:sp>
      <p:sp>
        <p:nvSpPr>
          <p:cNvPr id="61444" name="Slide Number Placeholder 3"/>
          <p:cNvSpPr>
            <a:spLocks noGrp="1"/>
          </p:cNvSpPr>
          <p:nvPr>
            <p:ph type="sldNum" sz="quarter" idx="5"/>
          </p:nvPr>
        </p:nvSpPr>
        <p:spPr bwMode="auto">
          <a:noFill/>
          <a:ln>
            <a:miter lim="800000"/>
            <a:headEnd/>
            <a:tailEnd/>
          </a:ln>
        </p:spPr>
        <p:txBody>
          <a:bodyPr/>
          <a:lstStyle/>
          <a:p>
            <a:fld id="{54E40160-C7A8-4B38-9F96-A2AAEBCE7093}" type="slidenum">
              <a:rPr lang="en-GB" smtClean="0"/>
              <a:pPr/>
              <a:t>16</a:t>
            </a:fld>
            <a:endParaRPr lang="en-GB" smtClean="0"/>
          </a:p>
        </p:txBody>
      </p:sp>
    </p:spTree>
    <p:extLst>
      <p:ext uri="{BB962C8B-B14F-4D97-AF65-F5344CB8AC3E}">
        <p14:creationId xmlns:p14="http://schemas.microsoft.com/office/powerpoint/2010/main" val="3127077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a:lstStyle/>
          <a:p>
            <a:endParaRPr lang="en-GB" smtClean="0"/>
          </a:p>
        </p:txBody>
      </p:sp>
      <p:sp>
        <p:nvSpPr>
          <p:cNvPr id="64516" name="Slide Number Placeholder 3"/>
          <p:cNvSpPr>
            <a:spLocks noGrp="1"/>
          </p:cNvSpPr>
          <p:nvPr>
            <p:ph type="sldNum" sz="quarter" idx="5"/>
          </p:nvPr>
        </p:nvSpPr>
        <p:spPr bwMode="auto">
          <a:noFill/>
          <a:ln>
            <a:miter lim="800000"/>
            <a:headEnd/>
            <a:tailEnd/>
          </a:ln>
        </p:spPr>
        <p:txBody>
          <a:bodyPr/>
          <a:lstStyle/>
          <a:p>
            <a:fld id="{F1CC1756-0B1C-4B73-80EA-635050A30487}" type="slidenum">
              <a:rPr lang="en-GB" smtClean="0"/>
              <a:pPr/>
              <a:t>17</a:t>
            </a:fld>
            <a:endParaRPr lang="en-GB" smtClean="0"/>
          </a:p>
        </p:txBody>
      </p:sp>
    </p:spTree>
    <p:extLst>
      <p:ext uri="{BB962C8B-B14F-4D97-AF65-F5344CB8AC3E}">
        <p14:creationId xmlns:p14="http://schemas.microsoft.com/office/powerpoint/2010/main" val="3677995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a:lstStyle/>
          <a:p>
            <a:endParaRPr lang="en-GB" smtClean="0"/>
          </a:p>
        </p:txBody>
      </p:sp>
      <p:sp>
        <p:nvSpPr>
          <p:cNvPr id="65540" name="Slide Number Placeholder 3"/>
          <p:cNvSpPr>
            <a:spLocks noGrp="1"/>
          </p:cNvSpPr>
          <p:nvPr>
            <p:ph type="sldNum" sz="quarter" idx="5"/>
          </p:nvPr>
        </p:nvSpPr>
        <p:spPr bwMode="auto">
          <a:noFill/>
          <a:ln>
            <a:miter lim="800000"/>
            <a:headEnd/>
            <a:tailEnd/>
          </a:ln>
        </p:spPr>
        <p:txBody>
          <a:bodyPr/>
          <a:lstStyle/>
          <a:p>
            <a:fld id="{C6BCE373-5B11-4E85-BC29-811EA1E107FB}" type="slidenum">
              <a:rPr lang="en-GB" smtClean="0"/>
              <a:pPr/>
              <a:t>18</a:t>
            </a:fld>
            <a:endParaRPr lang="en-GB" smtClean="0"/>
          </a:p>
        </p:txBody>
      </p:sp>
    </p:spTree>
    <p:extLst>
      <p:ext uri="{BB962C8B-B14F-4D97-AF65-F5344CB8AC3E}">
        <p14:creationId xmlns:p14="http://schemas.microsoft.com/office/powerpoint/2010/main" val="3775610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a:lstStyle/>
          <a:p>
            <a:endParaRPr lang="en-GB" smtClean="0"/>
          </a:p>
        </p:txBody>
      </p:sp>
      <p:sp>
        <p:nvSpPr>
          <p:cNvPr id="67588" name="Slide Number Placeholder 3"/>
          <p:cNvSpPr>
            <a:spLocks noGrp="1"/>
          </p:cNvSpPr>
          <p:nvPr>
            <p:ph type="sldNum" sz="quarter" idx="5"/>
          </p:nvPr>
        </p:nvSpPr>
        <p:spPr bwMode="auto">
          <a:noFill/>
          <a:ln>
            <a:miter lim="800000"/>
            <a:headEnd/>
            <a:tailEnd/>
          </a:ln>
        </p:spPr>
        <p:txBody>
          <a:bodyPr/>
          <a:lstStyle/>
          <a:p>
            <a:fld id="{075A1BE3-65F8-41FB-A37C-97438561E47D}" type="slidenum">
              <a:rPr lang="en-GB" smtClean="0"/>
              <a:pPr/>
              <a:t>19</a:t>
            </a:fld>
            <a:endParaRPr lang="en-GB" smtClean="0"/>
          </a:p>
        </p:txBody>
      </p:sp>
    </p:spTree>
    <p:extLst>
      <p:ext uri="{BB962C8B-B14F-4D97-AF65-F5344CB8AC3E}">
        <p14:creationId xmlns:p14="http://schemas.microsoft.com/office/powerpoint/2010/main" val="814803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endParaRPr lang="en-GB" smtClean="0"/>
          </a:p>
        </p:txBody>
      </p:sp>
      <p:sp>
        <p:nvSpPr>
          <p:cNvPr id="15364" name="Slide Number Placeholder 3"/>
          <p:cNvSpPr>
            <a:spLocks noGrp="1"/>
          </p:cNvSpPr>
          <p:nvPr>
            <p:ph type="sldNum" sz="quarter" idx="5"/>
          </p:nvPr>
        </p:nvSpPr>
        <p:spPr bwMode="auto">
          <a:noFill/>
          <a:ln>
            <a:miter lim="800000"/>
            <a:headEnd/>
            <a:tailEnd/>
          </a:ln>
        </p:spPr>
        <p:txBody>
          <a:bodyPr/>
          <a:lstStyle/>
          <a:p>
            <a:fld id="{5457D2E8-E502-42FC-8041-4E5697E5807E}" type="slidenum">
              <a:rPr lang="en-GB" smtClean="0"/>
              <a:pPr/>
              <a:t>2</a:t>
            </a:fld>
            <a:endParaRPr lang="en-GB" smtClean="0"/>
          </a:p>
        </p:txBody>
      </p:sp>
    </p:spTree>
    <p:extLst>
      <p:ext uri="{BB962C8B-B14F-4D97-AF65-F5344CB8AC3E}">
        <p14:creationId xmlns:p14="http://schemas.microsoft.com/office/powerpoint/2010/main" val="3033045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a:lstStyle/>
          <a:p>
            <a:endParaRPr lang="en-GB" smtClean="0"/>
          </a:p>
        </p:txBody>
      </p:sp>
      <p:sp>
        <p:nvSpPr>
          <p:cNvPr id="39940" name="Slide Number Placeholder 3"/>
          <p:cNvSpPr>
            <a:spLocks noGrp="1"/>
          </p:cNvSpPr>
          <p:nvPr>
            <p:ph type="sldNum" sz="quarter" idx="5"/>
          </p:nvPr>
        </p:nvSpPr>
        <p:spPr bwMode="auto">
          <a:noFill/>
          <a:ln>
            <a:miter lim="800000"/>
            <a:headEnd/>
            <a:tailEnd/>
          </a:ln>
        </p:spPr>
        <p:txBody>
          <a:bodyPr/>
          <a:lstStyle/>
          <a:p>
            <a:fld id="{7E38EC94-2EE5-49CC-83FF-7664353A1071}" type="slidenum">
              <a:rPr lang="en-GB" smtClean="0"/>
              <a:pPr/>
              <a:t>3</a:t>
            </a:fld>
            <a:endParaRPr lang="en-GB" smtClean="0"/>
          </a:p>
        </p:txBody>
      </p:sp>
    </p:spTree>
    <p:extLst>
      <p:ext uri="{BB962C8B-B14F-4D97-AF65-F5344CB8AC3E}">
        <p14:creationId xmlns:p14="http://schemas.microsoft.com/office/powerpoint/2010/main" val="216126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a:lstStyle/>
          <a:p>
            <a:endParaRPr lang="en-GB" smtClean="0"/>
          </a:p>
        </p:txBody>
      </p:sp>
      <p:sp>
        <p:nvSpPr>
          <p:cNvPr id="17412" name="Slide Number Placeholder 3"/>
          <p:cNvSpPr>
            <a:spLocks noGrp="1"/>
          </p:cNvSpPr>
          <p:nvPr>
            <p:ph type="sldNum" sz="quarter" idx="5"/>
          </p:nvPr>
        </p:nvSpPr>
        <p:spPr bwMode="auto">
          <a:noFill/>
          <a:ln>
            <a:miter lim="800000"/>
            <a:headEnd/>
            <a:tailEnd/>
          </a:ln>
        </p:spPr>
        <p:txBody>
          <a:bodyPr/>
          <a:lstStyle/>
          <a:p>
            <a:fld id="{6C588666-2FA9-4EF9-A6A2-A724689BE486}" type="slidenum">
              <a:rPr lang="en-GB" smtClean="0"/>
              <a:pPr/>
              <a:t>4</a:t>
            </a:fld>
            <a:endParaRPr lang="en-GB" smtClean="0"/>
          </a:p>
        </p:txBody>
      </p:sp>
    </p:spTree>
    <p:extLst>
      <p:ext uri="{BB962C8B-B14F-4D97-AF65-F5344CB8AC3E}">
        <p14:creationId xmlns:p14="http://schemas.microsoft.com/office/powerpoint/2010/main" val="1427007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a:lstStyle/>
          <a:p>
            <a:endParaRPr lang="en-GB" smtClean="0"/>
          </a:p>
        </p:txBody>
      </p:sp>
      <p:sp>
        <p:nvSpPr>
          <p:cNvPr id="17412" name="Slide Number Placeholder 3"/>
          <p:cNvSpPr>
            <a:spLocks noGrp="1"/>
          </p:cNvSpPr>
          <p:nvPr>
            <p:ph type="sldNum" sz="quarter" idx="5"/>
          </p:nvPr>
        </p:nvSpPr>
        <p:spPr bwMode="auto">
          <a:noFill/>
          <a:ln>
            <a:miter lim="800000"/>
            <a:headEnd/>
            <a:tailEnd/>
          </a:ln>
        </p:spPr>
        <p:txBody>
          <a:bodyPr/>
          <a:lstStyle/>
          <a:p>
            <a:fld id="{6C588666-2FA9-4EF9-A6A2-A724689BE486}" type="slidenum">
              <a:rPr lang="en-GB" smtClean="0"/>
              <a:pPr/>
              <a:t>5</a:t>
            </a:fld>
            <a:endParaRPr lang="en-GB" smtClean="0"/>
          </a:p>
        </p:txBody>
      </p:sp>
    </p:spTree>
    <p:extLst>
      <p:ext uri="{BB962C8B-B14F-4D97-AF65-F5344CB8AC3E}">
        <p14:creationId xmlns:p14="http://schemas.microsoft.com/office/powerpoint/2010/main" val="1427007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ln>
            <a:miter lim="800000"/>
            <a:headEnd/>
            <a:tailEnd/>
          </a:ln>
        </p:spPr>
        <p:txBody>
          <a:bodyPr/>
          <a:lstStyle/>
          <a:p>
            <a:fld id="{96104FE3-68E9-47DA-8F10-572B1A92EF17}" type="slidenum">
              <a:rPr lang="en-GB" smtClean="0"/>
              <a:pPr/>
              <a:t>6</a:t>
            </a:fld>
            <a:endParaRPr lang="en-GB" smtClean="0"/>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4" name="Rectangle 3"/>
          <p:cNvSpPr>
            <a:spLocks noGrp="1" noChangeArrowheads="1"/>
          </p:cNvSpPr>
          <p:nvPr>
            <p:ph type="body" idx="1"/>
          </p:nvPr>
        </p:nvSpPr>
        <p:spPr bwMode="auto">
          <a:noFill/>
        </p:spPr>
        <p:txBody>
          <a:bodyPr/>
          <a:lstStyle/>
          <a:p>
            <a:r>
              <a:rPr lang="en-GB" sz="1200" b="1" i="0" kern="1200" dirty="0" smtClean="0">
                <a:solidFill>
                  <a:schemeClr val="tx1"/>
                </a:solidFill>
                <a:effectLst/>
                <a:latin typeface="+mn-lt"/>
                <a:ea typeface="+mn-ea"/>
                <a:cs typeface="+mn-cs"/>
              </a:rPr>
              <a:t>Web Design and Development: all 3</a:t>
            </a:r>
          </a:p>
        </p:txBody>
      </p:sp>
    </p:spTree>
    <p:extLst>
      <p:ext uri="{BB962C8B-B14F-4D97-AF65-F5344CB8AC3E}">
        <p14:creationId xmlns:p14="http://schemas.microsoft.com/office/powerpoint/2010/main" val="238673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a:lstStyle/>
          <a:p>
            <a:r>
              <a:rPr lang="en-GB" dirty="0" smtClean="0"/>
              <a:t>Most web developers are self-taught via blogs, books, articles, workshops …</a:t>
            </a:r>
          </a:p>
          <a:p>
            <a:endParaRPr lang="en-GB" dirty="0" smtClean="0"/>
          </a:p>
          <a:p>
            <a:r>
              <a:rPr lang="en-GB" dirty="0" smtClean="0"/>
              <a:t>One characteristic of the self-taught is that our knowledge is often “a mile wide and an inch deep”. There are good reasons for this: developing for the web is a highly practical task and our knowledge “a mile deep and an inch wide” is of little use in this field. But it does mean that we often lack an inside –out </a:t>
            </a:r>
            <a:r>
              <a:rPr lang="en-GB" dirty="0" err="1" smtClean="0"/>
              <a:t>understandking</a:t>
            </a:r>
            <a:r>
              <a:rPr lang="en-GB" dirty="0" smtClean="0"/>
              <a:t> of even our core technologies: e.g. the DOM element object or CSS attribute selectors. And all too often, once we’ve figured one way to accomplish a particular task, we tend to use that method over and over again instead of seeking our possible better alternatives</a:t>
            </a:r>
          </a:p>
          <a:p>
            <a:endParaRPr lang="en-GB" dirty="0" smtClean="0"/>
          </a:p>
          <a:p>
            <a:r>
              <a:rPr lang="en-GB" dirty="0" smtClean="0"/>
              <a:t>Therefore, this unit is also for experienced developers who want to deepen their understanding of their practice, and of the technologies they use, to go beyond the methods and models they already know</a:t>
            </a:r>
          </a:p>
        </p:txBody>
      </p:sp>
      <p:sp>
        <p:nvSpPr>
          <p:cNvPr id="43012" name="Slide Number Placeholder 3"/>
          <p:cNvSpPr>
            <a:spLocks noGrp="1"/>
          </p:cNvSpPr>
          <p:nvPr>
            <p:ph type="sldNum" sz="quarter" idx="5"/>
          </p:nvPr>
        </p:nvSpPr>
        <p:spPr bwMode="auto">
          <a:noFill/>
          <a:ln>
            <a:miter lim="800000"/>
            <a:headEnd/>
            <a:tailEnd/>
          </a:ln>
        </p:spPr>
        <p:txBody>
          <a:bodyPr/>
          <a:lstStyle/>
          <a:p>
            <a:fld id="{8E26BE78-D965-4202-B88B-ED3FE03F33D3}" type="slidenum">
              <a:rPr lang="en-GB" smtClean="0"/>
              <a:pPr/>
              <a:t>7</a:t>
            </a:fld>
            <a:endParaRPr lang="en-GB" smtClean="0"/>
          </a:p>
        </p:txBody>
      </p:sp>
    </p:spTree>
    <p:extLst>
      <p:ext uri="{BB962C8B-B14F-4D97-AF65-F5344CB8AC3E}">
        <p14:creationId xmlns:p14="http://schemas.microsoft.com/office/powerpoint/2010/main" val="1313550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a:lstStyle/>
          <a:p>
            <a:r>
              <a:rPr lang="en-GB" smtClean="0"/>
              <a:t>For web developer, no matter how knowledgeable or proficient they are, they cannot (or not necessary to) remember each aspect of every feature of the HTML, CSS or Javascript. But if you understand the core technologies of web development – how they work and don’t work, why they work the way they do …then you know what to look for. </a:t>
            </a:r>
          </a:p>
          <a:p>
            <a:r>
              <a:rPr lang="en-GB" smtClean="0"/>
              <a:t>Can’t remember how to make a checkbox checked by default?</a:t>
            </a:r>
          </a:p>
          <a:p>
            <a:r>
              <a:rPr lang="en-GB" smtClean="0"/>
              <a:t>Can’t remember whether it is text-align or text-alignment?</a:t>
            </a:r>
          </a:p>
          <a:p>
            <a:endParaRPr lang="en-GB" smtClean="0"/>
          </a:p>
          <a:p>
            <a:r>
              <a:rPr lang="en-GB" smtClean="0"/>
              <a:t>That’s all fine, because you will know what question to ask and where to go to get the answer</a:t>
            </a:r>
          </a:p>
        </p:txBody>
      </p:sp>
      <p:sp>
        <p:nvSpPr>
          <p:cNvPr id="45060" name="Slide Number Placeholder 3"/>
          <p:cNvSpPr>
            <a:spLocks noGrp="1"/>
          </p:cNvSpPr>
          <p:nvPr>
            <p:ph type="sldNum" sz="quarter" idx="5"/>
          </p:nvPr>
        </p:nvSpPr>
        <p:spPr bwMode="auto">
          <a:noFill/>
          <a:ln>
            <a:miter lim="800000"/>
            <a:headEnd/>
            <a:tailEnd/>
          </a:ln>
        </p:spPr>
        <p:txBody>
          <a:bodyPr/>
          <a:lstStyle/>
          <a:p>
            <a:fld id="{0796EE8F-3F0D-4432-B3AD-74D2BC0EA465}" type="slidenum">
              <a:rPr lang="en-GB" smtClean="0"/>
              <a:pPr/>
              <a:t>8</a:t>
            </a:fld>
            <a:endParaRPr lang="en-GB" smtClean="0"/>
          </a:p>
        </p:txBody>
      </p:sp>
    </p:spTree>
    <p:extLst>
      <p:ext uri="{BB962C8B-B14F-4D97-AF65-F5344CB8AC3E}">
        <p14:creationId xmlns:p14="http://schemas.microsoft.com/office/powerpoint/2010/main" val="370442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a:lstStyle/>
          <a:p>
            <a:endParaRPr lang="en-GB" smtClean="0"/>
          </a:p>
        </p:txBody>
      </p:sp>
      <p:sp>
        <p:nvSpPr>
          <p:cNvPr id="20484" name="Slide Number Placeholder 3"/>
          <p:cNvSpPr>
            <a:spLocks noGrp="1"/>
          </p:cNvSpPr>
          <p:nvPr>
            <p:ph type="sldNum" sz="quarter" idx="5"/>
          </p:nvPr>
        </p:nvSpPr>
        <p:spPr bwMode="auto">
          <a:noFill/>
          <a:ln>
            <a:miter lim="800000"/>
            <a:headEnd/>
            <a:tailEnd/>
          </a:ln>
        </p:spPr>
        <p:txBody>
          <a:bodyPr/>
          <a:lstStyle/>
          <a:p>
            <a:fld id="{8E7AE63F-D5A3-4599-84C1-CE59A0B9CE4B}" type="slidenum">
              <a:rPr lang="en-GB" smtClean="0"/>
              <a:pPr/>
              <a:t>9</a:t>
            </a:fld>
            <a:endParaRPr lang="en-GB" smtClean="0"/>
          </a:p>
        </p:txBody>
      </p:sp>
    </p:spTree>
    <p:extLst>
      <p:ext uri="{BB962C8B-B14F-4D97-AF65-F5344CB8AC3E}">
        <p14:creationId xmlns:p14="http://schemas.microsoft.com/office/powerpoint/2010/main" val="2364819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78563" y="485775"/>
            <a:ext cx="1943100" cy="50133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49263" y="485775"/>
            <a:ext cx="5676900" cy="5013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49263" y="485775"/>
            <a:ext cx="7772400"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49263" y="1384300"/>
            <a:ext cx="7772400" cy="4114800"/>
          </a:xfrm>
        </p:spPr>
        <p:txBody>
          <a:bodyPr/>
          <a:lstStyle/>
          <a:p>
            <a:pPr lvl="0"/>
            <a:endParaRPr lang="en-GB"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49263" y="485775"/>
            <a:ext cx="7772400" cy="5013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49263" y="13843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411663" y="13843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Slide1_02"/>
          <p:cNvPicPr>
            <a:picLocks noChangeAspect="1" noChangeArrowheads="1"/>
          </p:cNvPicPr>
          <p:nvPr userDrawn="1"/>
        </p:nvPicPr>
        <p:blipFill>
          <a:blip r:embed="rId15"/>
          <a:srcRect/>
          <a:stretch>
            <a:fillRect/>
          </a:stretch>
        </p:blipFill>
        <p:spPr bwMode="auto">
          <a:xfrm>
            <a:off x="0" y="6161088"/>
            <a:ext cx="9144000" cy="7239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449263" y="485775"/>
            <a:ext cx="7772400" cy="114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49263" y="1384300"/>
            <a:ext cx="7772400" cy="411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 Click to edit Master text </a:t>
            </a:r>
          </a:p>
          <a:p>
            <a:pPr lvl="2"/>
            <a:r>
              <a:rPr lang="en-US" dirty="0" smtClean="0"/>
              <a:t>Second level</a:t>
            </a:r>
          </a:p>
          <a:p>
            <a:pPr lvl="2"/>
            <a:endParaRPr lang="en-US" dirty="0" smtClean="0"/>
          </a:p>
        </p:txBody>
      </p:sp>
      <p:sp>
        <p:nvSpPr>
          <p:cNvPr id="1029" name="TextBox 6"/>
          <p:cNvSpPr txBox="1">
            <a:spLocks noChangeArrowheads="1"/>
          </p:cNvSpPr>
          <p:nvPr userDrawn="1"/>
        </p:nvSpPr>
        <p:spPr bwMode="auto">
          <a:xfrm>
            <a:off x="3995936" y="6165304"/>
            <a:ext cx="3578150" cy="646331"/>
          </a:xfrm>
          <a:prstGeom prst="rect">
            <a:avLst/>
          </a:prstGeom>
          <a:noFill/>
          <a:ln w="9525">
            <a:noFill/>
            <a:miter lim="800000"/>
            <a:headEnd/>
            <a:tailEnd/>
          </a:ln>
        </p:spPr>
        <p:txBody>
          <a:bodyPr wrap="square">
            <a:spAutoFit/>
          </a:bodyPr>
          <a:lstStyle/>
          <a:p>
            <a:pPr algn="r">
              <a:defRPr/>
            </a:pPr>
            <a:r>
              <a:rPr lang="en-GB" sz="1200" dirty="0">
                <a:solidFill>
                  <a:srgbClr val="FF0000"/>
                </a:solidFill>
                <a:latin typeface="Times New Roman" pitchFamily="18" charset="0"/>
                <a:cs typeface="Times New Roman" pitchFamily="18" charset="0"/>
              </a:rPr>
              <a:t>Internet Technology</a:t>
            </a:r>
          </a:p>
          <a:p>
            <a:pPr algn="r">
              <a:defRPr/>
            </a:pPr>
            <a:r>
              <a:rPr lang="en-GB" sz="1200" dirty="0">
                <a:solidFill>
                  <a:srgbClr val="FF0000"/>
                </a:solidFill>
                <a:latin typeface="Times New Roman" pitchFamily="18" charset="0"/>
                <a:cs typeface="Times New Roman" pitchFamily="18" charset="0"/>
              </a:rPr>
              <a:t>Dr Jing </a:t>
            </a:r>
            <a:r>
              <a:rPr lang="en-GB" sz="1200" dirty="0" smtClean="0">
                <a:solidFill>
                  <a:srgbClr val="FF0000"/>
                </a:solidFill>
                <a:latin typeface="Times New Roman" pitchFamily="18" charset="0"/>
                <a:cs typeface="Times New Roman" pitchFamily="18" charset="0"/>
              </a:rPr>
              <a:t>LU</a:t>
            </a:r>
          </a:p>
          <a:p>
            <a:pPr algn="r">
              <a:defRPr/>
            </a:pPr>
            <a:r>
              <a:rPr lang="en-GB" sz="1200" dirty="0" smtClean="0">
                <a:solidFill>
                  <a:srgbClr val="FF0000"/>
                </a:solidFill>
                <a:latin typeface="Times New Roman" pitchFamily="18" charset="0"/>
                <a:cs typeface="Times New Roman" pitchFamily="18" charset="0"/>
              </a:rPr>
              <a:t>Updated</a:t>
            </a:r>
            <a:r>
              <a:rPr lang="en-GB" sz="1200" baseline="0" dirty="0" smtClean="0">
                <a:solidFill>
                  <a:srgbClr val="FF0000"/>
                </a:solidFill>
                <a:latin typeface="Times New Roman" pitchFamily="18" charset="0"/>
                <a:cs typeface="Times New Roman" pitchFamily="18" charset="0"/>
              </a:rPr>
              <a:t> 2015-16 Joe Appleton</a:t>
            </a:r>
            <a:endParaRPr lang="en-GB" sz="1200" dirty="0">
              <a:solidFill>
                <a:srgbClr val="FF0000"/>
              </a:solidFill>
              <a:latin typeface="Times New Roman" pitchFamily="18" charset="0"/>
              <a:cs typeface="Times New Roman" pitchFamily="18" charset="0"/>
            </a:endParaRPr>
          </a:p>
        </p:txBody>
      </p:sp>
      <p:sp>
        <p:nvSpPr>
          <p:cNvPr id="2" name="TextBox 1"/>
          <p:cNvSpPr txBox="1"/>
          <p:nvPr userDrawn="1"/>
        </p:nvSpPr>
        <p:spPr>
          <a:xfrm>
            <a:off x="35496" y="6381328"/>
            <a:ext cx="413767" cy="584775"/>
          </a:xfrm>
          <a:prstGeom prst="rect">
            <a:avLst/>
          </a:prstGeom>
          <a:noFill/>
        </p:spPr>
        <p:txBody>
          <a:bodyPr wrap="square" rtlCol="0">
            <a:spAutoFit/>
          </a:bodyPr>
          <a:lstStyle/>
          <a:p>
            <a:fld id="{87BD9AD9-8422-43BC-ACAF-7B0263A359FD}" type="slidenum">
              <a:rPr lang="en-GB" sz="1600" smtClean="0">
                <a:solidFill>
                  <a:srgbClr val="FF0000"/>
                </a:solidFill>
              </a:rPr>
              <a:t>‹#›</a:t>
            </a:fld>
            <a:endParaRPr lang="en-GB"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0" fontAlgn="base" hangingPunct="0">
        <a:spcBef>
          <a:spcPct val="0"/>
        </a:spcBef>
        <a:spcAft>
          <a:spcPct val="0"/>
        </a:spcAft>
        <a:defRPr sz="3400" b="1">
          <a:solidFill>
            <a:srgbClr val="FF0003"/>
          </a:solidFill>
          <a:latin typeface="+mj-lt"/>
          <a:ea typeface="MS PGothic" pitchFamily="34" charset="-128"/>
          <a:cs typeface="+mj-cs"/>
        </a:defRPr>
      </a:lvl1pPr>
      <a:lvl2pPr algn="l" rtl="0" eaLnBrk="0" fontAlgn="base" hangingPunct="0">
        <a:spcBef>
          <a:spcPct val="0"/>
        </a:spcBef>
        <a:spcAft>
          <a:spcPct val="0"/>
        </a:spcAft>
        <a:defRPr sz="3400" b="1">
          <a:solidFill>
            <a:srgbClr val="FF0003"/>
          </a:solidFill>
          <a:latin typeface="Trebuchet MS" pitchFamily="34" charset="0"/>
          <a:ea typeface="MS PGothic" pitchFamily="34" charset="-128"/>
        </a:defRPr>
      </a:lvl2pPr>
      <a:lvl3pPr algn="l" rtl="0" eaLnBrk="0" fontAlgn="base" hangingPunct="0">
        <a:spcBef>
          <a:spcPct val="0"/>
        </a:spcBef>
        <a:spcAft>
          <a:spcPct val="0"/>
        </a:spcAft>
        <a:defRPr sz="3400" b="1">
          <a:solidFill>
            <a:srgbClr val="FF0003"/>
          </a:solidFill>
          <a:latin typeface="Trebuchet MS" pitchFamily="34" charset="0"/>
          <a:ea typeface="MS PGothic" pitchFamily="34" charset="-128"/>
        </a:defRPr>
      </a:lvl3pPr>
      <a:lvl4pPr algn="l" rtl="0" eaLnBrk="0" fontAlgn="base" hangingPunct="0">
        <a:spcBef>
          <a:spcPct val="0"/>
        </a:spcBef>
        <a:spcAft>
          <a:spcPct val="0"/>
        </a:spcAft>
        <a:defRPr sz="3400" b="1">
          <a:solidFill>
            <a:srgbClr val="FF0003"/>
          </a:solidFill>
          <a:latin typeface="Trebuchet MS" pitchFamily="34" charset="0"/>
          <a:ea typeface="MS PGothic" pitchFamily="34" charset="-128"/>
        </a:defRPr>
      </a:lvl4pPr>
      <a:lvl5pPr algn="l" rtl="0" eaLnBrk="0" fontAlgn="base" hangingPunct="0">
        <a:spcBef>
          <a:spcPct val="0"/>
        </a:spcBef>
        <a:spcAft>
          <a:spcPct val="0"/>
        </a:spcAft>
        <a:defRPr sz="3400" b="1">
          <a:solidFill>
            <a:srgbClr val="FF0003"/>
          </a:solidFill>
          <a:latin typeface="Trebuchet MS" pitchFamily="34" charset="0"/>
          <a:ea typeface="MS PGothic" pitchFamily="34" charset="-128"/>
        </a:defRPr>
      </a:lvl5pPr>
      <a:lvl6pPr marL="457200" algn="l" rtl="0" fontAlgn="base">
        <a:spcBef>
          <a:spcPct val="0"/>
        </a:spcBef>
        <a:spcAft>
          <a:spcPct val="0"/>
        </a:spcAft>
        <a:defRPr sz="3400" b="1">
          <a:solidFill>
            <a:srgbClr val="FF0003"/>
          </a:solidFill>
          <a:latin typeface="Trebuchet MS" pitchFamily="34" charset="0"/>
          <a:ea typeface="ＭＳ Ｐゴシック" pitchFamily="34" charset="-128"/>
        </a:defRPr>
      </a:lvl6pPr>
      <a:lvl7pPr marL="914400" algn="l" rtl="0" fontAlgn="base">
        <a:spcBef>
          <a:spcPct val="0"/>
        </a:spcBef>
        <a:spcAft>
          <a:spcPct val="0"/>
        </a:spcAft>
        <a:defRPr sz="3400" b="1">
          <a:solidFill>
            <a:srgbClr val="FF0003"/>
          </a:solidFill>
          <a:latin typeface="Trebuchet MS" pitchFamily="34" charset="0"/>
          <a:ea typeface="ＭＳ Ｐゴシック" pitchFamily="34" charset="-128"/>
        </a:defRPr>
      </a:lvl7pPr>
      <a:lvl8pPr marL="1371600" algn="l" rtl="0" fontAlgn="base">
        <a:spcBef>
          <a:spcPct val="0"/>
        </a:spcBef>
        <a:spcAft>
          <a:spcPct val="0"/>
        </a:spcAft>
        <a:defRPr sz="3400" b="1">
          <a:solidFill>
            <a:srgbClr val="FF0003"/>
          </a:solidFill>
          <a:latin typeface="Trebuchet MS" pitchFamily="34" charset="0"/>
          <a:ea typeface="ＭＳ Ｐゴシック" pitchFamily="34" charset="-128"/>
        </a:defRPr>
      </a:lvl8pPr>
      <a:lvl9pPr marL="1828800" algn="l" rtl="0" fontAlgn="base">
        <a:spcBef>
          <a:spcPct val="0"/>
        </a:spcBef>
        <a:spcAft>
          <a:spcPct val="0"/>
        </a:spcAft>
        <a:defRPr sz="3400" b="1">
          <a:solidFill>
            <a:srgbClr val="FF0003"/>
          </a:solidFill>
          <a:latin typeface="Trebuchet MS" pitchFamily="34" charset="0"/>
          <a:ea typeface="ＭＳ Ｐゴシック" pitchFamily="34" charset="-128"/>
        </a:defRPr>
      </a:lvl9pPr>
    </p:titleStyle>
    <p:bodyStyle>
      <a:lvl1pPr marL="342900" indent="-342900" algn="l" rtl="0" eaLnBrk="0" fontAlgn="base" hangingPunct="0">
        <a:spcBef>
          <a:spcPct val="20000"/>
        </a:spcBef>
        <a:spcAft>
          <a:spcPct val="0"/>
        </a:spcAft>
        <a:buBlip>
          <a:blip r:embed="rId16"/>
        </a:buBlip>
        <a:tabLst>
          <a:tab pos="93663" algn="l"/>
        </a:tabLst>
        <a:defRPr>
          <a:solidFill>
            <a:schemeClr val="tx1"/>
          </a:solidFill>
          <a:latin typeface="+mn-lt"/>
          <a:ea typeface="MS PGothic" pitchFamily="34" charset="-128"/>
          <a:cs typeface="+mn-cs"/>
        </a:defRPr>
      </a:lvl1pPr>
      <a:lvl2pPr marL="190500" indent="266700" algn="l" rtl="0" eaLnBrk="0" fontAlgn="base" hangingPunct="0">
        <a:spcBef>
          <a:spcPct val="20000"/>
        </a:spcBef>
        <a:spcAft>
          <a:spcPct val="0"/>
        </a:spcAft>
        <a:buBlip>
          <a:blip r:embed="rId16"/>
        </a:buBlip>
        <a:tabLst>
          <a:tab pos="93663" algn="l"/>
        </a:tabLst>
        <a:defRPr>
          <a:solidFill>
            <a:schemeClr val="tx1"/>
          </a:solidFill>
          <a:latin typeface="+mn-lt"/>
          <a:ea typeface="MS PGothic" pitchFamily="34" charset="-128"/>
        </a:defRPr>
      </a:lvl2pPr>
      <a:lvl3pPr marL="381000" indent="533400" algn="l" rtl="0" eaLnBrk="0" fontAlgn="base" hangingPunct="0">
        <a:spcBef>
          <a:spcPct val="20000"/>
        </a:spcBef>
        <a:spcAft>
          <a:spcPct val="0"/>
        </a:spcAft>
        <a:tabLst>
          <a:tab pos="93663" algn="l"/>
        </a:tabLst>
        <a:defRPr>
          <a:solidFill>
            <a:schemeClr val="tx1"/>
          </a:solidFill>
          <a:latin typeface="+mn-lt"/>
          <a:ea typeface="MS PGothic" pitchFamily="34" charset="-128"/>
        </a:defRPr>
      </a:lvl3pPr>
      <a:lvl4pPr marL="574675" indent="-3175" algn="l" rtl="0" eaLnBrk="0" fontAlgn="base" hangingPunct="0">
        <a:spcBef>
          <a:spcPct val="20000"/>
        </a:spcBef>
        <a:spcAft>
          <a:spcPct val="0"/>
        </a:spcAft>
        <a:buBlip>
          <a:blip r:embed="rId16"/>
        </a:buBlip>
        <a:tabLst>
          <a:tab pos="93663" algn="l"/>
        </a:tabLst>
        <a:defRPr>
          <a:solidFill>
            <a:schemeClr val="tx1"/>
          </a:solidFill>
          <a:latin typeface="+mn-lt"/>
          <a:ea typeface="MS PGothic" pitchFamily="34" charset="-128"/>
        </a:defRPr>
      </a:lvl4pPr>
      <a:lvl5pPr marL="765175" indent="1063625" algn="l" rtl="0" eaLnBrk="0" fontAlgn="base" hangingPunct="0">
        <a:spcBef>
          <a:spcPct val="20000"/>
        </a:spcBef>
        <a:spcAft>
          <a:spcPct val="0"/>
        </a:spcAft>
        <a:buBlip>
          <a:blip r:embed="rId16"/>
        </a:buBlip>
        <a:tabLst>
          <a:tab pos="93663" algn="l"/>
        </a:tabLst>
        <a:defRPr>
          <a:solidFill>
            <a:schemeClr val="tx1"/>
          </a:solidFill>
          <a:latin typeface="+mn-lt"/>
          <a:ea typeface="MS PGothic" pitchFamily="34" charset="-128"/>
        </a:defRPr>
      </a:lvl5pPr>
      <a:lvl6pPr marL="1222375" algn="l" rtl="0" fontAlgn="base">
        <a:spcBef>
          <a:spcPct val="20000"/>
        </a:spcBef>
        <a:spcAft>
          <a:spcPct val="0"/>
        </a:spcAft>
        <a:buBlip>
          <a:blip r:embed="rId16"/>
        </a:buBlip>
        <a:tabLst>
          <a:tab pos="93663" algn="l"/>
        </a:tabLst>
        <a:defRPr>
          <a:solidFill>
            <a:schemeClr val="tx1"/>
          </a:solidFill>
          <a:latin typeface="+mn-lt"/>
          <a:ea typeface="+mn-ea"/>
        </a:defRPr>
      </a:lvl6pPr>
      <a:lvl7pPr marL="1679575" algn="l" rtl="0" fontAlgn="base">
        <a:spcBef>
          <a:spcPct val="20000"/>
        </a:spcBef>
        <a:spcAft>
          <a:spcPct val="0"/>
        </a:spcAft>
        <a:buBlip>
          <a:blip r:embed="rId16"/>
        </a:buBlip>
        <a:tabLst>
          <a:tab pos="93663" algn="l"/>
        </a:tabLst>
        <a:defRPr>
          <a:solidFill>
            <a:schemeClr val="tx1"/>
          </a:solidFill>
          <a:latin typeface="+mn-lt"/>
          <a:ea typeface="+mn-ea"/>
        </a:defRPr>
      </a:lvl7pPr>
      <a:lvl8pPr marL="2136775" algn="l" rtl="0" fontAlgn="base">
        <a:spcBef>
          <a:spcPct val="20000"/>
        </a:spcBef>
        <a:spcAft>
          <a:spcPct val="0"/>
        </a:spcAft>
        <a:buBlip>
          <a:blip r:embed="rId16"/>
        </a:buBlip>
        <a:tabLst>
          <a:tab pos="93663" algn="l"/>
        </a:tabLst>
        <a:defRPr>
          <a:solidFill>
            <a:schemeClr val="tx1"/>
          </a:solidFill>
          <a:latin typeface="+mn-lt"/>
          <a:ea typeface="+mn-ea"/>
        </a:defRPr>
      </a:lvl8pPr>
      <a:lvl9pPr marL="2593975" algn="l" rtl="0" fontAlgn="base">
        <a:spcBef>
          <a:spcPct val="20000"/>
        </a:spcBef>
        <a:spcAft>
          <a:spcPct val="0"/>
        </a:spcAft>
        <a:buBlip>
          <a:blip r:embed="rId16"/>
        </a:buBlip>
        <a:tabLst>
          <a:tab pos="93663" algn="l"/>
        </a:tabLst>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mrdoob.com/#/97/depth_of_field" TargetMode="External"/><Relationship Id="rId4" Type="http://schemas.openxmlformats.org/officeDocument/2006/relationships/hyperlink" Target="http://www.thewildernessdowntown.com/"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3" y="2047925"/>
            <a:ext cx="8643937" cy="2389187"/>
          </a:xfrm>
        </p:spPr>
        <p:txBody>
          <a:bodyPr/>
          <a:lstStyle/>
          <a:p>
            <a:pPr algn="ctr" eaLnBrk="1" hangingPunct="1">
              <a:spcAft>
                <a:spcPts val="1200"/>
              </a:spcAft>
            </a:pPr>
            <a:r>
              <a:rPr lang="en-GB" sz="5000" dirty="0" smtClean="0">
                <a:solidFill>
                  <a:srgbClr val="C00000"/>
                </a:solidFill>
              </a:rPr>
              <a:t>Internet Technology </a:t>
            </a:r>
            <a:br>
              <a:rPr lang="en-GB" sz="5000" dirty="0" smtClean="0">
                <a:solidFill>
                  <a:srgbClr val="C00000"/>
                </a:solidFill>
              </a:rPr>
            </a:br>
            <a:r>
              <a:rPr lang="en-GB" sz="3000" dirty="0" smtClean="0">
                <a:solidFill>
                  <a:srgbClr val="C00000"/>
                </a:solidFill>
              </a:rPr>
              <a:t/>
            </a:r>
            <a:br>
              <a:rPr lang="en-GB" sz="3000" dirty="0" smtClean="0">
                <a:solidFill>
                  <a:srgbClr val="C00000"/>
                </a:solidFill>
              </a:rPr>
            </a:br>
            <a:r>
              <a:rPr lang="en-GB" sz="5000" dirty="0" smtClean="0">
                <a:solidFill>
                  <a:srgbClr val="C00000"/>
                </a:solidFill>
              </a:rPr>
              <a:t> </a:t>
            </a:r>
            <a:r>
              <a:rPr lang="en-GB" sz="3600" dirty="0" smtClean="0">
                <a:solidFill>
                  <a:srgbClr val="595959"/>
                </a:solidFill>
              </a:rPr>
              <a:t>(Unit Code: SWD400)</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txBox="1">
            <a:spLocks noChangeArrowheads="1"/>
          </p:cNvSpPr>
          <p:nvPr/>
        </p:nvSpPr>
        <p:spPr bwMode="auto">
          <a:xfrm>
            <a:off x="500063" y="357188"/>
            <a:ext cx="8443912" cy="911225"/>
          </a:xfrm>
          <a:prstGeom prst="rect">
            <a:avLst/>
          </a:prstGeom>
          <a:noFill/>
          <a:ln w="9525">
            <a:noFill/>
            <a:miter lim="800000"/>
            <a:headEnd/>
            <a:tailEnd/>
          </a:ln>
        </p:spPr>
        <p:txBody>
          <a:bodyPr lIns="0" tIns="0" rIns="0" bIns="0"/>
          <a:lstStyle/>
          <a:p>
            <a:pPr algn="ctr" eaLnBrk="1" hangingPunct="1"/>
            <a:r>
              <a:rPr lang="en-GB" sz="4400" b="1" dirty="0" smtClean="0">
                <a:solidFill>
                  <a:srgbClr val="C00000"/>
                </a:solidFill>
                <a:latin typeface="Trebuchet MS" pitchFamily="34" charset="0"/>
              </a:rPr>
              <a:t>Unit Commitments </a:t>
            </a:r>
            <a:endParaRPr lang="en-GB" sz="2800" b="1" dirty="0">
              <a:solidFill>
                <a:srgbClr val="595959"/>
              </a:solidFill>
              <a:latin typeface="Trebuchet MS" pitchFamily="34" charset="0"/>
            </a:endParaRPr>
          </a:p>
        </p:txBody>
      </p:sp>
      <p:sp>
        <p:nvSpPr>
          <p:cNvPr id="3075" name="Rectangle 3"/>
          <p:cNvSpPr txBox="1">
            <a:spLocks noChangeArrowheads="1"/>
          </p:cNvSpPr>
          <p:nvPr/>
        </p:nvSpPr>
        <p:spPr bwMode="auto">
          <a:xfrm>
            <a:off x="467867" y="1355056"/>
            <a:ext cx="8642350" cy="5472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361950" indent="-361950">
              <a:tabLst>
                <a:tab pos="93663" algn="l"/>
              </a:tabLst>
              <a:defRPr sz="2400">
                <a:solidFill>
                  <a:schemeClr val="tx1"/>
                </a:solidFill>
                <a:latin typeface="Arial" charset="0"/>
                <a:ea typeface="MS PGothic" pitchFamily="34" charset="-128"/>
              </a:defRPr>
            </a:lvl1pPr>
            <a:lvl2pPr marL="742950" indent="-285750">
              <a:tabLst>
                <a:tab pos="93663" algn="l"/>
              </a:tabLst>
              <a:defRPr sz="2400">
                <a:solidFill>
                  <a:schemeClr val="tx1"/>
                </a:solidFill>
                <a:latin typeface="Arial" charset="0"/>
                <a:ea typeface="MS PGothic" pitchFamily="34" charset="-128"/>
              </a:defRPr>
            </a:lvl2pPr>
            <a:lvl3pPr marL="982663" indent="-354013">
              <a:tabLst>
                <a:tab pos="93663" algn="l"/>
              </a:tabLst>
              <a:defRPr sz="2400">
                <a:solidFill>
                  <a:schemeClr val="tx1"/>
                </a:solidFill>
                <a:latin typeface="Arial" charset="0"/>
                <a:ea typeface="MS PGothic" pitchFamily="34" charset="-128"/>
              </a:defRPr>
            </a:lvl3pPr>
            <a:lvl4pPr marL="1600200" indent="-228600">
              <a:tabLst>
                <a:tab pos="93663" algn="l"/>
              </a:tabLst>
              <a:defRPr sz="2400">
                <a:solidFill>
                  <a:schemeClr val="tx1"/>
                </a:solidFill>
                <a:latin typeface="Arial" charset="0"/>
                <a:ea typeface="MS PGothic" pitchFamily="34" charset="-128"/>
              </a:defRPr>
            </a:lvl4pPr>
            <a:lvl5pPr marL="2057400" indent="-228600">
              <a:tabLst>
                <a:tab pos="93663" algn="l"/>
              </a:tabLst>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9pPr>
          </a:lstStyle>
          <a:p>
            <a:pPr marL="514350" indent="-514350" eaLnBrk="1" hangingPunct="1">
              <a:spcAft>
                <a:spcPts val="1200"/>
              </a:spcAft>
              <a:buClr>
                <a:srgbClr val="C00000"/>
              </a:buClr>
              <a:buSzPct val="100000"/>
              <a:buAutoNum type="arabicPeriod"/>
              <a:defRPr/>
            </a:pPr>
            <a:r>
              <a:rPr lang="en-GB" altLang="zh-CN" sz="2800" b="1" dirty="0" smtClean="0">
                <a:latin typeface="Times New Roman" pitchFamily="18" charset="0"/>
                <a:cs typeface="Times New Roman" pitchFamily="18" charset="0"/>
              </a:rPr>
              <a:t>A one hour lecture each week </a:t>
            </a:r>
          </a:p>
          <a:p>
            <a:pPr marL="514350" indent="-514350" eaLnBrk="1" hangingPunct="1">
              <a:spcAft>
                <a:spcPts val="1200"/>
              </a:spcAft>
              <a:buClr>
                <a:srgbClr val="C00000"/>
              </a:buClr>
              <a:buSzPct val="100000"/>
              <a:buAutoNum type="arabicPeriod"/>
              <a:defRPr/>
            </a:pPr>
            <a:r>
              <a:rPr lang="en-GB" altLang="zh-CN" sz="2800" b="1" dirty="0" smtClean="0">
                <a:latin typeface="Times New Roman" pitchFamily="18" charset="0"/>
                <a:cs typeface="Times New Roman" pitchFamily="18" charset="0"/>
              </a:rPr>
              <a:t>Up to a 2 hour practical weekly </a:t>
            </a:r>
          </a:p>
          <a:p>
            <a:pPr marL="514350" indent="-514350" eaLnBrk="1" hangingPunct="1">
              <a:spcAft>
                <a:spcPts val="1200"/>
              </a:spcAft>
              <a:buClr>
                <a:srgbClr val="C00000"/>
              </a:buClr>
              <a:buSzPct val="100000"/>
              <a:buAutoNum type="arabicPeriod" startAt="3"/>
              <a:defRPr/>
            </a:pPr>
            <a:r>
              <a:rPr lang="en-GB" altLang="zh-CN" sz="2800" b="1" dirty="0" smtClean="0">
                <a:latin typeface="Times New Roman" pitchFamily="18" charset="0"/>
                <a:cs typeface="Times New Roman" pitchFamily="18" charset="0"/>
              </a:rPr>
              <a:t>A Time Constrained Assessment</a:t>
            </a:r>
            <a:r>
              <a:rPr lang="en-GB" altLang="zh-CN" sz="2800" dirty="0" smtClean="0">
                <a:latin typeface="Times New Roman" pitchFamily="18" charset="0"/>
                <a:cs typeface="Times New Roman" pitchFamily="18" charset="0"/>
              </a:rPr>
              <a:t>(100%) delivered in mid January 2017</a:t>
            </a:r>
            <a:r>
              <a:rPr lang="en-GB" altLang="zh-CN" sz="2800" dirty="0" smtClean="0">
                <a:solidFill>
                  <a:srgbClr val="0000CC"/>
                </a:solidFill>
                <a:latin typeface="Times New Roman" pitchFamily="18" charset="0"/>
                <a:cs typeface="Times New Roman" pitchFamily="18" charset="0"/>
              </a:rPr>
              <a:t> (date tbc)</a:t>
            </a:r>
          </a:p>
          <a:p>
            <a:pPr marL="0" indent="0" eaLnBrk="1" hangingPunct="1">
              <a:spcAft>
                <a:spcPts val="1200"/>
              </a:spcAft>
              <a:buClr>
                <a:srgbClr val="C00000"/>
              </a:buClr>
              <a:buSzPct val="100000"/>
              <a:defRPr/>
            </a:pPr>
            <a:endParaRPr lang="en-GB" altLang="zh-CN" sz="2800" dirty="0" smtClean="0">
              <a:solidFill>
                <a:srgbClr val="0000CC"/>
              </a:solidFill>
              <a:latin typeface="Times New Roman" pitchFamily="18" charset="0"/>
              <a:cs typeface="Times New Roman" pitchFamily="18" charset="0"/>
            </a:endParaRPr>
          </a:p>
        </p:txBody>
      </p:sp>
    </p:spTree>
    <p:extLst>
      <p:ext uri="{BB962C8B-B14F-4D97-AF65-F5344CB8AC3E}">
        <p14:creationId xmlns:p14="http://schemas.microsoft.com/office/powerpoint/2010/main" val="3655507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txBox="1">
            <a:spLocks noChangeArrowheads="1"/>
          </p:cNvSpPr>
          <p:nvPr/>
        </p:nvSpPr>
        <p:spPr bwMode="auto">
          <a:xfrm>
            <a:off x="323850" y="357188"/>
            <a:ext cx="8443913" cy="911225"/>
          </a:xfrm>
          <a:prstGeom prst="rect">
            <a:avLst/>
          </a:prstGeom>
          <a:noFill/>
          <a:ln w="9525">
            <a:noFill/>
            <a:miter lim="800000"/>
            <a:headEnd/>
            <a:tailEnd/>
          </a:ln>
        </p:spPr>
        <p:txBody>
          <a:bodyPr lIns="0" tIns="0" rIns="0" bIns="0"/>
          <a:lstStyle/>
          <a:p>
            <a:pPr algn="ctr" eaLnBrk="1" hangingPunct="1"/>
            <a:r>
              <a:rPr lang="en-GB" sz="4400" b="1">
                <a:solidFill>
                  <a:srgbClr val="C00000"/>
                </a:solidFill>
                <a:latin typeface="Trebuchet MS" pitchFamily="34" charset="0"/>
              </a:rPr>
              <a:t>Other Information</a:t>
            </a:r>
            <a:endParaRPr lang="en-GB" sz="2800" b="1">
              <a:solidFill>
                <a:srgbClr val="C00000"/>
              </a:solidFill>
              <a:latin typeface="Trebuchet MS" pitchFamily="34" charset="0"/>
            </a:endParaRPr>
          </a:p>
        </p:txBody>
      </p:sp>
      <p:sp>
        <p:nvSpPr>
          <p:cNvPr id="15363" name="Rectangle 3"/>
          <p:cNvSpPr txBox="1">
            <a:spLocks noChangeArrowheads="1"/>
          </p:cNvSpPr>
          <p:nvPr/>
        </p:nvSpPr>
        <p:spPr bwMode="auto">
          <a:xfrm>
            <a:off x="395288" y="1340520"/>
            <a:ext cx="8748712" cy="4176712"/>
          </a:xfrm>
          <a:prstGeom prst="rect">
            <a:avLst/>
          </a:prstGeom>
          <a:noFill/>
          <a:ln w="9525">
            <a:noFill/>
            <a:miter lim="800000"/>
            <a:headEnd/>
            <a:tailEnd/>
          </a:ln>
        </p:spPr>
        <p:txBody>
          <a:bodyPr lIns="0" tIns="0" rIns="0" bIns="0"/>
          <a:lstStyle/>
          <a:p>
            <a:pPr marL="266700" indent="-266700" eaLnBrk="1" hangingPunct="1">
              <a:spcAft>
                <a:spcPts val="1200"/>
              </a:spcAft>
              <a:buClr>
                <a:srgbClr val="C00000"/>
              </a:buClr>
              <a:buSzPct val="80000"/>
              <a:buFont typeface="Arial" charset="0"/>
              <a:buChar char="•"/>
              <a:tabLst>
                <a:tab pos="93663" algn="l"/>
              </a:tabLst>
            </a:pPr>
            <a:r>
              <a:rPr lang="en-GB" altLang="zh-CN" sz="3200" dirty="0">
                <a:latin typeface="Times New Roman" pitchFamily="18" charset="0"/>
                <a:cs typeface="Times New Roman" pitchFamily="18" charset="0"/>
              </a:rPr>
              <a:t>Attend </a:t>
            </a:r>
            <a:r>
              <a:rPr lang="en-GB" altLang="zh-CN" sz="3200" dirty="0" smtClean="0">
                <a:latin typeface="Times New Roman" pitchFamily="18" charset="0"/>
                <a:cs typeface="Times New Roman" pitchFamily="18" charset="0"/>
              </a:rPr>
              <a:t>all classes </a:t>
            </a:r>
            <a:r>
              <a:rPr lang="en-GB" altLang="zh-CN" sz="3200" dirty="0">
                <a:latin typeface="Times New Roman" pitchFamily="18" charset="0"/>
                <a:cs typeface="Times New Roman" pitchFamily="18" charset="0"/>
              </a:rPr>
              <a:t>and </a:t>
            </a:r>
            <a:r>
              <a:rPr lang="en-GB" altLang="zh-CN" sz="3200" dirty="0" smtClean="0">
                <a:latin typeface="Times New Roman" pitchFamily="18" charset="0"/>
                <a:cs typeface="Times New Roman" pitchFamily="18" charset="0"/>
              </a:rPr>
              <a:t>please arrive </a:t>
            </a:r>
            <a:r>
              <a:rPr lang="en-GB" altLang="zh-CN" sz="3200" dirty="0">
                <a:latin typeface="Times New Roman" pitchFamily="18" charset="0"/>
                <a:cs typeface="Times New Roman" pitchFamily="18" charset="0"/>
              </a:rPr>
              <a:t>on </a:t>
            </a:r>
            <a:r>
              <a:rPr lang="en-GB" altLang="zh-CN" sz="3200" dirty="0" smtClean="0">
                <a:latin typeface="Times New Roman" pitchFamily="18" charset="0"/>
                <a:cs typeface="Times New Roman" pitchFamily="18" charset="0"/>
              </a:rPr>
              <a:t>time!</a:t>
            </a:r>
            <a:endParaRPr lang="en-GB" altLang="zh-CN" sz="3200" dirty="0">
              <a:latin typeface="Times New Roman" pitchFamily="18" charset="0"/>
              <a:cs typeface="Times New Roman" pitchFamily="18" charset="0"/>
            </a:endParaRPr>
          </a:p>
          <a:p>
            <a:pPr marL="266700" indent="-266700" eaLnBrk="1" hangingPunct="1">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Prior knowledge </a:t>
            </a:r>
            <a:r>
              <a:rPr lang="en-GB" altLang="zh-CN" sz="3200" dirty="0">
                <a:latin typeface="Times New Roman" pitchFamily="18" charset="0"/>
                <a:cs typeface="Times New Roman" pitchFamily="18" charset="0"/>
              </a:rPr>
              <a:t>and </a:t>
            </a:r>
            <a:r>
              <a:rPr lang="en-GB" altLang="zh-CN" sz="3200" dirty="0" smtClean="0">
                <a:latin typeface="Times New Roman" pitchFamily="18" charset="0"/>
                <a:cs typeface="Times New Roman" pitchFamily="18" charset="0"/>
              </a:rPr>
              <a:t>skills varies across students</a:t>
            </a:r>
            <a:endParaRPr lang="en-GB" altLang="zh-CN" sz="3200" dirty="0">
              <a:latin typeface="Times New Roman" pitchFamily="18" charset="0"/>
              <a:cs typeface="Times New Roman" pitchFamily="18" charset="0"/>
            </a:endParaRPr>
          </a:p>
          <a:p>
            <a:pPr marL="266700" indent="-266700" eaLnBrk="1" hangingPunct="1">
              <a:spcAft>
                <a:spcPts val="1200"/>
              </a:spcAft>
              <a:buClr>
                <a:srgbClr val="C00000"/>
              </a:buClr>
              <a:buSzPct val="80000"/>
              <a:buFont typeface="Arial" charset="0"/>
              <a:buChar char="•"/>
              <a:tabLst>
                <a:tab pos="93663" algn="l"/>
              </a:tabLst>
            </a:pPr>
            <a:r>
              <a:rPr lang="en-GB" altLang="zh-CN" sz="3200" dirty="0">
                <a:latin typeface="Times New Roman" pitchFamily="18" charset="0"/>
                <a:cs typeface="Times New Roman" pitchFamily="18" charset="0"/>
              </a:rPr>
              <a:t>Not allowed to use Dreamweaver, </a:t>
            </a:r>
            <a:r>
              <a:rPr lang="en-GB" altLang="zh-CN" sz="3200" dirty="0" err="1">
                <a:latin typeface="Times New Roman" pitchFamily="18" charset="0"/>
                <a:cs typeface="Times New Roman" pitchFamily="18" charset="0"/>
              </a:rPr>
              <a:t>Frontpage</a:t>
            </a:r>
            <a:r>
              <a:rPr lang="en-GB" altLang="zh-CN" sz="3200" dirty="0">
                <a:latin typeface="Times New Roman" pitchFamily="18" charset="0"/>
                <a:cs typeface="Times New Roman" pitchFamily="18" charset="0"/>
              </a:rPr>
              <a:t> etc. for your web development</a:t>
            </a:r>
          </a:p>
          <a:p>
            <a:pPr marL="266700" indent="-266700" eaLnBrk="1" hangingPunct="1">
              <a:spcAft>
                <a:spcPts val="1200"/>
              </a:spcAft>
              <a:buClr>
                <a:srgbClr val="C00000"/>
              </a:buClr>
              <a:buSzPct val="80000"/>
              <a:buFont typeface="Arial" charset="0"/>
              <a:buChar char="•"/>
              <a:tabLst>
                <a:tab pos="93663" algn="l"/>
              </a:tabLst>
            </a:pPr>
            <a:r>
              <a:rPr lang="en-GB" altLang="zh-CN" sz="3200" dirty="0">
                <a:latin typeface="Times New Roman" pitchFamily="18" charset="0"/>
                <a:cs typeface="Times New Roman" pitchFamily="18" charset="0"/>
              </a:rPr>
              <a:t>Update your work regularly on University’s network drive</a:t>
            </a:r>
          </a:p>
          <a:p>
            <a:pPr marL="266700" indent="-266700" eaLnBrk="1" hangingPunct="1">
              <a:spcAft>
                <a:spcPts val="1200"/>
              </a:spcAft>
              <a:buClr>
                <a:srgbClr val="C00000"/>
              </a:buClr>
              <a:buSzPct val="80000"/>
              <a:buFont typeface="Arial" charset="0"/>
              <a:buChar char="•"/>
              <a:tabLst>
                <a:tab pos="93663" algn="l"/>
              </a:tabLst>
            </a:pPr>
            <a:r>
              <a:rPr lang="en-GB" altLang="zh-CN" sz="3200" dirty="0">
                <a:latin typeface="Times New Roman" pitchFamily="18" charset="0"/>
                <a:cs typeface="Times New Roman" pitchFamily="18" charset="0"/>
              </a:rPr>
              <a:t>Useful website: </a:t>
            </a:r>
            <a:r>
              <a:rPr lang="en-GB" altLang="zh-CN" sz="3200" dirty="0">
                <a:solidFill>
                  <a:srgbClr val="C00000"/>
                </a:solidFill>
                <a:latin typeface="Times New Roman" pitchFamily="18" charset="0"/>
                <a:cs typeface="Times New Roman" pitchFamily="18" charset="0"/>
              </a:rPr>
              <a:t>w3schools.com</a:t>
            </a:r>
            <a:endParaRPr lang="en-GB" altLang="zh-CN" sz="3000" dirty="0">
              <a:latin typeface="Times New Roman" pitchFamily="18" charset="0"/>
            </a:endParaRPr>
          </a:p>
        </p:txBody>
      </p:sp>
    </p:spTree>
    <p:extLst>
      <p:ext uri="{BB962C8B-B14F-4D97-AF65-F5344CB8AC3E}">
        <p14:creationId xmlns:p14="http://schemas.microsoft.com/office/powerpoint/2010/main" val="2852507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txBox="1">
            <a:spLocks noChangeArrowheads="1"/>
          </p:cNvSpPr>
          <p:nvPr/>
        </p:nvSpPr>
        <p:spPr bwMode="auto">
          <a:xfrm>
            <a:off x="368573" y="357188"/>
            <a:ext cx="8443913" cy="911225"/>
          </a:xfrm>
          <a:prstGeom prst="rect">
            <a:avLst/>
          </a:prstGeom>
          <a:noFill/>
          <a:ln w="9525">
            <a:noFill/>
            <a:miter lim="800000"/>
            <a:headEnd/>
            <a:tailEnd/>
          </a:ln>
        </p:spPr>
        <p:txBody>
          <a:bodyPr lIns="0" tIns="0" rIns="0" bIns="0"/>
          <a:lstStyle/>
          <a:p>
            <a:pPr algn="ctr" eaLnBrk="1" hangingPunct="1"/>
            <a:r>
              <a:rPr lang="en-GB" sz="4400" b="1" dirty="0">
                <a:solidFill>
                  <a:srgbClr val="C00000"/>
                </a:solidFill>
                <a:latin typeface="Trebuchet MS" pitchFamily="34" charset="0"/>
              </a:rPr>
              <a:t>Any Questions ?</a:t>
            </a:r>
            <a:endParaRPr lang="en-GB" sz="2800" b="1" dirty="0">
              <a:solidFill>
                <a:srgbClr val="C00000"/>
              </a:solidFill>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checkerboard(across)">
                                      <p:cBhvr>
                                        <p:cTn id="7" dur="500"/>
                                        <p:tgtEl>
                                          <p:spTgt spid="163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eaLnBrk="1" hangingPunct="1">
              <a:defRPr/>
            </a:pPr>
            <a:r>
              <a:rPr lang="en-US" altLang="zh-CN" sz="4000" kern="1200" dirty="0" smtClean="0">
                <a:solidFill>
                  <a:srgbClr val="C00000"/>
                </a:solidFill>
                <a:cs typeface="+mn-cs"/>
              </a:rPr>
              <a:t>What is HTML?</a:t>
            </a:r>
          </a:p>
        </p:txBody>
      </p:sp>
      <p:sp>
        <p:nvSpPr>
          <p:cNvPr id="16387" name="Rectangle 3"/>
          <p:cNvSpPr>
            <a:spLocks noGrp="1" noChangeArrowheads="1"/>
          </p:cNvSpPr>
          <p:nvPr>
            <p:ph idx="1"/>
          </p:nvPr>
        </p:nvSpPr>
        <p:spPr>
          <a:xfrm>
            <a:off x="449263" y="1384300"/>
            <a:ext cx="8226425" cy="4114800"/>
          </a:xfrm>
        </p:spPr>
        <p:txBody>
          <a:bodyPr/>
          <a:lstStyle/>
          <a:p>
            <a:pPr marL="266700" indent="-266700" eaLnBrk="1" hangingPunct="1">
              <a:spcBef>
                <a:spcPct val="0"/>
              </a:spcBef>
              <a:spcAft>
                <a:spcPts val="1200"/>
              </a:spcAft>
              <a:buClr>
                <a:srgbClr val="C00000"/>
              </a:buClr>
              <a:buSzPct val="80000"/>
              <a:buFont typeface="Arial" pitchFamily="34" charset="0"/>
              <a:buChar char="•"/>
              <a:defRPr/>
            </a:pPr>
            <a:r>
              <a:rPr lang="en-US" altLang="zh-CN" sz="3200" b="1" kern="1200" dirty="0" smtClean="0">
                <a:solidFill>
                  <a:srgbClr val="C00000"/>
                </a:solidFill>
                <a:latin typeface="Times New Roman" pitchFamily="18" charset="0"/>
                <a:cs typeface="Times New Roman" pitchFamily="18" charset="0"/>
              </a:rPr>
              <a:t>H</a:t>
            </a:r>
            <a:r>
              <a:rPr lang="en-US" altLang="zh-CN" sz="3200" kern="1200" dirty="0" smtClean="0">
                <a:latin typeface="Times New Roman" pitchFamily="18" charset="0"/>
                <a:cs typeface="Times New Roman" pitchFamily="18" charset="0"/>
              </a:rPr>
              <a:t>yper </a:t>
            </a:r>
            <a:r>
              <a:rPr lang="en-US" altLang="zh-CN" sz="3200" b="1" kern="1200" dirty="0" smtClean="0">
                <a:solidFill>
                  <a:srgbClr val="C00000"/>
                </a:solidFill>
                <a:latin typeface="Times New Roman" pitchFamily="18" charset="0"/>
                <a:cs typeface="Times New Roman" pitchFamily="18" charset="0"/>
              </a:rPr>
              <a:t>T</a:t>
            </a:r>
            <a:r>
              <a:rPr lang="en-US" altLang="zh-CN" sz="3200" kern="1200" dirty="0" smtClean="0">
                <a:latin typeface="Times New Roman" pitchFamily="18" charset="0"/>
                <a:cs typeface="Times New Roman" pitchFamily="18" charset="0"/>
              </a:rPr>
              <a:t>ext </a:t>
            </a:r>
            <a:r>
              <a:rPr lang="en-US" altLang="zh-CN" sz="3200" b="1" kern="1200" dirty="0" smtClean="0">
                <a:solidFill>
                  <a:srgbClr val="C00000"/>
                </a:solidFill>
                <a:latin typeface="Times New Roman" pitchFamily="18" charset="0"/>
                <a:cs typeface="Times New Roman" pitchFamily="18" charset="0"/>
              </a:rPr>
              <a:t>M</a:t>
            </a:r>
            <a:r>
              <a:rPr lang="en-US" altLang="zh-CN" sz="3200" kern="1200" dirty="0" smtClean="0">
                <a:latin typeface="Times New Roman" pitchFamily="18" charset="0"/>
                <a:cs typeface="Times New Roman" pitchFamily="18" charset="0"/>
              </a:rPr>
              <a:t>arkup </a:t>
            </a:r>
            <a:r>
              <a:rPr lang="en-US" altLang="zh-CN" sz="3200" b="1" kern="1200" dirty="0" smtClean="0">
                <a:solidFill>
                  <a:srgbClr val="C00000"/>
                </a:solidFill>
                <a:latin typeface="Times New Roman" pitchFamily="18" charset="0"/>
                <a:cs typeface="Times New Roman" pitchFamily="18" charset="0"/>
              </a:rPr>
              <a:t>L</a:t>
            </a:r>
            <a:r>
              <a:rPr lang="en-US" altLang="zh-CN" sz="3200" kern="1200" dirty="0" smtClean="0">
                <a:latin typeface="Times New Roman" pitchFamily="18" charset="0"/>
                <a:cs typeface="Times New Roman" pitchFamily="18" charset="0"/>
              </a:rPr>
              <a:t>anguage</a:t>
            </a:r>
          </a:p>
          <a:p>
            <a:pPr marL="266700" indent="-266700" eaLnBrk="1" hangingPunct="1">
              <a:spcBef>
                <a:spcPct val="0"/>
              </a:spcBef>
              <a:spcAft>
                <a:spcPts val="1200"/>
              </a:spcAft>
              <a:buClr>
                <a:srgbClr val="C00000"/>
              </a:buClr>
              <a:buSzPct val="80000"/>
              <a:buFont typeface="Arial" pitchFamily="34" charset="0"/>
              <a:buChar char="•"/>
              <a:defRPr/>
            </a:pPr>
            <a:r>
              <a:rPr lang="en-US" altLang="zh-CN" sz="3200" kern="1200" dirty="0" smtClean="0">
                <a:latin typeface="Times New Roman" pitchFamily="18" charset="0"/>
                <a:cs typeface="Times New Roman" pitchFamily="18" charset="0"/>
              </a:rPr>
              <a:t>Designed for the creation of web pages and other information viewable in a browser</a:t>
            </a:r>
          </a:p>
          <a:p>
            <a:pPr marL="266700" indent="-266700" eaLnBrk="1" hangingPunct="1">
              <a:spcBef>
                <a:spcPct val="0"/>
              </a:spcBef>
              <a:spcAft>
                <a:spcPts val="1200"/>
              </a:spcAft>
              <a:buClr>
                <a:srgbClr val="C00000"/>
              </a:buClr>
              <a:buSzPct val="80000"/>
              <a:buFont typeface="Arial" pitchFamily="34" charset="0"/>
              <a:buChar char="•"/>
              <a:defRPr/>
            </a:pPr>
            <a:r>
              <a:rPr lang="en-US" altLang="zh-CN" sz="3200" kern="1200" dirty="0" smtClean="0">
                <a:latin typeface="Times New Roman" pitchFamily="18" charset="0"/>
                <a:cs typeface="Times New Roman" pitchFamily="18" charset="0"/>
              </a:rPr>
              <a:t>We’re currently on version 5</a:t>
            </a:r>
          </a:p>
          <a:p>
            <a:pPr marL="266700" indent="-266700" eaLnBrk="1" hangingPunct="1">
              <a:spcBef>
                <a:spcPct val="0"/>
              </a:spcBef>
              <a:spcAft>
                <a:spcPts val="1200"/>
              </a:spcAft>
              <a:buClr>
                <a:srgbClr val="C00000"/>
              </a:buClr>
              <a:buSzPct val="80000"/>
              <a:buFont typeface="Arial" pitchFamily="34" charset="0"/>
              <a:buChar char="•"/>
              <a:defRPr/>
            </a:pPr>
            <a:r>
              <a:rPr lang="en-US" altLang="zh-CN" sz="3200" kern="1200" dirty="0" smtClean="0">
                <a:latin typeface="Times New Roman" pitchFamily="18" charset="0"/>
                <a:cs typeface="Times New Roman" pitchFamily="18" charset="0"/>
              </a:rPr>
              <a:t>File extension: </a:t>
            </a:r>
          </a:p>
          <a:p>
            <a:pPr marL="266700" indent="-266700" algn="ctr" eaLnBrk="1" hangingPunct="1">
              <a:spcBef>
                <a:spcPct val="0"/>
              </a:spcBef>
              <a:spcAft>
                <a:spcPts val="1200"/>
              </a:spcAft>
              <a:buClr>
                <a:srgbClr val="C00000"/>
              </a:buClr>
              <a:buSzPct val="80000"/>
              <a:buFontTx/>
              <a:buNone/>
              <a:defRPr/>
            </a:pPr>
            <a:r>
              <a:rPr lang="en-US" altLang="zh-CN" sz="3200" kern="1200" dirty="0" smtClean="0">
                <a:solidFill>
                  <a:srgbClr val="C00000"/>
                </a:solidFill>
                <a:latin typeface="Times New Roman" pitchFamily="18" charset="0"/>
                <a:cs typeface="Times New Roman" pitchFamily="18" charset="0"/>
              </a:rPr>
              <a:t>.html </a:t>
            </a:r>
            <a:r>
              <a:rPr lang="en-US" altLang="zh-CN" sz="3200" kern="1200" dirty="0" smtClean="0">
                <a:latin typeface="Times New Roman" pitchFamily="18" charset="0"/>
                <a:cs typeface="Times New Roman" pitchFamily="18" charset="0"/>
              </a:rPr>
              <a:t>or .</a:t>
            </a:r>
            <a:r>
              <a:rPr lang="en-US" altLang="zh-CN" sz="3200" kern="1200" dirty="0" err="1" smtClean="0">
                <a:latin typeface="Times New Roman" pitchFamily="18" charset="0"/>
                <a:cs typeface="Times New Roman" pitchFamily="18" charset="0"/>
              </a:rPr>
              <a:t>htm</a:t>
            </a:r>
            <a:endParaRPr lang="en-US" altLang="zh-CN" sz="3200" kern="1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49263" y="485775"/>
            <a:ext cx="7772400" cy="710977"/>
          </a:xfrm>
        </p:spPr>
        <p:txBody>
          <a:bodyPr/>
          <a:lstStyle/>
          <a:p>
            <a:pPr algn="ctr" eaLnBrk="1" hangingPunct="1">
              <a:defRPr/>
            </a:pPr>
            <a:r>
              <a:rPr lang="en-US" altLang="zh-CN" sz="4000" kern="1200" dirty="0" smtClean="0">
                <a:solidFill>
                  <a:srgbClr val="C00000"/>
                </a:solidFill>
                <a:cs typeface="+mn-cs"/>
              </a:rPr>
              <a:t>Simple HTML</a:t>
            </a:r>
            <a:r>
              <a:rPr lang="en-US" altLang="zh-CN" sz="4000" kern="1200" dirty="0">
                <a:solidFill>
                  <a:srgbClr val="C00000"/>
                </a:solidFill>
                <a:cs typeface="+mn-cs"/>
              </a:rPr>
              <a:t> </a:t>
            </a:r>
            <a:r>
              <a:rPr lang="en-US" altLang="zh-CN" sz="4000" kern="1200" dirty="0" smtClean="0">
                <a:solidFill>
                  <a:srgbClr val="C00000"/>
                </a:solidFill>
                <a:cs typeface="+mn-cs"/>
              </a:rPr>
              <a:t>Demo</a:t>
            </a:r>
          </a:p>
        </p:txBody>
      </p:sp>
      <p:sp>
        <p:nvSpPr>
          <p:cNvPr id="7" name="TextBox 6"/>
          <p:cNvSpPr txBox="1"/>
          <p:nvPr/>
        </p:nvSpPr>
        <p:spPr>
          <a:xfrm>
            <a:off x="755576" y="1268760"/>
            <a:ext cx="3769878" cy="461665"/>
          </a:xfrm>
          <a:prstGeom prst="rect">
            <a:avLst/>
          </a:prstGeom>
          <a:noFill/>
        </p:spPr>
        <p:txBody>
          <a:bodyPr wrap="none" rtlCol="0">
            <a:spAutoFit/>
          </a:bodyPr>
          <a:lstStyle/>
          <a:p>
            <a:r>
              <a:rPr lang="en-US" dirty="0" smtClean="0"/>
              <a:t>We need a text editor </a:t>
            </a:r>
            <a:r>
              <a:rPr lang="en-US" dirty="0" smtClean="0"/>
              <a:t>first!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95288" y="938214"/>
            <a:ext cx="8748712" cy="1715391"/>
          </a:xfrm>
        </p:spPr>
        <p:txBody>
          <a:bodyPr/>
          <a:lstStyle/>
          <a:p>
            <a:pPr marL="266700" indent="-266700" eaLnBrk="1" hangingPunct="1">
              <a:spcBef>
                <a:spcPct val="0"/>
              </a:spcBef>
              <a:spcAft>
                <a:spcPts val="0"/>
              </a:spcAft>
              <a:buClr>
                <a:srgbClr val="C00000"/>
              </a:buClr>
              <a:buSzPct val="80000"/>
              <a:buFont typeface="Arial" pitchFamily="34" charset="0"/>
              <a:buChar char="•"/>
              <a:defRPr/>
            </a:pPr>
            <a:r>
              <a:rPr lang="en-GB" altLang="zh-CN" sz="2800" kern="1200" dirty="0" smtClean="0">
                <a:latin typeface="Times New Roman" pitchFamily="18" charset="0"/>
                <a:cs typeface="Times New Roman" pitchFamily="18" charset="0"/>
              </a:rPr>
              <a:t>An HTML document is made up of </a:t>
            </a:r>
            <a:r>
              <a:rPr lang="en-GB" altLang="zh-CN" sz="2800" b="1" i="1" kern="1200" dirty="0" smtClean="0">
                <a:solidFill>
                  <a:srgbClr val="C00000"/>
                </a:solidFill>
                <a:latin typeface="Times New Roman" pitchFamily="18" charset="0"/>
                <a:cs typeface="Times New Roman" pitchFamily="18" charset="0"/>
              </a:rPr>
              <a:t>elements</a:t>
            </a:r>
          </a:p>
          <a:p>
            <a:pPr marL="714375" lvl="2" indent="-352425" eaLnBrk="1" hangingPunct="1">
              <a:spcBef>
                <a:spcPct val="0"/>
              </a:spcBef>
              <a:spcAft>
                <a:spcPts val="0"/>
              </a:spcAft>
              <a:buClr>
                <a:srgbClr val="C00000"/>
              </a:buClr>
              <a:buSzPct val="80000"/>
              <a:buFont typeface="Times New Roman" pitchFamily="18" charset="0"/>
              <a:buChar char="–"/>
              <a:tabLst>
                <a:tab pos="93663" algn="l"/>
                <a:tab pos="714375" algn="l"/>
              </a:tabLst>
              <a:defRPr/>
            </a:pPr>
            <a:r>
              <a:rPr lang="en-GB" altLang="zh-CN" sz="2800" kern="1200" dirty="0" smtClean="0">
                <a:solidFill>
                  <a:srgbClr val="000000"/>
                </a:solidFill>
                <a:latin typeface="Times New Roman" pitchFamily="18" charset="0"/>
                <a:cs typeface="Times New Roman" pitchFamily="18" charset="0"/>
              </a:rPr>
              <a:t>elements are containers for content</a:t>
            </a:r>
          </a:p>
          <a:p>
            <a:pPr marL="714375" lvl="2" indent="-352425" eaLnBrk="1" hangingPunct="1">
              <a:spcBef>
                <a:spcPct val="0"/>
              </a:spcBef>
              <a:spcAft>
                <a:spcPts val="0"/>
              </a:spcAft>
              <a:buClr>
                <a:srgbClr val="C00000"/>
              </a:buClr>
              <a:buSzPct val="80000"/>
              <a:buFont typeface="Times New Roman" pitchFamily="18" charset="0"/>
              <a:buChar char="–"/>
              <a:tabLst>
                <a:tab pos="93663" algn="l"/>
                <a:tab pos="714375" algn="l"/>
              </a:tabLst>
              <a:defRPr/>
            </a:pPr>
            <a:r>
              <a:rPr lang="en-GB" altLang="zh-CN" sz="2800" kern="1200" dirty="0" smtClean="0">
                <a:latin typeface="Times New Roman" pitchFamily="18" charset="0"/>
                <a:cs typeface="Times New Roman" pitchFamily="18" charset="0"/>
              </a:rPr>
              <a:t>everyt</a:t>
            </a:r>
            <a:r>
              <a:rPr lang="en-GB" altLang="zh-CN" sz="2800" kern="1200" dirty="0" smtClean="0">
                <a:solidFill>
                  <a:srgbClr val="000000"/>
                </a:solidFill>
                <a:latin typeface="Times New Roman" pitchFamily="18" charset="0"/>
                <a:cs typeface="Times New Roman" pitchFamily="18" charset="0"/>
              </a:rPr>
              <a:t>hing from the start tag to the end tag</a:t>
            </a:r>
          </a:p>
          <a:p>
            <a:pPr marL="714375" lvl="2" indent="-352425" eaLnBrk="1" hangingPunct="1">
              <a:spcBef>
                <a:spcPct val="0"/>
              </a:spcBef>
              <a:spcAft>
                <a:spcPts val="0"/>
              </a:spcAft>
              <a:buClr>
                <a:srgbClr val="C00000"/>
              </a:buClr>
              <a:buSzPct val="80000"/>
              <a:buFont typeface="Times New Roman" pitchFamily="18" charset="0"/>
              <a:buChar char="–"/>
              <a:tabLst>
                <a:tab pos="93663" algn="l"/>
                <a:tab pos="714375" algn="l"/>
              </a:tabLst>
              <a:defRPr/>
            </a:pPr>
            <a:r>
              <a:rPr lang="en-GB" altLang="zh-CN" sz="2800" kern="1200" dirty="0" smtClean="0">
                <a:latin typeface="Times New Roman" pitchFamily="18" charset="0"/>
                <a:cs typeface="Times New Roman" pitchFamily="18" charset="0"/>
              </a:rPr>
              <a:t>some types of element may contain other elements</a:t>
            </a:r>
          </a:p>
        </p:txBody>
      </p:sp>
      <p:sp>
        <p:nvSpPr>
          <p:cNvPr id="26627" name="Rectangle 2"/>
          <p:cNvSpPr txBox="1">
            <a:spLocks noChangeArrowheads="1"/>
          </p:cNvSpPr>
          <p:nvPr/>
        </p:nvSpPr>
        <p:spPr bwMode="auto">
          <a:xfrm>
            <a:off x="107950" y="188913"/>
            <a:ext cx="8856663" cy="719137"/>
          </a:xfrm>
          <a:prstGeom prst="rect">
            <a:avLst/>
          </a:prstGeom>
          <a:noFill/>
          <a:ln w="9525">
            <a:noFill/>
            <a:miter lim="800000"/>
            <a:headEnd/>
            <a:tailEnd/>
          </a:ln>
        </p:spPr>
        <p:txBody>
          <a:bodyPr lIns="0" tIns="0" rIns="0" bIns="0"/>
          <a:lstStyle/>
          <a:p>
            <a:pPr algn="ctr"/>
            <a:r>
              <a:rPr lang="en-US" altLang="zh-CN" sz="3600" b="1">
                <a:latin typeface="Trebuchet MS" pitchFamily="34" charset="0"/>
              </a:rPr>
              <a:t>Terminology (1): </a:t>
            </a:r>
            <a:r>
              <a:rPr lang="en-US" altLang="zh-CN" sz="3600" b="1">
                <a:solidFill>
                  <a:srgbClr val="C00000"/>
                </a:solidFill>
                <a:latin typeface="Trebuchet MS" pitchFamily="34" charset="0"/>
              </a:rPr>
              <a:t>Elements</a:t>
            </a:r>
          </a:p>
        </p:txBody>
      </p:sp>
      <p:sp>
        <p:nvSpPr>
          <p:cNvPr id="6" name="TextBox 5"/>
          <p:cNvSpPr txBox="1"/>
          <p:nvPr/>
        </p:nvSpPr>
        <p:spPr>
          <a:xfrm>
            <a:off x="683568" y="2683769"/>
            <a:ext cx="7848600" cy="3785652"/>
          </a:xfrm>
          <a:prstGeom prst="rect">
            <a:avLst/>
          </a:prstGeom>
          <a:noFill/>
          <a:ln>
            <a:solidFill>
              <a:schemeClr val="tx1">
                <a:lumMod val="75000"/>
                <a:lumOff val="25000"/>
              </a:schemeClr>
            </a:solidFill>
          </a:ln>
        </p:spPr>
        <p:txBody>
          <a:bodyPr>
            <a:spAutoFit/>
          </a:bodyPr>
          <a:lstStyle/>
          <a:p>
            <a:pPr>
              <a:defRPr/>
            </a:pPr>
            <a:r>
              <a:rPr lang="en-GB" sz="2000" dirty="0">
                <a:solidFill>
                  <a:srgbClr val="C00000"/>
                </a:solidFill>
              </a:rPr>
              <a:t>&lt;!DOCTYPE html&gt;</a:t>
            </a:r>
          </a:p>
          <a:p>
            <a:pPr>
              <a:defRPr/>
            </a:pPr>
            <a:r>
              <a:rPr lang="en-GB" sz="2000" b="1" dirty="0" smtClean="0">
                <a:solidFill>
                  <a:srgbClr val="C00000"/>
                </a:solidFill>
              </a:rPr>
              <a:t>&lt;</a:t>
            </a:r>
            <a:r>
              <a:rPr lang="en-GB" sz="2000" b="1" dirty="0">
                <a:solidFill>
                  <a:srgbClr val="C00000"/>
                </a:solidFill>
              </a:rPr>
              <a:t>html&gt;</a:t>
            </a:r>
            <a:r>
              <a:rPr lang="en-GB" sz="2000" dirty="0"/>
              <a:t/>
            </a:r>
            <a:br>
              <a:rPr lang="en-GB" sz="2000" dirty="0"/>
            </a:br>
            <a:r>
              <a:rPr lang="en-GB" sz="2000" dirty="0"/>
              <a:t>      </a:t>
            </a:r>
            <a:r>
              <a:rPr lang="en-GB" sz="2000" dirty="0">
                <a:solidFill>
                  <a:srgbClr val="C00000"/>
                </a:solidFill>
              </a:rPr>
              <a:t>&lt;head&gt;</a:t>
            </a:r>
            <a:r>
              <a:rPr lang="en-GB" sz="2000" dirty="0"/>
              <a:t/>
            </a:r>
            <a:br>
              <a:rPr lang="en-GB" sz="2000" dirty="0"/>
            </a:br>
            <a:r>
              <a:rPr lang="en-GB" sz="2000" dirty="0"/>
              <a:t>	</a:t>
            </a:r>
            <a:r>
              <a:rPr lang="en-GB" sz="2000" dirty="0">
                <a:solidFill>
                  <a:srgbClr val="C00000"/>
                </a:solidFill>
              </a:rPr>
              <a:t>&lt;title&gt;</a:t>
            </a:r>
            <a:r>
              <a:rPr lang="en-GB" sz="2000" dirty="0"/>
              <a:t>my first page</a:t>
            </a:r>
            <a:r>
              <a:rPr lang="en-GB" sz="2000" dirty="0">
                <a:solidFill>
                  <a:srgbClr val="C00000"/>
                </a:solidFill>
              </a:rPr>
              <a:t>&lt;/title&gt;</a:t>
            </a:r>
            <a:r>
              <a:rPr lang="en-GB" sz="2000" dirty="0"/>
              <a:t/>
            </a:r>
            <a:br>
              <a:rPr lang="en-GB" sz="2000" dirty="0"/>
            </a:br>
            <a:r>
              <a:rPr lang="en-GB" sz="2000" dirty="0"/>
              <a:t>      </a:t>
            </a:r>
            <a:r>
              <a:rPr lang="en-GB" sz="2000" dirty="0">
                <a:solidFill>
                  <a:srgbClr val="C00000"/>
                </a:solidFill>
              </a:rPr>
              <a:t>&lt;/head&gt;</a:t>
            </a:r>
            <a:r>
              <a:rPr lang="en-GB" sz="2000" dirty="0"/>
              <a:t/>
            </a:r>
            <a:br>
              <a:rPr lang="en-GB" sz="2000" dirty="0"/>
            </a:br>
            <a:r>
              <a:rPr lang="en-GB" sz="2000" dirty="0"/>
              <a:t>      </a:t>
            </a:r>
            <a:r>
              <a:rPr lang="en-GB" sz="2000" dirty="0">
                <a:solidFill>
                  <a:srgbClr val="C00000"/>
                </a:solidFill>
              </a:rPr>
              <a:t>&lt;body&gt;</a:t>
            </a:r>
            <a:r>
              <a:rPr lang="en-GB" sz="2000" dirty="0"/>
              <a:t/>
            </a:r>
            <a:br>
              <a:rPr lang="en-GB" sz="2000" dirty="0"/>
            </a:br>
            <a:r>
              <a:rPr lang="en-GB" sz="2000" dirty="0"/>
              <a:t>	</a:t>
            </a:r>
            <a:r>
              <a:rPr lang="en-GB" sz="2000" dirty="0">
                <a:solidFill>
                  <a:srgbClr val="C00000"/>
                </a:solidFill>
              </a:rPr>
              <a:t>&lt;h1&gt;</a:t>
            </a:r>
            <a:r>
              <a:rPr lang="en-GB" sz="2000" dirty="0"/>
              <a:t>This is my first Web Page</a:t>
            </a:r>
            <a:r>
              <a:rPr lang="en-GB" sz="2000" dirty="0">
                <a:solidFill>
                  <a:srgbClr val="C00000"/>
                </a:solidFill>
              </a:rPr>
              <a:t>&lt;/h1&gt;</a:t>
            </a:r>
            <a:r>
              <a:rPr lang="en-GB" sz="2000" dirty="0"/>
              <a:t/>
            </a:r>
            <a:br>
              <a:rPr lang="en-GB" sz="2000" dirty="0"/>
            </a:br>
            <a:r>
              <a:rPr lang="en-GB" sz="2000" dirty="0"/>
              <a:t>	</a:t>
            </a:r>
            <a:r>
              <a:rPr lang="en-GB" sz="2000" dirty="0">
                <a:solidFill>
                  <a:srgbClr val="C00000"/>
                </a:solidFill>
              </a:rPr>
              <a:t>&lt;p&gt;</a:t>
            </a:r>
            <a:r>
              <a:rPr lang="en-GB" sz="2000" dirty="0"/>
              <a:t>I should write a paragraph about myself</a:t>
            </a:r>
            <a:r>
              <a:rPr lang="en-GB" sz="2000" dirty="0">
                <a:solidFill>
                  <a:srgbClr val="C00000"/>
                </a:solidFill>
              </a:rPr>
              <a:t>&lt;/p&gt;</a:t>
            </a:r>
            <a:r>
              <a:rPr lang="en-GB" sz="2000" dirty="0"/>
              <a:t/>
            </a:r>
            <a:br>
              <a:rPr lang="en-GB" sz="2000" dirty="0"/>
            </a:br>
            <a:r>
              <a:rPr lang="en-GB" sz="2000" dirty="0"/>
              <a:t>	</a:t>
            </a:r>
            <a:r>
              <a:rPr lang="en-GB" sz="2000" dirty="0">
                <a:solidFill>
                  <a:srgbClr val="C00000"/>
                </a:solidFill>
              </a:rPr>
              <a:t>&lt;</a:t>
            </a:r>
            <a:r>
              <a:rPr lang="en-GB" sz="2000" dirty="0" err="1">
                <a:solidFill>
                  <a:srgbClr val="C00000"/>
                </a:solidFill>
              </a:rPr>
              <a:t>img</a:t>
            </a:r>
            <a:r>
              <a:rPr lang="en-GB" sz="2000" dirty="0"/>
              <a:t> </a:t>
            </a:r>
            <a:r>
              <a:rPr lang="en-GB" sz="2000" dirty="0" err="1"/>
              <a:t>src</a:t>
            </a:r>
            <a:r>
              <a:rPr lang="en-GB" sz="2000" dirty="0"/>
              <a:t>="image.jpg" alt="describe the </a:t>
            </a:r>
            <a:r>
              <a:rPr lang="en-GB" sz="2000" dirty="0" smtClean="0"/>
              <a:t>image” &gt;</a:t>
            </a:r>
            <a:r>
              <a:rPr lang="en-GB" sz="2000" dirty="0"/>
              <a:t/>
            </a:r>
            <a:br>
              <a:rPr lang="en-GB" sz="2000" dirty="0"/>
            </a:br>
            <a:r>
              <a:rPr lang="en-GB" sz="2000" dirty="0"/>
              <a:t>	</a:t>
            </a:r>
            <a:r>
              <a:rPr lang="en-GB" sz="2000" dirty="0">
                <a:solidFill>
                  <a:srgbClr val="C00000"/>
                </a:solidFill>
              </a:rPr>
              <a:t>&lt;a</a:t>
            </a:r>
            <a:r>
              <a:rPr lang="en-GB" sz="2000" dirty="0"/>
              <a:t> </a:t>
            </a:r>
            <a:r>
              <a:rPr lang="en-GB" sz="2000" dirty="0" err="1"/>
              <a:t>href</a:t>
            </a:r>
            <a:r>
              <a:rPr lang="en-GB" sz="2000" dirty="0"/>
              <a:t>="http://www.solent.ac.uk"</a:t>
            </a:r>
            <a:r>
              <a:rPr lang="en-GB" sz="2000" dirty="0">
                <a:solidFill>
                  <a:srgbClr val="C00000"/>
                </a:solidFill>
              </a:rPr>
              <a:t>&gt;</a:t>
            </a:r>
            <a:r>
              <a:rPr lang="en-GB" sz="2000" dirty="0"/>
              <a:t>University</a:t>
            </a:r>
            <a:r>
              <a:rPr lang="en-GB" sz="2000" dirty="0">
                <a:solidFill>
                  <a:srgbClr val="C00000"/>
                </a:solidFill>
              </a:rPr>
              <a:t>&lt;/a&gt;</a:t>
            </a:r>
            <a:r>
              <a:rPr lang="en-GB" sz="2000" dirty="0"/>
              <a:t/>
            </a:r>
            <a:br>
              <a:rPr lang="en-GB" sz="2000" dirty="0"/>
            </a:br>
            <a:r>
              <a:rPr lang="en-GB" sz="2000" dirty="0"/>
              <a:t>      </a:t>
            </a:r>
            <a:r>
              <a:rPr lang="en-GB" sz="2000" dirty="0">
                <a:solidFill>
                  <a:srgbClr val="C00000"/>
                </a:solidFill>
              </a:rPr>
              <a:t>&lt;/body&gt;</a:t>
            </a:r>
            <a:r>
              <a:rPr lang="en-GB" sz="2000" dirty="0"/>
              <a:t/>
            </a:r>
            <a:br>
              <a:rPr lang="en-GB" sz="2000" dirty="0"/>
            </a:br>
            <a:r>
              <a:rPr lang="en-GB" sz="2000" b="1" dirty="0">
                <a:solidFill>
                  <a:srgbClr val="C00000"/>
                </a:solidFill>
              </a:rPr>
              <a:t>&lt;/html&gt;</a:t>
            </a:r>
          </a:p>
        </p:txBody>
      </p:sp>
      <p:sp>
        <p:nvSpPr>
          <p:cNvPr id="26629" name="Left Bracket 7"/>
          <p:cNvSpPr>
            <a:spLocks/>
          </p:cNvSpPr>
          <p:nvPr/>
        </p:nvSpPr>
        <p:spPr bwMode="auto">
          <a:xfrm>
            <a:off x="1116013" y="3501008"/>
            <a:ext cx="71437" cy="576262"/>
          </a:xfrm>
          <a:prstGeom prst="leftBracket">
            <a:avLst>
              <a:gd name="adj" fmla="val 8403"/>
            </a:avLst>
          </a:prstGeom>
          <a:noFill/>
          <a:ln w="25400" algn="ctr">
            <a:solidFill>
              <a:srgbClr val="0000CC"/>
            </a:solidFill>
            <a:round/>
            <a:headEnd/>
            <a:tailEnd/>
          </a:ln>
        </p:spPr>
        <p:txBody>
          <a:bodyPr/>
          <a:lstStyle/>
          <a:p>
            <a:endParaRPr lang="en-GB"/>
          </a:p>
        </p:txBody>
      </p:sp>
      <p:sp>
        <p:nvSpPr>
          <p:cNvPr id="26630" name="Left Bracket 8"/>
          <p:cNvSpPr>
            <a:spLocks/>
          </p:cNvSpPr>
          <p:nvPr/>
        </p:nvSpPr>
        <p:spPr bwMode="auto">
          <a:xfrm>
            <a:off x="1141413" y="4437112"/>
            <a:ext cx="46037" cy="1512887"/>
          </a:xfrm>
          <a:prstGeom prst="leftBracket">
            <a:avLst>
              <a:gd name="adj" fmla="val 8216"/>
            </a:avLst>
          </a:prstGeom>
          <a:noFill/>
          <a:ln w="25400" algn="ctr">
            <a:solidFill>
              <a:srgbClr val="0000CC"/>
            </a:solidFill>
            <a:round/>
            <a:headEnd/>
            <a:tailEnd/>
          </a:ln>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6629"/>
                                        </p:tgtEl>
                                        <p:attrNameLst>
                                          <p:attrName>style.visibility</p:attrName>
                                        </p:attrNameLst>
                                      </p:cBhvr>
                                      <p:to>
                                        <p:strVal val="visible"/>
                                      </p:to>
                                    </p:set>
                                    <p:animEffect transition="in" filter="randombar(horizontal)">
                                      <p:cBhvr>
                                        <p:cTn id="10" dur="500"/>
                                        <p:tgtEl>
                                          <p:spTgt spid="2662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6630"/>
                                        </p:tgtEl>
                                        <p:attrNameLst>
                                          <p:attrName>style.visibility</p:attrName>
                                        </p:attrNameLst>
                                      </p:cBhvr>
                                      <p:to>
                                        <p:strVal val="visible"/>
                                      </p:to>
                                    </p:set>
                                    <p:animEffect transition="in" filter="randombar(horizontal)">
                                      <p:cBhvr>
                                        <p:cTn id="13" dur="50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629" grpId="0" animBg="1"/>
      <p:bldP spid="266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95288" y="1268413"/>
            <a:ext cx="8748712" cy="4681537"/>
          </a:xfrm>
        </p:spPr>
        <p:txBody>
          <a:bodyPr/>
          <a:lstStyle/>
          <a:p>
            <a:pPr marL="0" indent="0" eaLnBrk="1" hangingPunct="1">
              <a:spcBef>
                <a:spcPct val="0"/>
              </a:spcBef>
              <a:spcAft>
                <a:spcPts val="1200"/>
              </a:spcAft>
              <a:buClr>
                <a:srgbClr val="C00000"/>
              </a:buClr>
              <a:buSzPct val="80000"/>
              <a:buNone/>
              <a:defRPr/>
            </a:pPr>
            <a:r>
              <a:rPr lang="en-GB" altLang="zh-CN" sz="3200" kern="1200" dirty="0">
                <a:latin typeface="Times New Roman" pitchFamily="18" charset="0"/>
                <a:cs typeface="Times New Roman" pitchFamily="18" charset="0"/>
              </a:rPr>
              <a:t> </a:t>
            </a:r>
            <a:r>
              <a:rPr lang="en-GB" altLang="zh-CN" sz="3200" kern="1200" dirty="0" smtClean="0">
                <a:latin typeface="Times New Roman" pitchFamily="18" charset="0"/>
                <a:cs typeface="Times New Roman" pitchFamily="18" charset="0"/>
              </a:rPr>
              <a:t>- </a:t>
            </a:r>
            <a:r>
              <a:rPr lang="en-GB" altLang="zh-CN" sz="3200" kern="1200" dirty="0" smtClean="0">
                <a:latin typeface="Times New Roman" pitchFamily="18" charset="0"/>
                <a:cs typeface="Times New Roman" pitchFamily="18" charset="0"/>
              </a:rPr>
              <a:t>Each </a:t>
            </a:r>
            <a:r>
              <a:rPr lang="en-GB" altLang="zh-CN" sz="3200" kern="1200" dirty="0" smtClean="0">
                <a:latin typeface="Times New Roman" pitchFamily="18" charset="0"/>
                <a:cs typeface="Times New Roman" pitchFamily="18" charset="0"/>
              </a:rPr>
              <a:t>element may have one or more </a:t>
            </a:r>
            <a:r>
              <a:rPr lang="en-GB" altLang="zh-CN" sz="3200" b="1" i="1" kern="1200" dirty="0" smtClean="0">
                <a:solidFill>
                  <a:srgbClr val="0000CC"/>
                </a:solidFill>
                <a:latin typeface="Times New Roman" pitchFamily="18" charset="0"/>
                <a:cs typeface="Times New Roman" pitchFamily="18" charset="0"/>
              </a:rPr>
              <a:t>attributes</a:t>
            </a:r>
          </a:p>
          <a:p>
            <a:pPr marL="266700" lvl="2" indent="-266700" eaLnBrk="1" hangingPunct="1">
              <a:spcBef>
                <a:spcPct val="0"/>
              </a:spcBef>
              <a:spcAft>
                <a:spcPts val="1200"/>
              </a:spcAft>
              <a:buClr>
                <a:srgbClr val="C00000"/>
              </a:buClr>
              <a:buSzPct val="80000"/>
              <a:defRPr/>
            </a:pPr>
            <a:endParaRPr lang="en-GB" altLang="zh-CN" sz="3000" kern="1200" dirty="0" smtClean="0">
              <a:solidFill>
                <a:srgbClr val="C00000"/>
              </a:solidFill>
              <a:latin typeface="Times New Roman" pitchFamily="18" charset="0"/>
              <a:cs typeface="Times New Roman" pitchFamily="18" charset="0"/>
            </a:endParaRPr>
          </a:p>
          <a:p>
            <a:pPr marL="266700" lvl="2" indent="-266700" eaLnBrk="1" hangingPunct="1">
              <a:spcBef>
                <a:spcPct val="0"/>
              </a:spcBef>
              <a:spcAft>
                <a:spcPts val="1200"/>
              </a:spcAft>
              <a:buClr>
                <a:srgbClr val="C00000"/>
              </a:buClr>
              <a:buSzPct val="80000"/>
              <a:defRPr/>
            </a:pPr>
            <a:endParaRPr lang="en-GB" altLang="zh-CN" sz="3000" kern="1200" dirty="0">
              <a:solidFill>
                <a:srgbClr val="C00000"/>
              </a:solidFill>
              <a:latin typeface="Times New Roman" pitchFamily="18" charset="0"/>
              <a:cs typeface="Times New Roman" pitchFamily="18" charset="0"/>
            </a:endParaRPr>
          </a:p>
          <a:p>
            <a:pPr marL="266700" lvl="2" indent="-266700" eaLnBrk="1" hangingPunct="1">
              <a:spcBef>
                <a:spcPct val="0"/>
              </a:spcBef>
              <a:spcAft>
                <a:spcPts val="1200"/>
              </a:spcAft>
              <a:buClr>
                <a:srgbClr val="C00000"/>
              </a:buClr>
              <a:buSzPct val="80000"/>
              <a:defRPr/>
            </a:pPr>
            <a:endParaRPr lang="en-GB" altLang="zh-CN" sz="3000" kern="1200" dirty="0" smtClean="0">
              <a:solidFill>
                <a:srgbClr val="C00000"/>
              </a:solidFill>
              <a:latin typeface="Times New Roman" pitchFamily="18" charset="0"/>
              <a:cs typeface="Times New Roman" pitchFamily="18" charset="0"/>
            </a:endParaRPr>
          </a:p>
          <a:p>
            <a:pPr marL="266700" lvl="2" indent="-266700" eaLnBrk="1" hangingPunct="1">
              <a:spcBef>
                <a:spcPct val="0"/>
              </a:spcBef>
              <a:spcAft>
                <a:spcPts val="1200"/>
              </a:spcAft>
              <a:buClr>
                <a:srgbClr val="C00000"/>
              </a:buClr>
              <a:buSzPct val="80000"/>
              <a:defRPr/>
            </a:pPr>
            <a:r>
              <a:rPr lang="en-GB" altLang="zh-CN" sz="3000" kern="1200" dirty="0" smtClean="0">
                <a:solidFill>
                  <a:srgbClr val="C00000"/>
                </a:solidFill>
                <a:latin typeface="Times New Roman" pitchFamily="18" charset="0"/>
                <a:cs typeface="Times New Roman" pitchFamily="18" charset="0"/>
              </a:rPr>
              <a:t>&lt;</a:t>
            </a:r>
            <a:r>
              <a:rPr lang="en-GB" altLang="zh-CN" sz="3000" kern="1200" dirty="0" err="1" smtClean="0">
                <a:solidFill>
                  <a:srgbClr val="C00000"/>
                </a:solidFill>
                <a:latin typeface="Times New Roman" pitchFamily="18" charset="0"/>
                <a:cs typeface="Times New Roman" pitchFamily="18" charset="0"/>
              </a:rPr>
              <a:t>img</a:t>
            </a:r>
            <a:r>
              <a:rPr lang="en-GB" altLang="zh-CN" sz="3000" kern="1200" dirty="0" smtClean="0">
                <a:solidFill>
                  <a:srgbClr val="C00000"/>
                </a:solidFill>
                <a:latin typeface="Times New Roman" pitchFamily="18" charset="0"/>
                <a:cs typeface="Times New Roman" pitchFamily="18" charset="0"/>
              </a:rPr>
              <a:t> </a:t>
            </a:r>
            <a:r>
              <a:rPr lang="en-GB" altLang="zh-CN" sz="3000" kern="1200" dirty="0" err="1" smtClean="0">
                <a:solidFill>
                  <a:srgbClr val="0000CC"/>
                </a:solidFill>
                <a:latin typeface="Times New Roman" pitchFamily="18" charset="0"/>
                <a:cs typeface="Times New Roman" pitchFamily="18" charset="0"/>
              </a:rPr>
              <a:t>src</a:t>
            </a:r>
            <a:r>
              <a:rPr lang="en-GB" altLang="zh-CN" sz="3000" kern="1200" dirty="0" smtClean="0">
                <a:latin typeface="Times New Roman" pitchFamily="18" charset="0"/>
                <a:cs typeface="Times New Roman" pitchFamily="18" charset="0"/>
              </a:rPr>
              <a:t>="</a:t>
            </a:r>
            <a:r>
              <a:rPr lang="en-GB" altLang="zh-CN" sz="3000" kern="1200" dirty="0" err="1" smtClean="0">
                <a:latin typeface="Times New Roman" pitchFamily="18" charset="0"/>
                <a:cs typeface="Times New Roman" pitchFamily="18" charset="0"/>
              </a:rPr>
              <a:t>image.jpg</a:t>
            </a:r>
            <a:r>
              <a:rPr lang="en-GB" altLang="zh-CN" sz="3000" kern="1200" dirty="0" smtClean="0">
                <a:latin typeface="Times New Roman" pitchFamily="18" charset="0"/>
                <a:cs typeface="Times New Roman" pitchFamily="18" charset="0"/>
              </a:rPr>
              <a:t>" </a:t>
            </a:r>
            <a:r>
              <a:rPr lang="en-GB" altLang="zh-CN" sz="3000" kern="1200" dirty="0" smtClean="0">
                <a:solidFill>
                  <a:srgbClr val="0000CC"/>
                </a:solidFill>
                <a:latin typeface="Times New Roman" pitchFamily="18" charset="0"/>
                <a:cs typeface="Times New Roman" pitchFamily="18" charset="0"/>
              </a:rPr>
              <a:t>alt</a:t>
            </a:r>
            <a:r>
              <a:rPr lang="en-GB" altLang="zh-CN" sz="3000" kern="1200" dirty="0" smtClean="0">
                <a:latin typeface="Times New Roman" pitchFamily="18" charset="0"/>
                <a:cs typeface="Times New Roman" pitchFamily="18" charset="0"/>
              </a:rPr>
              <a:t>="describe the image" </a:t>
            </a:r>
            <a:r>
              <a:rPr lang="en-GB" altLang="zh-CN" sz="3000" kern="1200" dirty="0" smtClean="0">
                <a:solidFill>
                  <a:srgbClr val="C00000"/>
                </a:solidFill>
                <a:latin typeface="Times New Roman" pitchFamily="18" charset="0"/>
                <a:cs typeface="Times New Roman" pitchFamily="18" charset="0"/>
              </a:rPr>
              <a:t>/&gt;</a:t>
            </a:r>
          </a:p>
          <a:p>
            <a:pPr marL="266700" lvl="2" indent="-266700" eaLnBrk="1" hangingPunct="1">
              <a:spcBef>
                <a:spcPct val="0"/>
              </a:spcBef>
              <a:spcAft>
                <a:spcPts val="1200"/>
              </a:spcAft>
              <a:buClr>
                <a:srgbClr val="C00000"/>
              </a:buClr>
              <a:buSzPct val="80000"/>
              <a:defRPr/>
            </a:pPr>
            <a:r>
              <a:rPr lang="pt-BR" altLang="zh-CN" sz="3000" kern="1200" dirty="0" smtClean="0">
                <a:solidFill>
                  <a:srgbClr val="C00000"/>
                </a:solidFill>
                <a:latin typeface="Times New Roman" pitchFamily="18" charset="0"/>
                <a:cs typeface="Times New Roman" pitchFamily="18" charset="0"/>
              </a:rPr>
              <a:t>&lt;a </a:t>
            </a:r>
            <a:r>
              <a:rPr lang="pt-BR" altLang="zh-CN" sz="3000" kern="1200" dirty="0" smtClean="0">
                <a:solidFill>
                  <a:srgbClr val="0000CC"/>
                </a:solidFill>
                <a:latin typeface="Times New Roman" pitchFamily="18" charset="0"/>
                <a:cs typeface="Times New Roman" pitchFamily="18" charset="0"/>
              </a:rPr>
              <a:t>href</a:t>
            </a:r>
            <a:r>
              <a:rPr lang="pt-BR" altLang="zh-CN" sz="3000" kern="1200" dirty="0" smtClean="0">
                <a:latin typeface="Times New Roman" pitchFamily="18" charset="0"/>
                <a:cs typeface="Times New Roman" pitchFamily="18" charset="0"/>
              </a:rPr>
              <a:t>="http://www.solent.ac.uk"</a:t>
            </a:r>
            <a:r>
              <a:rPr lang="pt-BR" altLang="zh-CN" sz="3000" kern="1200" dirty="0" smtClean="0">
                <a:solidFill>
                  <a:srgbClr val="C00000"/>
                </a:solidFill>
                <a:latin typeface="Times New Roman" pitchFamily="18" charset="0"/>
                <a:cs typeface="Times New Roman" pitchFamily="18" charset="0"/>
              </a:rPr>
              <a:t>&gt;</a:t>
            </a:r>
            <a:r>
              <a:rPr lang="pt-BR" altLang="zh-CN" sz="3000" kern="1200" dirty="0" smtClean="0">
                <a:latin typeface="Times New Roman" pitchFamily="18" charset="0"/>
                <a:cs typeface="Times New Roman" pitchFamily="18" charset="0"/>
              </a:rPr>
              <a:t>University</a:t>
            </a:r>
            <a:r>
              <a:rPr lang="pt-BR" altLang="zh-CN" sz="3000" kern="1200" dirty="0" smtClean="0">
                <a:solidFill>
                  <a:srgbClr val="C00000"/>
                </a:solidFill>
                <a:latin typeface="Times New Roman" pitchFamily="18" charset="0"/>
                <a:cs typeface="Times New Roman" pitchFamily="18" charset="0"/>
              </a:rPr>
              <a:t>&lt;/a&gt;</a:t>
            </a:r>
            <a:endParaRPr lang="en-GB" altLang="zh-CN" sz="3000" kern="1200" dirty="0" smtClean="0">
              <a:solidFill>
                <a:srgbClr val="C00000"/>
              </a:solidFill>
              <a:latin typeface="Times New Roman" pitchFamily="18" charset="0"/>
              <a:cs typeface="Times New Roman" pitchFamily="18" charset="0"/>
            </a:endParaRPr>
          </a:p>
        </p:txBody>
      </p:sp>
      <p:sp>
        <p:nvSpPr>
          <p:cNvPr id="27651" name="Rectangle 2"/>
          <p:cNvSpPr txBox="1">
            <a:spLocks noChangeArrowheads="1"/>
          </p:cNvSpPr>
          <p:nvPr/>
        </p:nvSpPr>
        <p:spPr bwMode="auto">
          <a:xfrm>
            <a:off x="107950" y="333375"/>
            <a:ext cx="8856663" cy="719138"/>
          </a:xfrm>
          <a:prstGeom prst="rect">
            <a:avLst/>
          </a:prstGeom>
          <a:noFill/>
          <a:ln w="9525">
            <a:noFill/>
            <a:miter lim="800000"/>
            <a:headEnd/>
            <a:tailEnd/>
          </a:ln>
        </p:spPr>
        <p:txBody>
          <a:bodyPr lIns="0" tIns="0" rIns="0" bIns="0"/>
          <a:lstStyle/>
          <a:p>
            <a:pPr algn="ctr"/>
            <a:r>
              <a:rPr lang="en-US" altLang="zh-CN" sz="3600" b="1">
                <a:latin typeface="Trebuchet MS" pitchFamily="34" charset="0"/>
              </a:rPr>
              <a:t>Terminology (2): </a:t>
            </a:r>
            <a:r>
              <a:rPr lang="en-US" altLang="zh-CN" sz="3600" b="1">
                <a:solidFill>
                  <a:srgbClr val="0000CC"/>
                </a:solidFill>
                <a:latin typeface="Trebuchet MS" pitchFamily="34" charset="0"/>
              </a:rPr>
              <a:t>Attributes</a:t>
            </a:r>
          </a:p>
        </p:txBody>
      </p:sp>
      <p:sp>
        <p:nvSpPr>
          <p:cNvPr id="4" name="Line Callout 2 (No Border) 13"/>
          <p:cNvSpPr>
            <a:spLocks/>
          </p:cNvSpPr>
          <p:nvPr/>
        </p:nvSpPr>
        <p:spPr bwMode="auto">
          <a:xfrm>
            <a:off x="1116013" y="5407819"/>
            <a:ext cx="1919287" cy="325437"/>
          </a:xfrm>
          <a:prstGeom prst="callout2">
            <a:avLst>
              <a:gd name="adj1" fmla="val -11889"/>
              <a:gd name="adj2" fmla="val 50755"/>
              <a:gd name="adj3" fmla="val -101611"/>
              <a:gd name="adj4" fmla="val 28139"/>
              <a:gd name="adj5" fmla="val -142167"/>
              <a:gd name="adj6" fmla="val 16667"/>
            </a:avLst>
          </a:prstGeom>
          <a:noFill/>
          <a:ln w="9525" algn="ctr">
            <a:solidFill>
              <a:schemeClr val="tx1"/>
            </a:solidFill>
            <a:round/>
            <a:headEnd/>
            <a:tailEnd/>
          </a:ln>
        </p:spPr>
        <p:txBody>
          <a:bodyPr/>
          <a:lstStyle/>
          <a:p>
            <a:pPr algn="ctr"/>
            <a:r>
              <a:rPr lang="en-GB" sz="2200" i="1" dirty="0">
                <a:solidFill>
                  <a:srgbClr val="0000FF"/>
                </a:solidFill>
              </a:rPr>
              <a:t>attribute</a:t>
            </a:r>
          </a:p>
        </p:txBody>
      </p:sp>
      <p:sp>
        <p:nvSpPr>
          <p:cNvPr id="5" name="Line Callout 2 (No Border) 13"/>
          <p:cNvSpPr>
            <a:spLocks/>
          </p:cNvSpPr>
          <p:nvPr/>
        </p:nvSpPr>
        <p:spPr bwMode="auto">
          <a:xfrm>
            <a:off x="1979613" y="2924175"/>
            <a:ext cx="1919287" cy="325438"/>
          </a:xfrm>
          <a:prstGeom prst="callout2">
            <a:avLst>
              <a:gd name="adj1" fmla="val 111037"/>
              <a:gd name="adj2" fmla="val 28421"/>
              <a:gd name="adj3" fmla="val 153023"/>
              <a:gd name="adj4" fmla="val 9278"/>
              <a:gd name="adj5" fmla="val 232472"/>
              <a:gd name="adj6" fmla="val -15097"/>
            </a:avLst>
          </a:prstGeom>
          <a:noFill/>
          <a:ln w="9525" algn="ctr">
            <a:solidFill>
              <a:schemeClr val="tx1"/>
            </a:solidFill>
            <a:round/>
            <a:headEnd/>
            <a:tailEnd/>
          </a:ln>
        </p:spPr>
        <p:txBody>
          <a:bodyPr/>
          <a:lstStyle/>
          <a:p>
            <a:pPr algn="ctr"/>
            <a:r>
              <a:rPr lang="en-GB" sz="2200" i="1" dirty="0">
                <a:solidFill>
                  <a:srgbClr val="0000FF"/>
                </a:solidFill>
              </a:rPr>
              <a:t>attribute</a:t>
            </a:r>
          </a:p>
        </p:txBody>
      </p:sp>
      <p:sp>
        <p:nvSpPr>
          <p:cNvPr id="6" name="Line Callout 2 (No Border) 13"/>
          <p:cNvSpPr>
            <a:spLocks/>
          </p:cNvSpPr>
          <p:nvPr/>
        </p:nvSpPr>
        <p:spPr bwMode="auto">
          <a:xfrm>
            <a:off x="4356100" y="2852738"/>
            <a:ext cx="1919288" cy="325437"/>
          </a:xfrm>
          <a:prstGeom prst="callout2">
            <a:avLst>
              <a:gd name="adj1" fmla="val 111037"/>
              <a:gd name="adj2" fmla="val 28421"/>
              <a:gd name="adj3" fmla="val 153023"/>
              <a:gd name="adj4" fmla="val 9278"/>
              <a:gd name="adj5" fmla="val 232472"/>
              <a:gd name="adj6" fmla="val -15097"/>
            </a:avLst>
          </a:prstGeom>
          <a:noFill/>
          <a:ln w="9525" algn="ctr">
            <a:solidFill>
              <a:schemeClr val="tx1"/>
            </a:solidFill>
            <a:round/>
            <a:headEnd/>
            <a:tailEnd/>
          </a:ln>
        </p:spPr>
        <p:txBody>
          <a:bodyPr/>
          <a:lstStyle/>
          <a:p>
            <a:pPr algn="ctr"/>
            <a:r>
              <a:rPr lang="en-GB" sz="2200" i="1" dirty="0">
                <a:solidFill>
                  <a:srgbClr val="0000FF"/>
                </a:solidFill>
              </a:rPr>
              <a:t>attribute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435">
                                            <p:txEl>
                                              <p:pRg st="4" end="4"/>
                                            </p:txEl>
                                          </p:spTgt>
                                        </p:tgtEl>
                                        <p:attrNameLst>
                                          <p:attrName>style.visibility</p:attrName>
                                        </p:attrNameLst>
                                      </p:cBhvr>
                                      <p:to>
                                        <p:strVal val="visible"/>
                                      </p:to>
                                    </p:set>
                                    <p:anim calcmode="lin" valueType="num">
                                      <p:cBhvr additive="base">
                                        <p:cTn id="7"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435">
                                            <p:txEl>
                                              <p:pRg st="5" end="5"/>
                                            </p:txEl>
                                          </p:spTgt>
                                        </p:tgtEl>
                                        <p:attrNameLst>
                                          <p:attrName>style.visibility</p:attrName>
                                        </p:attrNameLst>
                                      </p:cBhvr>
                                      <p:to>
                                        <p:strVal val="visible"/>
                                      </p:to>
                                    </p:set>
                                    <p:anim calcmode="lin" valueType="num">
                                      <p:cBhvr additive="base">
                                        <p:cTn id="11"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par>
                          <p:cTn id="22" fill="hold">
                            <p:stCondLst>
                              <p:cond delay="1000"/>
                            </p:stCondLst>
                            <p:childTnLst>
                              <p:par>
                                <p:cTn id="23" presetID="6" presetClass="entr" presetSubtype="16"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ircle(in)">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itle 1"/>
          <p:cNvSpPr>
            <a:spLocks noGrp="1"/>
          </p:cNvSpPr>
          <p:nvPr>
            <p:ph type="title"/>
          </p:nvPr>
        </p:nvSpPr>
        <p:spPr>
          <a:xfrm>
            <a:off x="449263" y="260350"/>
            <a:ext cx="8010525" cy="720725"/>
          </a:xfrm>
        </p:spPr>
        <p:txBody>
          <a:bodyPr/>
          <a:lstStyle/>
          <a:p>
            <a:pPr algn="ctr"/>
            <a:r>
              <a:rPr lang="en-US" altLang="zh-CN" sz="3600" smtClean="0">
                <a:solidFill>
                  <a:srgbClr val="C00000"/>
                </a:solidFill>
              </a:rPr>
              <a:t>W3Schools Online Web Tutorials</a:t>
            </a:r>
            <a:endParaRPr lang="en-GB" smtClean="0">
              <a:solidFill>
                <a:srgbClr val="C00000"/>
              </a:solidFill>
            </a:endParaRPr>
          </a:p>
        </p:txBody>
      </p:sp>
      <p:pic>
        <p:nvPicPr>
          <p:cNvPr id="30723" name="Picture 2"/>
          <p:cNvPicPr>
            <a:picLocks noChangeAspect="1" noChangeArrowheads="1"/>
          </p:cNvPicPr>
          <p:nvPr/>
        </p:nvPicPr>
        <p:blipFill>
          <a:blip r:embed="rId3"/>
          <a:srcRect l="11513" t="13747" r="37103" b="20547"/>
          <a:stretch>
            <a:fillRect/>
          </a:stretch>
        </p:blipFill>
        <p:spPr bwMode="auto">
          <a:xfrm>
            <a:off x="1403350" y="1125538"/>
            <a:ext cx="5400675" cy="5524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txBox="1">
            <a:spLocks noChangeArrowheads="1"/>
          </p:cNvSpPr>
          <p:nvPr/>
        </p:nvSpPr>
        <p:spPr bwMode="auto">
          <a:xfrm>
            <a:off x="500063" y="214313"/>
            <a:ext cx="8443912" cy="1285875"/>
          </a:xfrm>
          <a:prstGeom prst="rect">
            <a:avLst/>
          </a:prstGeom>
          <a:noFill/>
          <a:ln w="9525">
            <a:noFill/>
            <a:miter lim="800000"/>
            <a:headEnd/>
            <a:tailEnd/>
          </a:ln>
        </p:spPr>
        <p:txBody>
          <a:bodyPr lIns="0" tIns="0" rIns="0" bIns="0"/>
          <a:lstStyle/>
          <a:p>
            <a:pPr algn="ctr" eaLnBrk="1" hangingPunct="1"/>
            <a:r>
              <a:rPr lang="en-GB" sz="4400" b="1" dirty="0" smtClean="0">
                <a:solidFill>
                  <a:srgbClr val="C00000"/>
                </a:solidFill>
                <a:latin typeface="Trebuchet MS" pitchFamily="34" charset="0"/>
              </a:rPr>
              <a:t>Week 1 Practical Task</a:t>
            </a:r>
            <a:r>
              <a:rPr lang="en-GB" sz="3600" b="1" dirty="0">
                <a:solidFill>
                  <a:srgbClr val="FF0000"/>
                </a:solidFill>
                <a:latin typeface="Trebuchet MS" pitchFamily="34" charset="0"/>
              </a:rPr>
              <a:t/>
            </a:r>
            <a:br>
              <a:rPr lang="en-GB" sz="3600" b="1" dirty="0">
                <a:solidFill>
                  <a:srgbClr val="FF0000"/>
                </a:solidFill>
                <a:latin typeface="Trebuchet MS" pitchFamily="34" charset="0"/>
              </a:rPr>
            </a:br>
            <a:endParaRPr lang="en-GB" sz="2800" b="1" dirty="0">
              <a:solidFill>
                <a:srgbClr val="595959"/>
              </a:solidFill>
              <a:latin typeface="Trebuchet MS" pitchFamily="34" charset="0"/>
            </a:endParaRPr>
          </a:p>
        </p:txBody>
      </p:sp>
      <p:sp>
        <p:nvSpPr>
          <p:cNvPr id="31747" name="Rectangle 3"/>
          <p:cNvSpPr txBox="1">
            <a:spLocks noChangeArrowheads="1"/>
          </p:cNvSpPr>
          <p:nvPr/>
        </p:nvSpPr>
        <p:spPr bwMode="auto">
          <a:xfrm>
            <a:off x="468313" y="1125538"/>
            <a:ext cx="8424862" cy="4803775"/>
          </a:xfrm>
          <a:prstGeom prst="rect">
            <a:avLst/>
          </a:prstGeom>
          <a:noFill/>
          <a:ln w="9525">
            <a:noFill/>
            <a:miter lim="800000"/>
            <a:headEnd/>
            <a:tailEnd/>
          </a:ln>
        </p:spPr>
        <p:txBody>
          <a:bodyPr lIns="0" tIns="0" rIns="0" bIns="0"/>
          <a:lstStyle/>
          <a:p>
            <a:pPr eaLnBrk="1" hangingPunct="1">
              <a:spcAft>
                <a:spcPts val="300"/>
              </a:spcAft>
              <a:buClr>
                <a:srgbClr val="C00000"/>
              </a:buClr>
              <a:buSzPct val="80000"/>
              <a:buFont typeface="Wingdings" pitchFamily="2" charset="2"/>
              <a:buChar char="Ø"/>
              <a:tabLst>
                <a:tab pos="93663" algn="l"/>
              </a:tabLst>
            </a:pPr>
            <a:r>
              <a:rPr lang="en-GB" altLang="zh-CN" sz="3600" dirty="0">
                <a:latin typeface="Times New Roman" pitchFamily="18" charset="0"/>
              </a:rPr>
              <a:t>Basic HTML Structure</a:t>
            </a:r>
          </a:p>
          <a:p>
            <a:pPr lvl="1" eaLnBrk="1" hangingPunct="1">
              <a:spcAft>
                <a:spcPts val="300"/>
              </a:spcAft>
              <a:buClr>
                <a:srgbClr val="C00000"/>
              </a:buClr>
              <a:buSzPct val="80000"/>
              <a:buFont typeface="Arial" charset="0"/>
              <a:buChar char="•"/>
              <a:tabLst>
                <a:tab pos="93663" algn="l"/>
              </a:tabLst>
            </a:pPr>
            <a:r>
              <a:rPr lang="en-GB" altLang="zh-CN" sz="3600" dirty="0">
                <a:latin typeface="Times New Roman" pitchFamily="18" charset="0"/>
              </a:rPr>
              <a:t> Creating a title</a:t>
            </a:r>
          </a:p>
          <a:p>
            <a:pPr lvl="1" eaLnBrk="1" hangingPunct="1">
              <a:spcAft>
                <a:spcPts val="300"/>
              </a:spcAft>
              <a:buClr>
                <a:srgbClr val="C00000"/>
              </a:buClr>
              <a:buSzPct val="80000"/>
              <a:buFont typeface="Arial" charset="0"/>
              <a:buChar char="•"/>
              <a:tabLst>
                <a:tab pos="93663" algn="l"/>
              </a:tabLst>
            </a:pPr>
            <a:r>
              <a:rPr lang="en-GB" altLang="zh-CN" sz="3600" dirty="0">
                <a:latin typeface="Times New Roman" pitchFamily="18" charset="0"/>
              </a:rPr>
              <a:t> Including section headers</a:t>
            </a:r>
          </a:p>
          <a:p>
            <a:pPr lvl="1" eaLnBrk="1" hangingPunct="1">
              <a:spcAft>
                <a:spcPts val="300"/>
              </a:spcAft>
              <a:buClr>
                <a:srgbClr val="C00000"/>
              </a:buClr>
              <a:buSzPct val="80000"/>
              <a:buFont typeface="Arial" charset="0"/>
              <a:buChar char="•"/>
              <a:tabLst>
                <a:tab pos="93663" algn="l"/>
              </a:tabLst>
            </a:pPr>
            <a:r>
              <a:rPr lang="en-GB" altLang="zh-CN" sz="3600" dirty="0">
                <a:latin typeface="Times New Roman" pitchFamily="18" charset="0"/>
              </a:rPr>
              <a:t> Starting a paragraph</a:t>
            </a:r>
          </a:p>
          <a:p>
            <a:pPr lvl="1" eaLnBrk="1" hangingPunct="1">
              <a:spcAft>
                <a:spcPts val="300"/>
              </a:spcAft>
              <a:buClr>
                <a:srgbClr val="C00000"/>
              </a:buClr>
              <a:buSzPct val="80000"/>
              <a:buFont typeface="Arial" charset="0"/>
              <a:buChar char="•"/>
              <a:tabLst>
                <a:tab pos="93663" algn="l"/>
              </a:tabLst>
            </a:pPr>
            <a:r>
              <a:rPr lang="en-GB" altLang="zh-CN" sz="3600" dirty="0">
                <a:latin typeface="Times New Roman" pitchFamily="18" charset="0"/>
              </a:rPr>
              <a:t> Inserting images on a page </a:t>
            </a:r>
          </a:p>
          <a:p>
            <a:pPr lvl="1" eaLnBrk="1" hangingPunct="1">
              <a:spcAft>
                <a:spcPts val="1200"/>
              </a:spcAft>
              <a:buClr>
                <a:srgbClr val="C00000"/>
              </a:buClr>
              <a:buSzPct val="80000"/>
              <a:buFont typeface="Arial" charset="0"/>
              <a:buChar char="•"/>
              <a:tabLst>
                <a:tab pos="93663" algn="l"/>
              </a:tabLst>
            </a:pPr>
            <a:r>
              <a:rPr lang="en-GB" altLang="zh-CN" sz="3600" dirty="0">
                <a:latin typeface="Times New Roman" pitchFamily="18" charset="0"/>
              </a:rPr>
              <a:t> Creating a link to another web page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500063" y="260350"/>
            <a:ext cx="8443912" cy="857250"/>
          </a:xfrm>
          <a:prstGeom prst="rect">
            <a:avLst/>
          </a:prstGeom>
          <a:noFill/>
          <a:ln w="9525">
            <a:noFill/>
            <a:miter lim="800000"/>
            <a:headEnd/>
            <a:tailEnd/>
          </a:ln>
        </p:spPr>
        <p:txBody>
          <a:bodyPr lIns="0" tIns="0" rIns="0" bIns="0"/>
          <a:lstStyle/>
          <a:p>
            <a:pPr algn="ctr" eaLnBrk="1" hangingPunct="1">
              <a:defRPr/>
            </a:pPr>
            <a:r>
              <a:rPr lang="en-GB" sz="4400" b="1" kern="0" dirty="0" smtClean="0">
                <a:solidFill>
                  <a:srgbClr val="C00000"/>
                </a:solidFill>
                <a:latin typeface="+mj-lt"/>
                <a:ea typeface="+mj-ea"/>
                <a:cs typeface="+mj-cs"/>
              </a:rPr>
              <a:t>References</a:t>
            </a:r>
            <a:endParaRPr lang="en-GB" sz="4400" b="1" kern="0" dirty="0">
              <a:solidFill>
                <a:srgbClr val="C00000"/>
              </a:solidFill>
              <a:latin typeface="+mj-lt"/>
              <a:ea typeface="+mj-ea"/>
              <a:cs typeface="+mj-cs"/>
            </a:endParaRPr>
          </a:p>
        </p:txBody>
      </p:sp>
      <p:sp>
        <p:nvSpPr>
          <p:cNvPr id="33795" name="Rectangle 3"/>
          <p:cNvSpPr txBox="1">
            <a:spLocks noChangeArrowheads="1"/>
          </p:cNvSpPr>
          <p:nvPr/>
        </p:nvSpPr>
        <p:spPr bwMode="auto">
          <a:xfrm>
            <a:off x="642938" y="1500188"/>
            <a:ext cx="7643812" cy="4737124"/>
          </a:xfrm>
          <a:prstGeom prst="rect">
            <a:avLst/>
          </a:prstGeom>
          <a:noFill/>
          <a:ln w="9525">
            <a:noFill/>
            <a:miter lim="800000"/>
            <a:headEnd/>
            <a:tailEnd/>
          </a:ln>
        </p:spPr>
        <p:txBody>
          <a:bodyPr lIns="0" tIns="0" rIns="0" bIns="0"/>
          <a:lstStyle/>
          <a:p>
            <a:pPr marL="447675" indent="-447675" eaLnBrk="1" hangingPunct="1">
              <a:buClr>
                <a:srgbClr val="C00000"/>
              </a:buClr>
              <a:buSzPct val="80000"/>
              <a:buFont typeface="Wingdings" pitchFamily="2" charset="2"/>
              <a:buChar char="Ø"/>
              <a:tabLst>
                <a:tab pos="93663" algn="l"/>
              </a:tabLst>
            </a:pPr>
            <a:r>
              <a:rPr lang="en-GB" altLang="zh-CN" sz="1800" dirty="0">
                <a:solidFill>
                  <a:srgbClr val="000000"/>
                </a:solidFill>
                <a:latin typeface="Times New Roman" pitchFamily="18" charset="0"/>
                <a:cs typeface="Times New Roman" pitchFamily="18" charset="0"/>
              </a:rPr>
              <a:t>Notepad++ </a:t>
            </a:r>
            <a:r>
              <a:rPr lang="en-GB" altLang="zh-CN" sz="1800" dirty="0" smtClean="0">
                <a:solidFill>
                  <a:srgbClr val="000000"/>
                </a:solidFill>
                <a:latin typeface="Times New Roman" pitchFamily="18" charset="0"/>
                <a:cs typeface="Times New Roman" pitchFamily="18" charset="0"/>
              </a:rPr>
              <a:t>available online </a:t>
            </a:r>
            <a:r>
              <a:rPr lang="en-GB" altLang="zh-CN" sz="1800" dirty="0">
                <a:solidFill>
                  <a:srgbClr val="000000"/>
                </a:solidFill>
                <a:latin typeface="Times New Roman" pitchFamily="18" charset="0"/>
                <a:cs typeface="Times New Roman" pitchFamily="18" charset="0"/>
              </a:rPr>
              <a:t>at    </a:t>
            </a:r>
            <a:r>
              <a:rPr lang="en-GB" altLang="zh-CN" sz="1800" dirty="0" smtClean="0">
                <a:solidFill>
                  <a:srgbClr val="000000"/>
                </a:solidFill>
                <a:latin typeface="Times New Roman" pitchFamily="18" charset="0"/>
                <a:cs typeface="Times New Roman" pitchFamily="18" charset="0"/>
              </a:rPr>
              <a:t>http</a:t>
            </a:r>
            <a:r>
              <a:rPr lang="en-GB" altLang="zh-CN" sz="1800" dirty="0">
                <a:solidFill>
                  <a:srgbClr val="000000"/>
                </a:solidFill>
                <a:latin typeface="Times New Roman" pitchFamily="18" charset="0"/>
                <a:cs typeface="Times New Roman" pitchFamily="18" charset="0"/>
              </a:rPr>
              <a:t>://notepad-plus-plus.org/ </a:t>
            </a:r>
          </a:p>
          <a:p>
            <a:pPr marL="447675" indent="-447675" eaLnBrk="1" hangingPunct="1">
              <a:buClr>
                <a:srgbClr val="C00000"/>
              </a:buClr>
              <a:buSzPct val="80000"/>
              <a:buFont typeface="Wingdings" pitchFamily="2" charset="2"/>
              <a:buChar char="Ø"/>
              <a:tabLst>
                <a:tab pos="93663" algn="l"/>
              </a:tabLst>
            </a:pPr>
            <a:r>
              <a:rPr lang="en-GB" altLang="zh-CN" sz="1800" dirty="0">
                <a:solidFill>
                  <a:srgbClr val="000000"/>
                </a:solidFill>
                <a:latin typeface="Times New Roman" pitchFamily="18" charset="0"/>
                <a:cs typeface="Times New Roman" pitchFamily="18" charset="0"/>
              </a:rPr>
              <a:t>Sir Tim Berners-Lee Biography   </a:t>
            </a:r>
            <a:r>
              <a:rPr lang="en-GB" altLang="zh-CN" sz="1800" dirty="0" smtClean="0">
                <a:solidFill>
                  <a:srgbClr val="000000"/>
                </a:solidFill>
                <a:latin typeface="Times New Roman" pitchFamily="18" charset="0"/>
                <a:cs typeface="Times New Roman" pitchFamily="18" charset="0"/>
              </a:rPr>
              <a:t>http</a:t>
            </a:r>
            <a:r>
              <a:rPr lang="en-GB" altLang="zh-CN" sz="1800" dirty="0">
                <a:solidFill>
                  <a:srgbClr val="000000"/>
                </a:solidFill>
                <a:latin typeface="Times New Roman" pitchFamily="18" charset="0"/>
                <a:cs typeface="Times New Roman" pitchFamily="18" charset="0"/>
              </a:rPr>
              <a:t>://www.w3.org/People/Berners-Lee/</a:t>
            </a:r>
          </a:p>
          <a:p>
            <a:pPr marL="447675" indent="-447675" eaLnBrk="1" hangingPunct="1">
              <a:buClr>
                <a:srgbClr val="C00000"/>
              </a:buClr>
              <a:buSzPct val="80000"/>
              <a:buFont typeface="Wingdings" pitchFamily="2" charset="2"/>
              <a:buChar char="Ø"/>
              <a:tabLst>
                <a:tab pos="93663" algn="l"/>
              </a:tabLst>
            </a:pPr>
            <a:r>
              <a:rPr lang="en-GB" altLang="zh-CN" sz="1800" dirty="0">
                <a:solidFill>
                  <a:srgbClr val="000000"/>
                </a:solidFill>
                <a:latin typeface="Times New Roman" pitchFamily="18" charset="0"/>
                <a:cs typeface="Times New Roman" pitchFamily="18" charset="0"/>
              </a:rPr>
              <a:t>W3C  http://www.w3.org/</a:t>
            </a:r>
          </a:p>
          <a:p>
            <a:pPr marL="447675" indent="-447675" eaLnBrk="1" hangingPunct="1">
              <a:buClr>
                <a:srgbClr val="C00000"/>
              </a:buClr>
              <a:buSzPct val="80000"/>
              <a:buFont typeface="Wingdings" pitchFamily="2" charset="2"/>
              <a:buChar char="Ø"/>
              <a:tabLst>
                <a:tab pos="93663" algn="l"/>
              </a:tabLst>
            </a:pPr>
            <a:r>
              <a:rPr lang="en-GB" altLang="zh-CN" sz="1800" dirty="0">
                <a:solidFill>
                  <a:srgbClr val="000000"/>
                </a:solidFill>
                <a:latin typeface="Times New Roman" pitchFamily="18" charset="0"/>
                <a:cs typeface="Times New Roman" pitchFamily="18" charset="0"/>
              </a:rPr>
              <a:t>HTML5 Introduction  http://</a:t>
            </a:r>
            <a:r>
              <a:rPr lang="en-GB" altLang="zh-CN" sz="1800" dirty="0" smtClean="0">
                <a:solidFill>
                  <a:srgbClr val="000000"/>
                </a:solidFill>
                <a:latin typeface="Times New Roman" pitchFamily="18" charset="0"/>
                <a:cs typeface="Times New Roman" pitchFamily="18" charset="0"/>
              </a:rPr>
              <a:t>www.w3schools.com/html/html5_intro.asp</a:t>
            </a:r>
            <a:endParaRPr lang="en-GB" altLang="zh-CN" sz="1800" dirty="0">
              <a:solidFill>
                <a:srgbClr val="000000"/>
              </a:solidFill>
              <a:latin typeface="Times New Roman" pitchFamily="18" charset="0"/>
              <a:cs typeface="Times New Roman" pitchFamily="18" charset="0"/>
            </a:endParaRPr>
          </a:p>
          <a:p>
            <a:pPr marL="447675" indent="-447675" eaLnBrk="1" hangingPunct="1">
              <a:buClr>
                <a:srgbClr val="FF0003"/>
              </a:buClr>
              <a:buSzPct val="80000"/>
              <a:buFont typeface="Wingdings" pitchFamily="2" charset="2"/>
              <a:buChar char="Ø"/>
              <a:tabLst>
                <a:tab pos="93663" algn="l"/>
              </a:tabLst>
            </a:pPr>
            <a:endParaRPr lang="en-GB" altLang="zh-CN" sz="1800" dirty="0">
              <a:latin typeface="Times New Roman" pitchFamily="18" charset="0"/>
            </a:endParaRPr>
          </a:p>
        </p:txBody>
      </p:sp>
    </p:spTree>
    <p:extLst>
      <p:ext uri="{BB962C8B-B14F-4D97-AF65-F5344CB8AC3E}">
        <p14:creationId xmlns:p14="http://schemas.microsoft.com/office/powerpoint/2010/main" val="954163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txBox="1">
            <a:spLocks noChangeArrowheads="1"/>
          </p:cNvSpPr>
          <p:nvPr/>
        </p:nvSpPr>
        <p:spPr bwMode="auto">
          <a:xfrm>
            <a:off x="500063" y="188913"/>
            <a:ext cx="8443912" cy="911225"/>
          </a:xfrm>
          <a:prstGeom prst="rect">
            <a:avLst/>
          </a:prstGeom>
          <a:noFill/>
          <a:ln w="9525">
            <a:noFill/>
            <a:miter lim="800000"/>
            <a:headEnd/>
            <a:tailEnd/>
          </a:ln>
        </p:spPr>
        <p:txBody>
          <a:bodyPr lIns="0" tIns="0" rIns="0" bIns="0"/>
          <a:lstStyle/>
          <a:p>
            <a:pPr algn="ctr" eaLnBrk="1" hangingPunct="1"/>
            <a:r>
              <a:rPr lang="en-GB" sz="4400" b="1" dirty="0" smtClean="0">
                <a:solidFill>
                  <a:srgbClr val="C00000"/>
                </a:solidFill>
                <a:latin typeface="Trebuchet MS" pitchFamily="34" charset="0"/>
              </a:rPr>
              <a:t>Unit team</a:t>
            </a:r>
            <a:endParaRPr lang="en-GB" sz="2800" b="1" dirty="0">
              <a:solidFill>
                <a:srgbClr val="595959"/>
              </a:solidFill>
              <a:latin typeface="Trebuchet MS" pitchFamily="34" charset="0"/>
            </a:endParaRPr>
          </a:p>
        </p:txBody>
      </p:sp>
      <p:sp>
        <p:nvSpPr>
          <p:cNvPr id="5123" name="Rectangle 3"/>
          <p:cNvSpPr txBox="1">
            <a:spLocks noChangeArrowheads="1"/>
          </p:cNvSpPr>
          <p:nvPr/>
        </p:nvSpPr>
        <p:spPr bwMode="auto">
          <a:xfrm>
            <a:off x="395288" y="1125539"/>
            <a:ext cx="8605868" cy="51837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266700" indent="-266700">
              <a:tabLst>
                <a:tab pos="93663" algn="l"/>
              </a:tabLst>
              <a:defRPr sz="2400">
                <a:solidFill>
                  <a:schemeClr val="tx1"/>
                </a:solidFill>
                <a:latin typeface="Arial" charset="0"/>
                <a:ea typeface="MS PGothic" pitchFamily="34" charset="-128"/>
              </a:defRPr>
            </a:lvl1pPr>
            <a:lvl2pPr marL="742950" indent="-285750">
              <a:tabLst>
                <a:tab pos="93663" algn="l"/>
              </a:tabLst>
              <a:defRPr sz="2400">
                <a:solidFill>
                  <a:schemeClr val="tx1"/>
                </a:solidFill>
                <a:latin typeface="Arial" charset="0"/>
                <a:ea typeface="MS PGothic" pitchFamily="34" charset="-128"/>
              </a:defRPr>
            </a:lvl2pPr>
            <a:lvl3pPr marL="982663" indent="-354013">
              <a:tabLst>
                <a:tab pos="93663" algn="l"/>
              </a:tabLst>
              <a:defRPr sz="2400">
                <a:solidFill>
                  <a:schemeClr val="tx1"/>
                </a:solidFill>
                <a:latin typeface="Arial" charset="0"/>
                <a:ea typeface="MS PGothic" pitchFamily="34" charset="-128"/>
              </a:defRPr>
            </a:lvl3pPr>
            <a:lvl4pPr marL="1600200" indent="-228600">
              <a:tabLst>
                <a:tab pos="93663" algn="l"/>
              </a:tabLst>
              <a:defRPr sz="2400">
                <a:solidFill>
                  <a:schemeClr val="tx1"/>
                </a:solidFill>
                <a:latin typeface="Arial" charset="0"/>
                <a:ea typeface="MS PGothic" pitchFamily="34" charset="-128"/>
              </a:defRPr>
            </a:lvl4pPr>
            <a:lvl5pPr marL="2057400" indent="-228600">
              <a:tabLst>
                <a:tab pos="93663" algn="l"/>
              </a:tabLst>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9pPr>
          </a:lstStyle>
          <a:p>
            <a:pPr marL="0" indent="0" eaLnBrk="1" hangingPunct="1">
              <a:spcAft>
                <a:spcPts val="1200"/>
              </a:spcAft>
              <a:buClr>
                <a:srgbClr val="C00000"/>
              </a:buClr>
              <a:buSzPct val="80000"/>
              <a:defRPr/>
            </a:pPr>
            <a:r>
              <a:rPr lang="en-GB" altLang="zh-CN" sz="3000" b="1" dirty="0" smtClean="0">
                <a:latin typeface="Times New Roman" pitchFamily="18" charset="0"/>
                <a:cs typeface="Times New Roman" pitchFamily="18" charset="0"/>
              </a:rPr>
              <a:t>Joe Appleton– Unit leader</a:t>
            </a:r>
          </a:p>
          <a:p>
            <a:pPr eaLnBrk="1" hangingPunct="1">
              <a:spcAft>
                <a:spcPts val="600"/>
              </a:spcAft>
              <a:buClr>
                <a:srgbClr val="C00000"/>
              </a:buClr>
              <a:buSzPct val="80000"/>
              <a:buFont typeface="Arial" charset="0"/>
              <a:buChar char="•"/>
              <a:defRPr/>
            </a:pPr>
            <a:r>
              <a:rPr lang="en-GB" sz="3000" dirty="0" smtClean="0">
                <a:latin typeface="Times New Roman" pitchFamily="18" charset="0"/>
                <a:cs typeface="Times New Roman" pitchFamily="18" charset="0"/>
              </a:rPr>
              <a:t>Lecturer in Programming (web)</a:t>
            </a:r>
          </a:p>
          <a:p>
            <a:pPr eaLnBrk="1" hangingPunct="1">
              <a:spcAft>
                <a:spcPts val="600"/>
              </a:spcAft>
              <a:buClr>
                <a:srgbClr val="C00000"/>
              </a:buClr>
              <a:buSzPct val="80000"/>
              <a:buFont typeface="Arial" charset="0"/>
              <a:buChar char="•"/>
              <a:defRPr/>
            </a:pPr>
            <a:r>
              <a:rPr lang="en-GB" sz="3000" dirty="0" smtClean="0">
                <a:latin typeface="Times New Roman" pitchFamily="18" charset="0"/>
                <a:cs typeface="Times New Roman" pitchFamily="18" charset="0"/>
              </a:rPr>
              <a:t>10 years industry experience specialising in programming web applications</a:t>
            </a:r>
          </a:p>
          <a:p>
            <a:pPr eaLnBrk="1" hangingPunct="1">
              <a:spcAft>
                <a:spcPts val="600"/>
              </a:spcAft>
              <a:buClr>
                <a:srgbClr val="C00000"/>
              </a:buClr>
              <a:buSzPct val="80000"/>
              <a:buFont typeface="Arial" charset="0"/>
              <a:buChar char="•"/>
              <a:defRPr/>
            </a:pPr>
            <a:r>
              <a:rPr lang="en-GB" sz="3000" dirty="0" smtClean="0">
                <a:latin typeface="Times New Roman" pitchFamily="18" charset="0"/>
                <a:cs typeface="Times New Roman" pitchFamily="18" charset="0"/>
              </a:rPr>
              <a:t>Founded and sold one tech business</a:t>
            </a:r>
          </a:p>
          <a:p>
            <a:pPr eaLnBrk="1" hangingPunct="1">
              <a:spcAft>
                <a:spcPts val="600"/>
              </a:spcAft>
              <a:buClr>
                <a:srgbClr val="C00000"/>
              </a:buClr>
              <a:buSzPct val="80000"/>
              <a:buFont typeface="Arial" charset="0"/>
              <a:buChar char="•"/>
              <a:defRPr/>
            </a:pPr>
            <a:r>
              <a:rPr lang="en-GB" sz="3000" dirty="0" smtClean="0">
                <a:latin typeface="Times New Roman" pitchFamily="18" charset="0"/>
                <a:cs typeface="Times New Roman" pitchFamily="18" charset="0"/>
              </a:rPr>
              <a:t>Sole founder of  </a:t>
            </a:r>
            <a:r>
              <a:rPr lang="en-GB" sz="3000" dirty="0" err="1" smtClean="0">
                <a:latin typeface="Times New Roman" pitchFamily="18" charset="0"/>
                <a:cs typeface="Times New Roman" pitchFamily="18" charset="0"/>
              </a:rPr>
              <a:t>www.livelifechange.co.uk</a:t>
            </a:r>
            <a:r>
              <a:rPr lang="en-GB" sz="3000" dirty="0" smtClean="0">
                <a:latin typeface="Times New Roman" pitchFamily="18" charset="0"/>
                <a:cs typeface="Times New Roman" pitchFamily="18" charset="0"/>
              </a:rPr>
              <a:t>, </a:t>
            </a:r>
            <a:r>
              <a:rPr lang="en-GB" sz="3000" dirty="0" smtClean="0">
                <a:latin typeface="Times New Roman" pitchFamily="18" charset="0"/>
                <a:cs typeface="Times New Roman" pitchFamily="18" charset="0"/>
              </a:rPr>
              <a:t>an online diet and fitness social network   </a:t>
            </a:r>
            <a:endParaRPr lang="en-GB" sz="3000" dirty="0" smtClean="0">
              <a:latin typeface="Times New Roman" pitchFamily="18" charset="0"/>
              <a:cs typeface="Times New Roman" pitchFamily="18" charset="0"/>
            </a:endParaRPr>
          </a:p>
          <a:p>
            <a:pPr eaLnBrk="1" hangingPunct="1">
              <a:spcAft>
                <a:spcPts val="600"/>
              </a:spcAft>
              <a:buClr>
                <a:srgbClr val="C00000"/>
              </a:buClr>
              <a:buSzPct val="80000"/>
              <a:buFont typeface="Arial" charset="0"/>
              <a:buChar char="•"/>
              <a:defRPr/>
            </a:pPr>
            <a:r>
              <a:rPr lang="en-GB" sz="3000" dirty="0" smtClean="0">
                <a:latin typeface="Times New Roman" pitchFamily="18" charset="0"/>
                <a:cs typeface="Times New Roman" pitchFamily="18" charset="0"/>
              </a:rPr>
              <a:t>Currently working with the merchant navy to </a:t>
            </a:r>
            <a:r>
              <a:rPr lang="en-GB" sz="3000" dirty="0" err="1" smtClean="0">
                <a:latin typeface="Times New Roman" pitchFamily="18" charset="0"/>
                <a:cs typeface="Times New Roman" pitchFamily="18" charset="0"/>
              </a:rPr>
              <a:t>connetct</a:t>
            </a:r>
            <a:r>
              <a:rPr lang="en-GB" sz="3000" dirty="0" smtClean="0">
                <a:latin typeface="Times New Roman" pitchFamily="18" charset="0"/>
                <a:cs typeface="Times New Roman" pitchFamily="18" charset="0"/>
              </a:rPr>
              <a:t> up welfare service information</a:t>
            </a:r>
            <a:endParaRPr lang="en-GB"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535309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260350"/>
            <a:ext cx="9144000" cy="1439863"/>
          </a:xfrm>
        </p:spPr>
        <p:txBody>
          <a:bodyPr/>
          <a:lstStyle/>
          <a:p>
            <a:pPr algn="ctr" eaLnBrk="1" hangingPunct="1">
              <a:spcBef>
                <a:spcPts val="1200"/>
              </a:spcBef>
              <a:spcAft>
                <a:spcPts val="1800"/>
              </a:spcAft>
            </a:pPr>
            <a:r>
              <a:rPr lang="en-GB" sz="5000" smtClean="0">
                <a:solidFill>
                  <a:srgbClr val="C00000"/>
                </a:solidFill>
              </a:rPr>
              <a:t>Internet Technology </a:t>
            </a:r>
            <a:br>
              <a:rPr lang="en-GB" sz="5000" smtClean="0">
                <a:solidFill>
                  <a:srgbClr val="C00000"/>
                </a:solidFill>
              </a:rPr>
            </a:br>
            <a:r>
              <a:rPr lang="en-GB" sz="2000" smtClean="0">
                <a:solidFill>
                  <a:srgbClr val="C00000"/>
                </a:solidFill>
              </a:rPr>
              <a:t/>
            </a:r>
            <a:br>
              <a:rPr lang="en-GB" sz="2000" smtClean="0">
                <a:solidFill>
                  <a:srgbClr val="C00000"/>
                </a:solidFill>
              </a:rPr>
            </a:br>
            <a:r>
              <a:rPr lang="en-GB" sz="2800" smtClean="0">
                <a:solidFill>
                  <a:srgbClr val="595959"/>
                </a:solidFill>
              </a:rPr>
              <a:t>(week 1)</a:t>
            </a:r>
          </a:p>
        </p:txBody>
      </p:sp>
      <p:sp>
        <p:nvSpPr>
          <p:cNvPr id="7" name="AutoShape 6"/>
          <p:cNvSpPr>
            <a:spLocks noChangeArrowheads="1"/>
          </p:cNvSpPr>
          <p:nvPr/>
        </p:nvSpPr>
        <p:spPr bwMode="gray">
          <a:xfrm>
            <a:off x="1403350" y="2430463"/>
            <a:ext cx="6353175" cy="833437"/>
          </a:xfrm>
          <a:prstGeom prst="roundRect">
            <a:avLst>
              <a:gd name="adj" fmla="val 27681"/>
            </a:avLst>
          </a:prstGeom>
          <a:solidFill>
            <a:schemeClr val="bg1">
              <a:lumMod val="85000"/>
            </a:schemeClr>
          </a:solidFill>
          <a:ln w="38100">
            <a:noFill/>
            <a:round/>
            <a:headEnd/>
            <a:tailEnd/>
          </a:ln>
          <a:effectLst>
            <a:outerShdw dist="107763" dir="2700000" algn="ctr" rotWithShape="0">
              <a:schemeClr val="bg2">
                <a:alpha val="50000"/>
              </a:schemeClr>
            </a:outerShdw>
          </a:effectLst>
        </p:spPr>
        <p:txBody>
          <a:bodyPr wrap="none" anchor="ctr"/>
          <a:lstStyle/>
          <a:p>
            <a:pPr algn="ctr">
              <a:defRPr/>
            </a:pPr>
            <a:r>
              <a:rPr lang="en-GB" sz="3600" b="1">
                <a:solidFill>
                  <a:srgbClr val="C00000"/>
                </a:solidFill>
              </a:rPr>
              <a:t>About the Unit</a:t>
            </a:r>
            <a:endParaRPr lang="en-GB" sz="3600">
              <a:solidFill>
                <a:srgbClr val="C00000"/>
              </a:solidFill>
            </a:endParaRPr>
          </a:p>
        </p:txBody>
      </p:sp>
      <p:sp>
        <p:nvSpPr>
          <p:cNvPr id="8" name="AutoShape 8"/>
          <p:cNvSpPr>
            <a:spLocks noChangeArrowheads="1"/>
          </p:cNvSpPr>
          <p:nvPr/>
        </p:nvSpPr>
        <p:spPr bwMode="gray">
          <a:xfrm>
            <a:off x="1403350" y="3438525"/>
            <a:ext cx="6353175" cy="854075"/>
          </a:xfrm>
          <a:prstGeom prst="roundRect">
            <a:avLst>
              <a:gd name="adj" fmla="val 21431"/>
            </a:avLst>
          </a:prstGeom>
          <a:solidFill>
            <a:schemeClr val="bg1">
              <a:lumMod val="85000"/>
            </a:schemeClr>
          </a:solidFill>
          <a:ln w="38100">
            <a:noFill/>
            <a:round/>
            <a:headEnd/>
            <a:tailEnd/>
          </a:ln>
          <a:effectLst>
            <a:outerShdw dist="107763" dir="2700000" algn="ctr" rotWithShape="0">
              <a:schemeClr val="bg2">
                <a:alpha val="50000"/>
              </a:schemeClr>
            </a:outerShdw>
          </a:effectLst>
        </p:spPr>
        <p:txBody>
          <a:bodyPr wrap="none" anchor="ctr"/>
          <a:lstStyle/>
          <a:p>
            <a:pPr algn="ctr">
              <a:defRPr/>
            </a:pPr>
            <a:r>
              <a:rPr lang="en-GB" sz="3600" b="1" dirty="0">
                <a:latin typeface="Arial" pitchFamily="34" charset="0"/>
              </a:rPr>
              <a:t>Introduction to HTML</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txBox="1">
            <a:spLocks noChangeArrowheads="1"/>
          </p:cNvSpPr>
          <p:nvPr/>
        </p:nvSpPr>
        <p:spPr bwMode="auto">
          <a:xfrm>
            <a:off x="500063" y="357188"/>
            <a:ext cx="8443912" cy="911225"/>
          </a:xfrm>
          <a:prstGeom prst="rect">
            <a:avLst/>
          </a:prstGeom>
          <a:noFill/>
          <a:ln w="9525">
            <a:noFill/>
            <a:miter lim="800000"/>
            <a:headEnd/>
            <a:tailEnd/>
          </a:ln>
        </p:spPr>
        <p:txBody>
          <a:bodyPr lIns="0" tIns="0" rIns="0" bIns="0"/>
          <a:lstStyle/>
          <a:p>
            <a:pPr algn="ctr" eaLnBrk="1" hangingPunct="1"/>
            <a:r>
              <a:rPr lang="en-GB" sz="4400" b="1" dirty="0">
                <a:solidFill>
                  <a:srgbClr val="C00000"/>
                </a:solidFill>
                <a:latin typeface="Trebuchet MS" pitchFamily="34" charset="0"/>
              </a:rPr>
              <a:t>About the Unit</a:t>
            </a:r>
            <a:endParaRPr lang="en-GB" sz="2800" b="1" dirty="0">
              <a:solidFill>
                <a:srgbClr val="595959"/>
              </a:solidFill>
              <a:latin typeface="Trebuchet MS" pitchFamily="34" charset="0"/>
            </a:endParaRPr>
          </a:p>
        </p:txBody>
      </p:sp>
      <p:sp>
        <p:nvSpPr>
          <p:cNvPr id="5123" name="Rectangle 3"/>
          <p:cNvSpPr txBox="1">
            <a:spLocks noChangeArrowheads="1"/>
          </p:cNvSpPr>
          <p:nvPr/>
        </p:nvSpPr>
        <p:spPr bwMode="auto">
          <a:xfrm>
            <a:off x="395288" y="1343025"/>
            <a:ext cx="8605868" cy="5399088"/>
          </a:xfrm>
          <a:prstGeom prst="rect">
            <a:avLst/>
          </a:prstGeom>
          <a:noFill/>
          <a:ln w="9525">
            <a:noFill/>
            <a:miter lim="800000"/>
            <a:headEnd/>
            <a:tailEnd/>
          </a:ln>
        </p:spPr>
        <p:txBody>
          <a:bodyPr lIns="0" tIns="0" rIns="0" bIns="0"/>
          <a:lstStyle/>
          <a:p>
            <a:pPr marL="266700" indent="-266700" eaLnBrk="1" hangingPunct="1">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10</a:t>
            </a:r>
            <a:r>
              <a:rPr lang="en-GB" altLang="zh-CN" sz="3200" dirty="0" smtClean="0">
                <a:latin typeface="Times New Roman" pitchFamily="18" charset="0"/>
                <a:cs typeface="Times New Roman" pitchFamily="18" charset="0"/>
              </a:rPr>
              <a:t> </a:t>
            </a:r>
            <a:r>
              <a:rPr lang="en-GB" altLang="zh-CN" sz="3200" dirty="0">
                <a:latin typeface="Times New Roman" pitchFamily="18" charset="0"/>
                <a:cs typeface="Times New Roman" pitchFamily="18" charset="0"/>
              </a:rPr>
              <a:t>Credits</a:t>
            </a:r>
          </a:p>
          <a:p>
            <a:pPr marL="266700" indent="-266700" eaLnBrk="1" hangingPunct="1">
              <a:buClr>
                <a:srgbClr val="C00000"/>
              </a:buClr>
              <a:buSzPct val="80000"/>
              <a:buFont typeface="Arial" charset="0"/>
              <a:buChar char="•"/>
              <a:tabLst>
                <a:tab pos="93663" algn="l"/>
              </a:tabLst>
            </a:pPr>
            <a:r>
              <a:rPr lang="en-GB" altLang="zh-CN" sz="3200" dirty="0">
                <a:latin typeface="Times New Roman" pitchFamily="18" charset="0"/>
                <a:cs typeface="Times New Roman" pitchFamily="18" charset="0"/>
              </a:rPr>
              <a:t>Provides a </a:t>
            </a:r>
            <a:r>
              <a:rPr lang="en-GB" altLang="zh-CN" sz="3200" i="1" dirty="0">
                <a:latin typeface="Times New Roman" pitchFamily="18" charset="0"/>
                <a:cs typeface="Times New Roman" pitchFamily="18" charset="0"/>
              </a:rPr>
              <a:t>foundation</a:t>
            </a:r>
            <a:r>
              <a:rPr lang="en-GB" altLang="zh-CN" sz="3200" dirty="0">
                <a:latin typeface="Times New Roman" pitchFamily="18" charset="0"/>
                <a:cs typeface="Times New Roman" pitchFamily="18" charset="0"/>
              </a:rPr>
              <a:t> </a:t>
            </a:r>
            <a:r>
              <a:rPr lang="en-GB" altLang="zh-CN" sz="3200" dirty="0" smtClean="0">
                <a:latin typeface="Times New Roman" pitchFamily="18" charset="0"/>
                <a:cs typeface="Times New Roman" pitchFamily="18" charset="0"/>
              </a:rPr>
              <a:t>in enabling technologies for the Internet and their application</a:t>
            </a:r>
          </a:p>
          <a:p>
            <a:pPr marL="266700" indent="-266700" eaLnBrk="1" hangingPunct="1">
              <a:spcBef>
                <a:spcPts val="1200"/>
              </a:spcBef>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Focus </a:t>
            </a:r>
            <a:r>
              <a:rPr lang="en-GB" altLang="zh-CN" sz="3200" dirty="0">
                <a:latin typeface="Times New Roman" pitchFamily="18" charset="0"/>
                <a:cs typeface="Times New Roman" pitchFamily="18" charset="0"/>
              </a:rPr>
              <a:t>on the </a:t>
            </a:r>
            <a:r>
              <a:rPr lang="en-GB" altLang="zh-CN" sz="3200" i="1" dirty="0">
                <a:latin typeface="Times New Roman" pitchFamily="18" charset="0"/>
                <a:cs typeface="Times New Roman" pitchFamily="18" charset="0"/>
              </a:rPr>
              <a:t>client</a:t>
            </a:r>
            <a:r>
              <a:rPr lang="en-GB" altLang="zh-CN" sz="3200" dirty="0">
                <a:latin typeface="Times New Roman" pitchFamily="18" charset="0"/>
                <a:cs typeface="Times New Roman" pitchFamily="18" charset="0"/>
              </a:rPr>
              <a:t> </a:t>
            </a:r>
            <a:r>
              <a:rPr lang="en-GB" altLang="zh-CN" sz="3200" dirty="0" smtClean="0">
                <a:latin typeface="Times New Roman" pitchFamily="18" charset="0"/>
                <a:cs typeface="Times New Roman" pitchFamily="18" charset="0"/>
              </a:rPr>
              <a:t>side technologies </a:t>
            </a:r>
          </a:p>
          <a:p>
            <a:pPr marL="266700" indent="-266700" eaLnBrk="1" hangingPunct="1">
              <a:spcBef>
                <a:spcPts val="1200"/>
              </a:spcBef>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Usability </a:t>
            </a:r>
            <a:r>
              <a:rPr lang="en-GB" altLang="zh-CN" sz="3200" dirty="0">
                <a:latin typeface="Times New Roman" pitchFamily="18" charset="0"/>
                <a:cs typeface="Times New Roman" pitchFamily="18" charset="0"/>
              </a:rPr>
              <a:t>and requirements of designing to </a:t>
            </a:r>
            <a:r>
              <a:rPr lang="en-GB" altLang="zh-CN" sz="3200" i="1" dirty="0">
                <a:latin typeface="Times New Roman" pitchFamily="18" charset="0"/>
                <a:cs typeface="Times New Roman" pitchFamily="18" charset="0"/>
              </a:rPr>
              <a:t>standards</a:t>
            </a:r>
            <a:r>
              <a:rPr lang="en-GB" altLang="zh-CN" sz="3200" dirty="0">
                <a:latin typeface="Times New Roman" pitchFamily="18" charset="0"/>
                <a:cs typeface="Times New Roman" pitchFamily="18" charset="0"/>
              </a:rPr>
              <a:t> as established by the W3C organisation</a:t>
            </a:r>
            <a:endParaRPr lang="en-GB" altLang="zh-CN" sz="3000" dirty="0">
              <a:latin typeface="Times New Roman" pitchFamily="18" charset="0"/>
            </a:endParaRPr>
          </a:p>
        </p:txBody>
      </p:sp>
    </p:spTree>
    <p:extLst>
      <p:ext uri="{BB962C8B-B14F-4D97-AF65-F5344CB8AC3E}">
        <p14:creationId xmlns:p14="http://schemas.microsoft.com/office/powerpoint/2010/main" val="2472504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txBox="1">
            <a:spLocks noChangeArrowheads="1"/>
          </p:cNvSpPr>
          <p:nvPr/>
        </p:nvSpPr>
        <p:spPr bwMode="auto">
          <a:xfrm>
            <a:off x="500063" y="357188"/>
            <a:ext cx="8443912" cy="911225"/>
          </a:xfrm>
          <a:prstGeom prst="rect">
            <a:avLst/>
          </a:prstGeom>
          <a:noFill/>
          <a:ln w="9525">
            <a:noFill/>
            <a:miter lim="800000"/>
            <a:headEnd/>
            <a:tailEnd/>
          </a:ln>
        </p:spPr>
        <p:txBody>
          <a:bodyPr lIns="0" tIns="0" rIns="0" bIns="0"/>
          <a:lstStyle/>
          <a:p>
            <a:pPr algn="ctr" eaLnBrk="1" hangingPunct="1"/>
            <a:r>
              <a:rPr lang="en-GB" sz="4400" b="1" dirty="0" smtClean="0">
                <a:solidFill>
                  <a:srgbClr val="C00000"/>
                </a:solidFill>
                <a:latin typeface="Trebuchet MS" pitchFamily="34" charset="0"/>
              </a:rPr>
              <a:t>Why This Unit Is Exciting </a:t>
            </a:r>
            <a:endParaRPr lang="en-GB" sz="2800" b="1" dirty="0">
              <a:solidFill>
                <a:srgbClr val="595959"/>
              </a:solidFill>
              <a:latin typeface="Trebuchet MS" pitchFamily="34" charset="0"/>
            </a:endParaRPr>
          </a:p>
        </p:txBody>
      </p:sp>
      <p:sp>
        <p:nvSpPr>
          <p:cNvPr id="5123" name="Rectangle 3"/>
          <p:cNvSpPr txBox="1">
            <a:spLocks noChangeArrowheads="1"/>
          </p:cNvSpPr>
          <p:nvPr/>
        </p:nvSpPr>
        <p:spPr bwMode="auto">
          <a:xfrm>
            <a:off x="395288" y="1343025"/>
            <a:ext cx="8605868" cy="5399088"/>
          </a:xfrm>
          <a:prstGeom prst="rect">
            <a:avLst/>
          </a:prstGeom>
          <a:noFill/>
          <a:ln w="9525">
            <a:noFill/>
            <a:miter lim="800000"/>
            <a:headEnd/>
            <a:tailEnd/>
          </a:ln>
        </p:spPr>
        <p:txBody>
          <a:bodyPr lIns="0" tIns="0" rIns="0" bIns="0"/>
          <a:lstStyle/>
          <a:p>
            <a:pPr marL="266700" indent="-266700" eaLnBrk="1" hangingPunct="1">
              <a:spcBef>
                <a:spcPts val="1200"/>
              </a:spcBef>
              <a:spcAft>
                <a:spcPts val="1200"/>
              </a:spcAft>
              <a:buClr>
                <a:srgbClr val="C00000"/>
              </a:buClr>
              <a:buSzPct val="80000"/>
              <a:buFont typeface="Arial" charset="0"/>
              <a:buChar char="•"/>
              <a:tabLst>
                <a:tab pos="93663" algn="l"/>
              </a:tabLst>
            </a:pPr>
            <a:r>
              <a:rPr lang="en-GB" altLang="zh-CN" sz="3200" dirty="0">
                <a:latin typeface="Times New Roman" pitchFamily="18" charset="0"/>
                <a:cs typeface="Times New Roman" pitchFamily="18" charset="0"/>
              </a:rPr>
              <a:t> </a:t>
            </a:r>
            <a:r>
              <a:rPr lang="en-GB" altLang="zh-CN" sz="3200" dirty="0" smtClean="0">
                <a:latin typeface="Times New Roman" pitchFamily="18" charset="0"/>
                <a:cs typeface="Times New Roman" pitchFamily="18" charset="0"/>
              </a:rPr>
              <a:t>There’s a huge demand for the skills covered</a:t>
            </a:r>
          </a:p>
          <a:p>
            <a:pPr marL="723900" lvl="1" indent="-266700" eaLnBrk="1" hangingPunct="1">
              <a:spcBef>
                <a:spcPts val="1200"/>
              </a:spcBef>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680 million websites live on the web </a:t>
            </a:r>
          </a:p>
          <a:p>
            <a:pPr marL="723900" lvl="1" indent="-266700" eaLnBrk="1" hangingPunct="1">
              <a:spcBef>
                <a:spcPts val="1200"/>
              </a:spcBef>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Thousands more being added daily</a:t>
            </a:r>
          </a:p>
          <a:p>
            <a:pPr marL="266700" indent="-266700" eaLnBrk="1" hangingPunct="1">
              <a:spcBef>
                <a:spcPts val="1200"/>
              </a:spcBef>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HTML5 is no longer static, it allows us to create feature rich stunning graphical applications </a:t>
            </a:r>
          </a:p>
          <a:p>
            <a:pPr marL="723900" lvl="1" indent="-266700" eaLnBrk="1" hangingPunct="1">
              <a:spcBef>
                <a:spcPts val="1200"/>
              </a:spcBef>
              <a:spcAft>
                <a:spcPts val="1200"/>
              </a:spcAft>
              <a:buClr>
                <a:srgbClr val="C00000"/>
              </a:buClr>
              <a:buSzPct val="80000"/>
              <a:buFont typeface="Arial" charset="0"/>
              <a:buChar char="•"/>
              <a:tabLst>
                <a:tab pos="93663" algn="l"/>
              </a:tabLst>
            </a:pPr>
            <a:r>
              <a:rPr lang="en-US" altLang="zh-CN" sz="3200" dirty="0" smtClean="0">
                <a:latin typeface="Times New Roman" pitchFamily="18" charset="0"/>
                <a:cs typeface="Times New Roman" pitchFamily="18" charset="0"/>
                <a:hlinkClick r:id="rId3"/>
              </a:rPr>
              <a:t>Want to know the hostory of the world</a:t>
            </a:r>
          </a:p>
          <a:p>
            <a:pPr marL="723900" lvl="1" indent="-266700" eaLnBrk="1" hangingPunct="1">
              <a:spcBef>
                <a:spcPts val="1200"/>
              </a:spcBef>
              <a:spcAft>
                <a:spcPts val="1200"/>
              </a:spcAft>
              <a:buClr>
                <a:srgbClr val="C00000"/>
              </a:buClr>
              <a:buSzPct val="80000"/>
              <a:buFont typeface="Arial" charset="0"/>
              <a:buChar char="•"/>
              <a:tabLst>
                <a:tab pos="93663" algn="l"/>
              </a:tabLst>
            </a:pPr>
            <a:r>
              <a:rPr lang="en-US" altLang="zh-CN" sz="3200" dirty="0" smtClean="0">
                <a:latin typeface="Times New Roman" pitchFamily="18" charset="0"/>
                <a:cs typeface="Times New Roman" pitchFamily="18" charset="0"/>
                <a:hlinkClick r:id="rId3"/>
              </a:rPr>
              <a:t>Amazing </a:t>
            </a:r>
            <a:r>
              <a:rPr lang="en-US" altLang="zh-CN" sz="3200" dirty="0" smtClean="0">
                <a:latin typeface="Times New Roman" pitchFamily="18" charset="0"/>
                <a:cs typeface="Times New Roman" pitchFamily="18" charset="0"/>
                <a:hlinkClick r:id="rId3"/>
              </a:rPr>
              <a:t>interactive graphics</a:t>
            </a:r>
            <a:endParaRPr lang="en-US" altLang="zh-CN" sz="3200" dirty="0" smtClean="0">
              <a:latin typeface="Times New Roman" pitchFamily="18" charset="0"/>
              <a:cs typeface="Times New Roman" pitchFamily="18" charset="0"/>
            </a:endParaRPr>
          </a:p>
          <a:p>
            <a:pPr marL="723900" lvl="1" indent="-266700" eaLnBrk="1" hangingPunct="1">
              <a:spcBef>
                <a:spcPts val="1200"/>
              </a:spcBef>
              <a:spcAft>
                <a:spcPts val="1200"/>
              </a:spcAft>
              <a:buClr>
                <a:srgbClr val="C00000"/>
              </a:buClr>
              <a:buSzPct val="80000"/>
              <a:buFont typeface="Arial" charset="0"/>
              <a:buChar char="•"/>
              <a:tabLst>
                <a:tab pos="93663" algn="l"/>
              </a:tabLst>
            </a:pPr>
            <a:r>
              <a:rPr lang="en-US" altLang="zh-CN" sz="3200" dirty="0" smtClean="0">
                <a:latin typeface="Times New Roman" pitchFamily="18" charset="0"/>
                <a:cs typeface="Times New Roman" pitchFamily="18" charset="0"/>
                <a:hlinkClick r:id="rId4"/>
              </a:rPr>
              <a:t>Another Example</a:t>
            </a:r>
            <a:endParaRPr lang="en-US" altLang="zh-CN" sz="3200" dirty="0" smtClean="0">
              <a:latin typeface="Times New Roman" pitchFamily="18" charset="0"/>
              <a:cs typeface="Times New Roman" pitchFamily="18" charset="0"/>
            </a:endParaRPr>
          </a:p>
          <a:p>
            <a:pPr marL="723900" lvl="1" indent="-266700" eaLnBrk="1" hangingPunct="1">
              <a:spcBef>
                <a:spcPts val="1200"/>
              </a:spcBef>
              <a:spcAft>
                <a:spcPts val="1200"/>
              </a:spcAft>
              <a:buClr>
                <a:srgbClr val="C00000"/>
              </a:buClr>
              <a:buSzPct val="80000"/>
              <a:buFont typeface="Arial" charset="0"/>
              <a:buChar char="•"/>
              <a:tabLst>
                <a:tab pos="93663" algn="l"/>
              </a:tabLst>
            </a:pPr>
            <a:endParaRPr lang="en-US" altLang="zh-CN" sz="3200" dirty="0" smtClean="0">
              <a:latin typeface="Times New Roman" pitchFamily="18" charset="0"/>
              <a:cs typeface="Times New Roman" pitchFamily="18" charset="0"/>
            </a:endParaRPr>
          </a:p>
          <a:p>
            <a:pPr marL="723900" lvl="1" indent="-266700" eaLnBrk="1" hangingPunct="1">
              <a:spcBef>
                <a:spcPts val="1200"/>
              </a:spcBef>
              <a:spcAft>
                <a:spcPts val="1200"/>
              </a:spcAft>
              <a:buClr>
                <a:srgbClr val="C00000"/>
              </a:buClr>
              <a:buSzPct val="80000"/>
              <a:buFont typeface="Arial" charset="0"/>
              <a:buChar char="•"/>
              <a:tabLst>
                <a:tab pos="93663" algn="l"/>
              </a:tabLst>
            </a:pPr>
            <a:endParaRPr lang="en-GB" altLang="zh-CN" sz="3200" dirty="0" smtClean="0">
              <a:latin typeface="Times New Roman" pitchFamily="18" charset="0"/>
              <a:cs typeface="Times New Roman" pitchFamily="18" charset="0"/>
            </a:endParaRPr>
          </a:p>
          <a:p>
            <a:pPr marL="723900" lvl="1" indent="-266700" eaLnBrk="1" hangingPunct="1">
              <a:spcBef>
                <a:spcPts val="1200"/>
              </a:spcBef>
              <a:spcAft>
                <a:spcPts val="1200"/>
              </a:spcAft>
              <a:buClr>
                <a:srgbClr val="C00000"/>
              </a:buClr>
              <a:buSzPct val="80000"/>
              <a:buFont typeface="Arial" charset="0"/>
              <a:buChar char="•"/>
              <a:tabLst>
                <a:tab pos="93663" algn="l"/>
              </a:tabLst>
            </a:pPr>
            <a:endParaRPr lang="en-GB" altLang="zh-CN" sz="3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388980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4" name="AutoShape 4"/>
          <p:cNvSpPr>
            <a:spLocks noChangeArrowheads="1"/>
          </p:cNvSpPr>
          <p:nvPr/>
        </p:nvSpPr>
        <p:spPr bwMode="gray">
          <a:xfrm>
            <a:off x="1116013" y="5472211"/>
            <a:ext cx="7072312" cy="1000125"/>
          </a:xfrm>
          <a:prstGeom prst="roundRect">
            <a:avLst>
              <a:gd name="adj" fmla="val 25597"/>
            </a:avLst>
          </a:prstGeom>
          <a:gradFill rotWithShape="1">
            <a:gsLst>
              <a:gs pos="0">
                <a:srgbClr val="6699FF"/>
              </a:gs>
              <a:gs pos="50000">
                <a:schemeClr val="accent2"/>
              </a:gs>
              <a:gs pos="100000">
                <a:schemeClr val="accent2">
                  <a:gamma/>
                  <a:shade val="46275"/>
                  <a:invGamma/>
                </a:schemeClr>
              </a:gs>
            </a:gsLst>
            <a:lin ang="5400000" scaled="1"/>
          </a:gradFill>
          <a:ln w="38100">
            <a:solidFill>
              <a:schemeClr val="bg1"/>
            </a:solidFill>
            <a:round/>
            <a:headEnd/>
            <a:tailEnd/>
          </a:ln>
          <a:effectLst>
            <a:outerShdw dist="107763" dir="2700000" algn="ctr" rotWithShape="0">
              <a:schemeClr val="bg2">
                <a:alpha val="50000"/>
              </a:schemeClr>
            </a:outerShdw>
          </a:effectLst>
        </p:spPr>
        <p:txBody>
          <a:bodyPr wrap="none" anchor="ctr"/>
          <a:lstStyle/>
          <a:p>
            <a:pPr algn="ctr">
              <a:defRPr/>
            </a:pPr>
            <a:r>
              <a:rPr lang="en-GB" sz="2800" b="1" dirty="0" smtClean="0">
                <a:solidFill>
                  <a:schemeClr val="bg1">
                    <a:lumMod val="95000"/>
                  </a:schemeClr>
                </a:solidFill>
              </a:rPr>
              <a:t>Level 6</a:t>
            </a:r>
            <a:endParaRPr lang="en-GB" sz="2800" b="1" dirty="0">
              <a:solidFill>
                <a:schemeClr val="bg1">
                  <a:lumMod val="95000"/>
                </a:schemeClr>
              </a:solidFill>
            </a:endParaRPr>
          </a:p>
          <a:p>
            <a:pPr algn="ctr">
              <a:defRPr/>
            </a:pPr>
            <a:r>
              <a:rPr lang="en-GB" sz="2800" b="1" dirty="0">
                <a:solidFill>
                  <a:schemeClr val="bg1">
                    <a:lumMod val="95000"/>
                  </a:schemeClr>
                </a:solidFill>
              </a:rPr>
              <a:t>Web Application Development</a:t>
            </a:r>
          </a:p>
        </p:txBody>
      </p:sp>
      <p:sp>
        <p:nvSpPr>
          <p:cNvPr id="66565" name="AutoShape 5"/>
          <p:cNvSpPr>
            <a:spLocks noChangeArrowheads="1"/>
          </p:cNvSpPr>
          <p:nvPr/>
        </p:nvSpPr>
        <p:spPr bwMode="gray">
          <a:xfrm>
            <a:off x="1454944" y="4149080"/>
            <a:ext cx="6394450" cy="990600"/>
          </a:xfrm>
          <a:prstGeom prst="roundRect">
            <a:avLst>
              <a:gd name="adj" fmla="val 21431"/>
            </a:avLst>
          </a:prstGeom>
          <a:gradFill rotWithShape="1">
            <a:gsLst>
              <a:gs pos="0">
                <a:srgbClr val="6699FF"/>
              </a:gs>
              <a:gs pos="50000">
                <a:schemeClr val="hlink"/>
              </a:gs>
              <a:gs pos="100000">
                <a:schemeClr val="hlink">
                  <a:gamma/>
                  <a:shade val="46275"/>
                  <a:invGamma/>
                </a:schemeClr>
              </a:gs>
            </a:gsLst>
            <a:lin ang="5400000" scaled="1"/>
          </a:gradFill>
          <a:ln w="38100">
            <a:solidFill>
              <a:schemeClr val="bg1"/>
            </a:solidFill>
            <a:round/>
            <a:headEnd/>
            <a:tailEnd/>
          </a:ln>
          <a:effectLst>
            <a:outerShdw dist="107763" dir="2700000" algn="ctr" rotWithShape="0">
              <a:schemeClr val="bg2">
                <a:alpha val="50000"/>
              </a:schemeClr>
            </a:outerShdw>
          </a:effectLst>
        </p:spPr>
        <p:txBody>
          <a:bodyPr wrap="none" anchor="ctr"/>
          <a:lstStyle/>
          <a:p>
            <a:pPr algn="ctr">
              <a:defRPr/>
            </a:pPr>
            <a:r>
              <a:rPr lang="en-GB" sz="2800" b="1" dirty="0" smtClean="0">
                <a:solidFill>
                  <a:schemeClr val="bg1"/>
                </a:solidFill>
              </a:rPr>
              <a:t>Level 5</a:t>
            </a:r>
            <a:endParaRPr lang="en-GB" sz="2800" b="1" dirty="0">
              <a:solidFill>
                <a:schemeClr val="bg1"/>
              </a:solidFill>
            </a:endParaRPr>
          </a:p>
          <a:p>
            <a:pPr algn="ctr">
              <a:defRPr/>
            </a:pPr>
            <a:r>
              <a:rPr lang="en-GB" sz="2800" b="1" dirty="0">
                <a:solidFill>
                  <a:schemeClr val="bg1"/>
                </a:solidFill>
              </a:rPr>
              <a:t>Developing for the Internet</a:t>
            </a:r>
          </a:p>
        </p:txBody>
      </p:sp>
      <p:sp>
        <p:nvSpPr>
          <p:cNvPr id="66566" name="AutoShape 6"/>
          <p:cNvSpPr>
            <a:spLocks noChangeArrowheads="1"/>
          </p:cNvSpPr>
          <p:nvPr/>
        </p:nvSpPr>
        <p:spPr bwMode="gray">
          <a:xfrm>
            <a:off x="1973263" y="1821606"/>
            <a:ext cx="5357812" cy="1000125"/>
          </a:xfrm>
          <a:prstGeom prst="roundRect">
            <a:avLst>
              <a:gd name="adj" fmla="val 25296"/>
            </a:avLst>
          </a:prstGeom>
          <a:gradFill rotWithShape="1">
            <a:gsLst>
              <a:gs pos="0">
                <a:srgbClr val="6699FF"/>
              </a:gs>
              <a:gs pos="50000">
                <a:schemeClr val="folHlink"/>
              </a:gs>
              <a:gs pos="100000">
                <a:schemeClr val="folHlink">
                  <a:gamma/>
                  <a:shade val="46275"/>
                  <a:invGamma/>
                </a:schemeClr>
              </a:gs>
            </a:gsLst>
            <a:lin ang="5400000" scaled="1"/>
          </a:gradFill>
          <a:ln w="38100">
            <a:solidFill>
              <a:schemeClr val="bg1"/>
            </a:solidFill>
            <a:round/>
            <a:headEnd/>
            <a:tailEnd/>
          </a:ln>
          <a:effectLst>
            <a:outerShdw dist="107763" dir="2700000" algn="ctr" rotWithShape="0">
              <a:schemeClr val="bg2">
                <a:alpha val="50000"/>
              </a:schemeClr>
            </a:outerShdw>
          </a:effectLst>
        </p:spPr>
        <p:txBody>
          <a:bodyPr wrap="none" anchor="ctr"/>
          <a:lstStyle/>
          <a:p>
            <a:pPr algn="ctr">
              <a:defRPr/>
            </a:pPr>
            <a:r>
              <a:rPr lang="en-GB" sz="2800" b="1" dirty="0" smtClean="0">
                <a:solidFill>
                  <a:srgbClr val="FF0101"/>
                </a:solidFill>
              </a:rPr>
              <a:t>Level </a:t>
            </a:r>
            <a:r>
              <a:rPr lang="en-GB" sz="2800" b="1" dirty="0" smtClean="0">
                <a:solidFill>
                  <a:srgbClr val="FF0101"/>
                </a:solidFill>
              </a:rPr>
              <a:t>4 Block 1</a:t>
            </a:r>
            <a:endParaRPr lang="en-GB" sz="2800" b="1" dirty="0">
              <a:solidFill>
                <a:srgbClr val="FF0101"/>
              </a:solidFill>
            </a:endParaRPr>
          </a:p>
          <a:p>
            <a:pPr algn="ctr">
              <a:defRPr/>
            </a:pPr>
            <a:r>
              <a:rPr lang="en-GB" sz="2800" b="1" dirty="0">
                <a:solidFill>
                  <a:srgbClr val="FF0101"/>
                </a:solidFill>
              </a:rPr>
              <a:t>Internet Technology</a:t>
            </a:r>
          </a:p>
        </p:txBody>
      </p:sp>
      <p:sp>
        <p:nvSpPr>
          <p:cNvPr id="7173" name="Title 1"/>
          <p:cNvSpPr txBox="1">
            <a:spLocks/>
          </p:cNvSpPr>
          <p:nvPr/>
        </p:nvSpPr>
        <p:spPr bwMode="auto">
          <a:xfrm>
            <a:off x="457200" y="404813"/>
            <a:ext cx="8274050" cy="1584325"/>
          </a:xfrm>
          <a:prstGeom prst="rect">
            <a:avLst/>
          </a:prstGeom>
          <a:noFill/>
          <a:ln w="9525">
            <a:noFill/>
            <a:miter lim="800000"/>
            <a:headEnd/>
            <a:tailEnd/>
          </a:ln>
        </p:spPr>
        <p:txBody>
          <a:bodyPr lIns="0" tIns="0" rIns="0" bIns="0"/>
          <a:lstStyle/>
          <a:p>
            <a:pPr algn="ctr"/>
            <a:r>
              <a:rPr lang="en-GB" sz="4800" b="1">
                <a:solidFill>
                  <a:srgbClr val="C00000"/>
                </a:solidFill>
                <a:latin typeface="Trebuchet MS" pitchFamily="34" charset="0"/>
              </a:rPr>
              <a:t>Unit Progression in         Web Development</a:t>
            </a:r>
            <a:endParaRPr lang="en-GB" sz="4800" b="1">
              <a:solidFill>
                <a:srgbClr val="FF0003"/>
              </a:solidFill>
              <a:latin typeface="Trebuchet MS" pitchFamily="34" charset="0"/>
            </a:endParaRPr>
          </a:p>
        </p:txBody>
      </p:sp>
      <p:sp>
        <p:nvSpPr>
          <p:cNvPr id="6" name="AutoShape 6"/>
          <p:cNvSpPr>
            <a:spLocks noChangeArrowheads="1"/>
          </p:cNvSpPr>
          <p:nvPr/>
        </p:nvSpPr>
        <p:spPr bwMode="gray">
          <a:xfrm>
            <a:off x="1973263" y="2987674"/>
            <a:ext cx="5357812" cy="1000125"/>
          </a:xfrm>
          <a:prstGeom prst="roundRect">
            <a:avLst>
              <a:gd name="adj" fmla="val 25296"/>
            </a:avLst>
          </a:prstGeom>
          <a:gradFill rotWithShape="1">
            <a:gsLst>
              <a:gs pos="0">
                <a:srgbClr val="6699FF"/>
              </a:gs>
              <a:gs pos="50000">
                <a:schemeClr val="folHlink"/>
              </a:gs>
              <a:gs pos="100000">
                <a:schemeClr val="folHlink">
                  <a:gamma/>
                  <a:shade val="46275"/>
                  <a:invGamma/>
                </a:schemeClr>
              </a:gs>
            </a:gsLst>
            <a:lin ang="5400000" scaled="1"/>
          </a:gradFill>
          <a:ln w="38100">
            <a:solidFill>
              <a:schemeClr val="bg1"/>
            </a:solidFill>
            <a:round/>
            <a:headEnd/>
            <a:tailEnd/>
          </a:ln>
          <a:effectLst>
            <a:outerShdw dist="107763" dir="2700000" algn="ctr" rotWithShape="0">
              <a:schemeClr val="bg2">
                <a:alpha val="50000"/>
              </a:schemeClr>
            </a:outerShdw>
          </a:effectLst>
        </p:spPr>
        <p:txBody>
          <a:bodyPr wrap="none" anchor="ctr"/>
          <a:lstStyle/>
          <a:p>
            <a:pPr algn="ctr">
              <a:defRPr/>
            </a:pPr>
            <a:r>
              <a:rPr lang="en-GB" sz="2800" b="1" dirty="0" smtClean="0">
                <a:solidFill>
                  <a:srgbClr val="FF0101"/>
                </a:solidFill>
              </a:rPr>
              <a:t>Level </a:t>
            </a:r>
            <a:r>
              <a:rPr lang="en-GB" sz="2800" b="1" dirty="0" smtClean="0">
                <a:solidFill>
                  <a:srgbClr val="FF0101"/>
                </a:solidFill>
              </a:rPr>
              <a:t>4 Block 2</a:t>
            </a:r>
            <a:endParaRPr lang="en-GB" sz="2800" b="1" dirty="0">
              <a:solidFill>
                <a:srgbClr val="FF0101"/>
              </a:solidFill>
            </a:endParaRPr>
          </a:p>
          <a:p>
            <a:pPr algn="ctr">
              <a:defRPr/>
            </a:pPr>
            <a:r>
              <a:rPr lang="en-GB" sz="2800" b="1" dirty="0" err="1" smtClean="0">
                <a:solidFill>
                  <a:srgbClr val="FF0101"/>
                </a:solidFill>
              </a:rPr>
              <a:t>Cient</a:t>
            </a:r>
            <a:r>
              <a:rPr lang="en-GB" sz="2800" b="1" dirty="0" smtClean="0">
                <a:solidFill>
                  <a:srgbClr val="FF0101"/>
                </a:solidFill>
              </a:rPr>
              <a:t> Side Scripting </a:t>
            </a:r>
            <a:endParaRPr lang="en-GB" sz="2800" b="1" dirty="0">
              <a:solidFill>
                <a:srgbClr val="FF010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txBox="1">
            <a:spLocks noChangeArrowheads="1"/>
          </p:cNvSpPr>
          <p:nvPr/>
        </p:nvSpPr>
        <p:spPr bwMode="auto">
          <a:xfrm>
            <a:off x="500063" y="214313"/>
            <a:ext cx="8443912" cy="911225"/>
          </a:xfrm>
          <a:prstGeom prst="rect">
            <a:avLst/>
          </a:prstGeom>
          <a:noFill/>
          <a:ln w="9525">
            <a:noFill/>
            <a:miter lim="800000"/>
            <a:headEnd/>
            <a:tailEnd/>
          </a:ln>
        </p:spPr>
        <p:txBody>
          <a:bodyPr lIns="0" tIns="0" rIns="0" bIns="0"/>
          <a:lstStyle/>
          <a:p>
            <a:pPr algn="ctr" eaLnBrk="1" hangingPunct="1"/>
            <a:r>
              <a:rPr lang="en-GB" sz="4400" b="1" dirty="0">
                <a:solidFill>
                  <a:srgbClr val="C00000"/>
                </a:solidFill>
                <a:latin typeface="Trebuchet MS" pitchFamily="34" charset="0"/>
              </a:rPr>
              <a:t>Who is this Unit for?</a:t>
            </a:r>
            <a:endParaRPr lang="en-GB" sz="2800" b="1" dirty="0">
              <a:solidFill>
                <a:srgbClr val="595959"/>
              </a:solidFill>
              <a:latin typeface="Trebuchet MS" pitchFamily="34" charset="0"/>
            </a:endParaRPr>
          </a:p>
        </p:txBody>
      </p:sp>
      <p:sp>
        <p:nvSpPr>
          <p:cNvPr id="9219" name="Rectangle 3"/>
          <p:cNvSpPr txBox="1">
            <a:spLocks noChangeArrowheads="1"/>
          </p:cNvSpPr>
          <p:nvPr/>
        </p:nvSpPr>
        <p:spPr bwMode="auto">
          <a:xfrm>
            <a:off x="395288" y="1341438"/>
            <a:ext cx="8391525" cy="4587875"/>
          </a:xfrm>
          <a:prstGeom prst="rect">
            <a:avLst/>
          </a:prstGeom>
          <a:noFill/>
          <a:ln w="9525">
            <a:noFill/>
            <a:miter lim="800000"/>
            <a:headEnd/>
            <a:tailEnd/>
          </a:ln>
        </p:spPr>
        <p:txBody>
          <a:bodyPr lIns="0" tIns="0" rIns="0" bIns="0"/>
          <a:lstStyle/>
          <a:p>
            <a:pPr marL="542925" indent="-542925" eaLnBrk="1" hangingPunct="1">
              <a:spcAft>
                <a:spcPts val="2400"/>
              </a:spcAft>
              <a:buClr>
                <a:srgbClr val="C00000"/>
              </a:buClr>
              <a:buSzPct val="80000"/>
              <a:buFont typeface="Wingdings" pitchFamily="2" charset="2"/>
              <a:buChar char="ü"/>
              <a:tabLst>
                <a:tab pos="93663" algn="l"/>
              </a:tabLst>
            </a:pPr>
            <a:r>
              <a:rPr lang="en-GB" altLang="zh-CN" sz="4000" dirty="0">
                <a:latin typeface="Times New Roman" pitchFamily="18" charset="0"/>
              </a:rPr>
              <a:t>For students who want to learn how to </a:t>
            </a:r>
            <a:r>
              <a:rPr lang="en-GB" altLang="zh-CN" sz="4000" dirty="0" smtClean="0">
                <a:latin typeface="Times New Roman" pitchFamily="18" charset="0"/>
              </a:rPr>
              <a:t>build HTML5 dynamic </a:t>
            </a:r>
            <a:r>
              <a:rPr lang="en-GB" altLang="zh-CN" sz="4000" dirty="0">
                <a:latin typeface="Times New Roman" pitchFamily="18" charset="0"/>
              </a:rPr>
              <a:t>web sites</a:t>
            </a:r>
          </a:p>
          <a:p>
            <a:pPr marL="542925" indent="-542925" eaLnBrk="1" hangingPunct="1">
              <a:spcAft>
                <a:spcPts val="2400"/>
              </a:spcAft>
              <a:buClr>
                <a:srgbClr val="C00000"/>
              </a:buClr>
              <a:buSzPct val="80000"/>
              <a:buFont typeface="Wingdings" pitchFamily="2" charset="2"/>
              <a:buChar char="ü"/>
              <a:tabLst>
                <a:tab pos="93663" algn="l"/>
              </a:tabLst>
            </a:pPr>
            <a:r>
              <a:rPr lang="en-GB" altLang="zh-CN" sz="4000" dirty="0">
                <a:latin typeface="Times New Roman" pitchFamily="18" charset="0"/>
              </a:rPr>
              <a:t>For students who seek a deeper understanding of the core web technologies and practices</a:t>
            </a:r>
          </a:p>
          <a:p>
            <a:pPr marL="542925" indent="-542925" eaLnBrk="1" hangingPunct="1">
              <a:spcAft>
                <a:spcPts val="1200"/>
              </a:spcAft>
              <a:buClr>
                <a:srgbClr val="C00000"/>
              </a:buClr>
              <a:buSzPct val="80000"/>
              <a:tabLst>
                <a:tab pos="93663" algn="l"/>
              </a:tabLst>
            </a:pPr>
            <a:endParaRPr lang="en-GB" altLang="zh-CN" sz="3400" dirty="0">
              <a:latin typeface="Times New Roman" pitchFamily="18" charset="0"/>
            </a:endParaRPr>
          </a:p>
          <a:p>
            <a:pPr marL="542925" indent="-542925" eaLnBrk="1" hangingPunct="1">
              <a:buClr>
                <a:srgbClr val="FF0003"/>
              </a:buClr>
              <a:buSzPct val="80000"/>
              <a:tabLst>
                <a:tab pos="93663" algn="l"/>
              </a:tabLst>
            </a:pPr>
            <a:endParaRPr lang="en-GB" altLang="zh-CN" sz="2600" dirty="0">
              <a:latin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txBox="1">
            <a:spLocks noChangeArrowheads="1"/>
          </p:cNvSpPr>
          <p:nvPr/>
        </p:nvSpPr>
        <p:spPr bwMode="auto">
          <a:xfrm>
            <a:off x="500063" y="214313"/>
            <a:ext cx="8443912" cy="911225"/>
          </a:xfrm>
          <a:prstGeom prst="rect">
            <a:avLst/>
          </a:prstGeom>
          <a:noFill/>
          <a:ln w="9525">
            <a:noFill/>
            <a:miter lim="800000"/>
            <a:headEnd/>
            <a:tailEnd/>
          </a:ln>
        </p:spPr>
        <p:txBody>
          <a:bodyPr lIns="0" tIns="0" rIns="0" bIns="0"/>
          <a:lstStyle/>
          <a:p>
            <a:pPr algn="ctr" eaLnBrk="1" hangingPunct="1"/>
            <a:r>
              <a:rPr lang="en-GB" sz="4000" b="1">
                <a:solidFill>
                  <a:srgbClr val="C00000"/>
                </a:solidFill>
                <a:latin typeface="Trebuchet MS" pitchFamily="34" charset="0"/>
              </a:rPr>
              <a:t>What will you get from this Unit?</a:t>
            </a:r>
            <a:endParaRPr lang="en-GB" sz="4000" b="1">
              <a:solidFill>
                <a:srgbClr val="595959"/>
              </a:solidFill>
              <a:latin typeface="Trebuchet MS" pitchFamily="34" charset="0"/>
            </a:endParaRPr>
          </a:p>
        </p:txBody>
      </p:sp>
      <p:sp>
        <p:nvSpPr>
          <p:cNvPr id="11267" name="Rectangle 3"/>
          <p:cNvSpPr txBox="1">
            <a:spLocks noChangeArrowheads="1"/>
          </p:cNvSpPr>
          <p:nvPr/>
        </p:nvSpPr>
        <p:spPr bwMode="auto">
          <a:xfrm>
            <a:off x="395288" y="1341438"/>
            <a:ext cx="8391525" cy="4587875"/>
          </a:xfrm>
          <a:prstGeom prst="rect">
            <a:avLst/>
          </a:prstGeom>
          <a:noFill/>
          <a:ln w="9525">
            <a:noFill/>
            <a:miter lim="800000"/>
            <a:headEnd/>
            <a:tailEnd/>
          </a:ln>
        </p:spPr>
        <p:txBody>
          <a:bodyPr lIns="0" tIns="0" rIns="0" bIns="0"/>
          <a:lstStyle/>
          <a:p>
            <a:pPr marL="542925" indent="-542925" eaLnBrk="1" hangingPunct="1">
              <a:spcAft>
                <a:spcPts val="2400"/>
              </a:spcAft>
              <a:buClr>
                <a:srgbClr val="C00000"/>
              </a:buClr>
              <a:buSzPct val="80000"/>
              <a:buFont typeface="Wingdings" pitchFamily="2" charset="2"/>
              <a:buChar char="ü"/>
              <a:tabLst>
                <a:tab pos="93663" algn="l"/>
              </a:tabLst>
            </a:pPr>
            <a:r>
              <a:rPr lang="en-GB" altLang="zh-CN" sz="4000" dirty="0">
                <a:solidFill>
                  <a:srgbClr val="000000"/>
                </a:solidFill>
                <a:latin typeface="Times New Roman" pitchFamily="18" charset="0"/>
              </a:rPr>
              <a:t>The goal is to help you build </a:t>
            </a:r>
            <a:r>
              <a:rPr lang="en-GB" altLang="zh-CN" sz="4000" dirty="0" smtClean="0">
                <a:solidFill>
                  <a:srgbClr val="000000"/>
                </a:solidFill>
                <a:latin typeface="Times New Roman" pitchFamily="18" charset="0"/>
              </a:rPr>
              <a:t>an understating of HTML5, </a:t>
            </a:r>
            <a:r>
              <a:rPr lang="en-GB" altLang="zh-CN" sz="4000" dirty="0" smtClean="0">
                <a:solidFill>
                  <a:srgbClr val="000000"/>
                </a:solidFill>
                <a:latin typeface="Times New Roman" pitchFamily="18" charset="0"/>
              </a:rPr>
              <a:t>CSS3 Developing </a:t>
            </a:r>
            <a:r>
              <a:rPr lang="en-GB" altLang="zh-CN" sz="4000" dirty="0">
                <a:solidFill>
                  <a:srgbClr val="000000"/>
                </a:solidFill>
                <a:latin typeface="Times New Roman" pitchFamily="18" charset="0"/>
              </a:rPr>
              <a:t>with </a:t>
            </a:r>
            <a:r>
              <a:rPr lang="en-GB" altLang="zh-CN" sz="4000" i="1" dirty="0">
                <a:solidFill>
                  <a:srgbClr val="000000"/>
                </a:solidFill>
                <a:latin typeface="Times New Roman" pitchFamily="18" charset="0"/>
              </a:rPr>
              <a:t>Web Standards</a:t>
            </a:r>
            <a:r>
              <a:rPr lang="en-GB" altLang="zh-CN" sz="4000" dirty="0" smtClean="0">
                <a:solidFill>
                  <a:srgbClr val="000000"/>
                </a:solidFill>
                <a:latin typeface="Times New Roman" pitchFamily="18" charset="0"/>
              </a:rPr>
              <a:t>!</a:t>
            </a:r>
          </a:p>
          <a:p>
            <a:pPr marL="542925" indent="-542925" eaLnBrk="1" hangingPunct="1">
              <a:spcAft>
                <a:spcPts val="2400"/>
              </a:spcAft>
              <a:buClr>
                <a:srgbClr val="C00000"/>
              </a:buClr>
              <a:buSzPct val="80000"/>
              <a:buFont typeface="Wingdings" pitchFamily="2" charset="2"/>
              <a:buChar char="ü"/>
              <a:tabLst>
                <a:tab pos="93663" algn="l"/>
              </a:tabLst>
            </a:pPr>
            <a:r>
              <a:rPr lang="en-GB" altLang="zh-CN" sz="4000" dirty="0">
                <a:solidFill>
                  <a:srgbClr val="000000"/>
                </a:solidFill>
                <a:latin typeface="Times New Roman" pitchFamily="18" charset="0"/>
              </a:rPr>
              <a:t> </a:t>
            </a:r>
            <a:r>
              <a:rPr lang="en-GB" altLang="zh-CN" sz="4000" dirty="0" smtClean="0">
                <a:solidFill>
                  <a:srgbClr val="000000"/>
                </a:solidFill>
                <a:latin typeface="Times New Roman" pitchFamily="18" charset="0"/>
              </a:rPr>
              <a:t>A passion for web development </a:t>
            </a:r>
            <a:r>
              <a:rPr lang="en-US" altLang="zh-CN" sz="4000" dirty="0" smtClean="0">
                <a:solidFill>
                  <a:srgbClr val="000000"/>
                </a:solidFill>
                <a:latin typeface="Times New Roman" pitchFamily="18" charset="0"/>
                <a:sym typeface="Wingdings"/>
              </a:rPr>
              <a:t></a:t>
            </a:r>
            <a:endParaRPr lang="en-GB" altLang="zh-CN" sz="3400" dirty="0">
              <a:latin typeface="Times New Roman" pitchFamily="18" charset="0"/>
            </a:endParaRPr>
          </a:p>
          <a:p>
            <a:pPr marL="542925" indent="-542925" eaLnBrk="1" hangingPunct="1">
              <a:buClr>
                <a:srgbClr val="FF0003"/>
              </a:buClr>
              <a:buSzPct val="80000"/>
              <a:tabLst>
                <a:tab pos="93663" algn="l"/>
              </a:tabLst>
            </a:pPr>
            <a:endParaRPr lang="en-GB" altLang="zh-CN" sz="2600" dirty="0">
              <a:latin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txBox="1">
            <a:spLocks noChangeArrowheads="1"/>
          </p:cNvSpPr>
          <p:nvPr/>
        </p:nvSpPr>
        <p:spPr bwMode="auto">
          <a:xfrm>
            <a:off x="500063" y="358775"/>
            <a:ext cx="8443912" cy="909638"/>
          </a:xfrm>
          <a:prstGeom prst="rect">
            <a:avLst/>
          </a:prstGeom>
          <a:noFill/>
          <a:ln w="9525">
            <a:noFill/>
            <a:miter lim="800000"/>
            <a:headEnd/>
            <a:tailEnd/>
          </a:ln>
        </p:spPr>
        <p:txBody>
          <a:bodyPr lIns="0" tIns="0" rIns="0" bIns="0"/>
          <a:lstStyle/>
          <a:p>
            <a:pPr algn="ctr" eaLnBrk="1" hangingPunct="1"/>
            <a:r>
              <a:rPr lang="en-GB" sz="4000" b="1">
                <a:solidFill>
                  <a:srgbClr val="C00000"/>
                </a:solidFill>
                <a:latin typeface="Trebuchet MS" pitchFamily="34" charset="0"/>
              </a:rPr>
              <a:t>What you won’t get from this Unit?</a:t>
            </a:r>
            <a:endParaRPr lang="en-GB" sz="4000" b="1">
              <a:solidFill>
                <a:srgbClr val="595959"/>
              </a:solidFill>
              <a:latin typeface="Trebuchet MS" pitchFamily="34" charset="0"/>
            </a:endParaRPr>
          </a:p>
        </p:txBody>
      </p:sp>
      <p:sp>
        <p:nvSpPr>
          <p:cNvPr id="8195" name="Rectangle 3"/>
          <p:cNvSpPr txBox="1">
            <a:spLocks noChangeArrowheads="1"/>
          </p:cNvSpPr>
          <p:nvPr/>
        </p:nvSpPr>
        <p:spPr bwMode="auto">
          <a:xfrm>
            <a:off x="395288" y="1556792"/>
            <a:ext cx="8497887" cy="4608512"/>
          </a:xfrm>
          <a:prstGeom prst="rect">
            <a:avLst/>
          </a:prstGeom>
          <a:noFill/>
          <a:ln w="9525">
            <a:noFill/>
            <a:miter lim="800000"/>
            <a:headEnd/>
            <a:tailEnd/>
          </a:ln>
        </p:spPr>
        <p:txBody>
          <a:bodyPr lIns="0" tIns="0" rIns="0" bIns="0"/>
          <a:lstStyle/>
          <a:p>
            <a:pPr marL="714375" indent="-533400" eaLnBrk="1" hangingPunct="1">
              <a:spcAft>
                <a:spcPts val="2400"/>
              </a:spcAft>
              <a:buClr>
                <a:srgbClr val="C00000"/>
              </a:buClr>
              <a:buSzPct val="120000"/>
              <a:buFont typeface="Symbol" pitchFamily="18" charset="2"/>
              <a:buChar char="´"/>
              <a:tabLst>
                <a:tab pos="93663" algn="l"/>
              </a:tabLst>
            </a:pPr>
            <a:r>
              <a:rPr lang="en-GB" altLang="zh-CN" sz="3600" dirty="0">
                <a:latin typeface="Times New Roman" pitchFamily="18" charset="0"/>
              </a:rPr>
              <a:t>This unit does </a:t>
            </a:r>
            <a:r>
              <a:rPr lang="en-GB" altLang="zh-CN" sz="3600" i="1" dirty="0">
                <a:latin typeface="Times New Roman" pitchFamily="18" charset="0"/>
              </a:rPr>
              <a:t>not</a:t>
            </a:r>
            <a:r>
              <a:rPr lang="en-GB" altLang="zh-CN" sz="3600" dirty="0">
                <a:latin typeface="Times New Roman" pitchFamily="18" charset="0"/>
              </a:rPr>
              <a:t> provide information about what happens on the </a:t>
            </a:r>
            <a:r>
              <a:rPr lang="en-GB" altLang="zh-CN" sz="3600" i="1" dirty="0" smtClean="0">
                <a:latin typeface="Times New Roman" pitchFamily="18" charset="0"/>
              </a:rPr>
              <a:t>server</a:t>
            </a:r>
          </a:p>
          <a:p>
            <a:pPr marL="714375" indent="-533400" eaLnBrk="1" hangingPunct="1">
              <a:spcAft>
                <a:spcPts val="2400"/>
              </a:spcAft>
              <a:buClr>
                <a:srgbClr val="C00000"/>
              </a:buClr>
              <a:buSzPct val="120000"/>
              <a:buFont typeface="Symbol" pitchFamily="18" charset="2"/>
              <a:buChar char="´"/>
              <a:tabLst>
                <a:tab pos="93663" algn="l"/>
              </a:tabLst>
            </a:pPr>
            <a:r>
              <a:rPr lang="en-GB" altLang="zh-CN" sz="3600" dirty="0" smtClean="0">
                <a:latin typeface="Times New Roman" pitchFamily="18" charset="0"/>
              </a:rPr>
              <a:t>This unit will </a:t>
            </a:r>
            <a:r>
              <a:rPr lang="en-GB" altLang="zh-CN" sz="3600" i="1" dirty="0" smtClean="0">
                <a:latin typeface="Times New Roman" pitchFamily="18" charset="0"/>
              </a:rPr>
              <a:t>not</a:t>
            </a:r>
            <a:r>
              <a:rPr lang="en-GB" altLang="zh-CN" sz="3600" dirty="0" smtClean="0">
                <a:latin typeface="Times New Roman" pitchFamily="18" charset="0"/>
              </a:rPr>
              <a:t> consider </a:t>
            </a:r>
            <a:r>
              <a:rPr lang="en-GB" altLang="zh-CN" sz="3600" i="1" dirty="0" smtClean="0">
                <a:latin typeface="Times New Roman" pitchFamily="18" charset="0"/>
              </a:rPr>
              <a:t>mobile</a:t>
            </a:r>
            <a:r>
              <a:rPr lang="en-GB" altLang="zh-CN" sz="3600" dirty="0" smtClean="0">
                <a:latin typeface="Times New Roman" pitchFamily="18" charset="0"/>
              </a:rPr>
              <a:t> web development</a:t>
            </a:r>
            <a:endParaRPr lang="en-GB" altLang="zh-CN" sz="3600" dirty="0">
              <a:latin typeface="Times New Roman" pitchFamily="18" charset="0"/>
            </a:endParaRPr>
          </a:p>
          <a:p>
            <a:pPr marL="714375" indent="-533400" eaLnBrk="1" hangingPunct="1">
              <a:spcAft>
                <a:spcPts val="2400"/>
              </a:spcAft>
              <a:buClr>
                <a:srgbClr val="C00000"/>
              </a:buClr>
              <a:buSzPct val="120000"/>
              <a:tabLst>
                <a:tab pos="93663" algn="l"/>
              </a:tabLst>
            </a:pPr>
            <a:r>
              <a:rPr lang="en-GB" altLang="zh-CN" sz="3600" i="1" dirty="0">
                <a:latin typeface="Times New Roman" pitchFamily="18" charset="0"/>
              </a:rPr>
              <a:t>      </a:t>
            </a:r>
            <a:r>
              <a:rPr lang="en-GB" altLang="zh-CN" sz="3600" i="1" dirty="0" smtClean="0">
                <a:latin typeface="Times New Roman" pitchFamily="18" charset="0"/>
              </a:rPr>
              <a:t>Level 5: </a:t>
            </a:r>
            <a:r>
              <a:rPr lang="en-GB" altLang="zh-CN" sz="3600" i="1" dirty="0">
                <a:latin typeface="Times New Roman" pitchFamily="18" charset="0"/>
              </a:rPr>
              <a:t>“Developing for the Internet</a:t>
            </a:r>
            <a:r>
              <a:rPr lang="en-GB" altLang="zh-CN" sz="3600" i="1" dirty="0" smtClean="0">
                <a:latin typeface="Times New Roman" pitchFamily="18" charset="0"/>
              </a:rPr>
              <a:t>”</a:t>
            </a:r>
          </a:p>
          <a:p>
            <a:pPr marL="714375" indent="-533400" algn="ctr" eaLnBrk="1" hangingPunct="1">
              <a:spcAft>
                <a:spcPts val="2400"/>
              </a:spcAft>
              <a:buClr>
                <a:srgbClr val="C00000"/>
              </a:buClr>
              <a:buSzPct val="120000"/>
              <a:tabLst>
                <a:tab pos="93663" algn="l"/>
              </a:tabLst>
            </a:pPr>
            <a:r>
              <a:rPr lang="en-GB" altLang="zh-CN" sz="3600" i="1" dirty="0" smtClean="0">
                <a:latin typeface="Times New Roman" pitchFamily="18" charset="0"/>
              </a:rPr>
              <a:t>Level 6: </a:t>
            </a:r>
            <a:r>
              <a:rPr lang="en-GB" altLang="zh-CN" sz="3600" i="1" dirty="0">
                <a:latin typeface="Times New Roman" pitchFamily="18" charset="0"/>
              </a:rPr>
              <a:t>“Web Application Development</a:t>
            </a:r>
            <a:r>
              <a:rPr lang="en-GB" altLang="zh-CN" sz="3600" i="1" dirty="0" smtClean="0">
                <a:latin typeface="Times New Roman" pitchFamily="18" charset="0"/>
              </a:rPr>
              <a:t>”</a:t>
            </a:r>
          </a:p>
          <a:p>
            <a:pPr marL="714375" indent="-533400" eaLnBrk="1" hangingPunct="1">
              <a:spcAft>
                <a:spcPts val="2400"/>
              </a:spcAft>
              <a:buClr>
                <a:srgbClr val="C00000"/>
              </a:buClr>
              <a:buSzPct val="120000"/>
              <a:tabLst>
                <a:tab pos="93663" algn="l"/>
              </a:tabLst>
            </a:pPr>
            <a:endParaRPr lang="en-GB" altLang="zh-CN" sz="4000" dirty="0">
              <a:latin typeface="Times New Roman" pitchFamily="18" charset="0"/>
            </a:endParaRPr>
          </a:p>
          <a:p>
            <a:pPr marL="714375" indent="-533400" eaLnBrk="1" hangingPunct="1">
              <a:spcAft>
                <a:spcPts val="1200"/>
              </a:spcAft>
              <a:buClr>
                <a:srgbClr val="C00000"/>
              </a:buClr>
              <a:buSzPct val="80000"/>
              <a:tabLst>
                <a:tab pos="93663" algn="l"/>
              </a:tabLst>
            </a:pPr>
            <a:endParaRPr lang="en-GB" altLang="zh-CN" sz="3400" dirty="0">
              <a:latin typeface="Times New Roman" pitchFamily="18" charset="0"/>
            </a:endParaRPr>
          </a:p>
          <a:p>
            <a:pPr marL="714375" indent="-533400" eaLnBrk="1" hangingPunct="1">
              <a:buClr>
                <a:srgbClr val="FF0003"/>
              </a:buClr>
              <a:buSzPct val="80000"/>
              <a:tabLst>
                <a:tab pos="93663" algn="l"/>
              </a:tabLst>
            </a:pPr>
            <a:endParaRPr lang="en-GB" altLang="zh-CN" sz="2600" dirty="0">
              <a:latin typeface="Times New Roman" pitchFamily="18" charset="0"/>
            </a:endParaRPr>
          </a:p>
        </p:txBody>
      </p:sp>
    </p:spTree>
    <p:extLst>
      <p:ext uri="{BB962C8B-B14F-4D97-AF65-F5344CB8AC3E}">
        <p14:creationId xmlns:p14="http://schemas.microsoft.com/office/powerpoint/2010/main" val="302908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 calcmode="lin" valueType="num">
                                      <p:cBhvr additive="base">
                                        <p:cTn id="7"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anim calcmode="lin" valueType="num">
                                      <p:cBhvr additive="base">
                                        <p:cTn id="11"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rebuchet MS"/>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5147</TotalTime>
  <Words>1054</Words>
  <Application>Microsoft Macintosh PowerPoint</Application>
  <PresentationFormat>On-screen Show (4:3)</PresentationFormat>
  <Paragraphs>139</Paragraphs>
  <Slides>19</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Calibri</vt:lpstr>
      <vt:lpstr>MS PGothic</vt:lpstr>
      <vt:lpstr>ＭＳ Ｐゴシック</vt:lpstr>
      <vt:lpstr>Symbol</vt:lpstr>
      <vt:lpstr>Times New Roman</vt:lpstr>
      <vt:lpstr>Trebuchet MS</vt:lpstr>
      <vt:lpstr>Wingdings</vt:lpstr>
      <vt:lpstr>宋体</vt:lpstr>
      <vt:lpstr>Arial</vt:lpstr>
      <vt:lpstr>Blank Presentation</vt:lpstr>
      <vt:lpstr>Internet Technology    (Unit Code: SWD400)</vt:lpstr>
      <vt:lpstr>PowerPoint Presentation</vt:lpstr>
      <vt:lpstr>Internet Technology   (week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HTML?</vt:lpstr>
      <vt:lpstr>Simple HTML Demo</vt:lpstr>
      <vt:lpstr>PowerPoint Presentation</vt:lpstr>
      <vt:lpstr>PowerPoint Presentation</vt:lpstr>
      <vt:lpstr>W3Schools Online Web Tutorials</vt:lpstr>
      <vt:lpstr>PowerPoint Presentation</vt:lpstr>
      <vt:lpstr>PowerPoint Presentation</vt:lpstr>
    </vt:vector>
  </TitlesOfParts>
  <Company>proctor &amp; stevenson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postle</dc:creator>
  <cp:lastModifiedBy>Joe Appleton</cp:lastModifiedBy>
  <cp:revision>178</cp:revision>
  <dcterms:created xsi:type="dcterms:W3CDTF">2005-12-05T10:00:54Z</dcterms:created>
  <dcterms:modified xsi:type="dcterms:W3CDTF">2016-09-25T17:54:15Z</dcterms:modified>
</cp:coreProperties>
</file>