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65" r:id="rId2"/>
    <p:sldId id="306" r:id="rId3"/>
    <p:sldId id="318" r:id="rId4"/>
    <p:sldId id="317" r:id="rId5"/>
    <p:sldId id="282" r:id="rId6"/>
    <p:sldId id="307" r:id="rId7"/>
    <p:sldId id="320" r:id="rId8"/>
    <p:sldId id="309" r:id="rId9"/>
    <p:sldId id="281" r:id="rId10"/>
    <p:sldId id="316" r:id="rId11"/>
    <p:sldId id="319" r:id="rId12"/>
    <p:sldId id="310" r:id="rId13"/>
    <p:sldId id="300" r:id="rId14"/>
    <p:sldId id="286" r:id="rId15"/>
    <p:sldId id="287" r:id="rId16"/>
    <p:sldId id="294" r:id="rId17"/>
    <p:sldId id="305" r:id="rId18"/>
    <p:sldId id="301" r:id="rId19"/>
    <p:sldId id="266" r:id="rId20"/>
    <p:sldId id="315" r:id="rId21"/>
  </p:sldIdLst>
  <p:sldSz cx="9144000" cy="6858000" type="screen4x3"/>
  <p:notesSz cx="6781800" cy="9926638"/>
  <p:defaultTextStyle>
    <a:defPPr>
      <a:defRPr lang="en-US"/>
    </a:defPPr>
    <a:lvl1pPr algn="l" rtl="0" eaLnBrk="0" fontAlgn="base" hangingPunct="0">
      <a:spcBef>
        <a:spcPct val="0"/>
      </a:spcBef>
      <a:spcAft>
        <a:spcPct val="0"/>
      </a:spcAft>
      <a:defRPr sz="2400" kern="1200">
        <a:solidFill>
          <a:schemeClr val="tx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orient="horz" pos="4128">
          <p15:clr>
            <a:srgbClr val="A4A3A4"/>
          </p15:clr>
        </p15:guide>
        <p15:guide id="3" orient="horz" pos="1008">
          <p15:clr>
            <a:srgbClr val="A4A3A4"/>
          </p15:clr>
        </p15:guide>
        <p15:guide id="4" pos="720">
          <p15:clr>
            <a:srgbClr val="A4A3A4"/>
          </p15:clr>
        </p15:guide>
      </p15:sldGuideLst>
    </p:ext>
    <p:ext uri="{2D200454-40CA-4A62-9FC3-DE9A4176ACB9}">
      <p15:notesGuideLst xmlns:p15="http://schemas.microsoft.com/office/powerpoint/2012/main">
        <p15:guide id="1" orient="horz" pos="3127">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FF0101"/>
    <a:srgbClr val="0000CC"/>
    <a:srgbClr val="CCECFF"/>
    <a:srgbClr val="0099FF"/>
    <a:srgbClr val="6699FF"/>
    <a:srgbClr val="DC9006"/>
    <a:srgbClr val="3399FF"/>
    <a:srgbClr val="FFC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98" autoAdjust="0"/>
    <p:restoredTop sz="84846" autoAdjust="0"/>
  </p:normalViewPr>
  <p:slideViewPr>
    <p:cSldViewPr>
      <p:cViewPr>
        <p:scale>
          <a:sx n="100" d="100"/>
          <a:sy n="100" d="100"/>
        </p:scale>
        <p:origin x="144" y="176"/>
      </p:cViewPr>
      <p:guideLst>
        <p:guide orient="horz" pos="2160"/>
        <p:guide orient="horz" pos="4128"/>
        <p:guide orient="horz" pos="1008"/>
        <p:guide pos="7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notesViewPr>
    <p:cSldViewPr>
      <p:cViewPr>
        <p:scale>
          <a:sx n="100" d="100"/>
          <a:sy n="100" d="100"/>
        </p:scale>
        <p:origin x="-924" y="944"/>
      </p:cViewPr>
      <p:guideLst>
        <p:guide orient="horz" pos="3127"/>
        <p:guide pos="213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6867" name="Rectangle 3"/>
          <p:cNvSpPr>
            <a:spLocks noGrp="1" noChangeArrowheads="1"/>
          </p:cNvSpPr>
          <p:nvPr>
            <p:ph type="dt" sz="quarter" idx="1"/>
          </p:nvPr>
        </p:nvSpPr>
        <p:spPr bwMode="auto">
          <a:xfrm>
            <a:off x="3841750" y="0"/>
            <a:ext cx="2938463"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GB"/>
          </a:p>
        </p:txBody>
      </p:sp>
      <p:sp>
        <p:nvSpPr>
          <p:cNvPr id="36868" name="Rectangle 4"/>
          <p:cNvSpPr>
            <a:spLocks noGrp="1" noChangeArrowheads="1"/>
          </p:cNvSpPr>
          <p:nvPr>
            <p:ph type="ftr" sz="quarter" idx="2"/>
          </p:nvPr>
        </p:nvSpPr>
        <p:spPr bwMode="auto">
          <a:xfrm>
            <a:off x="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36869" name="Rectangle 5"/>
          <p:cNvSpPr>
            <a:spLocks noGrp="1" noChangeArrowheads="1"/>
          </p:cNvSpPr>
          <p:nvPr>
            <p:ph type="sldNum" sz="quarter" idx="3"/>
          </p:nvPr>
        </p:nvSpPr>
        <p:spPr bwMode="auto">
          <a:xfrm>
            <a:off x="3841750" y="9428163"/>
            <a:ext cx="2938463"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425F203-07D7-4C69-ABA6-6AF1DFEC720D}" type="slidenum">
              <a:rPr lang="en-GB"/>
              <a:pPr>
                <a:defRPr/>
              </a:pPr>
              <a:t>‹#›</a:t>
            </a:fld>
            <a:endParaRPr lang="en-GB"/>
          </a:p>
        </p:txBody>
      </p:sp>
    </p:spTree>
    <p:extLst>
      <p:ext uri="{BB962C8B-B14F-4D97-AF65-F5344CB8AC3E}">
        <p14:creationId xmlns:p14="http://schemas.microsoft.com/office/powerpoint/2010/main" val="9858429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463" cy="496888"/>
          </a:xfrm>
          <a:prstGeom prst="rect">
            <a:avLst/>
          </a:prstGeom>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GB"/>
          </a:p>
        </p:txBody>
      </p:sp>
      <p:sp>
        <p:nvSpPr>
          <p:cNvPr id="3" name="Date Placeholder 2"/>
          <p:cNvSpPr>
            <a:spLocks noGrp="1"/>
          </p:cNvSpPr>
          <p:nvPr>
            <p:ph type="dt" idx="1"/>
          </p:nvPr>
        </p:nvSpPr>
        <p:spPr>
          <a:xfrm>
            <a:off x="3841750" y="0"/>
            <a:ext cx="2938463" cy="496888"/>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23F0975A-4C42-4D28-A0FA-178B8CCEEF61}" type="datetimeFigureOut">
              <a:rPr lang="en-US"/>
              <a:pPr>
                <a:defRPr/>
              </a:pPr>
              <a:t>9/25/16</a:t>
            </a:fld>
            <a:endParaRPr lang="en-GB"/>
          </a:p>
        </p:txBody>
      </p:sp>
      <p:sp>
        <p:nvSpPr>
          <p:cNvPr id="4" name="Slide Image Placeholder 3"/>
          <p:cNvSpPr>
            <a:spLocks noGrp="1" noRot="1" noChangeAspect="1"/>
          </p:cNvSpPr>
          <p:nvPr>
            <p:ph type="sldImg" idx="2"/>
          </p:nvPr>
        </p:nvSpPr>
        <p:spPr>
          <a:xfrm>
            <a:off x="909638"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smtClean="0"/>
          </a:p>
        </p:txBody>
      </p:sp>
      <p:sp>
        <p:nvSpPr>
          <p:cNvPr id="5" name="Notes Placeholder 4"/>
          <p:cNvSpPr>
            <a:spLocks noGrp="1"/>
          </p:cNvSpPr>
          <p:nvPr>
            <p:ph type="body" sz="quarter" idx="3"/>
          </p:nvPr>
        </p:nvSpPr>
        <p:spPr>
          <a:xfrm>
            <a:off x="677863" y="4714875"/>
            <a:ext cx="54260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9428163"/>
            <a:ext cx="2938463" cy="496887"/>
          </a:xfrm>
          <a:prstGeom prst="rect">
            <a:avLst/>
          </a:prstGeom>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GB"/>
          </a:p>
        </p:txBody>
      </p:sp>
      <p:sp>
        <p:nvSpPr>
          <p:cNvPr id="7" name="Slide Number Placeholder 6"/>
          <p:cNvSpPr>
            <a:spLocks noGrp="1"/>
          </p:cNvSpPr>
          <p:nvPr>
            <p:ph type="sldNum" sz="quarter" idx="5"/>
          </p:nvPr>
        </p:nvSpPr>
        <p:spPr>
          <a:xfrm>
            <a:off x="3841750" y="9428163"/>
            <a:ext cx="2938463"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C4CE3D5-9C32-4B67-963F-A97662ADCAC2}" type="slidenum">
              <a:rPr lang="en-GB"/>
              <a:pPr>
                <a:defRPr/>
              </a:pPr>
              <a:t>‹#›</a:t>
            </a:fld>
            <a:endParaRPr lang="en-GB"/>
          </a:p>
        </p:txBody>
      </p:sp>
    </p:spTree>
    <p:extLst>
      <p:ext uri="{BB962C8B-B14F-4D97-AF65-F5344CB8AC3E}">
        <p14:creationId xmlns:p14="http://schemas.microsoft.com/office/powerpoint/2010/main" val="21704889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a:lstStyle/>
          <a:p>
            <a:endParaRPr lang="en-GB" smtClean="0"/>
          </a:p>
        </p:txBody>
      </p:sp>
      <p:sp>
        <p:nvSpPr>
          <p:cNvPr id="37892" name="Slide Number Placeholder 3"/>
          <p:cNvSpPr>
            <a:spLocks noGrp="1"/>
          </p:cNvSpPr>
          <p:nvPr>
            <p:ph type="sldNum" sz="quarter" idx="5"/>
          </p:nvPr>
        </p:nvSpPr>
        <p:spPr bwMode="auto">
          <a:noFill/>
          <a:ln>
            <a:miter lim="800000"/>
            <a:headEnd/>
            <a:tailEnd/>
          </a:ln>
        </p:spPr>
        <p:txBody>
          <a:bodyPr/>
          <a:lstStyle/>
          <a:p>
            <a:fld id="{AD8B5038-126A-4861-9462-997DEC6360D1}" type="slidenum">
              <a:rPr lang="en-GB" smtClean="0"/>
              <a:pPr/>
              <a:t>1</a:t>
            </a:fld>
            <a:endParaRPr lang="en-GB" smtClean="0"/>
          </a:p>
        </p:txBody>
      </p:sp>
    </p:spTree>
    <p:extLst>
      <p:ext uri="{BB962C8B-B14F-4D97-AF65-F5344CB8AC3E}">
        <p14:creationId xmlns:p14="http://schemas.microsoft.com/office/powerpoint/2010/main" val="1923104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ln>
            <a:miter lim="800000"/>
            <a:headEnd/>
            <a:tailEnd/>
          </a:ln>
        </p:spPr>
        <p:txBody>
          <a:bodyPr/>
          <a:lstStyle/>
          <a:p>
            <a:fld id="{1DC1DAAA-B61E-4B13-A3CA-5F53EA3A7023}" type="slidenum">
              <a:rPr lang="en-US" altLang="zh-CN" smtClean="0"/>
              <a:pPr/>
              <a:t>14</a:t>
            </a:fld>
            <a:endParaRPr lang="en-US" altLang="zh-CN" smtClean="0"/>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4276" name="Rectangle 3"/>
          <p:cNvSpPr>
            <a:spLocks noGrp="1" noChangeArrowheads="1"/>
          </p:cNvSpPr>
          <p:nvPr>
            <p:ph type="body" idx="1"/>
          </p:nvPr>
        </p:nvSpPr>
        <p:spPr bwMode="auto">
          <a:noFill/>
        </p:spPr>
        <p:txBody>
          <a:bodyPr/>
          <a:lstStyle/>
          <a:p>
            <a:r>
              <a:rPr lang="en-US" altLang="zh-CN" smtClean="0"/>
              <a:t>A little bit history about hypertext. Originated from Vannevar Bush, hypertext is an idea of linking documents together to make it easier to keep track of relationships between documents. The concept is more focus on individual, instead of a global system linking documents from many sources. </a:t>
            </a:r>
          </a:p>
          <a:p>
            <a:endParaRPr lang="en-US" altLang="zh-CN" smtClean="0"/>
          </a:p>
          <a:p>
            <a:r>
              <a:rPr lang="en-US" altLang="zh-CN" smtClean="0"/>
              <a:t>----</a:t>
            </a:r>
          </a:p>
          <a:p>
            <a:endParaRPr lang="en-US" altLang="zh-CN" smtClean="0"/>
          </a:p>
          <a:p>
            <a:r>
              <a:rPr lang="en-GB" smtClean="0"/>
              <a:t>Other then the obvious, the letter "L," there's not much of a difference between the two extensions. Most, if not all, web browsers and servers will treat a file with an HTM extension exactly as it would a file with an HTML extension, and vice versa</a:t>
            </a:r>
          </a:p>
          <a:p>
            <a:r>
              <a:rPr lang="en-US" altLang="zh-CN" smtClean="0"/>
              <a:t>http://www.sightspecific.com/~mosh/WWW_FAQ/ext.html</a:t>
            </a:r>
          </a:p>
          <a:p>
            <a:r>
              <a:rPr lang="en-US" altLang="zh-CN" smtClean="0"/>
              <a:t>-----</a:t>
            </a:r>
          </a:p>
        </p:txBody>
      </p:sp>
    </p:spTree>
    <p:extLst>
      <p:ext uri="{BB962C8B-B14F-4D97-AF65-F5344CB8AC3E}">
        <p14:creationId xmlns:p14="http://schemas.microsoft.com/office/powerpoint/2010/main" val="275304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a:lstStyle/>
          <a:p>
            <a:endParaRPr lang="en-GB" smtClean="0"/>
          </a:p>
        </p:txBody>
      </p:sp>
      <p:sp>
        <p:nvSpPr>
          <p:cNvPr id="55300" name="Slide Number Placeholder 3"/>
          <p:cNvSpPr>
            <a:spLocks noGrp="1"/>
          </p:cNvSpPr>
          <p:nvPr>
            <p:ph type="sldNum" sz="quarter" idx="5"/>
          </p:nvPr>
        </p:nvSpPr>
        <p:spPr bwMode="auto">
          <a:noFill/>
          <a:ln>
            <a:miter lim="800000"/>
            <a:headEnd/>
            <a:tailEnd/>
          </a:ln>
        </p:spPr>
        <p:txBody>
          <a:bodyPr/>
          <a:lstStyle/>
          <a:p>
            <a:fld id="{965B33FB-F30F-401F-8A87-F4FF129CBD0D}" type="slidenum">
              <a:rPr lang="en-GB" smtClean="0"/>
              <a:pPr/>
              <a:t>15</a:t>
            </a:fld>
            <a:endParaRPr lang="en-GB" smtClean="0"/>
          </a:p>
        </p:txBody>
      </p:sp>
    </p:spTree>
    <p:extLst>
      <p:ext uri="{BB962C8B-B14F-4D97-AF65-F5344CB8AC3E}">
        <p14:creationId xmlns:p14="http://schemas.microsoft.com/office/powerpoint/2010/main" val="2111340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a:lstStyle/>
          <a:p>
            <a:r>
              <a:rPr lang="en-GB" smtClean="0"/>
              <a:t>The link address is specified in the href attribute</a:t>
            </a:r>
          </a:p>
        </p:txBody>
      </p:sp>
      <p:sp>
        <p:nvSpPr>
          <p:cNvPr id="60420" name="Slide Number Placeholder 3"/>
          <p:cNvSpPr>
            <a:spLocks noGrp="1"/>
          </p:cNvSpPr>
          <p:nvPr>
            <p:ph type="sldNum" sz="quarter" idx="5"/>
          </p:nvPr>
        </p:nvSpPr>
        <p:spPr bwMode="auto">
          <a:noFill/>
          <a:ln>
            <a:miter lim="800000"/>
            <a:headEnd/>
            <a:tailEnd/>
          </a:ln>
        </p:spPr>
        <p:txBody>
          <a:bodyPr/>
          <a:lstStyle/>
          <a:p>
            <a:fld id="{D2267919-C7B6-4CA8-9A49-DC9C37204E69}" type="slidenum">
              <a:rPr lang="en-GB" smtClean="0"/>
              <a:pPr/>
              <a:t>16</a:t>
            </a:fld>
            <a:endParaRPr lang="en-GB" smtClean="0"/>
          </a:p>
        </p:txBody>
      </p:sp>
    </p:spTree>
    <p:extLst>
      <p:ext uri="{BB962C8B-B14F-4D97-AF65-F5344CB8AC3E}">
        <p14:creationId xmlns:p14="http://schemas.microsoft.com/office/powerpoint/2010/main" val="1877601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a:lstStyle/>
          <a:p>
            <a:r>
              <a:rPr lang="en-GB" smtClean="0"/>
              <a:t>Src stands for "source". The value of the src attribute is the URL of the image you want to display</a:t>
            </a:r>
          </a:p>
          <a:p>
            <a:endParaRPr lang="en-GB" smtClean="0"/>
          </a:p>
          <a:p>
            <a:endParaRPr lang="en-GB" smtClean="0"/>
          </a:p>
          <a:p>
            <a:r>
              <a:rPr lang="en-GB" smtClean="0"/>
              <a:t>The alt attribute provides alternative information for an image if a user for some reason cannot view it (because of slow connection, an error in the src attribute, or if the user uses a screen reader).</a:t>
            </a:r>
          </a:p>
          <a:p>
            <a:endParaRPr lang="en-GB" smtClean="0"/>
          </a:p>
          <a:p>
            <a:r>
              <a:rPr lang="en-GB" smtClean="0"/>
              <a:t>The link address is specified in the href attribute</a:t>
            </a:r>
          </a:p>
        </p:txBody>
      </p:sp>
      <p:sp>
        <p:nvSpPr>
          <p:cNvPr id="61444" name="Slide Number Placeholder 3"/>
          <p:cNvSpPr>
            <a:spLocks noGrp="1"/>
          </p:cNvSpPr>
          <p:nvPr>
            <p:ph type="sldNum" sz="quarter" idx="5"/>
          </p:nvPr>
        </p:nvSpPr>
        <p:spPr bwMode="auto">
          <a:noFill/>
          <a:ln>
            <a:miter lim="800000"/>
            <a:headEnd/>
            <a:tailEnd/>
          </a:ln>
        </p:spPr>
        <p:txBody>
          <a:bodyPr/>
          <a:lstStyle/>
          <a:p>
            <a:fld id="{54E40160-C7A8-4B38-9F96-A2AAEBCE7093}" type="slidenum">
              <a:rPr lang="en-GB" smtClean="0"/>
              <a:pPr/>
              <a:t>17</a:t>
            </a:fld>
            <a:endParaRPr lang="en-GB" smtClean="0"/>
          </a:p>
        </p:txBody>
      </p:sp>
    </p:spTree>
    <p:extLst>
      <p:ext uri="{BB962C8B-B14F-4D97-AF65-F5344CB8AC3E}">
        <p14:creationId xmlns:p14="http://schemas.microsoft.com/office/powerpoint/2010/main" val="3127077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a:lstStyle/>
          <a:p>
            <a:endParaRPr lang="en-GB" smtClean="0"/>
          </a:p>
        </p:txBody>
      </p:sp>
      <p:sp>
        <p:nvSpPr>
          <p:cNvPr id="64516" name="Slide Number Placeholder 3"/>
          <p:cNvSpPr>
            <a:spLocks noGrp="1"/>
          </p:cNvSpPr>
          <p:nvPr>
            <p:ph type="sldNum" sz="quarter" idx="5"/>
          </p:nvPr>
        </p:nvSpPr>
        <p:spPr bwMode="auto">
          <a:noFill/>
          <a:ln>
            <a:miter lim="800000"/>
            <a:headEnd/>
            <a:tailEnd/>
          </a:ln>
        </p:spPr>
        <p:txBody>
          <a:bodyPr/>
          <a:lstStyle/>
          <a:p>
            <a:fld id="{F1CC1756-0B1C-4B73-80EA-635050A30487}" type="slidenum">
              <a:rPr lang="en-GB" smtClean="0"/>
              <a:pPr/>
              <a:t>18</a:t>
            </a:fld>
            <a:endParaRPr lang="en-GB" smtClean="0"/>
          </a:p>
        </p:txBody>
      </p:sp>
    </p:spTree>
    <p:extLst>
      <p:ext uri="{BB962C8B-B14F-4D97-AF65-F5344CB8AC3E}">
        <p14:creationId xmlns:p14="http://schemas.microsoft.com/office/powerpoint/2010/main" val="3677995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a:lstStyle/>
          <a:p>
            <a:endParaRPr lang="en-GB" smtClean="0"/>
          </a:p>
        </p:txBody>
      </p:sp>
      <p:sp>
        <p:nvSpPr>
          <p:cNvPr id="65540" name="Slide Number Placeholder 3"/>
          <p:cNvSpPr>
            <a:spLocks noGrp="1"/>
          </p:cNvSpPr>
          <p:nvPr>
            <p:ph type="sldNum" sz="quarter" idx="5"/>
          </p:nvPr>
        </p:nvSpPr>
        <p:spPr bwMode="auto">
          <a:noFill/>
          <a:ln>
            <a:miter lim="800000"/>
            <a:headEnd/>
            <a:tailEnd/>
          </a:ln>
        </p:spPr>
        <p:txBody>
          <a:bodyPr/>
          <a:lstStyle/>
          <a:p>
            <a:fld id="{C6BCE373-5B11-4E85-BC29-811EA1E107FB}" type="slidenum">
              <a:rPr lang="en-GB" smtClean="0"/>
              <a:pPr/>
              <a:t>19</a:t>
            </a:fld>
            <a:endParaRPr lang="en-GB" smtClean="0"/>
          </a:p>
        </p:txBody>
      </p:sp>
    </p:spTree>
    <p:extLst>
      <p:ext uri="{BB962C8B-B14F-4D97-AF65-F5344CB8AC3E}">
        <p14:creationId xmlns:p14="http://schemas.microsoft.com/office/powerpoint/2010/main" val="3775610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a:lstStyle/>
          <a:p>
            <a:endParaRPr lang="en-GB" smtClean="0"/>
          </a:p>
        </p:txBody>
      </p:sp>
      <p:sp>
        <p:nvSpPr>
          <p:cNvPr id="67588" name="Slide Number Placeholder 3"/>
          <p:cNvSpPr>
            <a:spLocks noGrp="1"/>
          </p:cNvSpPr>
          <p:nvPr>
            <p:ph type="sldNum" sz="quarter" idx="5"/>
          </p:nvPr>
        </p:nvSpPr>
        <p:spPr bwMode="auto">
          <a:noFill/>
          <a:ln>
            <a:miter lim="800000"/>
            <a:headEnd/>
            <a:tailEnd/>
          </a:ln>
        </p:spPr>
        <p:txBody>
          <a:bodyPr/>
          <a:lstStyle/>
          <a:p>
            <a:fld id="{075A1BE3-65F8-41FB-A37C-97438561E47D}" type="slidenum">
              <a:rPr lang="en-GB" smtClean="0"/>
              <a:pPr/>
              <a:t>20</a:t>
            </a:fld>
            <a:endParaRPr lang="en-GB" smtClean="0"/>
          </a:p>
        </p:txBody>
      </p:sp>
    </p:spTree>
    <p:extLst>
      <p:ext uri="{BB962C8B-B14F-4D97-AF65-F5344CB8AC3E}">
        <p14:creationId xmlns:p14="http://schemas.microsoft.com/office/powerpoint/2010/main" val="81480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a:lstStyle/>
          <a:p>
            <a:endParaRPr lang="en-GB" smtClean="0"/>
          </a:p>
        </p:txBody>
      </p:sp>
      <p:sp>
        <p:nvSpPr>
          <p:cNvPr id="15364" name="Slide Number Placeholder 3"/>
          <p:cNvSpPr>
            <a:spLocks noGrp="1"/>
          </p:cNvSpPr>
          <p:nvPr>
            <p:ph type="sldNum" sz="quarter" idx="5"/>
          </p:nvPr>
        </p:nvSpPr>
        <p:spPr bwMode="auto">
          <a:noFill/>
          <a:ln>
            <a:miter lim="800000"/>
            <a:headEnd/>
            <a:tailEnd/>
          </a:ln>
        </p:spPr>
        <p:txBody>
          <a:bodyPr/>
          <a:lstStyle/>
          <a:p>
            <a:fld id="{5457D2E8-E502-42FC-8041-4E5697E5807E}" type="slidenum">
              <a:rPr lang="en-GB" smtClean="0"/>
              <a:pPr/>
              <a:t>2</a:t>
            </a:fld>
            <a:endParaRPr lang="en-GB" smtClean="0"/>
          </a:p>
        </p:txBody>
      </p:sp>
    </p:spTree>
    <p:extLst>
      <p:ext uri="{BB962C8B-B14F-4D97-AF65-F5344CB8AC3E}">
        <p14:creationId xmlns:p14="http://schemas.microsoft.com/office/powerpoint/2010/main" val="3033045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a:lstStyle/>
          <a:p>
            <a:endParaRPr lang="en-GB" smtClean="0"/>
          </a:p>
        </p:txBody>
      </p:sp>
      <p:sp>
        <p:nvSpPr>
          <p:cNvPr id="39940" name="Slide Number Placeholder 3"/>
          <p:cNvSpPr>
            <a:spLocks noGrp="1"/>
          </p:cNvSpPr>
          <p:nvPr>
            <p:ph type="sldNum" sz="quarter" idx="5"/>
          </p:nvPr>
        </p:nvSpPr>
        <p:spPr bwMode="auto">
          <a:noFill/>
          <a:ln>
            <a:miter lim="800000"/>
            <a:headEnd/>
            <a:tailEnd/>
          </a:ln>
        </p:spPr>
        <p:txBody>
          <a:bodyPr/>
          <a:lstStyle/>
          <a:p>
            <a:fld id="{7E38EC94-2EE5-49CC-83FF-7664353A1071}" type="slidenum">
              <a:rPr lang="en-GB" smtClean="0"/>
              <a:pPr/>
              <a:t>5</a:t>
            </a:fld>
            <a:endParaRPr lang="en-GB" smtClean="0"/>
          </a:p>
        </p:txBody>
      </p:sp>
    </p:spTree>
    <p:extLst>
      <p:ext uri="{BB962C8B-B14F-4D97-AF65-F5344CB8AC3E}">
        <p14:creationId xmlns:p14="http://schemas.microsoft.com/office/powerpoint/2010/main" val="216126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6</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GB" smtClean="0"/>
          </a:p>
        </p:txBody>
      </p:sp>
      <p:sp>
        <p:nvSpPr>
          <p:cNvPr id="21508" name="Slide Number Placeholder 3"/>
          <p:cNvSpPr>
            <a:spLocks noGrp="1"/>
          </p:cNvSpPr>
          <p:nvPr>
            <p:ph type="sldNum" sz="quarter" idx="5"/>
          </p:nvPr>
        </p:nvSpPr>
        <p:spPr bwMode="auto">
          <a:noFill/>
          <a:ln>
            <a:miter lim="800000"/>
            <a:headEnd/>
            <a:tailEnd/>
          </a:ln>
        </p:spPr>
        <p:txBody>
          <a:bodyPr/>
          <a:lstStyle/>
          <a:p>
            <a:fld id="{CFF5450F-A3EF-4057-87A9-6172334CC88F}" type="slidenum">
              <a:rPr lang="en-GB" smtClean="0"/>
              <a:pPr/>
              <a:t>8</a:t>
            </a:fld>
            <a:endParaRPr lang="en-GB" smtClean="0"/>
          </a:p>
        </p:txBody>
      </p:sp>
    </p:spTree>
    <p:extLst>
      <p:ext uri="{BB962C8B-B14F-4D97-AF65-F5344CB8AC3E}">
        <p14:creationId xmlns:p14="http://schemas.microsoft.com/office/powerpoint/2010/main" val="1697862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6104FE3-68E9-47DA-8F10-572B1A92EF17}" type="slidenum">
              <a:rPr lang="en-GB" smtClean="0"/>
              <a:pPr/>
              <a:t>9</a:t>
            </a:fld>
            <a:endParaRPr lang="en-GB" smtClean="0"/>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a:lstStyle/>
          <a:p>
            <a:r>
              <a:rPr lang="en-GB" sz="1200" b="1" i="0" kern="1200" dirty="0" smtClean="0">
                <a:solidFill>
                  <a:schemeClr val="tx1"/>
                </a:solidFill>
                <a:effectLst/>
                <a:latin typeface="+mn-lt"/>
                <a:ea typeface="+mn-ea"/>
                <a:cs typeface="+mn-cs"/>
              </a:rPr>
              <a:t>Web Design and Development: all 3</a:t>
            </a:r>
          </a:p>
        </p:txBody>
      </p:sp>
    </p:spTree>
    <p:extLst>
      <p:ext uri="{BB962C8B-B14F-4D97-AF65-F5344CB8AC3E}">
        <p14:creationId xmlns:p14="http://schemas.microsoft.com/office/powerpoint/2010/main" val="238673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a:lstStyle/>
          <a:p>
            <a:endParaRPr lang="en-GB" smtClean="0"/>
          </a:p>
        </p:txBody>
      </p:sp>
      <p:sp>
        <p:nvSpPr>
          <p:cNvPr id="17412" name="Slide Number Placeholder 3"/>
          <p:cNvSpPr>
            <a:spLocks noGrp="1"/>
          </p:cNvSpPr>
          <p:nvPr>
            <p:ph type="sldNum" sz="quarter" idx="5"/>
          </p:nvPr>
        </p:nvSpPr>
        <p:spPr bwMode="auto">
          <a:noFill/>
          <a:ln>
            <a:miter lim="800000"/>
            <a:headEnd/>
            <a:tailEnd/>
          </a:ln>
        </p:spPr>
        <p:txBody>
          <a:bodyPr/>
          <a:lstStyle/>
          <a:p>
            <a:fld id="{6C588666-2FA9-4EF9-A6A2-A724689BE486}" type="slidenum">
              <a:rPr lang="en-GB" smtClean="0"/>
              <a:pPr/>
              <a:t>10</a:t>
            </a:fld>
            <a:endParaRPr lang="en-GB" smtClean="0"/>
          </a:p>
        </p:txBody>
      </p:sp>
    </p:spTree>
    <p:extLst>
      <p:ext uri="{BB962C8B-B14F-4D97-AF65-F5344CB8AC3E}">
        <p14:creationId xmlns:p14="http://schemas.microsoft.com/office/powerpoint/2010/main" val="142700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p:spPr>
      </p:sp>
      <p:sp>
        <p:nvSpPr>
          <p:cNvPr id="22531" name="Notes Placeholder 2"/>
          <p:cNvSpPr>
            <a:spLocks noGrp="1"/>
          </p:cNvSpPr>
          <p:nvPr>
            <p:ph type="body" idx="1"/>
          </p:nvPr>
        </p:nvSpPr>
        <p:spPr bwMode="auto">
          <a:noFill/>
        </p:spPr>
        <p:txBody>
          <a:bodyPr/>
          <a:lstStyle/>
          <a:p>
            <a:endParaRPr lang="en-GB" smtClean="0"/>
          </a:p>
        </p:txBody>
      </p:sp>
      <p:sp>
        <p:nvSpPr>
          <p:cNvPr id="22532" name="Slide Number Placeholder 3"/>
          <p:cNvSpPr>
            <a:spLocks noGrp="1"/>
          </p:cNvSpPr>
          <p:nvPr>
            <p:ph type="sldNum" sz="quarter" idx="5"/>
          </p:nvPr>
        </p:nvSpPr>
        <p:spPr bwMode="auto">
          <a:noFill/>
          <a:ln>
            <a:miter lim="800000"/>
            <a:headEnd/>
            <a:tailEnd/>
          </a:ln>
        </p:spPr>
        <p:txBody>
          <a:bodyPr/>
          <a:lstStyle/>
          <a:p>
            <a:fld id="{95F9670F-0C69-454F-A8ED-CC08BD1E5A6B}" type="slidenum">
              <a:rPr lang="en-GB" smtClean="0"/>
              <a:pPr/>
              <a:t>12</a:t>
            </a:fld>
            <a:endParaRPr lang="en-GB" smtClean="0"/>
          </a:p>
        </p:txBody>
      </p:sp>
    </p:spTree>
    <p:extLst>
      <p:ext uri="{BB962C8B-B14F-4D97-AF65-F5344CB8AC3E}">
        <p14:creationId xmlns:p14="http://schemas.microsoft.com/office/powerpoint/2010/main" val="211011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a:lstStyle/>
          <a:p>
            <a:endParaRPr lang="en-GB" smtClean="0"/>
          </a:p>
        </p:txBody>
      </p:sp>
      <p:sp>
        <p:nvSpPr>
          <p:cNvPr id="52228" name="Slide Number Placeholder 3"/>
          <p:cNvSpPr>
            <a:spLocks noGrp="1"/>
          </p:cNvSpPr>
          <p:nvPr>
            <p:ph type="sldNum" sz="quarter" idx="5"/>
          </p:nvPr>
        </p:nvSpPr>
        <p:spPr bwMode="auto">
          <a:noFill/>
          <a:ln>
            <a:miter lim="800000"/>
            <a:headEnd/>
            <a:tailEnd/>
          </a:ln>
        </p:spPr>
        <p:txBody>
          <a:bodyPr/>
          <a:lstStyle/>
          <a:p>
            <a:fld id="{861127C5-50DC-40AF-92FD-231644126025}" type="slidenum">
              <a:rPr lang="en-GB" smtClean="0"/>
              <a:pPr/>
              <a:t>13</a:t>
            </a:fld>
            <a:endParaRPr lang="en-GB" smtClean="0"/>
          </a:p>
        </p:txBody>
      </p:sp>
    </p:spTree>
    <p:extLst>
      <p:ext uri="{BB962C8B-B14F-4D97-AF65-F5344CB8AC3E}">
        <p14:creationId xmlns:p14="http://schemas.microsoft.com/office/powerpoint/2010/main" val="2475403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78563" y="485775"/>
            <a:ext cx="1943100" cy="50133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49263" y="485775"/>
            <a:ext cx="5676900" cy="50133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49263" y="485775"/>
            <a:ext cx="7772400" cy="1143000"/>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449263" y="1384300"/>
            <a:ext cx="7772400" cy="4114800"/>
          </a:xfrm>
        </p:spPr>
        <p:txBody>
          <a:bodyPr/>
          <a:lstStyle/>
          <a:p>
            <a:pPr lvl="0"/>
            <a:endParaRPr lang="en-GB"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49263" y="485775"/>
            <a:ext cx="7772400" cy="50133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492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411663" y="13843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6"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Slide1_02"/>
          <p:cNvPicPr>
            <a:picLocks noChangeAspect="1" noChangeArrowheads="1"/>
          </p:cNvPicPr>
          <p:nvPr userDrawn="1"/>
        </p:nvPicPr>
        <p:blipFill>
          <a:blip r:embed="rId15"/>
          <a:srcRect/>
          <a:stretch>
            <a:fillRect/>
          </a:stretch>
        </p:blipFill>
        <p:spPr bwMode="auto">
          <a:xfrm>
            <a:off x="0" y="6161088"/>
            <a:ext cx="9144000" cy="723900"/>
          </a:xfrm>
          <a:prstGeom prst="rect">
            <a:avLst/>
          </a:prstGeom>
          <a:noFill/>
          <a:ln w="9525">
            <a:noFill/>
            <a:miter lim="800000"/>
            <a:headEnd/>
            <a:tailEnd/>
          </a:ln>
        </p:spPr>
      </p:pic>
      <p:sp>
        <p:nvSpPr>
          <p:cNvPr id="1027" name="Rectangle 2"/>
          <p:cNvSpPr>
            <a:spLocks noGrp="1" noChangeArrowheads="1"/>
          </p:cNvSpPr>
          <p:nvPr>
            <p:ph type="title"/>
          </p:nvPr>
        </p:nvSpPr>
        <p:spPr bwMode="auto">
          <a:xfrm>
            <a:off x="449263" y="485775"/>
            <a:ext cx="7772400" cy="114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49263" y="1384300"/>
            <a:ext cx="7772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 Click to edit Master text </a:t>
            </a:r>
          </a:p>
          <a:p>
            <a:pPr lvl="2"/>
            <a:r>
              <a:rPr lang="en-US" dirty="0" smtClean="0"/>
              <a:t>Second level</a:t>
            </a:r>
          </a:p>
          <a:p>
            <a:pPr lvl="2"/>
            <a:endParaRPr lang="en-US" dirty="0" smtClean="0"/>
          </a:p>
        </p:txBody>
      </p:sp>
      <p:sp>
        <p:nvSpPr>
          <p:cNvPr id="1029" name="TextBox 6"/>
          <p:cNvSpPr txBox="1">
            <a:spLocks noChangeArrowheads="1"/>
          </p:cNvSpPr>
          <p:nvPr userDrawn="1"/>
        </p:nvSpPr>
        <p:spPr bwMode="auto">
          <a:xfrm>
            <a:off x="3995936" y="6165304"/>
            <a:ext cx="3578150" cy="646331"/>
          </a:xfrm>
          <a:prstGeom prst="rect">
            <a:avLst/>
          </a:prstGeom>
          <a:noFill/>
          <a:ln w="9525">
            <a:noFill/>
            <a:miter lim="800000"/>
            <a:headEnd/>
            <a:tailEnd/>
          </a:ln>
        </p:spPr>
        <p:txBody>
          <a:bodyPr wrap="square">
            <a:spAutoFit/>
          </a:bodyPr>
          <a:lstStyle/>
          <a:p>
            <a:pPr algn="r">
              <a:defRPr/>
            </a:pPr>
            <a:r>
              <a:rPr lang="en-GB" sz="1200" dirty="0">
                <a:solidFill>
                  <a:srgbClr val="FF0000"/>
                </a:solidFill>
                <a:latin typeface="Times New Roman" pitchFamily="18" charset="0"/>
                <a:cs typeface="Times New Roman" pitchFamily="18" charset="0"/>
              </a:rPr>
              <a:t>Internet Technology</a:t>
            </a:r>
          </a:p>
          <a:p>
            <a:pPr algn="r">
              <a:defRPr/>
            </a:pPr>
            <a:r>
              <a:rPr lang="en-GB" sz="1200" dirty="0">
                <a:solidFill>
                  <a:srgbClr val="FF0000"/>
                </a:solidFill>
                <a:latin typeface="Times New Roman" pitchFamily="18" charset="0"/>
                <a:cs typeface="Times New Roman" pitchFamily="18" charset="0"/>
              </a:rPr>
              <a:t>Dr Jing </a:t>
            </a:r>
            <a:r>
              <a:rPr lang="en-GB" sz="1200" dirty="0" smtClean="0">
                <a:solidFill>
                  <a:srgbClr val="FF0000"/>
                </a:solidFill>
                <a:latin typeface="Times New Roman" pitchFamily="18" charset="0"/>
                <a:cs typeface="Times New Roman" pitchFamily="18" charset="0"/>
              </a:rPr>
              <a:t>LU</a:t>
            </a:r>
          </a:p>
          <a:p>
            <a:pPr algn="r">
              <a:defRPr/>
            </a:pPr>
            <a:r>
              <a:rPr lang="en-GB" sz="1200" dirty="0" smtClean="0">
                <a:solidFill>
                  <a:srgbClr val="FF0000"/>
                </a:solidFill>
                <a:latin typeface="Times New Roman" pitchFamily="18" charset="0"/>
                <a:cs typeface="Times New Roman" pitchFamily="18" charset="0"/>
              </a:rPr>
              <a:t>Updated</a:t>
            </a:r>
            <a:r>
              <a:rPr lang="en-GB" sz="1200" baseline="0" dirty="0" smtClean="0">
                <a:solidFill>
                  <a:srgbClr val="FF0000"/>
                </a:solidFill>
                <a:latin typeface="Times New Roman" pitchFamily="18" charset="0"/>
                <a:cs typeface="Times New Roman" pitchFamily="18" charset="0"/>
              </a:rPr>
              <a:t> 2015-16 Joe Appleton</a:t>
            </a:r>
            <a:endParaRPr lang="en-GB" sz="1200" dirty="0">
              <a:solidFill>
                <a:srgbClr val="FF0000"/>
              </a:solidFill>
              <a:latin typeface="Times New Roman" pitchFamily="18" charset="0"/>
              <a:cs typeface="Times New Roman" pitchFamily="18" charset="0"/>
            </a:endParaRPr>
          </a:p>
        </p:txBody>
      </p:sp>
      <p:sp>
        <p:nvSpPr>
          <p:cNvPr id="2" name="TextBox 1"/>
          <p:cNvSpPr txBox="1"/>
          <p:nvPr userDrawn="1"/>
        </p:nvSpPr>
        <p:spPr>
          <a:xfrm>
            <a:off x="35496" y="6381328"/>
            <a:ext cx="413767" cy="584775"/>
          </a:xfrm>
          <a:prstGeom prst="rect">
            <a:avLst/>
          </a:prstGeom>
          <a:noFill/>
        </p:spPr>
        <p:txBody>
          <a:bodyPr wrap="square" rtlCol="0">
            <a:spAutoFit/>
          </a:bodyPr>
          <a:lstStyle/>
          <a:p>
            <a:fld id="{87BD9AD9-8422-43BC-ACAF-7B0263A359FD}" type="slidenum">
              <a:rPr lang="en-GB" sz="1600" smtClean="0">
                <a:solidFill>
                  <a:srgbClr val="FF0000"/>
                </a:solidFill>
              </a:rPr>
              <a:t>‹#›</a:t>
            </a:fld>
            <a:endParaRPr lang="en-GB"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3400" b="1">
          <a:solidFill>
            <a:srgbClr val="FF0003"/>
          </a:solidFill>
          <a:latin typeface="+mj-lt"/>
          <a:ea typeface="MS PGothic" pitchFamily="34" charset="-128"/>
          <a:cs typeface="+mj-cs"/>
        </a:defRPr>
      </a:lvl1pPr>
      <a:lvl2pPr algn="l" rtl="0" eaLnBrk="0" fontAlgn="base" hangingPunct="0">
        <a:spcBef>
          <a:spcPct val="0"/>
        </a:spcBef>
        <a:spcAft>
          <a:spcPct val="0"/>
        </a:spcAft>
        <a:defRPr sz="3400" b="1">
          <a:solidFill>
            <a:srgbClr val="FF0003"/>
          </a:solidFill>
          <a:latin typeface="Trebuchet MS" pitchFamily="34" charset="0"/>
          <a:ea typeface="MS PGothic" pitchFamily="34" charset="-128"/>
        </a:defRPr>
      </a:lvl2pPr>
      <a:lvl3pPr algn="l" rtl="0" eaLnBrk="0" fontAlgn="base" hangingPunct="0">
        <a:spcBef>
          <a:spcPct val="0"/>
        </a:spcBef>
        <a:spcAft>
          <a:spcPct val="0"/>
        </a:spcAft>
        <a:defRPr sz="3400" b="1">
          <a:solidFill>
            <a:srgbClr val="FF0003"/>
          </a:solidFill>
          <a:latin typeface="Trebuchet MS" pitchFamily="34" charset="0"/>
          <a:ea typeface="MS PGothic" pitchFamily="34" charset="-128"/>
        </a:defRPr>
      </a:lvl3pPr>
      <a:lvl4pPr algn="l" rtl="0" eaLnBrk="0" fontAlgn="base" hangingPunct="0">
        <a:spcBef>
          <a:spcPct val="0"/>
        </a:spcBef>
        <a:spcAft>
          <a:spcPct val="0"/>
        </a:spcAft>
        <a:defRPr sz="3400" b="1">
          <a:solidFill>
            <a:srgbClr val="FF0003"/>
          </a:solidFill>
          <a:latin typeface="Trebuchet MS" pitchFamily="34" charset="0"/>
          <a:ea typeface="MS PGothic" pitchFamily="34" charset="-128"/>
        </a:defRPr>
      </a:lvl4pPr>
      <a:lvl5pPr algn="l" rtl="0" eaLnBrk="0" fontAlgn="base" hangingPunct="0">
        <a:spcBef>
          <a:spcPct val="0"/>
        </a:spcBef>
        <a:spcAft>
          <a:spcPct val="0"/>
        </a:spcAft>
        <a:defRPr sz="3400" b="1">
          <a:solidFill>
            <a:srgbClr val="FF0003"/>
          </a:solidFill>
          <a:latin typeface="Trebuchet MS" pitchFamily="34" charset="0"/>
          <a:ea typeface="MS PGothic" pitchFamily="34" charset="-128"/>
        </a:defRPr>
      </a:lvl5pPr>
      <a:lvl6pPr marL="457200" algn="l" rtl="0" fontAlgn="base">
        <a:spcBef>
          <a:spcPct val="0"/>
        </a:spcBef>
        <a:spcAft>
          <a:spcPct val="0"/>
        </a:spcAft>
        <a:defRPr sz="3400" b="1">
          <a:solidFill>
            <a:srgbClr val="FF0003"/>
          </a:solidFill>
          <a:latin typeface="Trebuchet MS" pitchFamily="34" charset="0"/>
          <a:ea typeface="ＭＳ Ｐゴシック" pitchFamily="34" charset="-128"/>
        </a:defRPr>
      </a:lvl6pPr>
      <a:lvl7pPr marL="914400" algn="l" rtl="0" fontAlgn="base">
        <a:spcBef>
          <a:spcPct val="0"/>
        </a:spcBef>
        <a:spcAft>
          <a:spcPct val="0"/>
        </a:spcAft>
        <a:defRPr sz="3400" b="1">
          <a:solidFill>
            <a:srgbClr val="FF0003"/>
          </a:solidFill>
          <a:latin typeface="Trebuchet MS" pitchFamily="34" charset="0"/>
          <a:ea typeface="ＭＳ Ｐゴシック" pitchFamily="34" charset="-128"/>
        </a:defRPr>
      </a:lvl7pPr>
      <a:lvl8pPr marL="1371600" algn="l" rtl="0" fontAlgn="base">
        <a:spcBef>
          <a:spcPct val="0"/>
        </a:spcBef>
        <a:spcAft>
          <a:spcPct val="0"/>
        </a:spcAft>
        <a:defRPr sz="3400" b="1">
          <a:solidFill>
            <a:srgbClr val="FF0003"/>
          </a:solidFill>
          <a:latin typeface="Trebuchet MS" pitchFamily="34" charset="0"/>
          <a:ea typeface="ＭＳ Ｐゴシック" pitchFamily="34" charset="-128"/>
        </a:defRPr>
      </a:lvl8pPr>
      <a:lvl9pPr marL="1828800" algn="l" rtl="0" fontAlgn="base">
        <a:spcBef>
          <a:spcPct val="0"/>
        </a:spcBef>
        <a:spcAft>
          <a:spcPct val="0"/>
        </a:spcAft>
        <a:defRPr sz="3400" b="1">
          <a:solidFill>
            <a:srgbClr val="FF0003"/>
          </a:solidFill>
          <a:latin typeface="Trebuchet MS" pitchFamily="34" charset="0"/>
          <a:ea typeface="ＭＳ Ｐゴシック" pitchFamily="34" charset="-128"/>
        </a:defRPr>
      </a:lvl9pPr>
    </p:titleStyle>
    <p:bodyStyle>
      <a:lvl1pPr marL="342900" indent="-3429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cs typeface="+mn-cs"/>
        </a:defRPr>
      </a:lvl1pPr>
      <a:lvl2pPr marL="190500" indent="266700"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2pPr>
      <a:lvl3pPr marL="381000" indent="533400" algn="l" rtl="0" eaLnBrk="0" fontAlgn="base" hangingPunct="0">
        <a:spcBef>
          <a:spcPct val="20000"/>
        </a:spcBef>
        <a:spcAft>
          <a:spcPct val="0"/>
        </a:spcAft>
        <a:tabLst>
          <a:tab pos="93663" algn="l"/>
        </a:tabLst>
        <a:defRPr>
          <a:solidFill>
            <a:schemeClr val="tx1"/>
          </a:solidFill>
          <a:latin typeface="+mn-lt"/>
          <a:ea typeface="MS PGothic" pitchFamily="34" charset="-128"/>
        </a:defRPr>
      </a:lvl3pPr>
      <a:lvl4pPr marL="574675" indent="-317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4pPr>
      <a:lvl5pPr marL="765175" indent="1063625" algn="l" rtl="0" eaLnBrk="0" fontAlgn="base" hangingPunct="0">
        <a:spcBef>
          <a:spcPct val="20000"/>
        </a:spcBef>
        <a:spcAft>
          <a:spcPct val="0"/>
        </a:spcAft>
        <a:buBlip>
          <a:blip r:embed="rId16"/>
        </a:buBlip>
        <a:tabLst>
          <a:tab pos="93663" algn="l"/>
        </a:tabLst>
        <a:defRPr>
          <a:solidFill>
            <a:schemeClr val="tx1"/>
          </a:solidFill>
          <a:latin typeface="+mn-lt"/>
          <a:ea typeface="MS PGothic" pitchFamily="34" charset="-128"/>
        </a:defRPr>
      </a:lvl5pPr>
      <a:lvl6pPr marL="1222375" algn="l" rtl="0" fontAlgn="base">
        <a:spcBef>
          <a:spcPct val="20000"/>
        </a:spcBef>
        <a:spcAft>
          <a:spcPct val="0"/>
        </a:spcAft>
        <a:buBlip>
          <a:blip r:embed="rId16"/>
        </a:buBlip>
        <a:tabLst>
          <a:tab pos="93663" algn="l"/>
        </a:tabLst>
        <a:defRPr>
          <a:solidFill>
            <a:schemeClr val="tx1"/>
          </a:solidFill>
          <a:latin typeface="+mn-lt"/>
          <a:ea typeface="+mn-ea"/>
        </a:defRPr>
      </a:lvl6pPr>
      <a:lvl7pPr marL="1679575" algn="l" rtl="0" fontAlgn="base">
        <a:spcBef>
          <a:spcPct val="20000"/>
        </a:spcBef>
        <a:spcAft>
          <a:spcPct val="0"/>
        </a:spcAft>
        <a:buBlip>
          <a:blip r:embed="rId16"/>
        </a:buBlip>
        <a:tabLst>
          <a:tab pos="93663" algn="l"/>
        </a:tabLst>
        <a:defRPr>
          <a:solidFill>
            <a:schemeClr val="tx1"/>
          </a:solidFill>
          <a:latin typeface="+mn-lt"/>
          <a:ea typeface="+mn-ea"/>
        </a:defRPr>
      </a:lvl7pPr>
      <a:lvl8pPr marL="2136775" algn="l" rtl="0" fontAlgn="base">
        <a:spcBef>
          <a:spcPct val="20000"/>
        </a:spcBef>
        <a:spcAft>
          <a:spcPct val="0"/>
        </a:spcAft>
        <a:buBlip>
          <a:blip r:embed="rId16"/>
        </a:buBlip>
        <a:tabLst>
          <a:tab pos="93663" algn="l"/>
        </a:tabLst>
        <a:defRPr>
          <a:solidFill>
            <a:schemeClr val="tx1"/>
          </a:solidFill>
          <a:latin typeface="+mn-lt"/>
          <a:ea typeface="+mn-ea"/>
        </a:defRPr>
      </a:lvl8pPr>
      <a:lvl9pPr marL="2593975" algn="l" rtl="0" fontAlgn="base">
        <a:spcBef>
          <a:spcPct val="20000"/>
        </a:spcBef>
        <a:spcAft>
          <a:spcPct val="0"/>
        </a:spcAft>
        <a:buBlip>
          <a:blip r:embed="rId16"/>
        </a:buBlip>
        <a:tabLst>
          <a:tab pos="93663" algn="l"/>
        </a:tabLst>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mrdoob.com/#/97/depth_of_field" TargetMode="External"/><Relationship Id="rId4" Type="http://schemas.openxmlformats.org/officeDocument/2006/relationships/hyperlink" Target="http://www.thewildernessdowntown.com/"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f"/><Relationship Id="rId3" Type="http://schemas.openxmlformats.org/officeDocument/2006/relationships/hyperlink" Target="https://www.crunchbase.com/organization/every1mobile#/ent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14313" y="2047925"/>
            <a:ext cx="8643937" cy="2389187"/>
          </a:xfrm>
        </p:spPr>
        <p:txBody>
          <a:bodyPr/>
          <a:lstStyle/>
          <a:p>
            <a:pPr algn="ctr" eaLnBrk="1" hangingPunct="1">
              <a:spcAft>
                <a:spcPts val="1200"/>
              </a:spcAft>
            </a:pPr>
            <a:r>
              <a:rPr lang="en-GB" sz="5000" dirty="0" smtClean="0">
                <a:solidFill>
                  <a:srgbClr val="C00000"/>
                </a:solidFill>
              </a:rPr>
              <a:t>Internet Technology </a:t>
            </a:r>
            <a:br>
              <a:rPr lang="en-GB" sz="5000" dirty="0" smtClean="0">
                <a:solidFill>
                  <a:srgbClr val="C00000"/>
                </a:solidFill>
              </a:rPr>
            </a:br>
            <a:r>
              <a:rPr lang="en-GB" sz="3000" dirty="0" smtClean="0">
                <a:solidFill>
                  <a:srgbClr val="C00000"/>
                </a:solidFill>
              </a:rPr>
              <a:t/>
            </a:r>
            <a:br>
              <a:rPr lang="en-GB" sz="3000" dirty="0" smtClean="0">
                <a:solidFill>
                  <a:srgbClr val="C00000"/>
                </a:solidFill>
              </a:rPr>
            </a:br>
            <a:r>
              <a:rPr lang="en-GB" sz="5000" dirty="0" smtClean="0">
                <a:solidFill>
                  <a:srgbClr val="C00000"/>
                </a:solidFill>
              </a:rPr>
              <a:t> </a:t>
            </a:r>
            <a:r>
              <a:rPr lang="en-GB" sz="3600" dirty="0" smtClean="0">
                <a:solidFill>
                  <a:srgbClr val="595959"/>
                </a:solidFill>
              </a:rPr>
              <a:t>(Unit Code: SWD400)</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476266" y="188640"/>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Why This Unit Is Exciting </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980728"/>
            <a:ext cx="8605868" cy="5399088"/>
          </a:xfrm>
          <a:prstGeom prst="rect">
            <a:avLst/>
          </a:prstGeom>
          <a:noFill/>
          <a:ln w="9525">
            <a:noFill/>
            <a:miter lim="800000"/>
            <a:headEnd/>
            <a:tailEnd/>
          </a:ln>
        </p:spPr>
        <p:txBody>
          <a:bodyPr lIns="0" tIns="0" rIns="0" bIns="0"/>
          <a:lstStyle/>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There’s a huge demand for the skills covered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680 million websites live on the web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Thousands more being added daily</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HTML5 is no longer static, it allows us to create feature rich stunning graphical applications </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Want to know the hostory of the world</a:t>
            </a: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3"/>
              </a:rPr>
              <a:t>Amazing </a:t>
            </a:r>
            <a:r>
              <a:rPr lang="en-US" altLang="zh-CN" sz="3200" dirty="0" smtClean="0">
                <a:latin typeface="Times New Roman" pitchFamily="18" charset="0"/>
                <a:cs typeface="Times New Roman" pitchFamily="18" charset="0"/>
                <a:hlinkClick r:id="rId3"/>
              </a:rPr>
              <a:t>interactive graphics</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r>
              <a:rPr lang="en-US" altLang="zh-CN" sz="3200" dirty="0" smtClean="0">
                <a:latin typeface="Times New Roman" pitchFamily="18" charset="0"/>
                <a:cs typeface="Times New Roman" pitchFamily="18" charset="0"/>
                <a:hlinkClick r:id="rId4"/>
              </a:rPr>
              <a:t>Another Example</a:t>
            </a: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US"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a:p>
            <a:pPr marL="723900" lvl="1" indent="-266700" eaLnBrk="1" hangingPunct="1">
              <a:spcBef>
                <a:spcPts val="1200"/>
              </a:spcBef>
              <a:spcAft>
                <a:spcPts val="1200"/>
              </a:spcAft>
              <a:buClr>
                <a:srgbClr val="C00000"/>
              </a:buClr>
              <a:buSzPct val="80000"/>
              <a:buFont typeface="Arial" charset="0"/>
              <a:buChar char="•"/>
              <a:tabLst>
                <a:tab pos="93663" algn="l"/>
              </a:tabLst>
            </a:pPr>
            <a:endParaRPr lang="en-GB" altLang="zh-CN" sz="3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88980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offers a great </a:t>
            </a:r>
            <a:r>
              <a:rPr lang="en-US" dirty="0" err="1" smtClean="0"/>
              <a:t>buisness</a:t>
            </a:r>
            <a:r>
              <a:rPr lang="en-US" dirty="0" smtClean="0"/>
              <a:t> opportunity </a:t>
            </a:r>
            <a:endParaRPr lang="en-US" dirty="0"/>
          </a:p>
        </p:txBody>
      </p:sp>
      <p:pic>
        <p:nvPicPr>
          <p:cNvPr id="4" name="Picture 3"/>
          <p:cNvPicPr>
            <a:picLocks noChangeAspect="1"/>
          </p:cNvPicPr>
          <p:nvPr/>
        </p:nvPicPr>
        <p:blipFill>
          <a:blip r:embed="rId2"/>
          <a:stretch>
            <a:fillRect/>
          </a:stretch>
        </p:blipFill>
        <p:spPr>
          <a:xfrm>
            <a:off x="3146581" y="2348880"/>
            <a:ext cx="2159000" cy="762000"/>
          </a:xfrm>
          <a:prstGeom prst="rect">
            <a:avLst/>
          </a:prstGeom>
        </p:spPr>
      </p:pic>
      <p:sp>
        <p:nvSpPr>
          <p:cNvPr id="6" name="TextBox 5"/>
          <p:cNvSpPr txBox="1"/>
          <p:nvPr/>
        </p:nvSpPr>
        <p:spPr>
          <a:xfrm>
            <a:off x="2862167" y="3110879"/>
            <a:ext cx="2924903" cy="461665"/>
          </a:xfrm>
          <a:prstGeom prst="rect">
            <a:avLst/>
          </a:prstGeom>
          <a:noFill/>
        </p:spPr>
        <p:txBody>
          <a:bodyPr wrap="none" rtlCol="0">
            <a:spAutoFit/>
          </a:bodyPr>
          <a:lstStyle/>
          <a:p>
            <a:r>
              <a:rPr lang="en-US" dirty="0" smtClean="0">
                <a:hlinkClick r:id="rId3"/>
              </a:rPr>
              <a:t>A business example</a:t>
            </a:r>
            <a:endParaRPr lang="en-US" dirty="0"/>
          </a:p>
        </p:txBody>
      </p:sp>
    </p:spTree>
    <p:extLst>
      <p:ext uri="{BB962C8B-B14F-4D97-AF65-F5344CB8AC3E}">
        <p14:creationId xmlns:p14="http://schemas.microsoft.com/office/powerpoint/2010/main" val="58990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txBox="1">
            <a:spLocks noChangeArrowheads="1"/>
          </p:cNvSpPr>
          <p:nvPr/>
        </p:nvSpPr>
        <p:spPr bwMode="auto">
          <a:xfrm>
            <a:off x="323850" y="357188"/>
            <a:ext cx="8443913" cy="911225"/>
          </a:xfrm>
          <a:prstGeom prst="rect">
            <a:avLst/>
          </a:prstGeom>
          <a:noFill/>
          <a:ln w="9525">
            <a:noFill/>
            <a:miter lim="800000"/>
            <a:headEnd/>
            <a:tailEnd/>
          </a:ln>
        </p:spPr>
        <p:txBody>
          <a:bodyPr lIns="0" tIns="0" rIns="0" bIns="0"/>
          <a:lstStyle/>
          <a:p>
            <a:pPr algn="ctr" eaLnBrk="1" hangingPunct="1"/>
            <a:r>
              <a:rPr lang="en-GB" sz="4400" b="1">
                <a:solidFill>
                  <a:srgbClr val="C00000"/>
                </a:solidFill>
                <a:latin typeface="Trebuchet MS" pitchFamily="34" charset="0"/>
              </a:rPr>
              <a:t>Other Information</a:t>
            </a:r>
            <a:endParaRPr lang="en-GB" sz="2800" b="1">
              <a:solidFill>
                <a:srgbClr val="C00000"/>
              </a:solidFill>
              <a:latin typeface="Trebuchet MS" pitchFamily="34" charset="0"/>
            </a:endParaRPr>
          </a:p>
        </p:txBody>
      </p:sp>
      <p:sp>
        <p:nvSpPr>
          <p:cNvPr id="15363" name="Rectangle 3"/>
          <p:cNvSpPr txBox="1">
            <a:spLocks noChangeArrowheads="1"/>
          </p:cNvSpPr>
          <p:nvPr/>
        </p:nvSpPr>
        <p:spPr bwMode="auto">
          <a:xfrm>
            <a:off x="395288" y="1340520"/>
            <a:ext cx="8748712" cy="4176712"/>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Attend </a:t>
            </a:r>
            <a:r>
              <a:rPr lang="en-GB" altLang="zh-CN" sz="3200" dirty="0" smtClean="0">
                <a:latin typeface="Times New Roman" pitchFamily="18" charset="0"/>
                <a:cs typeface="Times New Roman" pitchFamily="18" charset="0"/>
              </a:rPr>
              <a:t>all classes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please arrive </a:t>
            </a:r>
            <a:r>
              <a:rPr lang="en-GB" altLang="zh-CN" sz="3200" dirty="0">
                <a:latin typeface="Times New Roman" pitchFamily="18" charset="0"/>
                <a:cs typeface="Times New Roman" pitchFamily="18" charset="0"/>
              </a:rPr>
              <a:t>on </a:t>
            </a:r>
            <a:r>
              <a:rPr lang="en-GB" altLang="zh-CN" sz="3200" dirty="0" smtClean="0">
                <a:latin typeface="Times New Roman" pitchFamily="18" charset="0"/>
                <a:cs typeface="Times New Roman" pitchFamily="18" charset="0"/>
              </a:rPr>
              <a:t>time!</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Prior knowledge </a:t>
            </a:r>
            <a:r>
              <a:rPr lang="en-GB" altLang="zh-CN" sz="3200" dirty="0">
                <a:latin typeface="Times New Roman" pitchFamily="18" charset="0"/>
                <a:cs typeface="Times New Roman" pitchFamily="18" charset="0"/>
              </a:rPr>
              <a:t>and </a:t>
            </a:r>
            <a:r>
              <a:rPr lang="en-GB" altLang="zh-CN" sz="3200" dirty="0" smtClean="0">
                <a:latin typeface="Times New Roman" pitchFamily="18" charset="0"/>
                <a:cs typeface="Times New Roman" pitchFamily="18" charset="0"/>
              </a:rPr>
              <a:t>skills varies across students</a:t>
            </a:r>
            <a:endParaRPr lang="en-GB" altLang="zh-CN" sz="3200" dirty="0">
              <a:latin typeface="Times New Roman" pitchFamily="18" charset="0"/>
              <a:cs typeface="Times New Roman" pitchFamily="18" charset="0"/>
            </a:endParaRP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Not allowed to use Dreamweaver, </a:t>
            </a:r>
            <a:r>
              <a:rPr lang="en-GB" altLang="zh-CN" sz="3200" dirty="0" err="1">
                <a:latin typeface="Times New Roman" pitchFamily="18" charset="0"/>
                <a:cs typeface="Times New Roman" pitchFamily="18" charset="0"/>
              </a:rPr>
              <a:t>Frontpage</a:t>
            </a:r>
            <a:r>
              <a:rPr lang="en-GB" altLang="zh-CN" sz="3200" dirty="0">
                <a:latin typeface="Times New Roman" pitchFamily="18" charset="0"/>
                <a:cs typeface="Times New Roman" pitchFamily="18" charset="0"/>
              </a:rPr>
              <a:t> etc. for your web development</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Update your work regularly on University’s network drive</a:t>
            </a:r>
          </a:p>
          <a:p>
            <a:pPr marL="266700" indent="-266700" eaLnBrk="1" hangingPunct="1">
              <a:spcAft>
                <a:spcPts val="1200"/>
              </a:spcAft>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Useful website: </a:t>
            </a:r>
            <a:r>
              <a:rPr lang="en-GB" altLang="zh-CN" sz="3200" dirty="0">
                <a:solidFill>
                  <a:srgbClr val="C00000"/>
                </a:solidFill>
                <a:latin typeface="Times New Roman" pitchFamily="18" charset="0"/>
                <a:cs typeface="Times New Roman" pitchFamily="18" charset="0"/>
              </a:rPr>
              <a:t>w3schools.com</a:t>
            </a:r>
            <a:endParaRPr lang="en-GB" altLang="zh-CN" sz="3000" dirty="0">
              <a:latin typeface="Times New Roman" pitchFamily="18" charset="0"/>
            </a:endParaRPr>
          </a:p>
        </p:txBody>
      </p:sp>
    </p:spTree>
    <p:extLst>
      <p:ext uri="{BB962C8B-B14F-4D97-AF65-F5344CB8AC3E}">
        <p14:creationId xmlns:p14="http://schemas.microsoft.com/office/powerpoint/2010/main" val="28525072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txBox="1">
            <a:spLocks noChangeArrowheads="1"/>
          </p:cNvSpPr>
          <p:nvPr/>
        </p:nvSpPr>
        <p:spPr bwMode="auto">
          <a:xfrm>
            <a:off x="368573" y="357188"/>
            <a:ext cx="8443913"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Any Questions ?</a:t>
            </a:r>
            <a:endParaRPr lang="en-GB" sz="2800" b="1" dirty="0">
              <a:solidFill>
                <a:srgbClr val="C00000"/>
              </a:solidFill>
              <a:latin typeface="Trebuchet MS"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checkerboard(across)">
                                      <p:cBhvr>
                                        <p:cTn id="7" dur="5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eaLnBrk="1" hangingPunct="1">
              <a:defRPr/>
            </a:pPr>
            <a:r>
              <a:rPr lang="en-US" altLang="zh-CN" sz="4000" kern="1200" dirty="0" smtClean="0">
                <a:solidFill>
                  <a:srgbClr val="C00000"/>
                </a:solidFill>
                <a:cs typeface="+mn-cs"/>
              </a:rPr>
              <a:t>What is HTML?</a:t>
            </a:r>
          </a:p>
        </p:txBody>
      </p:sp>
      <p:sp>
        <p:nvSpPr>
          <p:cNvPr id="16387" name="Rectangle 3"/>
          <p:cNvSpPr>
            <a:spLocks noGrp="1" noChangeArrowheads="1"/>
          </p:cNvSpPr>
          <p:nvPr>
            <p:ph idx="1"/>
          </p:nvPr>
        </p:nvSpPr>
        <p:spPr>
          <a:xfrm>
            <a:off x="449263" y="1384300"/>
            <a:ext cx="8226425" cy="4114800"/>
          </a:xfrm>
        </p:spPr>
        <p:txBody>
          <a:bodyPr/>
          <a:lstStyle/>
          <a:p>
            <a:pPr marL="266700" indent="-266700" eaLnBrk="1" hangingPunct="1">
              <a:spcBef>
                <a:spcPct val="0"/>
              </a:spcBef>
              <a:spcAft>
                <a:spcPts val="1200"/>
              </a:spcAft>
              <a:buClr>
                <a:srgbClr val="C00000"/>
              </a:buClr>
              <a:buSzPct val="80000"/>
              <a:buFont typeface="Arial" pitchFamily="34" charset="0"/>
              <a:buChar char="•"/>
              <a:defRPr/>
            </a:pPr>
            <a:r>
              <a:rPr lang="en-US" altLang="zh-CN" sz="3200" b="1" kern="1200" dirty="0" smtClean="0">
                <a:solidFill>
                  <a:srgbClr val="C00000"/>
                </a:solidFill>
                <a:latin typeface="Times New Roman" pitchFamily="18" charset="0"/>
                <a:cs typeface="Times New Roman" pitchFamily="18" charset="0"/>
              </a:rPr>
              <a:t>H</a:t>
            </a:r>
            <a:r>
              <a:rPr lang="en-US" altLang="zh-CN" sz="3200" kern="1200" dirty="0" smtClean="0">
                <a:latin typeface="Times New Roman" pitchFamily="18" charset="0"/>
                <a:cs typeface="Times New Roman" pitchFamily="18" charset="0"/>
              </a:rPr>
              <a:t>yper </a:t>
            </a:r>
            <a:r>
              <a:rPr lang="en-US" altLang="zh-CN" sz="3200" b="1" kern="1200" dirty="0" smtClean="0">
                <a:solidFill>
                  <a:srgbClr val="C00000"/>
                </a:solidFill>
                <a:latin typeface="Times New Roman" pitchFamily="18" charset="0"/>
                <a:cs typeface="Times New Roman" pitchFamily="18" charset="0"/>
              </a:rPr>
              <a:t>T</a:t>
            </a:r>
            <a:r>
              <a:rPr lang="en-US" altLang="zh-CN" sz="3200" kern="1200" dirty="0" smtClean="0">
                <a:latin typeface="Times New Roman" pitchFamily="18" charset="0"/>
                <a:cs typeface="Times New Roman" pitchFamily="18" charset="0"/>
              </a:rPr>
              <a:t>ext </a:t>
            </a:r>
            <a:r>
              <a:rPr lang="en-US" altLang="zh-CN" sz="3200" b="1" kern="1200" dirty="0" smtClean="0">
                <a:solidFill>
                  <a:srgbClr val="C00000"/>
                </a:solidFill>
                <a:latin typeface="Times New Roman" pitchFamily="18" charset="0"/>
                <a:cs typeface="Times New Roman" pitchFamily="18" charset="0"/>
              </a:rPr>
              <a:t>M</a:t>
            </a:r>
            <a:r>
              <a:rPr lang="en-US" altLang="zh-CN" sz="3200" kern="1200" dirty="0" smtClean="0">
                <a:latin typeface="Times New Roman" pitchFamily="18" charset="0"/>
                <a:cs typeface="Times New Roman" pitchFamily="18" charset="0"/>
              </a:rPr>
              <a:t>arkup </a:t>
            </a:r>
            <a:r>
              <a:rPr lang="en-US" altLang="zh-CN" sz="3200" b="1" kern="1200" dirty="0" smtClean="0">
                <a:solidFill>
                  <a:srgbClr val="C00000"/>
                </a:solidFill>
                <a:latin typeface="Times New Roman" pitchFamily="18" charset="0"/>
                <a:cs typeface="Times New Roman" pitchFamily="18" charset="0"/>
              </a:rPr>
              <a:t>L</a:t>
            </a:r>
            <a:r>
              <a:rPr lang="en-US" altLang="zh-CN" sz="3200" kern="1200" dirty="0" smtClean="0">
                <a:latin typeface="Times New Roman" pitchFamily="18" charset="0"/>
                <a:cs typeface="Times New Roman" pitchFamily="18" charset="0"/>
              </a:rPr>
              <a:t>anguage</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Designed for the creation of web pages and other information viewable in a browser</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We’re currently on version 5</a:t>
            </a:r>
          </a:p>
          <a:p>
            <a:pPr marL="266700" indent="-266700" eaLnBrk="1" hangingPunct="1">
              <a:spcBef>
                <a:spcPct val="0"/>
              </a:spcBef>
              <a:spcAft>
                <a:spcPts val="1200"/>
              </a:spcAft>
              <a:buClr>
                <a:srgbClr val="C00000"/>
              </a:buClr>
              <a:buSzPct val="80000"/>
              <a:buFont typeface="Arial" pitchFamily="34" charset="0"/>
              <a:buChar char="•"/>
              <a:defRPr/>
            </a:pPr>
            <a:r>
              <a:rPr lang="en-US" altLang="zh-CN" sz="3200" kern="1200" dirty="0" smtClean="0">
                <a:latin typeface="Times New Roman" pitchFamily="18" charset="0"/>
                <a:cs typeface="Times New Roman" pitchFamily="18" charset="0"/>
              </a:rPr>
              <a:t>File extension: </a:t>
            </a:r>
          </a:p>
          <a:p>
            <a:pPr marL="266700" indent="-266700" algn="ctr" eaLnBrk="1" hangingPunct="1">
              <a:spcBef>
                <a:spcPct val="0"/>
              </a:spcBef>
              <a:spcAft>
                <a:spcPts val="1200"/>
              </a:spcAft>
              <a:buClr>
                <a:srgbClr val="C00000"/>
              </a:buClr>
              <a:buSzPct val="80000"/>
              <a:buFontTx/>
              <a:buNone/>
              <a:defRPr/>
            </a:pPr>
            <a:r>
              <a:rPr lang="en-US" altLang="zh-CN" sz="3200" kern="1200" dirty="0" smtClean="0">
                <a:solidFill>
                  <a:srgbClr val="C00000"/>
                </a:solidFill>
                <a:latin typeface="Times New Roman" pitchFamily="18" charset="0"/>
                <a:cs typeface="Times New Roman" pitchFamily="18" charset="0"/>
              </a:rPr>
              <a:t>.html </a:t>
            </a:r>
            <a:r>
              <a:rPr lang="en-US" altLang="zh-CN" sz="3200" kern="1200" dirty="0" smtClean="0">
                <a:latin typeface="Times New Roman" pitchFamily="18" charset="0"/>
                <a:cs typeface="Times New Roman" pitchFamily="18" charset="0"/>
              </a:rPr>
              <a:t>or .</a:t>
            </a:r>
            <a:r>
              <a:rPr lang="en-US" altLang="zh-CN" sz="3200" kern="1200" dirty="0" err="1" smtClean="0">
                <a:latin typeface="Times New Roman" pitchFamily="18" charset="0"/>
                <a:cs typeface="Times New Roman" pitchFamily="18" charset="0"/>
              </a:rPr>
              <a:t>htm</a:t>
            </a:r>
            <a:endParaRPr lang="en-US" altLang="zh-CN" sz="3200" kern="1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49263" y="485775"/>
            <a:ext cx="7772400" cy="710977"/>
          </a:xfrm>
        </p:spPr>
        <p:txBody>
          <a:bodyPr/>
          <a:lstStyle/>
          <a:p>
            <a:pPr algn="ctr" eaLnBrk="1" hangingPunct="1">
              <a:defRPr/>
            </a:pPr>
            <a:r>
              <a:rPr lang="en-US" altLang="zh-CN" sz="4000" kern="1200" dirty="0" smtClean="0">
                <a:solidFill>
                  <a:srgbClr val="C00000"/>
                </a:solidFill>
                <a:cs typeface="+mn-cs"/>
              </a:rPr>
              <a:t>Simple HTML</a:t>
            </a:r>
            <a:r>
              <a:rPr lang="en-US" altLang="zh-CN" sz="4000" kern="1200" dirty="0">
                <a:solidFill>
                  <a:srgbClr val="C00000"/>
                </a:solidFill>
                <a:cs typeface="+mn-cs"/>
              </a:rPr>
              <a:t> </a:t>
            </a:r>
            <a:r>
              <a:rPr lang="en-US" altLang="zh-CN" sz="4000" kern="1200" dirty="0" smtClean="0">
                <a:solidFill>
                  <a:srgbClr val="C00000"/>
                </a:solidFill>
                <a:cs typeface="+mn-cs"/>
              </a:rPr>
              <a:t>Demo</a:t>
            </a:r>
          </a:p>
        </p:txBody>
      </p:sp>
      <p:sp>
        <p:nvSpPr>
          <p:cNvPr id="7" name="TextBox 6"/>
          <p:cNvSpPr txBox="1"/>
          <p:nvPr/>
        </p:nvSpPr>
        <p:spPr>
          <a:xfrm>
            <a:off x="755576" y="1268760"/>
            <a:ext cx="3769878" cy="461665"/>
          </a:xfrm>
          <a:prstGeom prst="rect">
            <a:avLst/>
          </a:prstGeom>
          <a:noFill/>
        </p:spPr>
        <p:txBody>
          <a:bodyPr wrap="none" rtlCol="0">
            <a:spAutoFit/>
          </a:bodyPr>
          <a:lstStyle/>
          <a:p>
            <a:r>
              <a:rPr lang="en-US" dirty="0" smtClean="0"/>
              <a:t>We need a text editor </a:t>
            </a:r>
            <a:r>
              <a:rPr lang="en-US" dirty="0" smtClean="0"/>
              <a:t>first!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938214"/>
            <a:ext cx="8748712" cy="1715391"/>
          </a:xfrm>
        </p:spPr>
        <p:txBody>
          <a:bodyPr/>
          <a:lstStyle/>
          <a:p>
            <a:pPr marL="266700" indent="-266700" eaLnBrk="1" hangingPunct="1">
              <a:spcBef>
                <a:spcPct val="0"/>
              </a:spcBef>
              <a:spcAft>
                <a:spcPts val="0"/>
              </a:spcAft>
              <a:buClr>
                <a:srgbClr val="C00000"/>
              </a:buClr>
              <a:buSzPct val="80000"/>
              <a:buFont typeface="Arial" pitchFamily="34" charset="0"/>
              <a:buChar char="•"/>
              <a:defRPr/>
            </a:pPr>
            <a:r>
              <a:rPr lang="en-GB" altLang="zh-CN" sz="2800" kern="1200" dirty="0" smtClean="0">
                <a:latin typeface="Times New Roman" pitchFamily="18" charset="0"/>
                <a:cs typeface="Times New Roman" pitchFamily="18" charset="0"/>
              </a:rPr>
              <a:t>An HTML document is made up of </a:t>
            </a:r>
            <a:r>
              <a:rPr lang="en-GB" altLang="zh-CN" sz="2800" b="1" i="1" kern="1200" dirty="0" smtClean="0">
                <a:solidFill>
                  <a:srgbClr val="C00000"/>
                </a:solidFill>
                <a:latin typeface="Times New Roman" pitchFamily="18" charset="0"/>
                <a:cs typeface="Times New Roman" pitchFamily="18" charset="0"/>
              </a:rPr>
              <a:t>elements</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solidFill>
                  <a:srgbClr val="000000"/>
                </a:solidFill>
                <a:latin typeface="Times New Roman" pitchFamily="18" charset="0"/>
                <a:cs typeface="Times New Roman" pitchFamily="18" charset="0"/>
              </a:rPr>
              <a:t>elements are containers for content</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everyt</a:t>
            </a:r>
            <a:r>
              <a:rPr lang="en-GB" altLang="zh-CN" sz="2800" kern="1200" dirty="0" smtClean="0">
                <a:solidFill>
                  <a:srgbClr val="000000"/>
                </a:solidFill>
                <a:latin typeface="Times New Roman" pitchFamily="18" charset="0"/>
                <a:cs typeface="Times New Roman" pitchFamily="18" charset="0"/>
              </a:rPr>
              <a:t>hing from the start tag to the end tag</a:t>
            </a:r>
          </a:p>
          <a:p>
            <a:pPr marL="714375" lvl="2" indent="-352425" eaLnBrk="1" hangingPunct="1">
              <a:spcBef>
                <a:spcPct val="0"/>
              </a:spcBef>
              <a:spcAft>
                <a:spcPts val="0"/>
              </a:spcAft>
              <a:buClr>
                <a:srgbClr val="C00000"/>
              </a:buClr>
              <a:buSzPct val="80000"/>
              <a:buFont typeface="Times New Roman" pitchFamily="18" charset="0"/>
              <a:buChar char="–"/>
              <a:tabLst>
                <a:tab pos="93663" algn="l"/>
                <a:tab pos="714375" algn="l"/>
              </a:tabLst>
              <a:defRPr/>
            </a:pPr>
            <a:r>
              <a:rPr lang="en-GB" altLang="zh-CN" sz="2800" kern="1200" dirty="0" smtClean="0">
                <a:latin typeface="Times New Roman" pitchFamily="18" charset="0"/>
                <a:cs typeface="Times New Roman" pitchFamily="18" charset="0"/>
              </a:rPr>
              <a:t>some types of element may contain other elements</a:t>
            </a:r>
          </a:p>
        </p:txBody>
      </p:sp>
      <p:sp>
        <p:nvSpPr>
          <p:cNvPr id="26627" name="Rectangle 2"/>
          <p:cNvSpPr txBox="1">
            <a:spLocks noChangeArrowheads="1"/>
          </p:cNvSpPr>
          <p:nvPr/>
        </p:nvSpPr>
        <p:spPr bwMode="auto">
          <a:xfrm>
            <a:off x="107950" y="188913"/>
            <a:ext cx="8856663" cy="719137"/>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(1): </a:t>
            </a:r>
            <a:r>
              <a:rPr lang="en-US" altLang="zh-CN" sz="3600" b="1">
                <a:solidFill>
                  <a:srgbClr val="C00000"/>
                </a:solidFill>
                <a:latin typeface="Trebuchet MS" pitchFamily="34" charset="0"/>
              </a:rPr>
              <a:t>Elements</a:t>
            </a:r>
          </a:p>
        </p:txBody>
      </p:sp>
      <p:sp>
        <p:nvSpPr>
          <p:cNvPr id="6" name="TextBox 5"/>
          <p:cNvSpPr txBox="1"/>
          <p:nvPr/>
        </p:nvSpPr>
        <p:spPr>
          <a:xfrm>
            <a:off x="683568" y="2683769"/>
            <a:ext cx="7848600" cy="3785652"/>
          </a:xfrm>
          <a:prstGeom prst="rect">
            <a:avLst/>
          </a:prstGeom>
          <a:noFill/>
          <a:ln>
            <a:solidFill>
              <a:schemeClr val="tx1">
                <a:lumMod val="75000"/>
                <a:lumOff val="25000"/>
              </a:schemeClr>
            </a:solidFill>
          </a:ln>
        </p:spPr>
        <p:txBody>
          <a:bodyPr>
            <a:spAutoFit/>
          </a:bodyPr>
          <a:lstStyle/>
          <a:p>
            <a:pPr>
              <a:defRPr/>
            </a:pPr>
            <a:r>
              <a:rPr lang="en-GB" sz="2000" dirty="0">
                <a:solidFill>
                  <a:srgbClr val="C00000"/>
                </a:solidFill>
              </a:rPr>
              <a:t>&lt;!DOCTYPE html&gt;</a:t>
            </a:r>
          </a:p>
          <a:p>
            <a:pPr>
              <a:defRPr/>
            </a:pPr>
            <a:r>
              <a:rPr lang="en-GB" sz="2000" b="1" dirty="0" smtClean="0">
                <a:solidFill>
                  <a:srgbClr val="C00000"/>
                </a:solidFill>
              </a:rPr>
              <a:t>&lt;</a:t>
            </a:r>
            <a:r>
              <a:rPr lang="en-GB" sz="2000" b="1" dirty="0">
                <a:solidFill>
                  <a:srgbClr val="C00000"/>
                </a:solidFill>
              </a:rPr>
              <a:t>html&gt;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&lt;title&gt;</a:t>
            </a:r>
            <a:r>
              <a:rPr lang="en-GB" sz="2000" dirty="0"/>
              <a:t>my first page</a:t>
            </a:r>
            <a:r>
              <a:rPr lang="en-GB" sz="2000" dirty="0">
                <a:solidFill>
                  <a:srgbClr val="C00000"/>
                </a:solidFill>
              </a:rPr>
              <a:t>&lt;/title&gt;</a:t>
            </a:r>
            <a:r>
              <a:rPr lang="en-GB" sz="2000" dirty="0"/>
              <a:t/>
            </a:r>
            <a:br>
              <a:rPr lang="en-GB" sz="2000" dirty="0"/>
            </a:br>
            <a:r>
              <a:rPr lang="en-GB" sz="2000" dirty="0"/>
              <a:t>      </a:t>
            </a:r>
            <a:r>
              <a:rPr lang="en-GB" sz="2000" dirty="0">
                <a:solidFill>
                  <a:srgbClr val="C00000"/>
                </a:solidFill>
              </a:rPr>
              <a:t>&lt;/head&gt;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dirty="0"/>
              <a:t>	</a:t>
            </a:r>
            <a:r>
              <a:rPr lang="en-GB" sz="2000" dirty="0">
                <a:solidFill>
                  <a:srgbClr val="C00000"/>
                </a:solidFill>
              </a:rPr>
              <a:t>&lt;h1&gt;</a:t>
            </a:r>
            <a:r>
              <a:rPr lang="en-GB" sz="2000" dirty="0"/>
              <a:t>This is my first Web Page</a:t>
            </a:r>
            <a:r>
              <a:rPr lang="en-GB" sz="2000" dirty="0">
                <a:solidFill>
                  <a:srgbClr val="C00000"/>
                </a:solidFill>
              </a:rPr>
              <a:t>&lt;/h1&gt;</a:t>
            </a:r>
            <a:r>
              <a:rPr lang="en-GB" sz="2000" dirty="0"/>
              <a:t/>
            </a:r>
            <a:br>
              <a:rPr lang="en-GB" sz="2000" dirty="0"/>
            </a:br>
            <a:r>
              <a:rPr lang="en-GB" sz="2000" dirty="0"/>
              <a:t>	</a:t>
            </a:r>
            <a:r>
              <a:rPr lang="en-GB" sz="2000" dirty="0">
                <a:solidFill>
                  <a:srgbClr val="C00000"/>
                </a:solidFill>
              </a:rPr>
              <a:t>&lt;p&gt;</a:t>
            </a:r>
            <a:r>
              <a:rPr lang="en-GB" sz="2000" dirty="0"/>
              <a:t>I should write a paragraph about myself</a:t>
            </a:r>
            <a:r>
              <a:rPr lang="en-GB" sz="2000" dirty="0">
                <a:solidFill>
                  <a:srgbClr val="C00000"/>
                </a:solidFill>
              </a:rPr>
              <a:t>&lt;/p&gt;</a:t>
            </a:r>
            <a:r>
              <a:rPr lang="en-GB" sz="2000" dirty="0"/>
              <a:t/>
            </a:r>
            <a:br>
              <a:rPr lang="en-GB" sz="2000" dirty="0"/>
            </a:br>
            <a:r>
              <a:rPr lang="en-GB" sz="2000" dirty="0"/>
              <a:t>	</a:t>
            </a:r>
            <a:r>
              <a:rPr lang="en-GB" sz="2000" dirty="0">
                <a:solidFill>
                  <a:srgbClr val="C00000"/>
                </a:solidFill>
              </a:rPr>
              <a:t>&lt;</a:t>
            </a:r>
            <a:r>
              <a:rPr lang="en-GB" sz="2000" dirty="0" err="1">
                <a:solidFill>
                  <a:srgbClr val="C00000"/>
                </a:solidFill>
              </a:rPr>
              <a:t>img</a:t>
            </a:r>
            <a:r>
              <a:rPr lang="en-GB" sz="2000" dirty="0"/>
              <a:t> </a:t>
            </a:r>
            <a:r>
              <a:rPr lang="en-GB" sz="2000" dirty="0" err="1"/>
              <a:t>src</a:t>
            </a:r>
            <a:r>
              <a:rPr lang="en-GB" sz="2000" dirty="0"/>
              <a:t>="image.jpg" alt="describe the </a:t>
            </a:r>
            <a:r>
              <a:rPr lang="en-GB" sz="2000" dirty="0" smtClean="0"/>
              <a:t>image” &gt;</a:t>
            </a:r>
            <a:r>
              <a:rPr lang="en-GB" sz="2000" dirty="0"/>
              <a:t/>
            </a:r>
            <a:br>
              <a:rPr lang="en-GB" sz="2000" dirty="0"/>
            </a:br>
            <a:r>
              <a:rPr lang="en-GB" sz="2000" dirty="0"/>
              <a:t>	</a:t>
            </a:r>
            <a:r>
              <a:rPr lang="en-GB" sz="2000" dirty="0">
                <a:solidFill>
                  <a:srgbClr val="C00000"/>
                </a:solidFill>
              </a:rPr>
              <a:t>&lt;a</a:t>
            </a:r>
            <a:r>
              <a:rPr lang="en-GB" sz="2000" dirty="0"/>
              <a:t> </a:t>
            </a:r>
            <a:r>
              <a:rPr lang="en-GB" sz="2000" dirty="0" err="1"/>
              <a:t>href</a:t>
            </a:r>
            <a:r>
              <a:rPr lang="en-GB" sz="2000" dirty="0"/>
              <a:t>="http://www.solent.ac.uk"</a:t>
            </a:r>
            <a:r>
              <a:rPr lang="en-GB" sz="2000" dirty="0">
                <a:solidFill>
                  <a:srgbClr val="C00000"/>
                </a:solidFill>
              </a:rPr>
              <a:t>&gt;</a:t>
            </a:r>
            <a:r>
              <a:rPr lang="en-GB" sz="2000" dirty="0"/>
              <a:t>University</a:t>
            </a:r>
            <a:r>
              <a:rPr lang="en-GB" sz="2000" dirty="0">
                <a:solidFill>
                  <a:srgbClr val="C00000"/>
                </a:solidFill>
              </a:rPr>
              <a:t>&lt;/a&gt;</a:t>
            </a:r>
            <a:r>
              <a:rPr lang="en-GB" sz="2000" dirty="0"/>
              <a:t/>
            </a:r>
            <a:br>
              <a:rPr lang="en-GB" sz="2000" dirty="0"/>
            </a:br>
            <a:r>
              <a:rPr lang="en-GB" sz="2000" dirty="0"/>
              <a:t>      </a:t>
            </a:r>
            <a:r>
              <a:rPr lang="en-GB" sz="2000" dirty="0">
                <a:solidFill>
                  <a:srgbClr val="C00000"/>
                </a:solidFill>
              </a:rPr>
              <a:t>&lt;/body&gt;</a:t>
            </a:r>
            <a:r>
              <a:rPr lang="en-GB" sz="2000" dirty="0"/>
              <a:t/>
            </a:r>
            <a:br>
              <a:rPr lang="en-GB" sz="2000" dirty="0"/>
            </a:br>
            <a:r>
              <a:rPr lang="en-GB" sz="2000" b="1" dirty="0">
                <a:solidFill>
                  <a:srgbClr val="C00000"/>
                </a:solidFill>
              </a:rPr>
              <a:t>&lt;/html&gt;</a:t>
            </a:r>
          </a:p>
        </p:txBody>
      </p:sp>
      <p:sp>
        <p:nvSpPr>
          <p:cNvPr id="26629" name="Left Bracket 7"/>
          <p:cNvSpPr>
            <a:spLocks/>
          </p:cNvSpPr>
          <p:nvPr/>
        </p:nvSpPr>
        <p:spPr bwMode="auto">
          <a:xfrm>
            <a:off x="1116013" y="3501008"/>
            <a:ext cx="71437" cy="576262"/>
          </a:xfrm>
          <a:prstGeom prst="leftBracket">
            <a:avLst>
              <a:gd name="adj" fmla="val 8403"/>
            </a:avLst>
          </a:prstGeom>
          <a:noFill/>
          <a:ln w="25400" algn="ctr">
            <a:solidFill>
              <a:srgbClr val="0000CC"/>
            </a:solidFill>
            <a:round/>
            <a:headEnd/>
            <a:tailEnd/>
          </a:ln>
        </p:spPr>
        <p:txBody>
          <a:bodyPr/>
          <a:lstStyle/>
          <a:p>
            <a:endParaRPr lang="en-GB"/>
          </a:p>
        </p:txBody>
      </p:sp>
      <p:sp>
        <p:nvSpPr>
          <p:cNvPr id="26630" name="Left Bracket 8"/>
          <p:cNvSpPr>
            <a:spLocks/>
          </p:cNvSpPr>
          <p:nvPr/>
        </p:nvSpPr>
        <p:spPr bwMode="auto">
          <a:xfrm>
            <a:off x="1141413" y="4437112"/>
            <a:ext cx="46037" cy="1512887"/>
          </a:xfrm>
          <a:prstGeom prst="leftBracket">
            <a:avLst>
              <a:gd name="adj" fmla="val 8216"/>
            </a:avLst>
          </a:prstGeom>
          <a:noFill/>
          <a:ln w="25400" algn="ctr">
            <a:solidFill>
              <a:srgbClr val="0000CC"/>
            </a:solidFill>
            <a:round/>
            <a:headEnd/>
            <a:tailEnd/>
          </a:ln>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629"/>
                                        </p:tgtEl>
                                        <p:attrNameLst>
                                          <p:attrName>style.visibility</p:attrName>
                                        </p:attrNameLst>
                                      </p:cBhvr>
                                      <p:to>
                                        <p:strVal val="visible"/>
                                      </p:to>
                                    </p:set>
                                    <p:animEffect transition="in" filter="randombar(horizontal)">
                                      <p:cBhvr>
                                        <p:cTn id="10" dur="500"/>
                                        <p:tgtEl>
                                          <p:spTgt spid="2662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animEffect transition="in" filter="randombar(horizontal)">
                                      <p:cBhvr>
                                        <p:cTn id="13"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629" grpId="0" animBg="1"/>
      <p:bldP spid="266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395288" y="1268413"/>
            <a:ext cx="8748712" cy="4681537"/>
          </a:xfrm>
        </p:spPr>
        <p:txBody>
          <a:bodyPr/>
          <a:lstStyle/>
          <a:p>
            <a:pPr marL="0" indent="0" eaLnBrk="1" hangingPunct="1">
              <a:spcBef>
                <a:spcPct val="0"/>
              </a:spcBef>
              <a:spcAft>
                <a:spcPts val="1200"/>
              </a:spcAft>
              <a:buClr>
                <a:srgbClr val="C00000"/>
              </a:buClr>
              <a:buSzPct val="80000"/>
              <a:buNone/>
              <a:defRPr/>
            </a:pPr>
            <a:r>
              <a:rPr lang="en-GB" altLang="zh-CN" sz="3200" kern="1200" dirty="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 </a:t>
            </a:r>
            <a:r>
              <a:rPr lang="en-GB" altLang="zh-CN" sz="3200" kern="1200" dirty="0" smtClean="0">
                <a:latin typeface="Times New Roman" pitchFamily="18" charset="0"/>
                <a:cs typeface="Times New Roman" pitchFamily="18" charset="0"/>
              </a:rPr>
              <a:t>Each </a:t>
            </a:r>
            <a:r>
              <a:rPr lang="en-GB" altLang="zh-CN" sz="3200" kern="1200" dirty="0" smtClean="0">
                <a:latin typeface="Times New Roman" pitchFamily="18" charset="0"/>
                <a:cs typeface="Times New Roman" pitchFamily="18" charset="0"/>
              </a:rPr>
              <a:t>element may have one or more </a:t>
            </a:r>
            <a:r>
              <a:rPr lang="en-GB" altLang="zh-CN" sz="3200" b="1" i="1" kern="1200" dirty="0" smtClean="0">
                <a:solidFill>
                  <a:srgbClr val="0000CC"/>
                </a:solidFill>
                <a:latin typeface="Times New Roman" pitchFamily="18" charset="0"/>
                <a:cs typeface="Times New Roman" pitchFamily="18" charset="0"/>
              </a:rPr>
              <a:t>attributes</a:t>
            </a: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endParaRPr lang="en-GB" altLang="zh-CN" sz="3000" kern="1200" dirty="0" smtClean="0">
              <a:solidFill>
                <a:srgbClr val="C00000"/>
              </a:solidFill>
              <a:latin typeface="Times New Roman" pitchFamily="18" charset="0"/>
              <a:cs typeface="Times New Roman" pitchFamily="18" charset="0"/>
            </a:endParaRPr>
          </a:p>
          <a:p>
            <a:pPr marL="266700" lvl="2" indent="-266700" eaLnBrk="1" hangingPunct="1">
              <a:spcBef>
                <a:spcPct val="0"/>
              </a:spcBef>
              <a:spcAft>
                <a:spcPts val="1200"/>
              </a:spcAft>
              <a:buClr>
                <a:srgbClr val="C00000"/>
              </a:buClr>
              <a:buSzPct val="80000"/>
              <a:defRPr/>
            </a:pPr>
            <a:r>
              <a:rPr lang="en-GB" altLang="zh-CN" sz="3000" kern="1200" dirty="0" smtClean="0">
                <a:solidFill>
                  <a:srgbClr val="C00000"/>
                </a:solidFill>
                <a:latin typeface="Times New Roman" pitchFamily="18" charset="0"/>
                <a:cs typeface="Times New Roman" pitchFamily="18" charset="0"/>
              </a:rPr>
              <a:t>&lt;</a:t>
            </a:r>
            <a:r>
              <a:rPr lang="en-GB" altLang="zh-CN" sz="3000" kern="1200" dirty="0" err="1" smtClean="0">
                <a:solidFill>
                  <a:srgbClr val="C00000"/>
                </a:solidFill>
                <a:latin typeface="Times New Roman" pitchFamily="18" charset="0"/>
                <a:cs typeface="Times New Roman" pitchFamily="18" charset="0"/>
              </a:rPr>
              <a:t>img</a:t>
            </a:r>
            <a:r>
              <a:rPr lang="en-GB" altLang="zh-CN" sz="3000" kern="1200" dirty="0" smtClean="0">
                <a:solidFill>
                  <a:srgbClr val="C00000"/>
                </a:solidFill>
                <a:latin typeface="Times New Roman" pitchFamily="18" charset="0"/>
                <a:cs typeface="Times New Roman" pitchFamily="18" charset="0"/>
              </a:rPr>
              <a:t> </a:t>
            </a:r>
            <a:r>
              <a:rPr lang="en-GB" altLang="zh-CN" sz="3000" kern="1200" dirty="0" err="1" smtClean="0">
                <a:solidFill>
                  <a:srgbClr val="0000CC"/>
                </a:solidFill>
                <a:latin typeface="Times New Roman" pitchFamily="18" charset="0"/>
                <a:cs typeface="Times New Roman" pitchFamily="18" charset="0"/>
              </a:rPr>
              <a:t>src</a:t>
            </a:r>
            <a:r>
              <a:rPr lang="en-GB" altLang="zh-CN" sz="3000" kern="1200" dirty="0" smtClean="0">
                <a:latin typeface="Times New Roman" pitchFamily="18" charset="0"/>
                <a:cs typeface="Times New Roman" pitchFamily="18" charset="0"/>
              </a:rPr>
              <a:t>="</a:t>
            </a:r>
            <a:r>
              <a:rPr lang="en-GB" altLang="zh-CN" sz="3000" kern="1200" dirty="0" err="1" smtClean="0">
                <a:latin typeface="Times New Roman" pitchFamily="18" charset="0"/>
                <a:cs typeface="Times New Roman" pitchFamily="18" charset="0"/>
              </a:rPr>
              <a:t>image.jpg</a:t>
            </a:r>
            <a:r>
              <a:rPr lang="en-GB" altLang="zh-CN" sz="3000" kern="1200" dirty="0" smtClean="0">
                <a:latin typeface="Times New Roman" pitchFamily="18" charset="0"/>
                <a:cs typeface="Times New Roman" pitchFamily="18" charset="0"/>
              </a:rPr>
              <a:t>" </a:t>
            </a:r>
            <a:r>
              <a:rPr lang="en-GB" altLang="zh-CN" sz="3000" kern="1200" dirty="0" smtClean="0">
                <a:solidFill>
                  <a:srgbClr val="0000CC"/>
                </a:solidFill>
                <a:latin typeface="Times New Roman" pitchFamily="18" charset="0"/>
                <a:cs typeface="Times New Roman" pitchFamily="18" charset="0"/>
              </a:rPr>
              <a:t>alt</a:t>
            </a:r>
            <a:r>
              <a:rPr lang="en-GB" altLang="zh-CN" sz="3000" kern="1200" dirty="0" smtClean="0">
                <a:latin typeface="Times New Roman" pitchFamily="18" charset="0"/>
                <a:cs typeface="Times New Roman" pitchFamily="18" charset="0"/>
              </a:rPr>
              <a:t>="describe the image" </a:t>
            </a:r>
            <a:r>
              <a:rPr lang="en-GB" altLang="zh-CN" sz="3000" kern="1200" dirty="0" smtClean="0">
                <a:solidFill>
                  <a:srgbClr val="C00000"/>
                </a:solidFill>
                <a:latin typeface="Times New Roman" pitchFamily="18" charset="0"/>
                <a:cs typeface="Times New Roman" pitchFamily="18" charset="0"/>
              </a:rPr>
              <a:t>/&gt;</a:t>
            </a:r>
          </a:p>
          <a:p>
            <a:pPr marL="266700" lvl="2" indent="-266700" eaLnBrk="1" hangingPunct="1">
              <a:spcBef>
                <a:spcPct val="0"/>
              </a:spcBef>
              <a:spcAft>
                <a:spcPts val="1200"/>
              </a:spcAft>
              <a:buClr>
                <a:srgbClr val="C00000"/>
              </a:buClr>
              <a:buSzPct val="80000"/>
              <a:defRPr/>
            </a:pPr>
            <a:r>
              <a:rPr lang="pt-BR" altLang="zh-CN" sz="3000" kern="1200" dirty="0" smtClean="0">
                <a:solidFill>
                  <a:srgbClr val="C00000"/>
                </a:solidFill>
                <a:latin typeface="Times New Roman" pitchFamily="18" charset="0"/>
                <a:cs typeface="Times New Roman" pitchFamily="18" charset="0"/>
              </a:rPr>
              <a:t>&lt;a </a:t>
            </a:r>
            <a:r>
              <a:rPr lang="pt-BR" altLang="zh-CN" sz="3000" kern="1200" dirty="0" smtClean="0">
                <a:solidFill>
                  <a:srgbClr val="0000CC"/>
                </a:solidFill>
                <a:latin typeface="Times New Roman" pitchFamily="18" charset="0"/>
                <a:cs typeface="Times New Roman" pitchFamily="18" charset="0"/>
              </a:rPr>
              <a:t>href</a:t>
            </a:r>
            <a:r>
              <a:rPr lang="pt-BR" altLang="zh-CN" sz="3000" kern="1200" dirty="0" smtClean="0">
                <a:latin typeface="Times New Roman" pitchFamily="18" charset="0"/>
                <a:cs typeface="Times New Roman" pitchFamily="18" charset="0"/>
              </a:rPr>
              <a:t>="http://www.solent.ac.uk"</a:t>
            </a:r>
            <a:r>
              <a:rPr lang="pt-BR" altLang="zh-CN" sz="3000" kern="1200" dirty="0" smtClean="0">
                <a:solidFill>
                  <a:srgbClr val="C00000"/>
                </a:solidFill>
                <a:latin typeface="Times New Roman" pitchFamily="18" charset="0"/>
                <a:cs typeface="Times New Roman" pitchFamily="18" charset="0"/>
              </a:rPr>
              <a:t>&gt;</a:t>
            </a:r>
            <a:r>
              <a:rPr lang="pt-BR" altLang="zh-CN" sz="3000" kern="1200" dirty="0" smtClean="0">
                <a:latin typeface="Times New Roman" pitchFamily="18" charset="0"/>
                <a:cs typeface="Times New Roman" pitchFamily="18" charset="0"/>
              </a:rPr>
              <a:t>University</a:t>
            </a:r>
            <a:r>
              <a:rPr lang="pt-BR" altLang="zh-CN" sz="3000" kern="1200" dirty="0" smtClean="0">
                <a:solidFill>
                  <a:srgbClr val="C00000"/>
                </a:solidFill>
                <a:latin typeface="Times New Roman" pitchFamily="18" charset="0"/>
                <a:cs typeface="Times New Roman" pitchFamily="18" charset="0"/>
              </a:rPr>
              <a:t>&lt;/a&gt;</a:t>
            </a:r>
            <a:endParaRPr lang="en-GB" altLang="zh-CN" sz="3000" kern="1200" dirty="0" smtClean="0">
              <a:solidFill>
                <a:srgbClr val="C00000"/>
              </a:solidFill>
              <a:latin typeface="Times New Roman" pitchFamily="18" charset="0"/>
              <a:cs typeface="Times New Roman" pitchFamily="18" charset="0"/>
            </a:endParaRPr>
          </a:p>
        </p:txBody>
      </p:sp>
      <p:sp>
        <p:nvSpPr>
          <p:cNvPr id="27651" name="Rectangle 2"/>
          <p:cNvSpPr txBox="1">
            <a:spLocks noChangeArrowheads="1"/>
          </p:cNvSpPr>
          <p:nvPr/>
        </p:nvSpPr>
        <p:spPr bwMode="auto">
          <a:xfrm>
            <a:off x="107950" y="333375"/>
            <a:ext cx="8856663" cy="719138"/>
          </a:xfrm>
          <a:prstGeom prst="rect">
            <a:avLst/>
          </a:prstGeom>
          <a:noFill/>
          <a:ln w="9525">
            <a:noFill/>
            <a:miter lim="800000"/>
            <a:headEnd/>
            <a:tailEnd/>
          </a:ln>
        </p:spPr>
        <p:txBody>
          <a:bodyPr lIns="0" tIns="0" rIns="0" bIns="0"/>
          <a:lstStyle/>
          <a:p>
            <a:pPr algn="ctr"/>
            <a:r>
              <a:rPr lang="en-US" altLang="zh-CN" sz="3600" b="1">
                <a:latin typeface="Trebuchet MS" pitchFamily="34" charset="0"/>
              </a:rPr>
              <a:t>Terminology (2): </a:t>
            </a:r>
            <a:r>
              <a:rPr lang="en-US" altLang="zh-CN" sz="3600" b="1">
                <a:solidFill>
                  <a:srgbClr val="0000CC"/>
                </a:solidFill>
                <a:latin typeface="Trebuchet MS" pitchFamily="34" charset="0"/>
              </a:rPr>
              <a:t>Attributes</a:t>
            </a:r>
          </a:p>
        </p:txBody>
      </p:sp>
      <p:sp>
        <p:nvSpPr>
          <p:cNvPr id="4" name="Line Callout 2 (No Border) 13"/>
          <p:cNvSpPr>
            <a:spLocks/>
          </p:cNvSpPr>
          <p:nvPr/>
        </p:nvSpPr>
        <p:spPr bwMode="auto">
          <a:xfrm>
            <a:off x="1116013" y="5407819"/>
            <a:ext cx="1919287" cy="325437"/>
          </a:xfrm>
          <a:prstGeom prst="callout2">
            <a:avLst>
              <a:gd name="adj1" fmla="val -11889"/>
              <a:gd name="adj2" fmla="val 50755"/>
              <a:gd name="adj3" fmla="val -101611"/>
              <a:gd name="adj4" fmla="val 28139"/>
              <a:gd name="adj5" fmla="val -142167"/>
              <a:gd name="adj6" fmla="val 1666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5" name="Line Callout 2 (No Border) 13"/>
          <p:cNvSpPr>
            <a:spLocks/>
          </p:cNvSpPr>
          <p:nvPr/>
        </p:nvSpPr>
        <p:spPr bwMode="auto">
          <a:xfrm>
            <a:off x="1979613" y="2924175"/>
            <a:ext cx="1919287" cy="325438"/>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
        <p:nvSpPr>
          <p:cNvPr id="6" name="Line Callout 2 (No Border) 13"/>
          <p:cNvSpPr>
            <a:spLocks/>
          </p:cNvSpPr>
          <p:nvPr/>
        </p:nvSpPr>
        <p:spPr bwMode="auto">
          <a:xfrm>
            <a:off x="4356100" y="2852738"/>
            <a:ext cx="1919288" cy="325437"/>
          </a:xfrm>
          <a:prstGeom prst="callout2">
            <a:avLst>
              <a:gd name="adj1" fmla="val 111037"/>
              <a:gd name="adj2" fmla="val 28421"/>
              <a:gd name="adj3" fmla="val 153023"/>
              <a:gd name="adj4" fmla="val 9278"/>
              <a:gd name="adj5" fmla="val 232472"/>
              <a:gd name="adj6" fmla="val -15097"/>
            </a:avLst>
          </a:prstGeom>
          <a:noFill/>
          <a:ln w="9525" algn="ctr">
            <a:solidFill>
              <a:schemeClr val="tx1"/>
            </a:solidFill>
            <a:round/>
            <a:headEnd/>
            <a:tailEnd/>
          </a:ln>
        </p:spPr>
        <p:txBody>
          <a:bodyPr/>
          <a:lstStyle/>
          <a:p>
            <a:pPr algn="ctr"/>
            <a:r>
              <a:rPr lang="en-GB" sz="2200" i="1" dirty="0">
                <a:solidFill>
                  <a:srgbClr val="0000FF"/>
                </a:solidFill>
              </a:rPr>
              <a:t>attribute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435">
                                            <p:txEl>
                                              <p:pRg st="4" end="4"/>
                                            </p:txEl>
                                          </p:spTgt>
                                        </p:tgtEl>
                                        <p:attrNameLst>
                                          <p:attrName>style.visibility</p:attrName>
                                        </p:attrNameLst>
                                      </p:cBhvr>
                                      <p:to>
                                        <p:strVal val="visible"/>
                                      </p:to>
                                    </p:set>
                                    <p:anim calcmode="lin" valueType="num">
                                      <p:cBhvr additive="base">
                                        <p:cTn id="7"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5" end="5"/>
                                            </p:txEl>
                                          </p:spTgt>
                                        </p:tgtEl>
                                        <p:attrNameLst>
                                          <p:attrName>style.visibility</p:attrName>
                                        </p:attrNameLst>
                                      </p:cBhvr>
                                      <p:to>
                                        <p:strVal val="visible"/>
                                      </p:to>
                                    </p:set>
                                    <p:anim calcmode="lin" valueType="num">
                                      <p:cBhvr additive="base">
                                        <p:cTn id="11" dur="500" fill="hold"/>
                                        <p:tgtEl>
                                          <p:spTgt spid="184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linds(horizontal)">
                                      <p:cBhvr>
                                        <p:cTn id="21" dur="500"/>
                                        <p:tgtEl>
                                          <p:spTgt spid="6"/>
                                        </p:tgtEl>
                                      </p:cBhvr>
                                    </p:animEffect>
                                  </p:childTnLst>
                                </p:cTn>
                              </p:par>
                            </p:childTnLst>
                          </p:cTn>
                        </p:par>
                        <p:par>
                          <p:cTn id="22" fill="hold">
                            <p:stCondLst>
                              <p:cond delay="1000"/>
                            </p:stCondLst>
                            <p:childTnLst>
                              <p:par>
                                <p:cTn id="23" presetID="6" presetClass="entr" presetSubtype="16"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circle(in)">
                                      <p:cBhvr>
                                        <p:cTn id="2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a:xfrm>
            <a:off x="449263" y="260350"/>
            <a:ext cx="8010525" cy="720725"/>
          </a:xfrm>
        </p:spPr>
        <p:txBody>
          <a:bodyPr/>
          <a:lstStyle/>
          <a:p>
            <a:pPr algn="ctr"/>
            <a:r>
              <a:rPr lang="en-US" altLang="zh-CN" sz="3600" smtClean="0">
                <a:solidFill>
                  <a:srgbClr val="C00000"/>
                </a:solidFill>
              </a:rPr>
              <a:t>W3Schools Online Web Tutorials</a:t>
            </a:r>
            <a:endParaRPr lang="en-GB" smtClean="0">
              <a:solidFill>
                <a:srgbClr val="C00000"/>
              </a:solidFill>
            </a:endParaRPr>
          </a:p>
        </p:txBody>
      </p:sp>
      <p:pic>
        <p:nvPicPr>
          <p:cNvPr id="30723" name="Picture 2"/>
          <p:cNvPicPr>
            <a:picLocks noChangeAspect="1" noChangeArrowheads="1"/>
          </p:cNvPicPr>
          <p:nvPr/>
        </p:nvPicPr>
        <p:blipFill>
          <a:blip r:embed="rId3"/>
          <a:srcRect l="11513" t="13747" r="37103" b="20547"/>
          <a:stretch>
            <a:fillRect/>
          </a:stretch>
        </p:blipFill>
        <p:spPr bwMode="auto">
          <a:xfrm>
            <a:off x="1403350" y="1125538"/>
            <a:ext cx="5400675" cy="552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txBox="1">
            <a:spLocks noChangeArrowheads="1"/>
          </p:cNvSpPr>
          <p:nvPr/>
        </p:nvSpPr>
        <p:spPr bwMode="auto">
          <a:xfrm>
            <a:off x="500063" y="214313"/>
            <a:ext cx="8443912" cy="128587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Week 1 Practical Task</a:t>
            </a:r>
            <a:r>
              <a:rPr lang="en-GB" sz="3600" b="1" dirty="0">
                <a:solidFill>
                  <a:srgbClr val="FF0000"/>
                </a:solidFill>
                <a:latin typeface="Trebuchet MS" pitchFamily="34" charset="0"/>
              </a:rPr>
              <a:t/>
            </a:r>
            <a:br>
              <a:rPr lang="en-GB" sz="3600" b="1" dirty="0">
                <a:solidFill>
                  <a:srgbClr val="FF0000"/>
                </a:solidFill>
                <a:latin typeface="Trebuchet MS" pitchFamily="34" charset="0"/>
              </a:rPr>
            </a:br>
            <a:endParaRPr lang="en-GB" sz="2800" b="1" dirty="0">
              <a:solidFill>
                <a:srgbClr val="595959"/>
              </a:solidFill>
              <a:latin typeface="Trebuchet MS" pitchFamily="34" charset="0"/>
            </a:endParaRPr>
          </a:p>
        </p:txBody>
      </p:sp>
      <p:sp>
        <p:nvSpPr>
          <p:cNvPr id="31747" name="Rectangle 3"/>
          <p:cNvSpPr txBox="1">
            <a:spLocks noChangeArrowheads="1"/>
          </p:cNvSpPr>
          <p:nvPr/>
        </p:nvSpPr>
        <p:spPr bwMode="auto">
          <a:xfrm>
            <a:off x="468313" y="1125538"/>
            <a:ext cx="8424862" cy="4803775"/>
          </a:xfrm>
          <a:prstGeom prst="rect">
            <a:avLst/>
          </a:prstGeom>
          <a:noFill/>
          <a:ln w="9525">
            <a:noFill/>
            <a:miter lim="800000"/>
            <a:headEnd/>
            <a:tailEnd/>
          </a:ln>
        </p:spPr>
        <p:txBody>
          <a:bodyPr lIns="0" tIns="0" rIns="0" bIns="0"/>
          <a:lstStyle/>
          <a:p>
            <a:pPr eaLnBrk="1" hangingPunct="1">
              <a:spcAft>
                <a:spcPts val="300"/>
              </a:spcAft>
              <a:buClr>
                <a:srgbClr val="C00000"/>
              </a:buClr>
              <a:buSzPct val="80000"/>
              <a:buFont typeface="Wingdings" pitchFamily="2" charset="2"/>
              <a:buChar char="Ø"/>
              <a:tabLst>
                <a:tab pos="93663" algn="l"/>
              </a:tabLst>
            </a:pPr>
            <a:r>
              <a:rPr lang="en-GB" altLang="zh-CN" sz="3600" dirty="0">
                <a:latin typeface="Times New Roman" pitchFamily="18" charset="0"/>
              </a:rPr>
              <a:t>Basic HTML Structure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Creating a title</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Including section headers</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Starting a paragraph</a:t>
            </a:r>
          </a:p>
          <a:p>
            <a:pPr lvl="1" eaLnBrk="1" hangingPunct="1">
              <a:spcAft>
                <a:spcPts val="300"/>
              </a:spcAft>
              <a:buClr>
                <a:srgbClr val="C00000"/>
              </a:buClr>
              <a:buSzPct val="80000"/>
              <a:buFont typeface="Arial" charset="0"/>
              <a:buChar char="•"/>
              <a:tabLst>
                <a:tab pos="93663" algn="l"/>
              </a:tabLst>
            </a:pPr>
            <a:r>
              <a:rPr lang="en-GB" altLang="zh-CN" sz="3600" dirty="0">
                <a:latin typeface="Times New Roman" pitchFamily="18" charset="0"/>
              </a:rPr>
              <a:t> Inserting images on a page </a:t>
            </a:r>
          </a:p>
          <a:p>
            <a:pPr lvl="1" eaLnBrk="1" hangingPunct="1">
              <a:spcAft>
                <a:spcPts val="1200"/>
              </a:spcAft>
              <a:buClr>
                <a:srgbClr val="C00000"/>
              </a:buClr>
              <a:buSzPct val="80000"/>
              <a:buFont typeface="Arial" charset="0"/>
              <a:buChar char="•"/>
              <a:tabLst>
                <a:tab pos="93663" algn="l"/>
              </a:tabLst>
            </a:pPr>
            <a:r>
              <a:rPr lang="en-GB" altLang="zh-CN" sz="3600" dirty="0">
                <a:latin typeface="Times New Roman" pitchFamily="18" charset="0"/>
              </a:rPr>
              <a:t> Creating a link to another web page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txBox="1">
            <a:spLocks noChangeArrowheads="1"/>
          </p:cNvSpPr>
          <p:nvPr/>
        </p:nvSpPr>
        <p:spPr bwMode="auto">
          <a:xfrm>
            <a:off x="500063" y="188913"/>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team</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125539"/>
            <a:ext cx="8605868" cy="51837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266700" indent="-26670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0" indent="0" eaLnBrk="1" hangingPunct="1">
              <a:spcAft>
                <a:spcPts val="1200"/>
              </a:spcAft>
              <a:buClr>
                <a:srgbClr val="C00000"/>
              </a:buClr>
              <a:buSzPct val="80000"/>
              <a:defRPr/>
            </a:pPr>
            <a:r>
              <a:rPr lang="en-GB" altLang="zh-CN" sz="3000" b="1" dirty="0" smtClean="0">
                <a:latin typeface="Times New Roman" pitchFamily="18" charset="0"/>
                <a:cs typeface="Times New Roman" pitchFamily="18" charset="0"/>
              </a:rPr>
              <a:t>Joe Appleton– Unit leader</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Lecturer in Programming (web)</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10 years industry experience specialising in programming web applications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Founded and sold one tech business</a:t>
            </a: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Sole founder of  </a:t>
            </a:r>
            <a:r>
              <a:rPr lang="en-GB" sz="3000" dirty="0" err="1" smtClean="0">
                <a:latin typeface="Times New Roman" pitchFamily="18" charset="0"/>
                <a:cs typeface="Times New Roman" pitchFamily="18" charset="0"/>
              </a:rPr>
              <a:t>www.livelifechange.co.uk</a:t>
            </a:r>
            <a:r>
              <a:rPr lang="en-GB" sz="3000" dirty="0" smtClean="0">
                <a:latin typeface="Times New Roman" pitchFamily="18" charset="0"/>
                <a:cs typeface="Times New Roman" pitchFamily="18" charset="0"/>
              </a:rPr>
              <a:t>, </a:t>
            </a:r>
            <a:r>
              <a:rPr lang="en-GB" sz="3000" dirty="0" smtClean="0">
                <a:latin typeface="Times New Roman" pitchFamily="18" charset="0"/>
                <a:cs typeface="Times New Roman" pitchFamily="18" charset="0"/>
              </a:rPr>
              <a:t>an online diet and fitness social network   </a:t>
            </a:r>
            <a:endParaRPr lang="en-GB" sz="3000" dirty="0" smtClean="0">
              <a:latin typeface="Times New Roman" pitchFamily="18" charset="0"/>
              <a:cs typeface="Times New Roman" pitchFamily="18" charset="0"/>
            </a:endParaRPr>
          </a:p>
          <a:p>
            <a:pPr eaLnBrk="1" hangingPunct="1">
              <a:spcAft>
                <a:spcPts val="600"/>
              </a:spcAft>
              <a:buClr>
                <a:srgbClr val="C00000"/>
              </a:buClr>
              <a:buSzPct val="80000"/>
              <a:buFont typeface="Arial" charset="0"/>
              <a:buChar char="•"/>
              <a:defRPr/>
            </a:pPr>
            <a:r>
              <a:rPr lang="en-GB" sz="3000" dirty="0" smtClean="0">
                <a:latin typeface="Times New Roman" pitchFamily="18" charset="0"/>
                <a:cs typeface="Times New Roman" pitchFamily="18" charset="0"/>
              </a:rPr>
              <a:t>Currently working with the merchant navy to </a:t>
            </a:r>
            <a:r>
              <a:rPr lang="en-GB" sz="3000" dirty="0" err="1" smtClean="0">
                <a:latin typeface="Times New Roman" pitchFamily="18" charset="0"/>
                <a:cs typeface="Times New Roman" pitchFamily="18" charset="0"/>
              </a:rPr>
              <a:t>connetct</a:t>
            </a:r>
            <a:r>
              <a:rPr lang="en-GB" sz="3000" dirty="0" smtClean="0">
                <a:latin typeface="Times New Roman" pitchFamily="18" charset="0"/>
                <a:cs typeface="Times New Roman" pitchFamily="18" charset="0"/>
              </a:rPr>
              <a:t> up welfare service information</a:t>
            </a:r>
            <a:endParaRPr lang="en-GB"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5353094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500063" y="260350"/>
            <a:ext cx="8443912" cy="857250"/>
          </a:xfrm>
          <a:prstGeom prst="rect">
            <a:avLst/>
          </a:prstGeom>
          <a:noFill/>
          <a:ln w="9525">
            <a:noFill/>
            <a:miter lim="800000"/>
            <a:headEnd/>
            <a:tailEnd/>
          </a:ln>
        </p:spPr>
        <p:txBody>
          <a:bodyPr lIns="0" tIns="0" rIns="0" bIns="0"/>
          <a:lstStyle/>
          <a:p>
            <a:pPr algn="ctr" eaLnBrk="1" hangingPunct="1">
              <a:defRPr/>
            </a:pPr>
            <a:r>
              <a:rPr lang="en-GB" sz="4400" b="1" kern="0" dirty="0" smtClean="0">
                <a:solidFill>
                  <a:srgbClr val="C00000"/>
                </a:solidFill>
                <a:latin typeface="+mj-lt"/>
                <a:ea typeface="+mj-ea"/>
                <a:cs typeface="+mj-cs"/>
              </a:rPr>
              <a:t>References</a:t>
            </a:r>
            <a:endParaRPr lang="en-GB" sz="4400" b="1" kern="0" dirty="0">
              <a:solidFill>
                <a:srgbClr val="C00000"/>
              </a:solidFill>
              <a:latin typeface="+mj-lt"/>
              <a:ea typeface="+mj-ea"/>
              <a:cs typeface="+mj-cs"/>
            </a:endParaRPr>
          </a:p>
        </p:txBody>
      </p:sp>
      <p:sp>
        <p:nvSpPr>
          <p:cNvPr id="33795" name="Rectangle 3"/>
          <p:cNvSpPr txBox="1">
            <a:spLocks noChangeArrowheads="1"/>
          </p:cNvSpPr>
          <p:nvPr/>
        </p:nvSpPr>
        <p:spPr bwMode="auto">
          <a:xfrm>
            <a:off x="642938" y="1500188"/>
            <a:ext cx="7643812" cy="4737124"/>
          </a:xfrm>
          <a:prstGeom prst="rect">
            <a:avLst/>
          </a:prstGeom>
          <a:noFill/>
          <a:ln w="9525">
            <a:noFill/>
            <a:miter lim="800000"/>
            <a:headEnd/>
            <a:tailEnd/>
          </a:ln>
        </p:spPr>
        <p:txBody>
          <a:bodyPr lIns="0" tIns="0" rIns="0" bIns="0"/>
          <a:lstStyle/>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Notepad++ </a:t>
            </a:r>
            <a:r>
              <a:rPr lang="en-GB" altLang="zh-CN" sz="1800" dirty="0" smtClean="0">
                <a:solidFill>
                  <a:srgbClr val="000000"/>
                </a:solidFill>
                <a:latin typeface="Times New Roman" pitchFamily="18" charset="0"/>
                <a:cs typeface="Times New Roman" pitchFamily="18" charset="0"/>
              </a:rPr>
              <a:t>available online </a:t>
            </a:r>
            <a:r>
              <a:rPr lang="en-GB" altLang="zh-CN" sz="1800" dirty="0">
                <a:solidFill>
                  <a:srgbClr val="000000"/>
                </a:solidFill>
                <a:latin typeface="Times New Roman" pitchFamily="18" charset="0"/>
                <a:cs typeface="Times New Roman" pitchFamily="18" charset="0"/>
              </a:rPr>
              <a:t>at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://notepad-plus-plus.org/ </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Sir Tim Berners-Lee Biography   </a:t>
            </a:r>
            <a:r>
              <a:rPr lang="en-GB" altLang="zh-CN" sz="1800" dirty="0" smtClean="0">
                <a:solidFill>
                  <a:srgbClr val="000000"/>
                </a:solidFill>
                <a:latin typeface="Times New Roman" pitchFamily="18" charset="0"/>
                <a:cs typeface="Times New Roman" pitchFamily="18" charset="0"/>
              </a:rPr>
              <a:t>http</a:t>
            </a:r>
            <a:r>
              <a:rPr lang="en-GB" altLang="zh-CN" sz="1800" dirty="0">
                <a:solidFill>
                  <a:srgbClr val="000000"/>
                </a:solidFill>
                <a:latin typeface="Times New Roman" pitchFamily="18" charset="0"/>
                <a:cs typeface="Times New Roman" pitchFamily="18" charset="0"/>
              </a:rPr>
              <a:t>://www.w3.org/People/Berners-Lee/</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W3C  http://www.w3.org/</a:t>
            </a:r>
          </a:p>
          <a:p>
            <a:pPr marL="447675" indent="-447675" eaLnBrk="1" hangingPunct="1">
              <a:buClr>
                <a:srgbClr val="C00000"/>
              </a:buClr>
              <a:buSzPct val="80000"/>
              <a:buFont typeface="Wingdings" pitchFamily="2" charset="2"/>
              <a:buChar char="Ø"/>
              <a:tabLst>
                <a:tab pos="93663" algn="l"/>
              </a:tabLst>
            </a:pPr>
            <a:r>
              <a:rPr lang="en-GB" altLang="zh-CN" sz="1800" dirty="0">
                <a:solidFill>
                  <a:srgbClr val="000000"/>
                </a:solidFill>
                <a:latin typeface="Times New Roman" pitchFamily="18" charset="0"/>
                <a:cs typeface="Times New Roman" pitchFamily="18" charset="0"/>
              </a:rPr>
              <a:t>HTML5 Introduction  http://</a:t>
            </a:r>
            <a:r>
              <a:rPr lang="en-GB" altLang="zh-CN" sz="1800" dirty="0" smtClean="0">
                <a:solidFill>
                  <a:srgbClr val="000000"/>
                </a:solidFill>
                <a:latin typeface="Times New Roman" pitchFamily="18" charset="0"/>
                <a:cs typeface="Times New Roman" pitchFamily="18" charset="0"/>
              </a:rPr>
              <a:t>www.w3schools.com/html/html5_intro.asp</a:t>
            </a:r>
            <a:endParaRPr lang="en-GB" altLang="zh-CN" sz="1800" dirty="0">
              <a:solidFill>
                <a:srgbClr val="000000"/>
              </a:solidFill>
              <a:latin typeface="Times New Roman" pitchFamily="18" charset="0"/>
              <a:cs typeface="Times New Roman" pitchFamily="18" charset="0"/>
            </a:endParaRPr>
          </a:p>
          <a:p>
            <a:pPr marL="447675" indent="-447675" eaLnBrk="1" hangingPunct="1">
              <a:buClr>
                <a:srgbClr val="FF0003"/>
              </a:buClr>
              <a:buSzPct val="80000"/>
              <a:buFont typeface="Wingdings" pitchFamily="2" charset="2"/>
              <a:buChar char="Ø"/>
              <a:tabLst>
                <a:tab pos="93663" algn="l"/>
              </a:tabLst>
            </a:pPr>
            <a:endParaRPr lang="en-GB" altLang="zh-CN" sz="1800" dirty="0">
              <a:latin typeface="Times New Roman" pitchFamily="18" charset="0"/>
            </a:endParaRPr>
          </a:p>
        </p:txBody>
      </p:sp>
    </p:spTree>
    <p:extLst>
      <p:ext uri="{BB962C8B-B14F-4D97-AF65-F5344CB8AC3E}">
        <p14:creationId xmlns:p14="http://schemas.microsoft.com/office/powerpoint/2010/main" val="954163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University Differs From School </a:t>
            </a:r>
            <a:endParaRPr lang="en-US" dirty="0"/>
          </a:p>
        </p:txBody>
      </p:sp>
      <p:sp>
        <p:nvSpPr>
          <p:cNvPr id="3" name="Content Placeholder 2"/>
          <p:cNvSpPr>
            <a:spLocks noGrp="1"/>
          </p:cNvSpPr>
          <p:nvPr>
            <p:ph idx="1"/>
          </p:nvPr>
        </p:nvSpPr>
        <p:spPr/>
        <p:txBody>
          <a:bodyPr/>
          <a:lstStyle/>
          <a:p>
            <a:r>
              <a:rPr lang="en-US" dirty="0" smtClean="0"/>
              <a:t>Try and find a productivity system that works for you!</a:t>
            </a:r>
          </a:p>
          <a:p>
            <a:endParaRPr lang="en-US" dirty="0"/>
          </a:p>
          <a:p>
            <a:r>
              <a:rPr lang="en-US" dirty="0" smtClean="0"/>
              <a:t>I’ve had great success with the </a:t>
            </a:r>
            <a:r>
              <a:rPr lang="en-US" dirty="0" err="1" smtClean="0"/>
              <a:t>Pompodoro</a:t>
            </a:r>
            <a:r>
              <a:rPr lang="en-US" dirty="0" smtClean="0"/>
              <a:t> Technic!</a:t>
            </a: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3203848" y="2780928"/>
            <a:ext cx="1656184" cy="1656184"/>
          </a:xfrm>
          <a:prstGeom prst="rect">
            <a:avLst/>
          </a:prstGeom>
        </p:spPr>
      </p:pic>
    </p:spTree>
    <p:extLst>
      <p:ext uri="{BB962C8B-B14F-4D97-AF65-F5344CB8AC3E}">
        <p14:creationId xmlns:p14="http://schemas.microsoft.com/office/powerpoint/2010/main" val="85382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79712" y="116632"/>
            <a:ext cx="5733256" cy="5876546"/>
          </a:xfrm>
          <a:prstGeom prst="rect">
            <a:avLst/>
          </a:prstGeom>
        </p:spPr>
      </p:pic>
    </p:spTree>
    <p:extLst>
      <p:ext uri="{BB962C8B-B14F-4D97-AF65-F5344CB8AC3E}">
        <p14:creationId xmlns:p14="http://schemas.microsoft.com/office/powerpoint/2010/main" val="397354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260350"/>
            <a:ext cx="9144000" cy="1439863"/>
          </a:xfrm>
        </p:spPr>
        <p:txBody>
          <a:bodyPr/>
          <a:lstStyle/>
          <a:p>
            <a:pPr algn="ctr" eaLnBrk="1" hangingPunct="1">
              <a:spcBef>
                <a:spcPts val="1200"/>
              </a:spcBef>
              <a:spcAft>
                <a:spcPts val="1800"/>
              </a:spcAft>
            </a:pPr>
            <a:r>
              <a:rPr lang="en-GB" sz="5000" smtClean="0">
                <a:solidFill>
                  <a:srgbClr val="C00000"/>
                </a:solidFill>
              </a:rPr>
              <a:t>Internet Technology </a:t>
            </a:r>
            <a:br>
              <a:rPr lang="en-GB" sz="5000" smtClean="0">
                <a:solidFill>
                  <a:srgbClr val="C00000"/>
                </a:solidFill>
              </a:rPr>
            </a:br>
            <a:r>
              <a:rPr lang="en-GB" sz="2000" smtClean="0">
                <a:solidFill>
                  <a:srgbClr val="C00000"/>
                </a:solidFill>
              </a:rPr>
              <a:t/>
            </a:r>
            <a:br>
              <a:rPr lang="en-GB" sz="2000" smtClean="0">
                <a:solidFill>
                  <a:srgbClr val="C00000"/>
                </a:solidFill>
              </a:rPr>
            </a:br>
            <a:r>
              <a:rPr lang="en-GB" sz="2800" smtClean="0">
                <a:solidFill>
                  <a:srgbClr val="595959"/>
                </a:solidFill>
              </a:rPr>
              <a:t>(week 1)</a:t>
            </a:r>
          </a:p>
        </p:txBody>
      </p:sp>
      <p:sp>
        <p:nvSpPr>
          <p:cNvPr id="7" name="AutoShape 6"/>
          <p:cNvSpPr>
            <a:spLocks noChangeArrowheads="1"/>
          </p:cNvSpPr>
          <p:nvPr/>
        </p:nvSpPr>
        <p:spPr bwMode="gray">
          <a:xfrm>
            <a:off x="1403350" y="2430463"/>
            <a:ext cx="6353175" cy="833437"/>
          </a:xfrm>
          <a:prstGeom prst="roundRect">
            <a:avLst>
              <a:gd name="adj" fmla="val 2768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a:solidFill>
                  <a:srgbClr val="C00000"/>
                </a:solidFill>
              </a:rPr>
              <a:t>About the Unit</a:t>
            </a:r>
            <a:endParaRPr lang="en-GB" sz="3600">
              <a:solidFill>
                <a:srgbClr val="C00000"/>
              </a:solidFill>
            </a:endParaRPr>
          </a:p>
        </p:txBody>
      </p:sp>
      <p:sp>
        <p:nvSpPr>
          <p:cNvPr id="8" name="AutoShape 8"/>
          <p:cNvSpPr>
            <a:spLocks noChangeArrowheads="1"/>
          </p:cNvSpPr>
          <p:nvPr/>
        </p:nvSpPr>
        <p:spPr bwMode="gray">
          <a:xfrm>
            <a:off x="1403350" y="3438525"/>
            <a:ext cx="6353175" cy="854075"/>
          </a:xfrm>
          <a:prstGeom prst="roundRect">
            <a:avLst>
              <a:gd name="adj" fmla="val 21431"/>
            </a:avLst>
          </a:prstGeom>
          <a:solidFill>
            <a:schemeClr val="bg1">
              <a:lumMod val="85000"/>
            </a:schemeClr>
          </a:solidFill>
          <a:ln w="38100">
            <a:noFill/>
            <a:round/>
            <a:headEnd/>
            <a:tailEnd/>
          </a:ln>
          <a:effectLst>
            <a:outerShdw dist="107763" dir="2700000" algn="ctr" rotWithShape="0">
              <a:schemeClr val="bg2">
                <a:alpha val="50000"/>
              </a:schemeClr>
            </a:outerShdw>
          </a:effectLst>
        </p:spPr>
        <p:txBody>
          <a:bodyPr wrap="none" anchor="ctr"/>
          <a:lstStyle/>
          <a:p>
            <a:pPr algn="ctr">
              <a:defRPr/>
            </a:pPr>
            <a:r>
              <a:rPr lang="en-GB" sz="3600" b="1" dirty="0">
                <a:latin typeface="Arial" pitchFamily="34" charset="0"/>
              </a:rPr>
              <a:t>Introduction to HTML</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a:solidFill>
                  <a:srgbClr val="C00000"/>
                </a:solidFill>
                <a:latin typeface="Trebuchet MS" pitchFamily="34" charset="0"/>
              </a:rPr>
              <a:t>About the Unit</a:t>
            </a:r>
            <a:endParaRPr lang="en-GB" sz="2800" b="1" dirty="0">
              <a:solidFill>
                <a:srgbClr val="595959"/>
              </a:solidFill>
              <a:latin typeface="Trebuchet MS" pitchFamily="34" charset="0"/>
            </a:endParaRPr>
          </a:p>
        </p:txBody>
      </p:sp>
      <p:sp>
        <p:nvSpPr>
          <p:cNvPr id="5123" name="Rectangle 3"/>
          <p:cNvSpPr txBox="1">
            <a:spLocks noChangeArrowheads="1"/>
          </p:cNvSpPr>
          <p:nvPr/>
        </p:nvSpPr>
        <p:spPr bwMode="auto">
          <a:xfrm>
            <a:off x="395288" y="1343025"/>
            <a:ext cx="8605868" cy="5399088"/>
          </a:xfrm>
          <a:prstGeom prst="rect">
            <a:avLst/>
          </a:prstGeom>
          <a:noFill/>
          <a:ln w="9525">
            <a:noFill/>
            <a:miter lim="800000"/>
            <a:headEnd/>
            <a:tailEnd/>
          </a:ln>
        </p:spPr>
        <p:txBody>
          <a:bodyPr lIns="0" tIns="0" rIns="0" bIns="0"/>
          <a:lstStyle/>
          <a:p>
            <a:pPr marL="266700" indent="-266700" eaLnBrk="1" hangingPunct="1">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10</a:t>
            </a:r>
            <a:r>
              <a:rPr lang="en-GB" altLang="zh-CN" sz="3200" dirty="0" smtClean="0">
                <a:latin typeface="Times New Roman" pitchFamily="18" charset="0"/>
                <a:cs typeface="Times New Roman" pitchFamily="18" charset="0"/>
              </a:rPr>
              <a:t> </a:t>
            </a:r>
            <a:r>
              <a:rPr lang="en-GB" altLang="zh-CN" sz="3200" dirty="0">
                <a:latin typeface="Times New Roman" pitchFamily="18" charset="0"/>
                <a:cs typeface="Times New Roman" pitchFamily="18" charset="0"/>
              </a:rPr>
              <a:t>Credits</a:t>
            </a:r>
          </a:p>
          <a:p>
            <a:pPr marL="266700" indent="-266700" eaLnBrk="1" hangingPunct="1">
              <a:buClr>
                <a:srgbClr val="C00000"/>
              </a:buClr>
              <a:buSzPct val="80000"/>
              <a:buFont typeface="Arial" charset="0"/>
              <a:buChar char="•"/>
              <a:tabLst>
                <a:tab pos="93663" algn="l"/>
              </a:tabLst>
            </a:pPr>
            <a:r>
              <a:rPr lang="en-GB" altLang="zh-CN" sz="3200" dirty="0">
                <a:latin typeface="Times New Roman" pitchFamily="18" charset="0"/>
                <a:cs typeface="Times New Roman" pitchFamily="18" charset="0"/>
              </a:rPr>
              <a:t>Provides a </a:t>
            </a:r>
            <a:r>
              <a:rPr lang="en-GB" altLang="zh-CN" sz="3200" i="1" dirty="0">
                <a:latin typeface="Times New Roman" pitchFamily="18" charset="0"/>
                <a:cs typeface="Times New Roman" pitchFamily="18" charset="0"/>
              </a:rPr>
              <a:t>foundation</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in enabling technologies for the Internet and their application</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Focus </a:t>
            </a:r>
            <a:r>
              <a:rPr lang="en-GB" altLang="zh-CN" sz="3200" dirty="0">
                <a:latin typeface="Times New Roman" pitchFamily="18" charset="0"/>
                <a:cs typeface="Times New Roman" pitchFamily="18" charset="0"/>
              </a:rPr>
              <a:t>on the </a:t>
            </a:r>
            <a:r>
              <a:rPr lang="en-GB" altLang="zh-CN" sz="3200" i="1" dirty="0">
                <a:latin typeface="Times New Roman" pitchFamily="18" charset="0"/>
                <a:cs typeface="Times New Roman" pitchFamily="18" charset="0"/>
              </a:rPr>
              <a:t>client</a:t>
            </a:r>
            <a:r>
              <a:rPr lang="en-GB" altLang="zh-CN" sz="3200" dirty="0">
                <a:latin typeface="Times New Roman" pitchFamily="18" charset="0"/>
                <a:cs typeface="Times New Roman" pitchFamily="18" charset="0"/>
              </a:rPr>
              <a:t> </a:t>
            </a:r>
            <a:r>
              <a:rPr lang="en-GB" altLang="zh-CN" sz="3200" dirty="0" smtClean="0">
                <a:latin typeface="Times New Roman" pitchFamily="18" charset="0"/>
                <a:cs typeface="Times New Roman" pitchFamily="18" charset="0"/>
              </a:rPr>
              <a:t>side technologies </a:t>
            </a:r>
          </a:p>
          <a:p>
            <a:pPr marL="266700" indent="-266700" eaLnBrk="1" hangingPunct="1">
              <a:spcBef>
                <a:spcPts val="1200"/>
              </a:spcBef>
              <a:spcAft>
                <a:spcPts val="1200"/>
              </a:spcAft>
              <a:buClr>
                <a:srgbClr val="C00000"/>
              </a:buClr>
              <a:buSzPct val="80000"/>
              <a:buFont typeface="Arial" charset="0"/>
              <a:buChar char="•"/>
              <a:tabLst>
                <a:tab pos="93663" algn="l"/>
              </a:tabLst>
            </a:pPr>
            <a:r>
              <a:rPr lang="en-GB" altLang="zh-CN" sz="3200" dirty="0" smtClean="0">
                <a:latin typeface="Times New Roman" pitchFamily="18" charset="0"/>
                <a:cs typeface="Times New Roman" pitchFamily="18" charset="0"/>
              </a:rPr>
              <a:t>Usability </a:t>
            </a:r>
            <a:r>
              <a:rPr lang="en-GB" altLang="zh-CN" sz="3200" dirty="0">
                <a:latin typeface="Times New Roman" pitchFamily="18" charset="0"/>
                <a:cs typeface="Times New Roman" pitchFamily="18" charset="0"/>
              </a:rPr>
              <a:t>and requirements of designing to </a:t>
            </a:r>
            <a:r>
              <a:rPr lang="en-GB" altLang="zh-CN" sz="3200" i="1" dirty="0">
                <a:latin typeface="Times New Roman" pitchFamily="18" charset="0"/>
                <a:cs typeface="Times New Roman" pitchFamily="18" charset="0"/>
              </a:rPr>
              <a:t>standards</a:t>
            </a:r>
            <a:r>
              <a:rPr lang="en-GB" altLang="zh-CN" sz="3200" dirty="0">
                <a:latin typeface="Times New Roman" pitchFamily="18" charset="0"/>
                <a:cs typeface="Times New Roman" pitchFamily="18" charset="0"/>
              </a:rPr>
              <a:t> as established by the W3C organisation</a:t>
            </a:r>
            <a:endParaRPr lang="en-GB" altLang="zh-CN" sz="3000" dirty="0">
              <a:latin typeface="Times New Roman" pitchFamily="18" charset="0"/>
            </a:endParaRPr>
          </a:p>
        </p:txBody>
      </p:sp>
    </p:spTree>
    <p:extLst>
      <p:ext uri="{BB962C8B-B14F-4D97-AF65-F5344CB8AC3E}">
        <p14:creationId xmlns:p14="http://schemas.microsoft.com/office/powerpoint/2010/main" val="24725048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You’ll Learn </a:t>
            </a:r>
            <a:endParaRPr lang="en-US" sz="4400" dirty="0"/>
          </a:p>
        </p:txBody>
      </p:sp>
      <p:sp>
        <p:nvSpPr>
          <p:cNvPr id="4" name="Content Placeholder 3"/>
          <p:cNvSpPr>
            <a:spLocks noGrp="1"/>
          </p:cNvSpPr>
          <p:nvPr>
            <p:ph idx="1"/>
          </p:nvPr>
        </p:nvSpPr>
        <p:spPr/>
        <p:txBody>
          <a:bodyPr/>
          <a:lstStyle/>
          <a:p>
            <a:r>
              <a:rPr lang="en-US" dirty="0" smtClean="0"/>
              <a:t>How To Make Websites Using HTML and CSS</a:t>
            </a:r>
          </a:p>
          <a:p>
            <a:r>
              <a:rPr lang="en-US" dirty="0" smtClean="0"/>
              <a:t>A little bit of legislation </a:t>
            </a:r>
          </a:p>
          <a:p>
            <a:r>
              <a:rPr lang="en-US" dirty="0" smtClean="0"/>
              <a:t>A little bit of SEO and Marketing </a:t>
            </a:r>
          </a:p>
          <a:p>
            <a:pPr marL="0" indent="0">
              <a:buNone/>
            </a:pPr>
            <a:endParaRPr lang="en-US" dirty="0"/>
          </a:p>
        </p:txBody>
      </p:sp>
      <p:pic>
        <p:nvPicPr>
          <p:cNvPr id="5" name="Picture 4"/>
          <p:cNvPicPr>
            <a:picLocks noChangeAspect="1"/>
          </p:cNvPicPr>
          <p:nvPr/>
        </p:nvPicPr>
        <p:blipFill>
          <a:blip r:embed="rId2"/>
          <a:stretch>
            <a:fillRect/>
          </a:stretch>
        </p:blipFill>
        <p:spPr>
          <a:xfrm>
            <a:off x="323528" y="2708920"/>
            <a:ext cx="3251200" cy="25019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145" y="2497956"/>
            <a:ext cx="5386359" cy="3264296"/>
          </a:xfrm>
          <a:prstGeom prst="rect">
            <a:avLst/>
          </a:prstGeom>
        </p:spPr>
      </p:pic>
      <p:sp>
        <p:nvSpPr>
          <p:cNvPr id="7" name="TextBox 6"/>
          <p:cNvSpPr txBox="1"/>
          <p:nvPr/>
        </p:nvSpPr>
        <p:spPr>
          <a:xfrm>
            <a:off x="6086142" y="5762252"/>
            <a:ext cx="2135521" cy="461665"/>
          </a:xfrm>
          <a:prstGeom prst="rect">
            <a:avLst/>
          </a:prstGeom>
          <a:noFill/>
        </p:spPr>
        <p:txBody>
          <a:bodyPr wrap="none" rtlCol="0">
            <a:spAutoFit/>
          </a:bodyPr>
          <a:lstStyle/>
          <a:p>
            <a:r>
              <a:rPr lang="en-US" smtClean="0"/>
              <a:t>Buzzfeed.com</a:t>
            </a:r>
            <a:endParaRPr lang="en-US" dirty="0"/>
          </a:p>
        </p:txBody>
      </p:sp>
    </p:spTree>
    <p:extLst>
      <p:ext uri="{BB962C8B-B14F-4D97-AF65-F5344CB8AC3E}">
        <p14:creationId xmlns:p14="http://schemas.microsoft.com/office/powerpoint/2010/main" val="104861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txBox="1">
            <a:spLocks noChangeArrowheads="1"/>
          </p:cNvSpPr>
          <p:nvPr/>
        </p:nvSpPr>
        <p:spPr bwMode="auto">
          <a:xfrm>
            <a:off x="500063" y="357188"/>
            <a:ext cx="8443912" cy="911225"/>
          </a:xfrm>
          <a:prstGeom prst="rect">
            <a:avLst/>
          </a:prstGeom>
          <a:noFill/>
          <a:ln w="9525">
            <a:noFill/>
            <a:miter lim="800000"/>
            <a:headEnd/>
            <a:tailEnd/>
          </a:ln>
        </p:spPr>
        <p:txBody>
          <a:bodyPr lIns="0" tIns="0" rIns="0" bIns="0"/>
          <a:lstStyle/>
          <a:p>
            <a:pPr algn="ctr" eaLnBrk="1" hangingPunct="1"/>
            <a:r>
              <a:rPr lang="en-GB" sz="4400" b="1" dirty="0" smtClean="0">
                <a:solidFill>
                  <a:srgbClr val="C00000"/>
                </a:solidFill>
                <a:latin typeface="Trebuchet MS" pitchFamily="34" charset="0"/>
              </a:rPr>
              <a:t>Unit Commitments </a:t>
            </a:r>
            <a:endParaRPr lang="en-GB" sz="2800" b="1" dirty="0">
              <a:solidFill>
                <a:srgbClr val="595959"/>
              </a:solidFill>
              <a:latin typeface="Trebuchet MS" pitchFamily="34" charset="0"/>
            </a:endParaRPr>
          </a:p>
        </p:txBody>
      </p:sp>
      <p:sp>
        <p:nvSpPr>
          <p:cNvPr id="3075" name="Rectangle 3"/>
          <p:cNvSpPr txBox="1">
            <a:spLocks noChangeArrowheads="1"/>
          </p:cNvSpPr>
          <p:nvPr/>
        </p:nvSpPr>
        <p:spPr bwMode="auto">
          <a:xfrm>
            <a:off x="467867" y="1355056"/>
            <a:ext cx="8642350" cy="547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61950" indent="-361950">
              <a:tabLst>
                <a:tab pos="93663" algn="l"/>
              </a:tabLst>
              <a:defRPr sz="2400">
                <a:solidFill>
                  <a:schemeClr val="tx1"/>
                </a:solidFill>
                <a:latin typeface="Arial" charset="0"/>
                <a:ea typeface="MS PGothic" pitchFamily="34" charset="-128"/>
              </a:defRPr>
            </a:lvl1pPr>
            <a:lvl2pPr marL="742950" indent="-285750">
              <a:tabLst>
                <a:tab pos="93663" algn="l"/>
              </a:tabLst>
              <a:defRPr sz="2400">
                <a:solidFill>
                  <a:schemeClr val="tx1"/>
                </a:solidFill>
                <a:latin typeface="Arial" charset="0"/>
                <a:ea typeface="MS PGothic" pitchFamily="34" charset="-128"/>
              </a:defRPr>
            </a:lvl2pPr>
            <a:lvl3pPr marL="982663" indent="-354013">
              <a:tabLst>
                <a:tab pos="93663" algn="l"/>
              </a:tabLst>
              <a:defRPr sz="2400">
                <a:solidFill>
                  <a:schemeClr val="tx1"/>
                </a:solidFill>
                <a:latin typeface="Arial" charset="0"/>
                <a:ea typeface="MS PGothic" pitchFamily="34" charset="-128"/>
              </a:defRPr>
            </a:lvl3pPr>
            <a:lvl4pPr marL="1600200" indent="-228600">
              <a:tabLst>
                <a:tab pos="93663" algn="l"/>
              </a:tabLst>
              <a:defRPr sz="2400">
                <a:solidFill>
                  <a:schemeClr val="tx1"/>
                </a:solidFill>
                <a:latin typeface="Arial" charset="0"/>
                <a:ea typeface="MS PGothic" pitchFamily="34" charset="-128"/>
              </a:defRPr>
            </a:lvl4pPr>
            <a:lvl5pPr marL="2057400" indent="-228600">
              <a:tabLst>
                <a:tab pos="93663" algn="l"/>
              </a:tabLst>
              <a:defRPr sz="2400">
                <a:solidFill>
                  <a:schemeClr val="tx1"/>
                </a:solidFill>
                <a:latin typeface="Arial" charset="0"/>
                <a:ea typeface="MS PGothic" pitchFamily="34" charset="-128"/>
              </a:defRPr>
            </a:lvl5pPr>
            <a:lvl6pPr marL="25146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6pPr>
            <a:lvl7pPr marL="29718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7pPr>
            <a:lvl8pPr marL="34290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8pPr>
            <a:lvl9pPr marL="3886200" indent="-228600" eaLnBrk="0" fontAlgn="base" hangingPunct="0">
              <a:spcBef>
                <a:spcPct val="0"/>
              </a:spcBef>
              <a:spcAft>
                <a:spcPct val="0"/>
              </a:spcAft>
              <a:tabLst>
                <a:tab pos="93663" algn="l"/>
              </a:tabLst>
              <a:defRPr sz="2400">
                <a:solidFill>
                  <a:schemeClr val="tx1"/>
                </a:solidFill>
                <a:latin typeface="Arial" charset="0"/>
                <a:ea typeface="MS PGothic" pitchFamily="34" charset="-128"/>
              </a:defRPr>
            </a:lvl9pPr>
          </a:lstStyle>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A one hour lecture each week </a:t>
            </a:r>
          </a:p>
          <a:p>
            <a:pPr marL="514350" indent="-514350" eaLnBrk="1" hangingPunct="1">
              <a:spcAft>
                <a:spcPts val="1200"/>
              </a:spcAft>
              <a:buClr>
                <a:srgbClr val="C00000"/>
              </a:buClr>
              <a:buSzPct val="100000"/>
              <a:buAutoNum type="arabicPeriod"/>
              <a:defRPr/>
            </a:pPr>
            <a:r>
              <a:rPr lang="en-GB" altLang="zh-CN" sz="2800" b="1" dirty="0" smtClean="0">
                <a:latin typeface="Times New Roman" pitchFamily="18" charset="0"/>
                <a:cs typeface="Times New Roman" pitchFamily="18" charset="0"/>
              </a:rPr>
              <a:t>Up to a 2 hour practical weekly </a:t>
            </a:r>
          </a:p>
          <a:p>
            <a:pPr marL="514350" indent="-514350" eaLnBrk="1" hangingPunct="1">
              <a:spcAft>
                <a:spcPts val="1200"/>
              </a:spcAft>
              <a:buClr>
                <a:srgbClr val="C00000"/>
              </a:buClr>
              <a:buSzPct val="100000"/>
              <a:buAutoNum type="arabicPeriod" startAt="3"/>
              <a:defRPr/>
            </a:pPr>
            <a:r>
              <a:rPr lang="en-GB" altLang="zh-CN" sz="2800" b="1" dirty="0" smtClean="0">
                <a:latin typeface="Times New Roman" pitchFamily="18" charset="0"/>
                <a:cs typeface="Times New Roman" pitchFamily="18" charset="0"/>
              </a:rPr>
              <a:t>A Time Constrained Assessment</a:t>
            </a:r>
            <a:r>
              <a:rPr lang="en-GB" altLang="zh-CN" sz="2800" dirty="0" smtClean="0">
                <a:latin typeface="Times New Roman" pitchFamily="18" charset="0"/>
                <a:cs typeface="Times New Roman" pitchFamily="18" charset="0"/>
              </a:rPr>
              <a:t>(100%) delivered in mid January 2017</a:t>
            </a:r>
            <a:r>
              <a:rPr lang="en-GB" altLang="zh-CN" sz="2800" dirty="0" smtClean="0">
                <a:solidFill>
                  <a:srgbClr val="0000CC"/>
                </a:solidFill>
                <a:latin typeface="Times New Roman" pitchFamily="18" charset="0"/>
                <a:cs typeface="Times New Roman" pitchFamily="18" charset="0"/>
              </a:rPr>
              <a:t> (date tbc)</a:t>
            </a:r>
          </a:p>
          <a:p>
            <a:pPr marL="0" indent="0" eaLnBrk="1" hangingPunct="1">
              <a:spcAft>
                <a:spcPts val="1200"/>
              </a:spcAft>
              <a:buClr>
                <a:srgbClr val="C00000"/>
              </a:buClr>
              <a:buSzPct val="100000"/>
              <a:defRPr/>
            </a:pPr>
            <a:endParaRPr lang="en-GB" altLang="zh-CN" sz="2800" dirty="0" smtClean="0">
              <a:solidFill>
                <a:srgbClr val="0000CC"/>
              </a:solidFill>
              <a:latin typeface="Times New Roman" pitchFamily="18" charset="0"/>
              <a:cs typeface="Times New Roman" pitchFamily="18" charset="0"/>
            </a:endParaRPr>
          </a:p>
        </p:txBody>
      </p:sp>
    </p:spTree>
    <p:extLst>
      <p:ext uri="{BB962C8B-B14F-4D97-AF65-F5344CB8AC3E}">
        <p14:creationId xmlns:p14="http://schemas.microsoft.com/office/powerpoint/2010/main" val="3655507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AutoShape 4"/>
          <p:cNvSpPr>
            <a:spLocks noChangeArrowheads="1"/>
          </p:cNvSpPr>
          <p:nvPr/>
        </p:nvSpPr>
        <p:spPr bwMode="gray">
          <a:xfrm>
            <a:off x="1116013" y="5472211"/>
            <a:ext cx="7072312" cy="1000125"/>
          </a:xfrm>
          <a:prstGeom prst="roundRect">
            <a:avLst>
              <a:gd name="adj" fmla="val 25597"/>
            </a:avLst>
          </a:prstGeom>
          <a:gradFill rotWithShape="1">
            <a:gsLst>
              <a:gs pos="0">
                <a:srgbClr val="6699FF"/>
              </a:gs>
              <a:gs pos="50000">
                <a:schemeClr val="accent2"/>
              </a:gs>
              <a:gs pos="100000">
                <a:schemeClr val="accent2">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lumMod val="95000"/>
                  </a:schemeClr>
                </a:solidFill>
              </a:rPr>
              <a:t>Level 6</a:t>
            </a:r>
            <a:endParaRPr lang="en-GB" sz="2800" b="1" dirty="0">
              <a:solidFill>
                <a:schemeClr val="bg1">
                  <a:lumMod val="95000"/>
                </a:schemeClr>
              </a:solidFill>
            </a:endParaRPr>
          </a:p>
          <a:p>
            <a:pPr algn="ctr">
              <a:defRPr/>
            </a:pPr>
            <a:r>
              <a:rPr lang="en-GB" sz="2800" b="1" dirty="0">
                <a:solidFill>
                  <a:schemeClr val="bg1">
                    <a:lumMod val="95000"/>
                  </a:schemeClr>
                </a:solidFill>
              </a:rPr>
              <a:t>Web Application Development</a:t>
            </a:r>
          </a:p>
        </p:txBody>
      </p:sp>
      <p:sp>
        <p:nvSpPr>
          <p:cNvPr id="66565" name="AutoShape 5"/>
          <p:cNvSpPr>
            <a:spLocks noChangeArrowheads="1"/>
          </p:cNvSpPr>
          <p:nvPr/>
        </p:nvSpPr>
        <p:spPr bwMode="gray">
          <a:xfrm>
            <a:off x="1454944" y="4149080"/>
            <a:ext cx="6394450" cy="990600"/>
          </a:xfrm>
          <a:prstGeom prst="roundRect">
            <a:avLst>
              <a:gd name="adj" fmla="val 21431"/>
            </a:avLst>
          </a:prstGeom>
          <a:gradFill rotWithShape="1">
            <a:gsLst>
              <a:gs pos="0">
                <a:srgbClr val="6699FF"/>
              </a:gs>
              <a:gs pos="50000">
                <a:schemeClr val="hlink"/>
              </a:gs>
              <a:gs pos="100000">
                <a:schemeClr va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chemeClr val="bg1"/>
                </a:solidFill>
              </a:rPr>
              <a:t>Level 5</a:t>
            </a:r>
            <a:endParaRPr lang="en-GB" sz="2800" b="1" dirty="0">
              <a:solidFill>
                <a:schemeClr val="bg1"/>
              </a:solidFill>
            </a:endParaRPr>
          </a:p>
          <a:p>
            <a:pPr algn="ctr">
              <a:defRPr/>
            </a:pPr>
            <a:r>
              <a:rPr lang="en-GB" sz="2800" b="1" dirty="0">
                <a:solidFill>
                  <a:schemeClr val="bg1"/>
                </a:solidFill>
              </a:rPr>
              <a:t>Developing for the Internet</a:t>
            </a:r>
          </a:p>
        </p:txBody>
      </p:sp>
      <p:sp>
        <p:nvSpPr>
          <p:cNvPr id="66566" name="AutoShape 6"/>
          <p:cNvSpPr>
            <a:spLocks noChangeArrowheads="1"/>
          </p:cNvSpPr>
          <p:nvPr/>
        </p:nvSpPr>
        <p:spPr bwMode="gray">
          <a:xfrm>
            <a:off x="1973263" y="1821606"/>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1</a:t>
            </a:r>
            <a:endParaRPr lang="en-GB" sz="2800" b="1" dirty="0">
              <a:solidFill>
                <a:srgbClr val="FF0101"/>
              </a:solidFill>
            </a:endParaRPr>
          </a:p>
          <a:p>
            <a:pPr algn="ctr">
              <a:defRPr/>
            </a:pPr>
            <a:r>
              <a:rPr lang="en-GB" sz="2800" b="1" dirty="0">
                <a:solidFill>
                  <a:srgbClr val="FF0101"/>
                </a:solidFill>
              </a:rPr>
              <a:t>Internet Technology</a:t>
            </a:r>
          </a:p>
        </p:txBody>
      </p:sp>
      <p:sp>
        <p:nvSpPr>
          <p:cNvPr id="7173" name="Title 1"/>
          <p:cNvSpPr txBox="1">
            <a:spLocks/>
          </p:cNvSpPr>
          <p:nvPr/>
        </p:nvSpPr>
        <p:spPr bwMode="auto">
          <a:xfrm>
            <a:off x="457200" y="404813"/>
            <a:ext cx="8274050" cy="1584325"/>
          </a:xfrm>
          <a:prstGeom prst="rect">
            <a:avLst/>
          </a:prstGeom>
          <a:noFill/>
          <a:ln w="9525">
            <a:noFill/>
            <a:miter lim="800000"/>
            <a:headEnd/>
            <a:tailEnd/>
          </a:ln>
        </p:spPr>
        <p:txBody>
          <a:bodyPr lIns="0" tIns="0" rIns="0" bIns="0"/>
          <a:lstStyle/>
          <a:p>
            <a:pPr algn="ctr"/>
            <a:r>
              <a:rPr lang="en-GB" sz="4800" b="1">
                <a:solidFill>
                  <a:srgbClr val="C00000"/>
                </a:solidFill>
                <a:latin typeface="Trebuchet MS" pitchFamily="34" charset="0"/>
              </a:rPr>
              <a:t>Unit Progression in         Web Development</a:t>
            </a:r>
            <a:endParaRPr lang="en-GB" sz="4800" b="1">
              <a:solidFill>
                <a:srgbClr val="FF0003"/>
              </a:solidFill>
              <a:latin typeface="Trebuchet MS" pitchFamily="34" charset="0"/>
            </a:endParaRPr>
          </a:p>
        </p:txBody>
      </p:sp>
      <p:sp>
        <p:nvSpPr>
          <p:cNvPr id="6" name="AutoShape 6"/>
          <p:cNvSpPr>
            <a:spLocks noChangeArrowheads="1"/>
          </p:cNvSpPr>
          <p:nvPr/>
        </p:nvSpPr>
        <p:spPr bwMode="gray">
          <a:xfrm>
            <a:off x="1973263" y="2987674"/>
            <a:ext cx="5357812" cy="1000125"/>
          </a:xfrm>
          <a:prstGeom prst="roundRect">
            <a:avLst>
              <a:gd name="adj" fmla="val 25296"/>
            </a:avLst>
          </a:prstGeom>
          <a:gradFill rotWithShape="1">
            <a:gsLst>
              <a:gs pos="0">
                <a:srgbClr val="6699FF"/>
              </a:gs>
              <a:gs pos="50000">
                <a:schemeClr val="folHlink"/>
              </a:gs>
              <a:gs pos="100000">
                <a:schemeClr val="folHlink">
                  <a:gamma/>
                  <a:shade val="46275"/>
                  <a:invGamma/>
                </a:schemeClr>
              </a:gs>
            </a:gsLst>
            <a:lin ang="5400000" scaled="1"/>
          </a:gradFill>
          <a:ln w="38100">
            <a:solidFill>
              <a:schemeClr val="bg1"/>
            </a:solidFill>
            <a:round/>
            <a:headEnd/>
            <a:tailEnd/>
          </a:ln>
          <a:effectLst>
            <a:outerShdw dist="107763" dir="2700000" algn="ctr" rotWithShape="0">
              <a:schemeClr val="bg2">
                <a:alpha val="50000"/>
              </a:schemeClr>
            </a:outerShdw>
          </a:effectLst>
        </p:spPr>
        <p:txBody>
          <a:bodyPr wrap="none" anchor="ctr"/>
          <a:lstStyle/>
          <a:p>
            <a:pPr algn="ctr">
              <a:defRPr/>
            </a:pPr>
            <a:r>
              <a:rPr lang="en-GB" sz="2800" b="1" dirty="0" smtClean="0">
                <a:solidFill>
                  <a:srgbClr val="FF0101"/>
                </a:solidFill>
              </a:rPr>
              <a:t>Level </a:t>
            </a:r>
            <a:r>
              <a:rPr lang="en-GB" sz="2800" b="1" dirty="0" smtClean="0">
                <a:solidFill>
                  <a:srgbClr val="FF0101"/>
                </a:solidFill>
              </a:rPr>
              <a:t>4 Block 2</a:t>
            </a:r>
            <a:endParaRPr lang="en-GB" sz="2800" b="1" dirty="0">
              <a:solidFill>
                <a:srgbClr val="FF0101"/>
              </a:solidFill>
            </a:endParaRPr>
          </a:p>
          <a:p>
            <a:pPr algn="ctr">
              <a:defRPr/>
            </a:pPr>
            <a:r>
              <a:rPr lang="en-GB" sz="2800" b="1" dirty="0" err="1" smtClean="0">
                <a:solidFill>
                  <a:srgbClr val="FF0101"/>
                </a:solidFill>
              </a:rPr>
              <a:t>Cient</a:t>
            </a:r>
            <a:r>
              <a:rPr lang="en-GB" sz="2800" b="1" dirty="0" smtClean="0">
                <a:solidFill>
                  <a:srgbClr val="FF0101"/>
                </a:solidFill>
              </a:rPr>
              <a:t> Side Scripting </a:t>
            </a:r>
            <a:endParaRPr lang="en-GB" sz="2800" b="1" dirty="0">
              <a:solidFill>
                <a:srgbClr val="FF010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3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7364</TotalTime>
  <Words>718</Words>
  <Application>Microsoft Macintosh PowerPoint</Application>
  <PresentationFormat>On-screen Show (4:3)</PresentationFormat>
  <Paragraphs>125</Paragraphs>
  <Slides>20</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Calibri</vt:lpstr>
      <vt:lpstr>MS PGothic</vt:lpstr>
      <vt:lpstr>ＭＳ Ｐゴシック</vt:lpstr>
      <vt:lpstr>Times New Roman</vt:lpstr>
      <vt:lpstr>Trebuchet MS</vt:lpstr>
      <vt:lpstr>Wingdings</vt:lpstr>
      <vt:lpstr>宋体</vt:lpstr>
      <vt:lpstr>Arial</vt:lpstr>
      <vt:lpstr>Blank Presentation</vt:lpstr>
      <vt:lpstr>Internet Technology    (Unit Code: SWD400)</vt:lpstr>
      <vt:lpstr>PowerPoint Presentation</vt:lpstr>
      <vt:lpstr>University Differs From School </vt:lpstr>
      <vt:lpstr>PowerPoint Presentation</vt:lpstr>
      <vt:lpstr>Internet Technology   (week 1)</vt:lpstr>
      <vt:lpstr>PowerPoint Presentation</vt:lpstr>
      <vt:lpstr>You’ll Learn </vt:lpstr>
      <vt:lpstr>PowerPoint Presentation</vt:lpstr>
      <vt:lpstr>PowerPoint Presentation</vt:lpstr>
      <vt:lpstr>PowerPoint Presentation</vt:lpstr>
      <vt:lpstr>The internet offers a great buisness opportunity </vt:lpstr>
      <vt:lpstr>PowerPoint Presentation</vt:lpstr>
      <vt:lpstr>PowerPoint Presentation</vt:lpstr>
      <vt:lpstr>What is HTML?</vt:lpstr>
      <vt:lpstr>Simple HTML Demo</vt:lpstr>
      <vt:lpstr>PowerPoint Presentation</vt:lpstr>
      <vt:lpstr>PowerPoint Presentation</vt:lpstr>
      <vt:lpstr>W3Schools Online Web Tutorials</vt:lpstr>
      <vt:lpstr>PowerPoint Presentation</vt:lpstr>
      <vt:lpstr>PowerPoint Presentation</vt:lpstr>
    </vt:vector>
  </TitlesOfParts>
  <Company>proctor &amp; stevenson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simon postle</dc:creator>
  <cp:lastModifiedBy>Joe Appleton</cp:lastModifiedBy>
  <cp:revision>185</cp:revision>
  <dcterms:created xsi:type="dcterms:W3CDTF">2005-12-05T10:00:54Z</dcterms:created>
  <dcterms:modified xsi:type="dcterms:W3CDTF">2016-09-27T06:51:18Z</dcterms:modified>
</cp:coreProperties>
</file>