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10"/>
  </p:notesMasterIdLst>
  <p:handoutMasterIdLst>
    <p:handoutMasterId r:id="rId11"/>
  </p:handoutMasterIdLst>
  <p:sldIdLst>
    <p:sldId id="384" r:id="rId2"/>
    <p:sldId id="387" r:id="rId3"/>
    <p:sldId id="388" r:id="rId4"/>
    <p:sldId id="389" r:id="rId5"/>
    <p:sldId id="390" r:id="rId6"/>
    <p:sldId id="391" r:id="rId7"/>
    <p:sldId id="392" r:id="rId8"/>
    <p:sldId id="403" r:id="rId9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128">
          <p15:clr>
            <a:srgbClr val="A4A3A4"/>
          </p15:clr>
        </p15:guide>
        <p15:guide id="3" orient="horz" pos="1008">
          <p15:clr>
            <a:srgbClr val="A4A3A4"/>
          </p15:clr>
        </p15:guide>
        <p15:guide id="4" pos="7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00FF"/>
    <a:srgbClr val="FF00FF"/>
    <a:srgbClr val="FFFFCC"/>
    <a:srgbClr val="FFFFFF"/>
    <a:srgbClr val="CCECFF"/>
    <a:srgbClr val="6699FF"/>
    <a:srgbClr val="000099"/>
    <a:srgbClr val="0000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3" autoAdjust="0"/>
    <p:restoredTop sz="95034" autoAdjust="0"/>
  </p:normalViewPr>
  <p:slideViewPr>
    <p:cSldViewPr>
      <p:cViewPr varScale="1">
        <p:scale>
          <a:sx n="74" d="100"/>
          <a:sy n="74" d="100"/>
        </p:scale>
        <p:origin x="184" y="624"/>
      </p:cViewPr>
      <p:guideLst>
        <p:guide orient="horz" pos="2160"/>
        <p:guide orient="horz" pos="4128"/>
        <p:guide orient="horz" pos="1008"/>
        <p:guide pos="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464" y="14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534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745" y="0"/>
            <a:ext cx="294534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GB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9672"/>
            <a:ext cx="2945341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745" y="9429672"/>
            <a:ext cx="2945341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1FF1296-65D2-44C5-99B5-103898F8206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34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341" cy="496967"/>
          </a:xfrm>
          <a:prstGeom prst="rect">
            <a:avLst/>
          </a:prstGeom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745" y="0"/>
            <a:ext cx="2945341" cy="496967"/>
          </a:xfrm>
          <a:prstGeom prst="rect">
            <a:avLst/>
          </a:prstGeom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9AB3D14-D45E-42CF-93C8-425E53A1E90A}" type="datetimeFigureOut">
              <a:rPr lang="en-US"/>
              <a:pPr/>
              <a:t>11/14/16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13" tIns="45757" rIns="91513" bIns="45757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2" y="4715631"/>
            <a:ext cx="5438777" cy="4467939"/>
          </a:xfrm>
          <a:prstGeom prst="rect">
            <a:avLst/>
          </a:prstGeom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9672"/>
            <a:ext cx="2945341" cy="496966"/>
          </a:xfrm>
          <a:prstGeom prst="rect">
            <a:avLst/>
          </a:prstGeom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745" y="9429672"/>
            <a:ext cx="2945341" cy="496966"/>
          </a:xfrm>
          <a:prstGeom prst="rect">
            <a:avLst/>
          </a:prstGeom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D407010-67AE-42B4-8AE3-3C9A75D8CD9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830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>
            <a:normAutofit fontScale="55000" lnSpcReduction="20000"/>
          </a:bodyPr>
          <a:lstStyle/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r>
              <a:rPr lang="en-GB" sz="3100" dirty="0"/>
              <a:t>action: specifies the URL of a script on a server that will receive and process the data sent, and return any results. </a:t>
            </a:r>
            <a:r>
              <a:rPr lang="en-US" dirty="0" smtClean="0"/>
              <a:t>this will be a script (PHP,ASP, Perl) or a CGI program</a:t>
            </a:r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r>
              <a:rPr lang="en-GB" dirty="0" smtClean="0">
                <a:solidFill>
                  <a:srgbClr val="C00000"/>
                </a:solidFill>
              </a:rPr>
              <a:t>method=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"post":</a:t>
            </a:r>
            <a:r>
              <a:rPr lang="en-US" dirty="0" smtClean="0"/>
              <a:t> the information is sent to the server as part of the data body and will not be visible in the URL box in the user’s browser</a:t>
            </a:r>
            <a:endParaRPr lang="en-GB" dirty="0" smtClean="0"/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endParaRPr lang="en-US" dirty="0" smtClean="0"/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endParaRPr lang="en-US" dirty="0" smtClean="0"/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r>
              <a:rPr lang="en-GB" sz="3100" dirty="0"/>
              <a:t>if you are using a mailto action you must use </a:t>
            </a:r>
            <a:r>
              <a:rPr lang="en-GB" sz="3100" dirty="0" smtClean="0"/>
              <a:t>post</a:t>
            </a:r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endParaRPr lang="en-GB" sz="3100" dirty="0" smtClean="0"/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r>
              <a:rPr lang="en-GB" sz="3100" dirty="0" smtClean="0"/>
              <a:t>Get: adds </a:t>
            </a:r>
            <a:r>
              <a:rPr lang="en-GB" sz="3100" dirty="0" err="1" smtClean="0"/>
              <a:t>valur</a:t>
            </a:r>
            <a:r>
              <a:rPr lang="en-GB" sz="3100" dirty="0" smtClean="0"/>
              <a:t> into URL –</a:t>
            </a:r>
            <a:r>
              <a:rPr lang="en-GB" sz="3100" baseline="0" dirty="0" smtClean="0"/>
              <a:t> perfect for searches, as you can bookmark a URL search result</a:t>
            </a:r>
            <a:endParaRPr lang="en-GB" sz="3100" dirty="0"/>
          </a:p>
          <a:p>
            <a:pPr marL="257325" indent="-257325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r>
              <a:rPr lang="en-GB" altLang="zh-CN" sz="3100" dirty="0" smtClean="0">
                <a:cs typeface="Arial" charset="0"/>
              </a:rPr>
              <a:t>          post: URL is never </a:t>
            </a:r>
            <a:r>
              <a:rPr lang="en-GB" altLang="zh-CN" sz="3100" dirty="0" err="1" smtClean="0">
                <a:cs typeface="Arial" charset="0"/>
              </a:rPr>
              <a:t>sen</a:t>
            </a:r>
            <a:r>
              <a:rPr lang="en-GB" altLang="zh-CN" sz="3100" dirty="0" smtClean="0">
                <a:cs typeface="Arial" charset="0"/>
              </a:rPr>
              <a:t> by user …keeps data more secure</a:t>
            </a:r>
            <a:endParaRPr lang="en-GB" altLang="zh-CN" sz="3100" dirty="0">
              <a:cs typeface="Arial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815114-10C4-470E-AEC0-D26E34843A37}" type="slidenum">
              <a:rPr lang="en-GB" smtClean="0"/>
              <a:pPr/>
              <a:t>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34388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GB" dirty="0" smtClean="0"/>
              <a:t>Self-closing input … allows to enter info in a number of ways … by assigning type </a:t>
            </a:r>
            <a:r>
              <a:rPr lang="en-GB" dirty="0" err="1" smtClean="0"/>
              <a:t>attri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Name: aids the processing script to identify the field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D412A74-9822-4B6F-838D-E1A6DC4E689E}" type="slidenum">
              <a:rPr lang="en-GB" smtClean="0"/>
              <a:pPr/>
              <a:t>3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919570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4002218-53B2-45C6-A41E-4E7FD279449A}" type="slidenum">
              <a:rPr lang="en-GB" smtClean="0"/>
              <a:pPr/>
              <a:t>4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16130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868EDFD-3FF8-44E6-A3CE-69F26C370632}" type="slidenum">
              <a:rPr lang="en-GB" smtClean="0"/>
              <a:pPr/>
              <a:t>5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977238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E1AEEF-2D13-4F06-AF69-A6ADA532B2C1}" type="slidenum">
              <a:rPr lang="en-GB" smtClean="0"/>
              <a:pPr/>
              <a:t>6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245069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384007-9FBE-468F-A86F-3D7105A5EF20}" type="slidenum">
              <a:rPr lang="en-GB" smtClean="0"/>
              <a:pPr/>
              <a:t>7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018432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75A1BE3-65F8-41FB-A37C-97438561E47D}" type="slidenum">
              <a:rPr lang="en-GB" smtClean="0"/>
              <a:pPr/>
              <a:t>8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29705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3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38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485775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49263" y="1384300"/>
            <a:ext cx="7772400" cy="41148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172240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0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2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0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3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0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6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1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3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F0530-D8BC-6A4A-99B7-601A5B2DCCF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7" descr="Slide1_0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1088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3851920" y="6237288"/>
            <a:ext cx="37204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GB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Internet Technology</a:t>
            </a:r>
          </a:p>
          <a:p>
            <a:pPr algn="r"/>
            <a:r>
              <a:rPr lang="en-GB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 Jing LU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Updated</a:t>
            </a:r>
            <a:r>
              <a:rPr lang="en-GB" sz="12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2014-15  Dr Violet Snell / Dr </a:t>
            </a:r>
            <a:r>
              <a:rPr lang="en-GB" sz="1200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Kalin</a:t>
            </a:r>
            <a:r>
              <a:rPr lang="en-GB" sz="12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200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Penev</a:t>
            </a:r>
            <a:endParaRPr lang="en-GB" sz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9512" y="6414743"/>
            <a:ext cx="428625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909C3EF4-85C5-491C-93D6-6E5E42685039}" type="slidenum">
              <a:rPr lang="en-GB" sz="16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‹#›</a:t>
            </a:fld>
            <a:endParaRPr lang="en-GB" sz="16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61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_forms.asp" TargetMode="External"/><Relationship Id="rId4" Type="http://schemas.openxmlformats.org/officeDocument/2006/relationships/hyperlink" Target="http://www.w3schools.com/tags/tag_input.asp" TargetMode="External"/><Relationship Id="rId5" Type="http://schemas.openxmlformats.org/officeDocument/2006/relationships/hyperlink" Target="http://www.w3schools.com/tags/tag_select.asp" TargetMode="External"/><Relationship Id="rId6" Type="http://schemas.openxmlformats.org/officeDocument/2006/relationships/hyperlink" Target="http://www.w3schools.com/tags/tryit.asp?filename=tryhtml_label" TargetMode="External"/><Relationship Id="rId7" Type="http://schemas.openxmlformats.org/officeDocument/2006/relationships/hyperlink" Target="http://www.w3schools.com/tags/tag_fieldset.asp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 txBox="1">
            <a:spLocks noChangeArrowheads="1"/>
          </p:cNvSpPr>
          <p:nvPr/>
        </p:nvSpPr>
        <p:spPr bwMode="auto">
          <a:xfrm>
            <a:off x="395536" y="1196752"/>
            <a:ext cx="8443912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sz="4400" b="1" dirty="0">
                <a:solidFill>
                  <a:srgbClr val="C00000"/>
                </a:solidFill>
                <a:latin typeface="Trebuchet MS" pitchFamily="34" charset="0"/>
              </a:rPr>
              <a:t>Internet Technology</a:t>
            </a:r>
          </a:p>
          <a:p>
            <a:pPr algn="ctr" eaLnBrk="1" hangingPunct="1">
              <a:spcBef>
                <a:spcPts val="1200"/>
              </a:spcBef>
            </a:pPr>
            <a:r>
              <a:rPr lang="en-GB" sz="2800" b="1" dirty="0" smtClean="0">
                <a:solidFill>
                  <a:srgbClr val="7F7F7F"/>
                </a:solidFill>
                <a:latin typeface="Trebuchet MS" pitchFamily="34" charset="0"/>
              </a:rPr>
              <a:t>(Week 8)</a:t>
            </a:r>
            <a:endParaRPr lang="en-GB" sz="2800" b="1" dirty="0">
              <a:solidFill>
                <a:srgbClr val="7F7F7F"/>
              </a:solidFill>
              <a:latin typeface="Trebuchet MS" pitchFamily="34" charset="0"/>
            </a:endParaRPr>
          </a:p>
          <a:p>
            <a:pPr algn="ctr" eaLnBrk="1" hangingPunct="1">
              <a:spcBef>
                <a:spcPts val="1200"/>
              </a:spcBef>
            </a:pPr>
            <a:endParaRPr lang="en-GB" sz="2800" b="1" dirty="0">
              <a:solidFill>
                <a:srgbClr val="7F7F7F"/>
              </a:solidFill>
              <a:latin typeface="Trebuchet MS" pitchFamily="34" charset="0"/>
            </a:endParaRPr>
          </a:p>
          <a:p>
            <a:pPr algn="ctr" eaLnBrk="1" hangingPunct="1">
              <a:spcBef>
                <a:spcPts val="1200"/>
              </a:spcBef>
            </a:pPr>
            <a:r>
              <a:rPr lang="en-GB" altLang="zh-CN" sz="4400" b="1" dirty="0">
                <a:latin typeface="Trebuchet MS" pitchFamily="34" charset="0"/>
              </a:rPr>
              <a:t>Creating User-Friendly Forms</a:t>
            </a:r>
          </a:p>
        </p:txBody>
      </p:sp>
    </p:spTree>
    <p:extLst>
      <p:ext uri="{BB962C8B-B14F-4D97-AF65-F5344CB8AC3E}">
        <p14:creationId xmlns:p14="http://schemas.microsoft.com/office/powerpoint/2010/main" val="14898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6700"/>
            <a:ext cx="9144000" cy="7143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600" dirty="0" smtClean="0">
                <a:solidFill>
                  <a:srgbClr val="C00000"/>
                </a:solidFill>
                <a:ea typeface="+mj-ea"/>
              </a:rPr>
              <a:t>The </a:t>
            </a:r>
            <a:r>
              <a:rPr lang="en-GB" sz="3600" i="1" dirty="0">
                <a:solidFill>
                  <a:srgbClr val="C00000"/>
                </a:solidFill>
              </a:rPr>
              <a:t>F</a:t>
            </a:r>
            <a:r>
              <a:rPr lang="en-GB" sz="3600" i="1" dirty="0" smtClean="0">
                <a:solidFill>
                  <a:srgbClr val="C00000"/>
                </a:solidFill>
                <a:ea typeface="+mj-ea"/>
              </a:rPr>
              <a:t>orm</a:t>
            </a:r>
            <a:r>
              <a:rPr lang="en-GB" sz="3600" dirty="0" smtClean="0">
                <a:solidFill>
                  <a:srgbClr val="C00000"/>
                </a:solidFill>
                <a:ea typeface="+mj-ea"/>
              </a:rPr>
              <a:t> </a:t>
            </a:r>
            <a:r>
              <a:rPr lang="en-GB" sz="3600" dirty="0" smtClean="0">
                <a:solidFill>
                  <a:srgbClr val="C00000"/>
                </a:solidFill>
                <a:ea typeface="+mj-ea"/>
              </a:rPr>
              <a:t>Element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1146175"/>
            <a:ext cx="8100000" cy="199479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6700" lvl="1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defRPr/>
            </a:pPr>
            <a:r>
              <a:rPr lang="en-GB" sz="2800" i="1" dirty="0" smtClean="0">
                <a:solidFill>
                  <a:srgbClr val="C00000"/>
                </a:solidFill>
              </a:rPr>
              <a:t>      There are two methods to submit a form </a:t>
            </a:r>
            <a:endParaRPr lang="en-GB" sz="2800" i="1" dirty="0">
              <a:solidFill>
                <a:srgbClr val="C00000"/>
              </a:solidFill>
            </a:endParaRPr>
          </a:p>
          <a:p>
            <a:pPr marL="723900" lvl="1" indent="-4572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buFontTx/>
              <a:buChar char="-"/>
              <a:defRPr/>
            </a:pPr>
            <a:r>
              <a:rPr lang="en-GB" sz="2800" dirty="0" smtClean="0"/>
              <a:t>"</a:t>
            </a:r>
            <a:r>
              <a:rPr lang="en-GB" sz="2800" dirty="0">
                <a:solidFill>
                  <a:srgbClr val="0000FF"/>
                </a:solidFill>
              </a:rPr>
              <a:t>get</a:t>
            </a:r>
            <a:r>
              <a:rPr lang="en-GB" sz="2800" dirty="0"/>
              <a:t>": data is appended to the </a:t>
            </a:r>
            <a:r>
              <a:rPr lang="en-US" sz="2800" dirty="0" smtClean="0"/>
              <a:t>URL</a:t>
            </a:r>
          </a:p>
          <a:p>
            <a:pPr marL="723900" lvl="1" indent="-4572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buFontTx/>
              <a:buChar char="-"/>
              <a:defRPr/>
            </a:pPr>
            <a:r>
              <a:rPr lang="en-GB" sz="2800" dirty="0" smtClean="0"/>
              <a:t>"</a:t>
            </a:r>
            <a:r>
              <a:rPr lang="en-GB" sz="2800" dirty="0" smtClean="0">
                <a:solidFill>
                  <a:srgbClr val="0000FF"/>
                </a:solidFill>
              </a:rPr>
              <a:t>post</a:t>
            </a:r>
            <a:r>
              <a:rPr lang="en-GB" sz="2800" dirty="0"/>
              <a:t>": </a:t>
            </a:r>
            <a:r>
              <a:rPr lang="en-GB" sz="2800" dirty="0" smtClean="0"/>
              <a:t>data is included in body of the form</a:t>
            </a:r>
          </a:p>
          <a:p>
            <a:pPr marL="266700" lvl="1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defRPr/>
            </a:pPr>
            <a:endParaRPr lang="en-GB" sz="2800" dirty="0" smtClean="0"/>
          </a:p>
          <a:p>
            <a:pPr marL="266700" lvl="1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defRPr/>
            </a:pPr>
            <a:r>
              <a:rPr lang="en-GB" sz="2800" i="1">
                <a:solidFill>
                  <a:srgbClr val="C00000"/>
                </a:solidFill>
              </a:rPr>
              <a:t> </a:t>
            </a:r>
            <a:r>
              <a:rPr lang="en-GB" sz="2800" i="1" smtClean="0">
                <a:solidFill>
                  <a:srgbClr val="C00000"/>
                </a:solidFill>
              </a:rPr>
              <a:t>     Action is where the form posts to </a:t>
            </a:r>
            <a:endParaRPr lang="en-GB" sz="2800" i="1" dirty="0" smtClean="0">
              <a:solidFill>
                <a:srgbClr val="C00000"/>
              </a:solidFill>
            </a:endParaRPr>
          </a:p>
          <a:p>
            <a:pPr marL="266700" lvl="1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defRPr/>
            </a:pPr>
            <a:endParaRPr lang="en-GB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15516" y="4653136"/>
            <a:ext cx="8712968" cy="4770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&lt;form action="http://</a:t>
            </a:r>
            <a:r>
              <a:rPr lang="en-US" sz="2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www.google.com</a:t>
            </a:r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method="post"&gt;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16" y="5732909"/>
            <a:ext cx="8712968" cy="4770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&lt;form action="http://</a:t>
            </a:r>
            <a:r>
              <a:rPr lang="en-US" sz="2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www.google.com</a:t>
            </a:r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method</a:t>
            </a:r>
            <a:r>
              <a:rPr lang="en-US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=“get"&gt;</a:t>
            </a:r>
            <a:endParaRPr lang="en-US" sz="2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693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188"/>
            <a:ext cx="9144000" cy="7143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600" dirty="0" smtClean="0">
                <a:solidFill>
                  <a:srgbClr val="C00000"/>
                </a:solidFill>
                <a:ea typeface="+mj-ea"/>
              </a:rPr>
              <a:t>The </a:t>
            </a:r>
            <a:r>
              <a:rPr lang="en-GB" sz="3600" i="1" dirty="0" smtClean="0">
                <a:solidFill>
                  <a:srgbClr val="C00000"/>
                </a:solidFill>
                <a:ea typeface="+mj-ea"/>
              </a:rPr>
              <a:t>input</a:t>
            </a:r>
            <a:r>
              <a:rPr lang="en-GB" sz="3600" dirty="0" smtClean="0">
                <a:solidFill>
                  <a:srgbClr val="C00000"/>
                </a:solidFill>
                <a:ea typeface="+mj-ea"/>
              </a:rPr>
              <a:t> Element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71077" y="3933056"/>
            <a:ext cx="8713788" cy="2134171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266700" indent="-26670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defRPr/>
            </a:pP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</a:t>
            </a:r>
            <a:r>
              <a:rPr lang="en-GB" dirty="0" smtClean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form action</a:t>
            </a:r>
            <a:r>
              <a:rPr lang="en-GB" dirty="0" smtClean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=“"&gt; </a:t>
            </a:r>
            <a:endParaRPr lang="en-GB" dirty="0">
              <a:latin typeface="Consolas" panose="020B0609020204030204" pitchFamily="49" charset="0"/>
              <a:ea typeface="ＭＳ Ｐゴシック" pitchFamily="34" charset="-128"/>
              <a:cs typeface="Consolas" panose="020B0609020204030204" pitchFamily="49" charset="0"/>
            </a:endParaRPr>
          </a:p>
          <a:p>
            <a:pPr marL="266700" indent="1588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defRPr/>
            </a:pP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&lt;p&gt; Name: &lt;input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type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"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name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dirty="0" smtClean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"&gt; 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&lt;/p&gt; </a:t>
            </a:r>
          </a:p>
          <a:p>
            <a:pPr marL="266700" indent="1588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defRPr/>
            </a:pP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&lt;p&gt; Email: &lt;input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type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"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name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dirty="0" smtClean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"&gt; 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&lt;/p&gt; </a:t>
            </a:r>
          </a:p>
          <a:p>
            <a:pPr marL="266700" indent="1588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defRPr/>
            </a:pP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&lt;input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type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"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name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"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value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="Submit</a:t>
            </a:r>
            <a:r>
              <a:rPr lang="en-GB" dirty="0" smtClean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"&gt;</a:t>
            </a:r>
            <a:endParaRPr lang="en-GB" dirty="0">
              <a:latin typeface="Consolas" panose="020B0609020204030204" pitchFamily="49" charset="0"/>
              <a:ea typeface="ＭＳ Ｐゴシック" pitchFamily="34" charset="-128"/>
              <a:cs typeface="Consolas" panose="020B0609020204030204" pitchFamily="49" charset="0"/>
            </a:endParaRPr>
          </a:p>
          <a:p>
            <a:pPr marL="266700" indent="-26670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defRPr/>
            </a:pP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&lt;/form&gt; 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6" y="1268760"/>
            <a:ext cx="6788502" cy="2063403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594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188"/>
            <a:ext cx="9144000" cy="7143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600" dirty="0" smtClean="0">
                <a:solidFill>
                  <a:schemeClr val="tx1"/>
                </a:solidFill>
              </a:rPr>
              <a:t>The </a:t>
            </a:r>
            <a:r>
              <a:rPr lang="en-GB" sz="3600" i="1" dirty="0" smtClean="0">
                <a:solidFill>
                  <a:schemeClr val="tx1"/>
                </a:solidFill>
              </a:rPr>
              <a:t>input</a:t>
            </a:r>
            <a:r>
              <a:rPr lang="en-GB" sz="3600" dirty="0" smtClean="0">
                <a:solidFill>
                  <a:schemeClr val="tx1"/>
                </a:solidFill>
              </a:rPr>
              <a:t> Element:</a:t>
            </a:r>
            <a:r>
              <a:rPr lang="en-GB" sz="3600" dirty="0" smtClean="0">
                <a:solidFill>
                  <a:srgbClr val="C00000"/>
                </a:solidFill>
              </a:rPr>
              <a:t> Check Box</a:t>
            </a:r>
            <a:endParaRPr lang="en-GB" sz="3600" dirty="0" smtClean="0">
              <a:solidFill>
                <a:srgbClr val="C00000"/>
              </a:solidFill>
              <a:ea typeface="+mj-ea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395536" y="2509838"/>
            <a:ext cx="8136904" cy="228731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vehicle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="Bike" </a:t>
            </a:r>
          </a:p>
          <a:p>
            <a:pPr>
              <a:defRPr/>
            </a:pP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checked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checked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By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Bike&lt;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vehicle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="Car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By Car &lt;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vehicle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="Bus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By Bus &lt;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3938" y="1400175"/>
            <a:ext cx="1295400" cy="804863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657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188"/>
            <a:ext cx="9144000" cy="7143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600" dirty="0" smtClean="0">
                <a:solidFill>
                  <a:schemeClr val="tx1"/>
                </a:solidFill>
              </a:rPr>
              <a:t>The </a:t>
            </a:r>
            <a:r>
              <a:rPr lang="en-GB" sz="3600" i="1" dirty="0" smtClean="0">
                <a:solidFill>
                  <a:schemeClr val="tx1"/>
                </a:solidFill>
              </a:rPr>
              <a:t>input</a:t>
            </a:r>
            <a:r>
              <a:rPr lang="en-GB" sz="3600" dirty="0" smtClean="0">
                <a:solidFill>
                  <a:schemeClr val="tx1"/>
                </a:solidFill>
              </a:rPr>
              <a:t> Element:</a:t>
            </a:r>
            <a:r>
              <a:rPr lang="en-GB" sz="3600" dirty="0" smtClean="0">
                <a:solidFill>
                  <a:srgbClr val="C00000"/>
                </a:solidFill>
              </a:rPr>
              <a:t> Radio Button</a:t>
            </a:r>
            <a:endParaRPr lang="en-GB" sz="3600" dirty="0" smtClean="0">
              <a:solidFill>
                <a:srgbClr val="C00000"/>
              </a:solidFill>
              <a:ea typeface="+mj-ea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644525" y="2276475"/>
            <a:ext cx="7959923" cy="1872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rating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excellent"&gt;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Excellent &lt;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rating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good"&gt;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Good </a:t>
            </a:r>
          </a:p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&lt;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rating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bad"&gt;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Bad </a:t>
            </a:r>
          </a:p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&lt;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67544" y="4166875"/>
            <a:ext cx="8501063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8288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dirty="0"/>
              <a:t>The buttons in the same group have the same name</a:t>
            </a:r>
          </a:p>
          <a:p>
            <a:pPr marL="268288" indent="-268288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dirty="0"/>
              <a:t>If the user selects </a:t>
            </a:r>
            <a:r>
              <a:rPr lang="en-US" i="1" dirty="0"/>
              <a:t>excellent</a:t>
            </a:r>
            <a:r>
              <a:rPr lang="en-US" dirty="0"/>
              <a:t>, the server side script will receive: rating=</a:t>
            </a:r>
            <a:r>
              <a:rPr lang="en-GB" dirty="0"/>
              <a:t>"</a:t>
            </a:r>
            <a:r>
              <a:rPr lang="en-US" dirty="0"/>
              <a:t>excellent</a:t>
            </a:r>
            <a:r>
              <a:rPr lang="en-GB" dirty="0"/>
              <a:t>"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0" y="1196975"/>
            <a:ext cx="1674813" cy="936625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296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188"/>
            <a:ext cx="9144000" cy="7143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600" dirty="0" smtClean="0">
                <a:solidFill>
                  <a:srgbClr val="C00000"/>
                </a:solidFill>
              </a:rPr>
              <a:t>Drop Down List</a:t>
            </a:r>
            <a:endParaRPr lang="en-GB" sz="3600" dirty="0" smtClean="0">
              <a:solidFill>
                <a:srgbClr val="C00000"/>
              </a:solidFill>
              <a:ea typeface="+mj-ea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428625" y="1357313"/>
            <a:ext cx="6429375" cy="228771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shipping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 &lt;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"&gt; Standard&lt;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/option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>
              <a:spcAft>
                <a:spcPts val="600"/>
              </a:spcAft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     &lt;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"&gt; 2-day&lt;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/option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 &lt;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"&gt; Overnight&lt;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/option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>
              <a:spcAft>
                <a:spcPts val="600"/>
              </a:spcAft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/select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8625" y="3789040"/>
            <a:ext cx="850106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8288" indent="-268288">
              <a:spcAft>
                <a:spcPts val="600"/>
              </a:spcAft>
              <a:buClr>
                <a:srgbClr val="C00000"/>
              </a:buClr>
              <a:buFont typeface="Arial" charset="0"/>
              <a:buChar char="•"/>
            </a:pPr>
            <a:r>
              <a:rPr lang="en-US" dirty="0"/>
              <a:t>You can create a list using the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&lt;select&gt;…&lt;/select&gt; </a:t>
            </a:r>
            <a:r>
              <a:rPr lang="en-US" dirty="0"/>
              <a:t>tag, giving the items in the list by using the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&lt;option&gt; </a:t>
            </a:r>
            <a:r>
              <a:rPr lang="en-US" dirty="0"/>
              <a:t>tag</a:t>
            </a:r>
          </a:p>
          <a:p>
            <a:pPr marL="268288" indent="-268288">
              <a:spcAft>
                <a:spcPts val="600"/>
              </a:spcAft>
              <a:buClr>
                <a:srgbClr val="C00000"/>
              </a:buClr>
              <a:buFont typeface="Arial" charset="0"/>
              <a:buChar char="•"/>
            </a:pPr>
            <a:r>
              <a:rPr lang="en-US" dirty="0"/>
              <a:t>If the user selects "Standard", the server side script will receive: shipping=1</a:t>
            </a:r>
          </a:p>
          <a:p>
            <a:pPr marL="268288" indent="-268288">
              <a:spcAft>
                <a:spcPts val="600"/>
              </a:spcAft>
              <a:buClr>
                <a:srgbClr val="C00000"/>
              </a:buClr>
              <a:buFont typeface="Arial" charset="0"/>
              <a:buChar char="•"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&lt;option value="1"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"&gt;Standard&lt;/option&gt; </a:t>
            </a:r>
          </a:p>
        </p:txBody>
      </p:sp>
      <p:pic>
        <p:nvPicPr>
          <p:cNvPr id="46083" name="Picture 3" descr="Drop down lis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188" y="2012950"/>
            <a:ext cx="1500187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987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188"/>
            <a:ext cx="9144000" cy="71437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GB" sz="3600" dirty="0" smtClean="0">
                <a:solidFill>
                  <a:srgbClr val="C00000"/>
                </a:solidFill>
              </a:rPr>
              <a:t>Multi-line Text</a:t>
            </a:r>
            <a:br>
              <a:rPr lang="en-GB" sz="3600" dirty="0" smtClean="0">
                <a:solidFill>
                  <a:srgbClr val="C00000"/>
                </a:solidFill>
              </a:rPr>
            </a:br>
            <a:endParaRPr lang="en-GB" sz="3600" dirty="0" smtClean="0">
              <a:solidFill>
                <a:srgbClr val="C00000"/>
              </a:solidFill>
              <a:ea typeface="+mj-ea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395536" y="3384550"/>
            <a:ext cx="8429625" cy="18446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&lt;h1&gt;Enter your suggestions here: &lt;/h1&gt;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suggestions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"&gt; my suggestions are:&lt;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775" y="1341438"/>
            <a:ext cx="3168650" cy="1773237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98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00063" y="260350"/>
            <a:ext cx="844391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>
              <a:defRPr/>
            </a:pPr>
            <a:r>
              <a:rPr lang="en-GB" sz="44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References</a:t>
            </a:r>
            <a:endParaRPr lang="en-GB" sz="4400" b="1" kern="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795" name="Rectangle 3"/>
          <p:cNvSpPr txBox="1">
            <a:spLocks noChangeArrowheads="1"/>
          </p:cNvSpPr>
          <p:nvPr/>
        </p:nvSpPr>
        <p:spPr bwMode="auto">
          <a:xfrm>
            <a:off x="395536" y="1117600"/>
            <a:ext cx="8548439" cy="4737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47675" indent="-447675" eaLnBrk="1" hangingPunct="1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endParaRPr lang="en-GB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7675" indent="-447675" eaLnBrk="1" hangingPunct="1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r>
              <a:rPr lang="en-GB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Forms </a:t>
            </a:r>
            <a:r>
              <a:rPr lang="en-GB" sz="1800" dirty="0">
                <a:latin typeface="Times New Roman" pitchFamily="18" charset="0"/>
                <a:hlinkClick r:id="rId3"/>
              </a:rPr>
              <a:t>http://www.w3schools.com/html/html_forms.asp</a:t>
            </a:r>
            <a:endParaRPr lang="en-GB" sz="1800" dirty="0">
              <a:latin typeface="Times New Roman" pitchFamily="18" charset="0"/>
            </a:endParaRPr>
          </a:p>
          <a:p>
            <a:pPr marL="447675" indent="-447675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GB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&lt;input&gt; </a:t>
            </a: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 </a:t>
            </a:r>
            <a:r>
              <a:rPr lang="en-GB" sz="1800" dirty="0">
                <a:latin typeface="Times New Roman" pitchFamily="18" charset="0"/>
                <a:hlinkClick r:id="rId4"/>
              </a:rPr>
              <a:t>http://www.w3schools.com/tags/tag_input.asp</a:t>
            </a:r>
            <a:endParaRPr lang="en-GB" sz="1800" dirty="0">
              <a:latin typeface="Times New Roman" pitchFamily="18" charset="0"/>
            </a:endParaRPr>
          </a:p>
          <a:p>
            <a:pPr marL="447675" indent="-447675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GB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&lt;select&gt; </a:t>
            </a: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 </a:t>
            </a:r>
            <a:r>
              <a:rPr lang="en-GB" sz="1800" dirty="0">
                <a:latin typeface="Times New Roman" pitchFamily="18" charset="0"/>
                <a:hlinkClick r:id="rId5"/>
              </a:rPr>
              <a:t>http://www.w3schools.com/tags/tag_select.asp</a:t>
            </a:r>
            <a:endParaRPr lang="en-GB" sz="1800" dirty="0">
              <a:latin typeface="Times New Roman" pitchFamily="18" charset="0"/>
            </a:endParaRPr>
          </a:p>
          <a:p>
            <a:pPr marL="447675" indent="-447675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r>
              <a:rPr lang="en-GB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GB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 </a:t>
            </a:r>
            <a:r>
              <a:rPr lang="en-GB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 </a:t>
            </a:r>
            <a:r>
              <a:rPr lang="en-GB" sz="1800" dirty="0" smtClean="0">
                <a:latin typeface="Times New Roman" pitchFamily="18" charset="0"/>
                <a:hlinkClick r:id="rId6"/>
              </a:rPr>
              <a:t>http://www.w3schools.com/tags/tryit.asp?filename=tryhtml_label</a:t>
            </a:r>
            <a:endParaRPr lang="en-GB" sz="1800" dirty="0" smtClean="0">
              <a:latin typeface="Times New Roman" pitchFamily="18" charset="0"/>
            </a:endParaRPr>
          </a:p>
          <a:p>
            <a:pPr marL="447675" indent="-447675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GB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fieldset</a:t>
            </a:r>
            <a:r>
              <a:rPr lang="en-GB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 </a:t>
            </a:r>
            <a:r>
              <a:rPr lang="en-GB" sz="1800" dirty="0">
                <a:latin typeface="Times New Roman" pitchFamily="18" charset="0"/>
                <a:hlinkClick r:id="rId7"/>
              </a:rPr>
              <a:t>http://www.w3schools.com/tags/tag_fieldset.asp</a:t>
            </a:r>
            <a:endParaRPr lang="en-GB" sz="1800" dirty="0">
              <a:latin typeface="Times New Roman" pitchFamily="18" charset="0"/>
            </a:endParaRPr>
          </a:p>
          <a:p>
            <a:pPr marL="447675" indent="-447675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endParaRPr lang="en-GB" sz="1800" dirty="0" smtClean="0">
              <a:latin typeface="Times New Roman" pitchFamily="18" charset="0"/>
            </a:endParaRPr>
          </a:p>
          <a:p>
            <a:pPr marL="447675" indent="-447675" eaLnBrk="1" hangingPunct="1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endParaRPr lang="en-GB" altLang="zh-CN" sz="18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3663</TotalTime>
  <Words>525</Words>
  <Application>Microsoft Macintosh PowerPoint</Application>
  <PresentationFormat>On-screen Show (4:3)</PresentationFormat>
  <Paragraphs>71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Calibri</vt:lpstr>
      <vt:lpstr>Calibri Light</vt:lpstr>
      <vt:lpstr>Consolas</vt:lpstr>
      <vt:lpstr>MS PGothic</vt:lpstr>
      <vt:lpstr>ＭＳ Ｐゴシック</vt:lpstr>
      <vt:lpstr>Times New Roman</vt:lpstr>
      <vt:lpstr>Trebuchet MS</vt:lpstr>
      <vt:lpstr>Wingdings</vt:lpstr>
      <vt:lpstr>宋体</vt:lpstr>
      <vt:lpstr>Arial</vt:lpstr>
      <vt:lpstr>Office Theme</vt:lpstr>
      <vt:lpstr>PowerPoint Presentation</vt:lpstr>
      <vt:lpstr>The Form Element</vt:lpstr>
      <vt:lpstr>The input Element</vt:lpstr>
      <vt:lpstr>The input Element: Check Box</vt:lpstr>
      <vt:lpstr>The input Element: Radio Button</vt:lpstr>
      <vt:lpstr>Drop Down List</vt:lpstr>
      <vt:lpstr>Multi-line Text </vt:lpstr>
      <vt:lpstr>PowerPoint Presentation</vt:lpstr>
    </vt:vector>
  </TitlesOfParts>
  <Company>proctor &amp; stevenson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postle</dc:creator>
  <cp:lastModifiedBy>Joe Appleton</cp:lastModifiedBy>
  <cp:revision>270</cp:revision>
  <dcterms:created xsi:type="dcterms:W3CDTF">2005-12-05T10:00:54Z</dcterms:created>
  <dcterms:modified xsi:type="dcterms:W3CDTF">2016-11-14T21:54:30Z</dcterms:modified>
</cp:coreProperties>
</file>