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654" r:id="rId5"/>
    <p:sldId id="645" r:id="rId6"/>
    <p:sldId id="304" r:id="rId7"/>
    <p:sldId id="305" r:id="rId8"/>
    <p:sldId id="689" r:id="rId9"/>
    <p:sldId id="690" r:id="rId10"/>
    <p:sldId id="307" r:id="rId11"/>
    <p:sldId id="680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2"/>
    <a:srgbClr val="003F99"/>
    <a:srgbClr val="E6E9EE"/>
    <a:srgbClr val="CA0013"/>
    <a:srgbClr val="4973B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99308"/>
            <a:ext cx="20321626" cy="11309350"/>
            <a:chOff x="-217150" y="1"/>
            <a:chExt cx="2032162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217150" y="5667806"/>
              <a:ext cx="11693136" cy="372457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444" y="2204209"/>
            <a:ext cx="12123369" cy="8431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5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Выпадающий список в </a:t>
            </a:r>
            <a:r>
              <a:rPr lang="en-US" sz="5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EXCEL</a:t>
            </a:r>
            <a:endParaRPr lang="ru-RU" sz="54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504422" y="6141555"/>
            <a:ext cx="9144000" cy="298863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Подготовили:</a:t>
            </a:r>
            <a:endParaRPr lang="en-US" sz="3800" dirty="0"/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Глинский Никита Алексеевич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Григорьев Данила Русланович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Пашковский Арсений Михайлович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Проскуряков Дмитрий Олегович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332064" y="1457299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0B8655C-BEC5-480A-A605-BF8CA51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39234" b="15936"/>
          <a:stretch/>
        </p:blipFill>
        <p:spPr>
          <a:xfrm>
            <a:off x="12128995" y="1"/>
            <a:ext cx="7975105" cy="11309350"/>
          </a:xfrm>
          <a:prstGeom prst="rect">
            <a:avLst/>
          </a:prstGeom>
        </p:spPr>
      </p:pic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Удобство использования выпадающего списка</a:t>
            </a:r>
            <a:r>
              <a:rPr lang="en-US" sz="3600" b="1" dirty="0">
                <a:solidFill>
                  <a:srgbClr val="013E99"/>
                </a:solidFill>
                <a:latin typeface="Arial"/>
                <a:cs typeface="Arial"/>
              </a:rPr>
              <a:t>.</a:t>
            </a: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AFFA14-15F4-475A-ABE7-094CBE12DC3F}"/>
              </a:ext>
            </a:extLst>
          </p:cNvPr>
          <p:cNvSpPr txBox="1"/>
          <p:nvPr/>
        </p:nvSpPr>
        <p:spPr>
          <a:xfrm>
            <a:off x="2361677" y="4444506"/>
            <a:ext cx="9474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0" i="0" dirty="0">
                <a:solidFill>
                  <a:srgbClr val="040C28"/>
                </a:solidFill>
                <a:effectLst/>
                <a:latin typeface="Arial "/>
              </a:rPr>
              <a:t>Выпадающий список позволяет выбирать значение из уже предустановленных вариантов, которые можно легко изменить или дополнить</a:t>
            </a:r>
            <a:r>
              <a:rPr lang="ru-RU" sz="3600" b="0" i="0" dirty="0">
                <a:solidFill>
                  <a:srgbClr val="1F1F1F"/>
                </a:solidFill>
                <a:effectLst/>
                <a:latin typeface="Arial "/>
              </a:rPr>
              <a:t>. Это особенно полезно, когда необходимо заполнить ячейки большой таблицы или формы с определенными значениями.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"/>
              <a:cs typeface="Arial" panose="020B0604020202020204" pitchFamily="34" charset="0"/>
            </a:endParaRPr>
          </a:p>
        </p:txBody>
      </p:sp>
      <p:sp>
        <p:nvSpPr>
          <p:cNvPr id="52" name="Прямоугольная выноска 20">
            <a:extLst>
              <a:ext uri="{FF2B5EF4-FFF2-40B4-BE49-F238E27FC236}">
                <a16:creationId xmlns:a16="http://schemas.microsoft.com/office/drawing/2014/main" id="{386C76D1-FB6A-48B8-99B5-759291EB81D9}"/>
              </a:ext>
            </a:extLst>
          </p:cNvPr>
          <p:cNvSpPr/>
          <p:nvPr/>
        </p:nvSpPr>
        <p:spPr>
          <a:xfrm rot="5400000" flipV="1">
            <a:off x="363466" y="6282810"/>
            <a:ext cx="3836514" cy="159907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pic>
        <p:nvPicPr>
          <p:cNvPr id="62" name="Рисунок 61" descr="Сигнал контур">
            <a:extLst>
              <a:ext uri="{FF2B5EF4-FFF2-40B4-BE49-F238E27FC236}">
                <a16:creationId xmlns:a16="http://schemas.microsoft.com/office/drawing/2014/main" id="{24B07623-B0DC-44B3-974E-FAA219559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75" y="5529991"/>
            <a:ext cx="1099129" cy="1099129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4AFB247-FD0F-498D-826D-78EC9968EEC1}"/>
              </a:ext>
            </a:extLst>
          </p:cNvPr>
          <p:cNvSpPr/>
          <p:nvPr/>
        </p:nvSpPr>
        <p:spPr>
          <a:xfrm>
            <a:off x="12128995" y="-1"/>
            <a:ext cx="7975105" cy="11309350"/>
          </a:xfrm>
          <a:prstGeom prst="rect">
            <a:avLst/>
          </a:prstGeom>
          <a:solidFill>
            <a:srgbClr val="1D4992">
              <a:alpha val="7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465E0E2-2229-459C-AD7F-C6625FF79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200" y="671102"/>
            <a:ext cx="1539488" cy="1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31149FC-8B1E-4650-83E0-1E7941C5E767}"/>
              </a:ext>
            </a:extLst>
          </p:cNvPr>
          <p:cNvSpPr/>
          <p:nvPr/>
        </p:nvSpPr>
        <p:spPr>
          <a:xfrm>
            <a:off x="715412" y="4679021"/>
            <a:ext cx="5622539" cy="5858831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00AA120-736C-48C0-A20A-95AEA934E6D5}"/>
              </a:ext>
            </a:extLst>
          </p:cNvPr>
          <p:cNvSpPr/>
          <p:nvPr/>
        </p:nvSpPr>
        <p:spPr>
          <a:xfrm>
            <a:off x="7240780" y="4697408"/>
            <a:ext cx="5622539" cy="5858831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F8C43A7-1C34-42A9-9F8E-AA0CC29BC208}"/>
              </a:ext>
            </a:extLst>
          </p:cNvPr>
          <p:cNvSpPr/>
          <p:nvPr/>
        </p:nvSpPr>
        <p:spPr>
          <a:xfrm>
            <a:off x="13761447" y="4681757"/>
            <a:ext cx="5622539" cy="5858831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1681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Варианты реализации выпадающего списка</a:t>
            </a:r>
            <a:r>
              <a:rPr lang="en-US" sz="3600" b="1" dirty="0">
                <a:solidFill>
                  <a:srgbClr val="1D4992"/>
                </a:solidFill>
                <a:latin typeface="Arial"/>
                <a:cs typeface="Arial"/>
              </a:rPr>
              <a:t>.</a:t>
            </a:r>
            <a:endParaRPr lang="ru-RU" sz="3600" b="1" dirty="0">
              <a:solidFill>
                <a:srgbClr val="1D4992"/>
              </a:solidFill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AF351E-BAC2-CC08-7D7C-3C96D4975C10}"/>
              </a:ext>
            </a:extLst>
          </p:cNvPr>
          <p:cNvSpPr/>
          <p:nvPr/>
        </p:nvSpPr>
        <p:spPr>
          <a:xfrm>
            <a:off x="800658" y="4884570"/>
            <a:ext cx="3962400" cy="5334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1180467" y="3655422"/>
            <a:ext cx="1774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создании списка существует три варианта его реализации.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Банк контур">
            <a:extLst>
              <a:ext uri="{FF2B5EF4-FFF2-40B4-BE49-F238E27FC236}">
                <a16:creationId xmlns:a16="http://schemas.microsoft.com/office/drawing/2014/main" id="{7C328847-B2EC-666C-5E9A-64677A66F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4465" y="4762675"/>
            <a:ext cx="1393839" cy="1393839"/>
          </a:xfrm>
          <a:prstGeom prst="rect">
            <a:avLst/>
          </a:prstGeom>
        </p:spPr>
      </p:pic>
      <p:pic>
        <p:nvPicPr>
          <p:cNvPr id="15" name="Рисунок 14" descr="Линейчатая диаграмма контур">
            <a:extLst>
              <a:ext uri="{FF2B5EF4-FFF2-40B4-BE49-F238E27FC236}">
                <a16:creationId xmlns:a16="http://schemas.microsoft.com/office/drawing/2014/main" id="{D762C503-C5BD-ACF8-9022-19DE1F932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5129" y="4614120"/>
            <a:ext cx="1393839" cy="1393839"/>
          </a:xfrm>
          <a:prstGeom prst="rect">
            <a:avLst/>
          </a:prstGeom>
        </p:spPr>
      </p:pic>
      <p:pic>
        <p:nvPicPr>
          <p:cNvPr id="16" name="Рисунок 15" descr="Мензурка контур">
            <a:extLst>
              <a:ext uri="{FF2B5EF4-FFF2-40B4-BE49-F238E27FC236}">
                <a16:creationId xmlns:a16="http://schemas.microsoft.com/office/drawing/2014/main" id="{4C0C7E45-F52D-E5DC-F4A2-909423219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75796" y="4650282"/>
            <a:ext cx="1393839" cy="1393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BF075F-A619-659C-5375-87C4A2EDCB06}"/>
              </a:ext>
            </a:extLst>
          </p:cNvPr>
          <p:cNvSpPr txBox="1"/>
          <p:nvPr/>
        </p:nvSpPr>
        <p:spPr>
          <a:xfrm>
            <a:off x="617793" y="7495169"/>
            <a:ext cx="5720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значения через само поле через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“,”.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0323-54A0-4D95-07F9-C3BCC471EE03}"/>
              </a:ext>
            </a:extLst>
          </p:cNvPr>
          <p:cNvSpPr txBox="1"/>
          <p:nvPr/>
        </p:nvSpPr>
        <p:spPr>
          <a:xfrm>
            <a:off x="7244026" y="7304944"/>
            <a:ext cx="56225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списка размещаются в диапазоне ячеек, а затем указывается ссылка на этот диапазон.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43BBF-CEFD-61BA-015A-CF3FE565B1E8}"/>
              </a:ext>
            </a:extLst>
          </p:cNvPr>
          <p:cNvSpPr txBox="1"/>
          <p:nvPr/>
        </p:nvSpPr>
        <p:spPr>
          <a:xfrm>
            <a:off x="13761445" y="6763186"/>
            <a:ext cx="56225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списка размещаются в диапазоне ячеек, выпадающий список создается на другом листе, дальше проделываются аналогичные 2 варианту действия.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37443-DDA8-6446-E449-197A7D69F727}"/>
              </a:ext>
            </a:extLst>
          </p:cNvPr>
          <p:cNvSpPr txBox="1"/>
          <p:nvPr/>
        </p:nvSpPr>
        <p:spPr>
          <a:xfrm>
            <a:off x="2127250" y="5932228"/>
            <a:ext cx="343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вариант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8768232" y="5842522"/>
            <a:ext cx="343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вариант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7292F-8699-5176-FBF8-BA67D2F68EE6}"/>
              </a:ext>
            </a:extLst>
          </p:cNvPr>
          <p:cNvSpPr txBox="1"/>
          <p:nvPr/>
        </p:nvSpPr>
        <p:spPr>
          <a:xfrm>
            <a:off x="15220252" y="5932228"/>
            <a:ext cx="343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вариант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A39F5BC-52EF-4493-B39F-D213F50D5E09}"/>
              </a:ext>
            </a:extLst>
          </p:cNvPr>
          <p:cNvSpPr/>
          <p:nvPr/>
        </p:nvSpPr>
        <p:spPr>
          <a:xfrm>
            <a:off x="5023372" y="2298307"/>
            <a:ext cx="10039675" cy="7876751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4578693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Пример первого варианта реализации выпадающего списка.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D740B4-C9E1-48AD-B530-09808288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552" y="2739957"/>
            <a:ext cx="5019837" cy="69934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1780F1-C76C-48B1-813A-9D55F8B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751" y="4847771"/>
            <a:ext cx="2970317" cy="2759406"/>
          </a:xfrm>
          <a:prstGeom prst="rect">
            <a:avLst/>
          </a:prstGeom>
        </p:spPr>
      </p:pic>
      <p:sp>
        <p:nvSpPr>
          <p:cNvPr id="40" name="Прямоугольная выноска 20">
            <a:extLst>
              <a:ext uri="{FF2B5EF4-FFF2-40B4-BE49-F238E27FC236}">
                <a16:creationId xmlns:a16="http://schemas.microsoft.com/office/drawing/2014/main" id="{CFCAAC45-D13C-4083-9962-1E565A397678}"/>
              </a:ext>
            </a:extLst>
          </p:cNvPr>
          <p:cNvSpPr/>
          <p:nvPr/>
        </p:nvSpPr>
        <p:spPr>
          <a:xfrm rot="5400000" flipV="1">
            <a:off x="11251671" y="6186726"/>
            <a:ext cx="7846031" cy="130633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sp>
        <p:nvSpPr>
          <p:cNvPr id="42" name="Прямоугольная выноска 20">
            <a:extLst>
              <a:ext uri="{FF2B5EF4-FFF2-40B4-BE49-F238E27FC236}">
                <a16:creationId xmlns:a16="http://schemas.microsoft.com/office/drawing/2014/main" id="{EB635C86-69E9-47FC-9920-D294732501C2}"/>
              </a:ext>
            </a:extLst>
          </p:cNvPr>
          <p:cNvSpPr/>
          <p:nvPr/>
        </p:nvSpPr>
        <p:spPr>
          <a:xfrm rot="5400000">
            <a:off x="1026281" y="6156006"/>
            <a:ext cx="7846031" cy="13063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9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A39F5BC-52EF-4493-B39F-D213F50D5E09}"/>
              </a:ext>
            </a:extLst>
          </p:cNvPr>
          <p:cNvSpPr/>
          <p:nvPr/>
        </p:nvSpPr>
        <p:spPr>
          <a:xfrm>
            <a:off x="5023372" y="2298307"/>
            <a:ext cx="10039675" cy="7876751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4578693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Пример второго варианта реализации выпадающего списка.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ая выноска 20">
            <a:extLst>
              <a:ext uri="{FF2B5EF4-FFF2-40B4-BE49-F238E27FC236}">
                <a16:creationId xmlns:a16="http://schemas.microsoft.com/office/drawing/2014/main" id="{CFCAAC45-D13C-4083-9962-1E565A397678}"/>
              </a:ext>
            </a:extLst>
          </p:cNvPr>
          <p:cNvSpPr/>
          <p:nvPr/>
        </p:nvSpPr>
        <p:spPr>
          <a:xfrm rot="5400000" flipV="1">
            <a:off x="11251671" y="6186726"/>
            <a:ext cx="7846031" cy="130633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sp>
        <p:nvSpPr>
          <p:cNvPr id="42" name="Прямоугольная выноска 20">
            <a:extLst>
              <a:ext uri="{FF2B5EF4-FFF2-40B4-BE49-F238E27FC236}">
                <a16:creationId xmlns:a16="http://schemas.microsoft.com/office/drawing/2014/main" id="{EB635C86-69E9-47FC-9920-D294732501C2}"/>
              </a:ext>
            </a:extLst>
          </p:cNvPr>
          <p:cNvSpPr/>
          <p:nvPr/>
        </p:nvSpPr>
        <p:spPr>
          <a:xfrm rot="5400000">
            <a:off x="1026281" y="6156006"/>
            <a:ext cx="7846031" cy="13063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256438-4E05-43A2-95B2-6C26D9D3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7" y="2521584"/>
            <a:ext cx="7733045" cy="74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3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A39F5BC-52EF-4493-B39F-D213F50D5E09}"/>
              </a:ext>
            </a:extLst>
          </p:cNvPr>
          <p:cNvSpPr/>
          <p:nvPr/>
        </p:nvSpPr>
        <p:spPr>
          <a:xfrm>
            <a:off x="5023372" y="2298307"/>
            <a:ext cx="10039675" cy="7876751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4578693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Пример третьего варианта реализации выпадающего списка.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ая выноска 20">
            <a:extLst>
              <a:ext uri="{FF2B5EF4-FFF2-40B4-BE49-F238E27FC236}">
                <a16:creationId xmlns:a16="http://schemas.microsoft.com/office/drawing/2014/main" id="{CFCAAC45-D13C-4083-9962-1E565A397678}"/>
              </a:ext>
            </a:extLst>
          </p:cNvPr>
          <p:cNvSpPr/>
          <p:nvPr/>
        </p:nvSpPr>
        <p:spPr>
          <a:xfrm rot="5400000" flipV="1">
            <a:off x="11251671" y="6186726"/>
            <a:ext cx="7846031" cy="130633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sp>
        <p:nvSpPr>
          <p:cNvPr id="42" name="Прямоугольная выноска 20">
            <a:extLst>
              <a:ext uri="{FF2B5EF4-FFF2-40B4-BE49-F238E27FC236}">
                <a16:creationId xmlns:a16="http://schemas.microsoft.com/office/drawing/2014/main" id="{EB635C86-69E9-47FC-9920-D294732501C2}"/>
              </a:ext>
            </a:extLst>
          </p:cNvPr>
          <p:cNvSpPr/>
          <p:nvPr/>
        </p:nvSpPr>
        <p:spPr>
          <a:xfrm rot="5400000">
            <a:off x="1026281" y="6156006"/>
            <a:ext cx="7846031" cy="13063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1C94D9-25F0-4F80-A54F-BFA4B3B4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83" y="4862162"/>
            <a:ext cx="2450597" cy="27136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7C6248-FC50-450F-B3DC-CF2F552AA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791" y="3132350"/>
            <a:ext cx="6348367" cy="62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7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8C85DA2-7CE8-4675-8C69-F89DA1E79A80}"/>
              </a:ext>
            </a:extLst>
          </p:cNvPr>
          <p:cNvSpPr/>
          <p:nvPr/>
        </p:nvSpPr>
        <p:spPr>
          <a:xfrm>
            <a:off x="0" y="-3021"/>
            <a:ext cx="20104100" cy="260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28066E2-3D95-9FE9-3AE6-2CD1C4F354D7}"/>
              </a:ext>
            </a:extLst>
          </p:cNvPr>
          <p:cNvSpPr/>
          <p:nvPr/>
        </p:nvSpPr>
        <p:spPr>
          <a:xfrm>
            <a:off x="0" y="0"/>
            <a:ext cx="20104100" cy="2168660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267C8-519C-BB96-A4C2-478347BA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50" y="488117"/>
            <a:ext cx="1409700" cy="1308100"/>
          </a:xfrm>
          <a:prstGeom prst="rect">
            <a:avLst/>
          </a:prstGeom>
        </p:spPr>
      </p:pic>
      <p:sp>
        <p:nvSpPr>
          <p:cNvPr id="4" name="object 14">
            <a:extLst>
              <a:ext uri="{FF2B5EF4-FFF2-40B4-BE49-F238E27FC236}">
                <a16:creationId xmlns:a16="http://schemas.microsoft.com/office/drawing/2014/main" id="{E8E3DB66-E10F-8F9C-FC07-4698AF977C28}"/>
              </a:ext>
            </a:extLst>
          </p:cNvPr>
          <p:cNvSpPr txBox="1"/>
          <p:nvPr/>
        </p:nvSpPr>
        <p:spPr>
          <a:xfrm>
            <a:off x="908050" y="686939"/>
            <a:ext cx="12836989" cy="5952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000" b="1" dirty="0">
                <a:solidFill>
                  <a:schemeClr val="bg1"/>
                </a:solidFill>
                <a:latin typeface="Arial"/>
                <a:cs typeface="Arial"/>
              </a:rPr>
              <a:t>Вывод</a:t>
            </a:r>
          </a:p>
        </p:txBody>
      </p:sp>
      <p:sp>
        <p:nvSpPr>
          <p:cNvPr id="22" name="Прямоугольная выноска 20">
            <a:extLst>
              <a:ext uri="{FF2B5EF4-FFF2-40B4-BE49-F238E27FC236}">
                <a16:creationId xmlns:a16="http://schemas.microsoft.com/office/drawing/2014/main" id="{F38126F7-23AB-4850-B4A3-5099DD7E014C}"/>
              </a:ext>
            </a:extLst>
          </p:cNvPr>
          <p:cNvSpPr/>
          <p:nvPr/>
        </p:nvSpPr>
        <p:spPr>
          <a:xfrm rot="5400000" flipV="1">
            <a:off x="1306354" y="4170177"/>
            <a:ext cx="2354497" cy="45719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3" name="Прямоугольная выноска 20">
            <a:extLst>
              <a:ext uri="{FF2B5EF4-FFF2-40B4-BE49-F238E27FC236}">
                <a16:creationId xmlns:a16="http://schemas.microsoft.com/office/drawing/2014/main" id="{0C9398A2-300B-4CCC-9B7F-F56F2DAAE00E}"/>
              </a:ext>
            </a:extLst>
          </p:cNvPr>
          <p:cNvSpPr/>
          <p:nvPr/>
        </p:nvSpPr>
        <p:spPr>
          <a:xfrm rot="5400000" flipV="1">
            <a:off x="1055183" y="8038507"/>
            <a:ext cx="2969381" cy="158261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pic>
        <p:nvPicPr>
          <p:cNvPr id="28" name="Рисунок 27" descr="Проекционный экран контур">
            <a:extLst>
              <a:ext uri="{FF2B5EF4-FFF2-40B4-BE49-F238E27FC236}">
                <a16:creationId xmlns:a16="http://schemas.microsoft.com/office/drawing/2014/main" id="{E9175563-CE79-4AE1-9B3E-E9FBA383E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308" y="7514968"/>
            <a:ext cx="1098280" cy="1098280"/>
          </a:xfrm>
          <a:prstGeom prst="rect">
            <a:avLst/>
          </a:prstGeom>
        </p:spPr>
      </p:pic>
      <p:pic>
        <p:nvPicPr>
          <p:cNvPr id="31" name="Рисунок 30" descr="Интернет контур">
            <a:extLst>
              <a:ext uri="{FF2B5EF4-FFF2-40B4-BE49-F238E27FC236}">
                <a16:creationId xmlns:a16="http://schemas.microsoft.com/office/drawing/2014/main" id="{B4BC092C-DA73-4062-8B40-5F6F19A73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997" y="3640331"/>
            <a:ext cx="1098275" cy="10982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8696653-A5A8-4A4D-A87B-424FD555C0DD}"/>
              </a:ext>
            </a:extLst>
          </p:cNvPr>
          <p:cNvSpPr txBox="1"/>
          <p:nvPr/>
        </p:nvSpPr>
        <p:spPr>
          <a:xfrm>
            <a:off x="2619004" y="3423656"/>
            <a:ext cx="15853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0" i="0" dirty="0">
                <a:solidFill>
                  <a:srgbClr val="040C28"/>
                </a:solidFill>
                <a:effectLst/>
                <a:latin typeface="Arial "/>
              </a:rPr>
              <a:t>Выпадающий список представляет собой комбинированный элемент управления, который отображается в ячейке таблицы и содержит список вариантов, из которых можно выбрать один.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31E9-52EF-45DB-A20A-8AFB5797BC7D}"/>
              </a:ext>
            </a:extLst>
          </p:cNvPr>
          <p:cNvSpPr txBox="1"/>
          <p:nvPr/>
        </p:nvSpPr>
        <p:spPr>
          <a:xfrm>
            <a:off x="2551304" y="6632947"/>
            <a:ext cx="1585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0" i="0" dirty="0">
                <a:solidFill>
                  <a:srgbClr val="040C28"/>
                </a:solidFill>
                <a:effectLst/>
                <a:latin typeface="Arial "/>
              </a:rPr>
              <a:t>Использование выпадающих списков в Excel может упростить работу с данными и повысить их точность, а также сэкономить время при вводе большого количества информации. Любой пользователь, работающий с таблицами и калькуляциями в Excel, найдет в выпадающих списках мощный инструмент для работы с данными.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33A88-E916-4658-8FD2-2092A5D46A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18D51-AC64-4E77-B7B9-F6F4A4A65408}">
  <ds:schemaRefs>
    <ds:schemaRef ds:uri="ee52b0be-089a-4697-b28b-8a2ad28491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217</Words>
  <Application>Microsoft Office PowerPoint</Application>
  <PresentationFormat>Произвольный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</vt:lpstr>
      <vt:lpstr>Arial Black</vt:lpstr>
      <vt:lpstr>Calibri</vt:lpstr>
      <vt:lpstr>Office Theme</vt:lpstr>
      <vt:lpstr>Выпадающий список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Компуктер</cp:lastModifiedBy>
  <cp:revision>4</cp:revision>
  <dcterms:created xsi:type="dcterms:W3CDTF">2023-09-03T13:34:07Z</dcterms:created>
  <dcterms:modified xsi:type="dcterms:W3CDTF">2024-03-24T21:40:47Z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