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57" r:id="rId3"/>
    <p:sldId id="258" r:id="rId4"/>
    <p:sldId id="272" r:id="rId5"/>
    <p:sldId id="259" r:id="rId6"/>
    <p:sldId id="266" r:id="rId7"/>
    <p:sldId id="267" r:id="rId8"/>
    <p:sldId id="260" r:id="rId9"/>
    <p:sldId id="261" r:id="rId10"/>
    <p:sldId id="271" r:id="rId11"/>
    <p:sldId id="262" r:id="rId12"/>
    <p:sldId id="263" r:id="rId13"/>
    <p:sldId id="269" r:id="rId14"/>
    <p:sldId id="275" r:id="rId15"/>
    <p:sldId id="270" r:id="rId16"/>
    <p:sldId id="268" r:id="rId17"/>
    <p:sldId id="265"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5" d="100"/>
          <a:sy n="95" d="100"/>
        </p:scale>
        <p:origin x="-72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D4C73-D72E-2943-8DA5-DB38BEE361D0}" type="datetimeFigureOut">
              <a:rPr lang="en-US" smtClean="0"/>
              <a:pPr/>
              <a:t>12/3/15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36FA72-5F6F-144C-B212-A996649AC1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36FA72-5F6F-144C-B212-A996649AC12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BD92CC-DA37-4C48-98B0-D35146AF942F}" type="datetimeFigureOut">
              <a:rPr lang="en-US" smtClean="0"/>
              <a:pPr/>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D92CC-DA37-4C48-98B0-D35146AF942F}" type="datetimeFigureOut">
              <a:rPr lang="en-US" smtClean="0"/>
              <a:pPr/>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D92CC-DA37-4C48-98B0-D35146AF942F}" type="datetimeFigureOut">
              <a:rPr lang="en-US" smtClean="0"/>
              <a:pPr/>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D92CC-DA37-4C48-98B0-D35146AF942F}" type="datetimeFigureOut">
              <a:rPr lang="en-US" smtClean="0"/>
              <a:pPr/>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BD92CC-DA37-4C48-98B0-D35146AF942F}" type="datetimeFigureOut">
              <a:rPr lang="en-US" smtClean="0"/>
              <a:pPr/>
              <a:t>12/3/15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D92CC-DA37-4C48-98B0-D35146AF942F}" type="datetimeFigureOut">
              <a:rPr lang="en-US" smtClean="0"/>
              <a:pPr/>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D92CC-DA37-4C48-98B0-D35146AF942F}" type="datetimeFigureOut">
              <a:rPr lang="en-US" smtClean="0"/>
              <a:pPr/>
              <a:t>12/3/15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D92CC-DA37-4C48-98B0-D35146AF942F}" type="datetimeFigureOut">
              <a:rPr lang="en-US" smtClean="0"/>
              <a:pPr/>
              <a:t>12/3/15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D92CC-DA37-4C48-98B0-D35146AF942F}" type="datetimeFigureOut">
              <a:rPr lang="en-US" smtClean="0"/>
              <a:pPr/>
              <a:t>12/3/15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D92CC-DA37-4C48-98B0-D35146AF942F}" type="datetimeFigureOut">
              <a:rPr lang="en-US" smtClean="0"/>
              <a:pPr/>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BD92CC-DA37-4C48-98B0-D35146AF942F}" type="datetimeFigureOut">
              <a:rPr lang="en-US" smtClean="0"/>
              <a:pPr/>
              <a:t>12/3/15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B8353-D7CA-AC45-92D9-68DAF943DC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D92CC-DA37-4C48-98B0-D35146AF942F}" type="datetimeFigureOut">
              <a:rPr lang="en-US" smtClean="0"/>
              <a:pPr/>
              <a:t>12/3/15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B8353-D7CA-AC45-92D9-68DAF943DC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openxmlformats.org/officeDocument/2006/relationships/audio" Target="file://localhost/Users/jjolton/Documents/CCN/presentation/gyu_ryu.wav" TargetMode="External"/><Relationship Id="rId2" Type="http://schemas.openxmlformats.org/officeDocument/2006/relationships/audio" Target="file://localhost/Users/jjolton/Documents/CCN/dessus_dessous.wa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elvetica"/>
                <a:cs typeface="Helvetica"/>
              </a:rPr>
              <a:t>Non-native Phoneme Generalization</a:t>
            </a:r>
            <a:endParaRPr lang="en-US" dirty="0">
              <a:latin typeface="Helvetica"/>
              <a:cs typeface="Helvetica"/>
            </a:endParaRPr>
          </a:p>
        </p:txBody>
      </p:sp>
      <p:sp>
        <p:nvSpPr>
          <p:cNvPr id="3" name="Subtitle 2"/>
          <p:cNvSpPr>
            <a:spLocks noGrp="1"/>
          </p:cNvSpPr>
          <p:nvPr>
            <p:ph type="subTitle" idx="1"/>
          </p:nvPr>
        </p:nvSpPr>
        <p:spPr/>
        <p:txBody>
          <a:bodyPr/>
          <a:lstStyle/>
          <a:p>
            <a:r>
              <a:rPr lang="en-US" dirty="0" smtClean="0">
                <a:solidFill>
                  <a:schemeClr val="tx1"/>
                </a:solidFill>
                <a:latin typeface="Helvetica"/>
                <a:cs typeface="Helvetica"/>
              </a:rPr>
              <a:t>Jared Jolton</a:t>
            </a:r>
            <a:endParaRPr lang="en-US" dirty="0">
              <a:solidFill>
                <a:schemeClr val="tx1"/>
              </a:solidFill>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Scale</a:t>
            </a:r>
            <a:endParaRPr lang="en-US" dirty="0"/>
          </a:p>
        </p:txBody>
      </p:sp>
      <p:pic>
        <p:nvPicPr>
          <p:cNvPr id="5" name="Content Placeholder 4" descr="Screen Shot 2015-12-02 at 8.49.22 PM.png"/>
          <p:cNvPicPr>
            <a:picLocks noGrp="1" noChangeAspect="1"/>
          </p:cNvPicPr>
          <p:nvPr>
            <p:ph idx="1"/>
          </p:nvPr>
        </p:nvPicPr>
        <p:blipFill>
          <a:blip r:embed="rId2"/>
          <a:srcRect t="-20" b="-20"/>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Helvetica"/>
                <a:cs typeface="Helvetica"/>
              </a:rPr>
              <a:t>Hard Stuff</a:t>
            </a:r>
            <a:endParaRPr lang="en-US" dirty="0">
              <a:latin typeface="Helvetica"/>
              <a:cs typeface="Helvetica"/>
            </a:endParaRPr>
          </a:p>
        </p:txBody>
      </p:sp>
      <p:pic>
        <p:nvPicPr>
          <p:cNvPr id="4" name="Content Placeholder 3" descr="chi_f.png"/>
          <p:cNvPicPr>
            <a:picLocks noGrp="1" noChangeAspect="1"/>
          </p:cNvPicPr>
          <p:nvPr>
            <p:ph idx="1"/>
          </p:nvPr>
        </p:nvPicPr>
        <p:blipFill>
          <a:blip r:embed="rId2"/>
          <a:srcRect l="-2762" r="-2762"/>
          <a:stretch>
            <a:fillRect/>
          </a:stretch>
        </p:blipFill>
        <p:spPr>
          <a:xfrm>
            <a:off x="457200" y="1094838"/>
            <a:ext cx="3687584" cy="2028029"/>
          </a:xfrm>
        </p:spPr>
      </p:pic>
      <p:sp>
        <p:nvSpPr>
          <p:cNvPr id="5" name="TextBox 4"/>
          <p:cNvSpPr txBox="1"/>
          <p:nvPr/>
        </p:nvSpPr>
        <p:spPr>
          <a:xfrm>
            <a:off x="1606882" y="3226530"/>
            <a:ext cx="1390450" cy="369332"/>
          </a:xfrm>
          <a:prstGeom prst="rect">
            <a:avLst/>
          </a:prstGeom>
          <a:noFill/>
        </p:spPr>
        <p:txBody>
          <a:bodyPr wrap="none" rtlCol="0">
            <a:spAutoFit/>
          </a:bodyPr>
          <a:lstStyle/>
          <a:p>
            <a:r>
              <a:rPr lang="en-US" dirty="0" smtClean="0">
                <a:latin typeface="Helvetica"/>
                <a:cs typeface="Helvetica"/>
              </a:rPr>
              <a:t>chi (female)</a:t>
            </a:r>
            <a:endParaRPr lang="en-US" dirty="0">
              <a:latin typeface="Helvetica"/>
              <a:cs typeface="Helvetica"/>
            </a:endParaRPr>
          </a:p>
        </p:txBody>
      </p:sp>
      <p:pic>
        <p:nvPicPr>
          <p:cNvPr id="6" name="Content Placeholder 3" descr="chi_f.png"/>
          <p:cNvPicPr>
            <a:picLocks noChangeAspect="1"/>
          </p:cNvPicPr>
          <p:nvPr/>
        </p:nvPicPr>
        <p:blipFill>
          <a:blip r:embed="rId3"/>
          <a:stretch>
            <a:fillRect/>
          </a:stretch>
        </p:blipFill>
        <p:spPr>
          <a:xfrm>
            <a:off x="5093571" y="1091742"/>
            <a:ext cx="3498874" cy="2028029"/>
          </a:xfrm>
          <a:prstGeom prst="rect">
            <a:avLst/>
          </a:prstGeom>
        </p:spPr>
      </p:pic>
      <p:sp>
        <p:nvSpPr>
          <p:cNvPr id="7" name="TextBox 6"/>
          <p:cNvSpPr txBox="1"/>
          <p:nvPr/>
        </p:nvSpPr>
        <p:spPr>
          <a:xfrm>
            <a:off x="6148898" y="3223434"/>
            <a:ext cx="1197939" cy="369332"/>
          </a:xfrm>
          <a:prstGeom prst="rect">
            <a:avLst/>
          </a:prstGeom>
          <a:noFill/>
        </p:spPr>
        <p:txBody>
          <a:bodyPr wrap="none" rtlCol="0">
            <a:spAutoFit/>
          </a:bodyPr>
          <a:lstStyle/>
          <a:p>
            <a:r>
              <a:rPr lang="en-US" dirty="0" smtClean="0">
                <a:latin typeface="Helvetica"/>
                <a:cs typeface="Helvetica"/>
              </a:rPr>
              <a:t>chi (male)</a:t>
            </a:r>
            <a:endParaRPr lang="en-US" dirty="0">
              <a:latin typeface="Helvetica"/>
              <a:cs typeface="Helvetica"/>
            </a:endParaRPr>
          </a:p>
        </p:txBody>
      </p:sp>
      <p:pic>
        <p:nvPicPr>
          <p:cNvPr id="8" name="Content Placeholder 3" descr="chi_f.png"/>
          <p:cNvPicPr>
            <a:picLocks noChangeAspect="1"/>
          </p:cNvPicPr>
          <p:nvPr/>
        </p:nvPicPr>
        <p:blipFill>
          <a:blip r:embed="rId4"/>
          <a:stretch>
            <a:fillRect/>
          </a:stretch>
        </p:blipFill>
        <p:spPr>
          <a:xfrm>
            <a:off x="547874" y="3955451"/>
            <a:ext cx="3506236" cy="2028029"/>
          </a:xfrm>
          <a:prstGeom prst="rect">
            <a:avLst/>
          </a:prstGeom>
        </p:spPr>
      </p:pic>
      <p:sp>
        <p:nvSpPr>
          <p:cNvPr id="9" name="TextBox 8"/>
          <p:cNvSpPr txBox="1"/>
          <p:nvPr/>
        </p:nvSpPr>
        <p:spPr>
          <a:xfrm>
            <a:off x="1606882" y="6035311"/>
            <a:ext cx="1339166" cy="369332"/>
          </a:xfrm>
          <a:prstGeom prst="rect">
            <a:avLst/>
          </a:prstGeom>
          <a:noFill/>
        </p:spPr>
        <p:txBody>
          <a:bodyPr wrap="none" rtlCol="0">
            <a:spAutoFit/>
          </a:bodyPr>
          <a:lstStyle/>
          <a:p>
            <a:r>
              <a:rPr lang="en-US" dirty="0" err="1" smtClean="0">
                <a:latin typeface="Helvetica"/>
                <a:cs typeface="Helvetica"/>
              </a:rPr>
              <a:t>ku</a:t>
            </a:r>
            <a:r>
              <a:rPr lang="en-US" dirty="0" smtClean="0">
                <a:latin typeface="Helvetica"/>
                <a:cs typeface="Helvetica"/>
              </a:rPr>
              <a:t> (female)</a:t>
            </a:r>
            <a:endParaRPr lang="en-US" dirty="0">
              <a:latin typeface="Helvetica"/>
              <a:cs typeface="Helvetica"/>
            </a:endParaRPr>
          </a:p>
        </p:txBody>
      </p:sp>
      <p:pic>
        <p:nvPicPr>
          <p:cNvPr id="10" name="Content Placeholder 3" descr="chi_f.png"/>
          <p:cNvPicPr>
            <a:picLocks noChangeAspect="1"/>
          </p:cNvPicPr>
          <p:nvPr/>
        </p:nvPicPr>
        <p:blipFill>
          <a:blip r:embed="rId5"/>
          <a:stretch>
            <a:fillRect/>
          </a:stretch>
        </p:blipFill>
        <p:spPr>
          <a:xfrm>
            <a:off x="5093571" y="3956617"/>
            <a:ext cx="3498874" cy="2019504"/>
          </a:xfrm>
          <a:prstGeom prst="rect">
            <a:avLst/>
          </a:prstGeom>
        </p:spPr>
      </p:pic>
      <p:sp>
        <p:nvSpPr>
          <p:cNvPr id="11" name="TextBox 10"/>
          <p:cNvSpPr txBox="1"/>
          <p:nvPr/>
        </p:nvSpPr>
        <p:spPr>
          <a:xfrm>
            <a:off x="6148898" y="6032215"/>
            <a:ext cx="1146656" cy="369332"/>
          </a:xfrm>
          <a:prstGeom prst="rect">
            <a:avLst/>
          </a:prstGeom>
          <a:noFill/>
        </p:spPr>
        <p:txBody>
          <a:bodyPr wrap="none" rtlCol="0">
            <a:spAutoFit/>
          </a:bodyPr>
          <a:lstStyle/>
          <a:p>
            <a:r>
              <a:rPr lang="en-US" dirty="0" err="1" smtClean="0">
                <a:latin typeface="Helvetica"/>
                <a:cs typeface="Helvetica"/>
              </a:rPr>
              <a:t>ku</a:t>
            </a:r>
            <a:r>
              <a:rPr lang="en-US" dirty="0" smtClean="0">
                <a:latin typeface="Helvetica"/>
                <a:cs typeface="Helvetica"/>
              </a:rPr>
              <a:t> (male)</a:t>
            </a:r>
            <a:endParaRPr lang="en-US" dirty="0">
              <a:latin typeface="Helvetica"/>
              <a:cs typeface="Helvet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Made Harder </a:t>
            </a:r>
            <a:endParaRPr lang="en-US" dirty="0">
              <a:latin typeface="Helvetica"/>
              <a:cs typeface="Helvetica"/>
            </a:endParaRPr>
          </a:p>
        </p:txBody>
      </p:sp>
      <p:pic>
        <p:nvPicPr>
          <p:cNvPr id="4" name="Content Placeholder 3" descr="ma_m.jpg"/>
          <p:cNvPicPr>
            <a:picLocks noGrp="1" noChangeAspect="1"/>
          </p:cNvPicPr>
          <p:nvPr>
            <p:ph idx="1"/>
          </p:nvPr>
        </p:nvPicPr>
        <p:blipFill>
          <a:blip r:embed="rId3"/>
          <a:srcRect l="-40915" r="-40915"/>
          <a:stretch>
            <a:fillRect/>
          </a:stretch>
        </p:blipFill>
        <p:spPr>
          <a:xfrm>
            <a:off x="-1194704" y="1600201"/>
            <a:ext cx="7245380" cy="3984680"/>
          </a:xfrm>
        </p:spPr>
      </p:pic>
      <p:sp>
        <p:nvSpPr>
          <p:cNvPr id="6" name="TextBox 5"/>
          <p:cNvSpPr txBox="1"/>
          <p:nvPr/>
        </p:nvSpPr>
        <p:spPr>
          <a:xfrm>
            <a:off x="1758761" y="5775151"/>
            <a:ext cx="1196562" cy="400110"/>
          </a:xfrm>
          <a:prstGeom prst="rect">
            <a:avLst/>
          </a:prstGeom>
          <a:noFill/>
        </p:spPr>
        <p:txBody>
          <a:bodyPr wrap="none" rtlCol="0">
            <a:spAutoFit/>
          </a:bodyPr>
          <a:lstStyle/>
          <a:p>
            <a:r>
              <a:rPr lang="en-US" sz="2000" dirty="0" smtClean="0">
                <a:latin typeface="Helvetica"/>
                <a:cs typeface="Helvetica"/>
              </a:rPr>
              <a:t>fu (male)</a:t>
            </a:r>
            <a:endParaRPr lang="en-US" sz="2000" dirty="0">
              <a:latin typeface="Helvetica"/>
              <a:cs typeface="Helvetica"/>
            </a:endParaRPr>
          </a:p>
        </p:txBody>
      </p:sp>
      <p:pic>
        <p:nvPicPr>
          <p:cNvPr id="7" name="Content Placeholder 3" descr="ma_m.jpg"/>
          <p:cNvPicPr>
            <a:picLocks noChangeAspect="1"/>
          </p:cNvPicPr>
          <p:nvPr/>
        </p:nvPicPr>
        <p:blipFill>
          <a:blip r:embed="rId4"/>
          <a:stretch>
            <a:fillRect/>
          </a:stretch>
        </p:blipFill>
        <p:spPr>
          <a:xfrm>
            <a:off x="4738073" y="1600201"/>
            <a:ext cx="3984680" cy="3984680"/>
          </a:xfrm>
          <a:prstGeom prst="rect">
            <a:avLst/>
          </a:prstGeom>
        </p:spPr>
      </p:pic>
      <p:sp>
        <p:nvSpPr>
          <p:cNvPr id="8" name="TextBox 7"/>
          <p:cNvSpPr txBox="1"/>
          <p:nvPr/>
        </p:nvSpPr>
        <p:spPr>
          <a:xfrm>
            <a:off x="6061188" y="5775151"/>
            <a:ext cx="1039643" cy="400110"/>
          </a:xfrm>
          <a:prstGeom prst="rect">
            <a:avLst/>
          </a:prstGeom>
          <a:noFill/>
        </p:spPr>
        <p:txBody>
          <a:bodyPr wrap="none" rtlCol="0">
            <a:spAutoFit/>
          </a:bodyPr>
          <a:lstStyle/>
          <a:p>
            <a:r>
              <a:rPr lang="en-US" sz="2000" dirty="0" err="1" smtClean="0">
                <a:latin typeface="Helvetica"/>
                <a:cs typeface="Helvetica"/>
              </a:rPr>
              <a:t>i</a:t>
            </a:r>
            <a:r>
              <a:rPr lang="en-US" sz="2000" dirty="0" smtClean="0">
                <a:latin typeface="Helvetica"/>
                <a:cs typeface="Helvetica"/>
              </a:rPr>
              <a:t> (male)</a:t>
            </a:r>
            <a:endParaRPr lang="en-US" sz="2000" dirty="0">
              <a:latin typeface="Helvetica"/>
              <a:cs typeface="Helvet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01"/>
            <a:ext cx="8229600" cy="1143000"/>
          </a:xfrm>
        </p:spPr>
        <p:txBody>
          <a:bodyPr/>
          <a:lstStyle/>
          <a:p>
            <a:r>
              <a:rPr lang="en-US" dirty="0" smtClean="0">
                <a:latin typeface="Helvetica"/>
                <a:cs typeface="Helvetica"/>
              </a:rPr>
              <a:t>Performance</a:t>
            </a:r>
            <a:endParaRPr lang="en-US" dirty="0">
              <a:latin typeface="Helvetica"/>
              <a:cs typeface="Helvetica"/>
            </a:endParaRPr>
          </a:p>
        </p:txBody>
      </p:sp>
      <p:sp>
        <p:nvSpPr>
          <p:cNvPr id="4" name="TextBox 3"/>
          <p:cNvSpPr txBox="1"/>
          <p:nvPr/>
        </p:nvSpPr>
        <p:spPr>
          <a:xfrm>
            <a:off x="275778" y="1389201"/>
            <a:ext cx="8686800" cy="2677656"/>
          </a:xfrm>
          <a:prstGeom prst="rect">
            <a:avLst/>
          </a:prstGeom>
          <a:noFill/>
        </p:spPr>
        <p:txBody>
          <a:bodyPr wrap="square" rtlCol="0">
            <a:spAutoFit/>
          </a:bodyPr>
          <a:lstStyle/>
          <a:p>
            <a:pPr>
              <a:buFont typeface="Arial"/>
              <a:buChar char="•"/>
            </a:pPr>
            <a:r>
              <a:rPr lang="en-US" sz="2400" dirty="0" smtClean="0">
                <a:latin typeface="Helvetica"/>
                <a:cs typeface="Helvetica"/>
              </a:rPr>
              <a:t> Network has learned </a:t>
            </a:r>
            <a:r>
              <a:rPr lang="en-US" sz="2400" dirty="0" smtClean="0">
                <a:latin typeface="Helvetica"/>
                <a:cs typeface="Helvetica"/>
              </a:rPr>
              <a:t>to classify 10 phoneme variants in ~</a:t>
            </a:r>
            <a:r>
              <a:rPr lang="en-US" sz="2400" dirty="0" smtClean="0">
                <a:latin typeface="Helvetica"/>
                <a:cs typeface="Helvetica"/>
              </a:rPr>
              <a:t>12 </a:t>
            </a:r>
            <a:r>
              <a:rPr lang="en-US" sz="2400" dirty="0" smtClean="0">
                <a:latin typeface="Helvetica"/>
                <a:cs typeface="Helvetica"/>
              </a:rPr>
              <a:t>epochs</a:t>
            </a:r>
          </a:p>
          <a:p>
            <a:pPr lvl="1">
              <a:buFont typeface="Arial"/>
              <a:buChar char="•"/>
            </a:pPr>
            <a:r>
              <a:rPr lang="en-US" sz="2400" dirty="0" smtClean="0">
                <a:latin typeface="Helvetica"/>
                <a:cs typeface="Helvetica"/>
              </a:rPr>
              <a:t> 5 with female voice</a:t>
            </a:r>
          </a:p>
          <a:p>
            <a:pPr lvl="1">
              <a:buFont typeface="Arial"/>
              <a:buChar char="•"/>
            </a:pPr>
            <a:r>
              <a:rPr lang="en-US" sz="2400" dirty="0" smtClean="0">
                <a:latin typeface="Helvetica"/>
                <a:cs typeface="Helvetica"/>
              </a:rPr>
              <a:t> 5 with male voice</a:t>
            </a:r>
          </a:p>
          <a:p>
            <a:pPr lvl="1">
              <a:buFont typeface="Arial"/>
              <a:buChar char="•"/>
            </a:pPr>
            <a:endParaRPr lang="en-US" sz="2400" dirty="0" smtClean="0">
              <a:latin typeface="Helvetica"/>
              <a:cs typeface="Helvetica"/>
            </a:endParaRPr>
          </a:p>
          <a:p>
            <a:pPr lvl="1"/>
            <a:endParaRPr lang="en-US" sz="2400" dirty="0" smtClean="0">
              <a:latin typeface="Helvetica"/>
              <a:cs typeface="Helvetica"/>
            </a:endParaRPr>
          </a:p>
          <a:p>
            <a:pPr lvl="1"/>
            <a:endParaRPr lang="en-US" sz="2400" dirty="0" smtClean="0">
              <a:latin typeface="Helvetica"/>
              <a:cs typeface="Helvetica"/>
            </a:endParaRPr>
          </a:p>
        </p:txBody>
      </p:sp>
      <p:sp>
        <p:nvSpPr>
          <p:cNvPr id="5" name="TextBox 4"/>
          <p:cNvSpPr txBox="1"/>
          <p:nvPr/>
        </p:nvSpPr>
        <p:spPr>
          <a:xfrm>
            <a:off x="275778" y="2728029"/>
            <a:ext cx="8686800" cy="4893647"/>
          </a:xfrm>
          <a:prstGeom prst="rect">
            <a:avLst/>
          </a:prstGeom>
          <a:noFill/>
        </p:spPr>
        <p:txBody>
          <a:bodyPr wrap="square" rtlCol="0">
            <a:spAutoFit/>
          </a:bodyPr>
          <a:lstStyle/>
          <a:p>
            <a:endParaRPr lang="en-US" sz="2400" dirty="0" smtClean="0">
              <a:latin typeface="Helvetica"/>
              <a:cs typeface="Helvetica"/>
            </a:endParaRPr>
          </a:p>
          <a:p>
            <a:pPr>
              <a:buFont typeface="Arial"/>
              <a:buChar char="•"/>
            </a:pPr>
            <a:r>
              <a:rPr lang="en-US" sz="2400" dirty="0" smtClean="0">
                <a:latin typeface="Helvetica"/>
                <a:cs typeface="Helvetica"/>
              </a:rPr>
              <a:t> The </a:t>
            </a:r>
            <a:r>
              <a:rPr lang="en-US" sz="2400" dirty="0" smtClean="0">
                <a:latin typeface="Helvetica"/>
                <a:cs typeface="Helvetica"/>
              </a:rPr>
              <a:t>program makes around 800,000,000 computations each epoch! … which can take a while</a:t>
            </a:r>
          </a:p>
          <a:p>
            <a:endParaRPr lang="en-US" sz="2400" dirty="0" smtClean="0">
              <a:latin typeface="Helvetica"/>
              <a:cs typeface="Helvetica"/>
            </a:endParaRPr>
          </a:p>
          <a:p>
            <a:pPr>
              <a:buFont typeface="Arial"/>
              <a:buChar char="•"/>
            </a:pPr>
            <a:r>
              <a:rPr lang="en-US" sz="2400" dirty="0" smtClean="0">
                <a:latin typeface="Helvetica"/>
                <a:cs typeface="Helvetica"/>
              </a:rPr>
              <a:t> Performance </a:t>
            </a:r>
            <a:r>
              <a:rPr lang="en-US" sz="2400" dirty="0" smtClean="0">
                <a:latin typeface="Helvetica"/>
                <a:cs typeface="Helvetica"/>
              </a:rPr>
              <a:t>is largely dependent on initial random weights</a:t>
            </a:r>
          </a:p>
          <a:p>
            <a:pPr lvl="1">
              <a:buFont typeface="Arial"/>
              <a:buChar char="•"/>
            </a:pPr>
            <a:r>
              <a:rPr lang="en-US" sz="2400" dirty="0" smtClean="0">
                <a:latin typeface="Helvetica"/>
                <a:cs typeface="Helvetica"/>
              </a:rPr>
              <a:t> Just like how some people have more trouble than others learning to distinguish foreign speech </a:t>
            </a:r>
            <a:r>
              <a:rPr lang="en-US" sz="2400" dirty="0" smtClean="0">
                <a:latin typeface="Helvetica"/>
                <a:cs typeface="Helvetica"/>
              </a:rPr>
              <a:t>sounds</a:t>
            </a:r>
          </a:p>
          <a:p>
            <a:pPr lvl="1"/>
            <a:endParaRPr lang="en-US" sz="2400" dirty="0" smtClean="0">
              <a:latin typeface="Helvetica"/>
              <a:cs typeface="Helvetica"/>
            </a:endParaRPr>
          </a:p>
          <a:p>
            <a:pPr>
              <a:buFont typeface="Arial"/>
              <a:buChar char="•"/>
            </a:pPr>
            <a:endParaRPr lang="en-US" sz="2400" dirty="0" smtClean="0">
              <a:latin typeface="Helvetica"/>
              <a:cs typeface="Helvetica"/>
            </a:endParaRPr>
          </a:p>
          <a:p>
            <a:endParaRPr lang="en-US" sz="2400" dirty="0" smtClean="0">
              <a:latin typeface="Helvetica"/>
              <a:cs typeface="Helvetica"/>
            </a:endParaRPr>
          </a:p>
          <a:p>
            <a:pPr lvl="1">
              <a:buFont typeface="Arial"/>
              <a:buChar char="•"/>
            </a:pPr>
            <a:endParaRPr lang="en-US" sz="2400" dirty="0" smtClean="0">
              <a:latin typeface="Helvetica"/>
              <a:cs typeface="Helvetica"/>
            </a:endParaRPr>
          </a:p>
          <a:p>
            <a:pPr lvl="1"/>
            <a:endParaRPr lang="en-US" sz="2400" dirty="0" smtClean="0">
              <a:latin typeface="Helvetica"/>
              <a:cs typeface="Helvetica"/>
            </a:endParaRPr>
          </a:p>
          <a:p>
            <a:pPr lvl="1"/>
            <a:endParaRPr lang="en-US" sz="2400" dirty="0" smtClean="0">
              <a:latin typeface="Helvetica"/>
              <a:cs typeface="Helvet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image.png"/>
          <p:cNvPicPr>
            <a:picLocks noGrp="1" noChangeAspect="1"/>
          </p:cNvPicPr>
          <p:nvPr>
            <p:ph idx="1"/>
          </p:nvPr>
        </p:nvPicPr>
        <p:blipFill>
          <a:blip r:embed="rId2"/>
          <a:srcRect l="-6216" r="-6216"/>
          <a:stretch>
            <a:fillRect/>
          </a:stretch>
        </p:blipFill>
        <p:spPr>
          <a:xfrm>
            <a:off x="-294105" y="427614"/>
            <a:ext cx="10361726" cy="5698550"/>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Generalizing to new sounds</a:t>
            </a:r>
            <a:endParaRPr lang="en-US" dirty="0">
              <a:latin typeface="Helvetica"/>
              <a:cs typeface="Helvetica"/>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latin typeface="Helvetica"/>
                <a:cs typeface="Helvetica"/>
              </a:rPr>
              <a:t>As hypothesized, the network trained on the Japanese phonemes cannot accurately distinguish between</a:t>
            </a:r>
            <a:r>
              <a:rPr lang="en-US" sz="2800" dirty="0" smtClean="0">
                <a:latin typeface="Helvetica"/>
                <a:cs typeface="Helvetica"/>
              </a:rPr>
              <a:t> novel </a:t>
            </a:r>
            <a:r>
              <a:rPr lang="en-US" sz="2800" dirty="0" smtClean="0">
                <a:latin typeface="Helvetica"/>
                <a:cs typeface="Helvetica"/>
              </a:rPr>
              <a:t>speech sounds.</a:t>
            </a:r>
            <a:r>
              <a:rPr lang="en-US" sz="2800" dirty="0" smtClean="0">
                <a:latin typeface="Helvetica"/>
                <a:cs typeface="Helvetica"/>
              </a:rPr>
              <a:t> </a:t>
            </a:r>
          </a:p>
          <a:p>
            <a:endParaRPr lang="en-US" sz="2800" dirty="0" smtClean="0">
              <a:latin typeface="Helvetica"/>
              <a:cs typeface="Helvetica"/>
            </a:endParaRPr>
          </a:p>
          <a:p>
            <a:r>
              <a:rPr lang="en-US" sz="2800" dirty="0" smtClean="0">
                <a:latin typeface="Helvetica"/>
                <a:cs typeface="Helvetica"/>
              </a:rPr>
              <a:t>It takes a highly specific weight pattern to detect / classify specific phonemes.</a:t>
            </a:r>
          </a:p>
          <a:p>
            <a:pPr>
              <a:buNone/>
            </a:pPr>
            <a:r>
              <a:rPr lang="en-US" sz="2800" dirty="0" smtClean="0">
                <a:latin typeface="Helvetica"/>
                <a:cs typeface="Helvetica"/>
              </a:rPr>
              <a:t> </a:t>
            </a:r>
          </a:p>
          <a:p>
            <a:r>
              <a:rPr lang="en-US" sz="2800" dirty="0" smtClean="0">
                <a:latin typeface="Helvetica"/>
                <a:cs typeface="Helvetica"/>
              </a:rPr>
              <a:t>Without training, the network will not have a pattern of weights that will allow for new sounds to have their own representations. </a:t>
            </a:r>
            <a:endParaRPr lang="en-US" sz="2800" dirty="0">
              <a:latin typeface="Helvetica"/>
              <a:cs typeface="Helvet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Helvetica"/>
                <a:cs typeface="Helvetica"/>
              </a:rPr>
              <a:t>todo</a:t>
            </a:r>
            <a:endParaRPr lang="en-US" dirty="0">
              <a:latin typeface="Helvetica"/>
              <a:cs typeface="Helvetica"/>
            </a:endParaRPr>
          </a:p>
        </p:txBody>
      </p:sp>
      <p:sp>
        <p:nvSpPr>
          <p:cNvPr id="3" name="Content Placeholder 2"/>
          <p:cNvSpPr>
            <a:spLocks noGrp="1"/>
          </p:cNvSpPr>
          <p:nvPr>
            <p:ph idx="1"/>
          </p:nvPr>
        </p:nvSpPr>
        <p:spPr/>
        <p:txBody>
          <a:bodyPr>
            <a:normAutofit/>
          </a:bodyPr>
          <a:lstStyle/>
          <a:p>
            <a:r>
              <a:rPr lang="en-US" dirty="0" smtClean="0">
                <a:latin typeface="Helvetica"/>
                <a:cs typeface="Helvetica"/>
              </a:rPr>
              <a:t>Might not be setting the network up for success at the generalization task</a:t>
            </a:r>
          </a:p>
          <a:p>
            <a:r>
              <a:rPr lang="en-US" dirty="0" smtClean="0">
                <a:latin typeface="Helvetica"/>
                <a:cs typeface="Helvetica"/>
              </a:rPr>
              <a:t>Matrix/vector implementation</a:t>
            </a:r>
          </a:p>
          <a:p>
            <a:r>
              <a:rPr lang="en-US" dirty="0" smtClean="0">
                <a:latin typeface="Helvetica"/>
                <a:cs typeface="Helvetica"/>
              </a:rPr>
              <a:t>Floating threshold</a:t>
            </a:r>
          </a:p>
          <a:p>
            <a:r>
              <a:rPr lang="en-US" dirty="0" smtClean="0">
                <a:latin typeface="Helvetica"/>
                <a:cs typeface="Helvetica"/>
              </a:rPr>
              <a:t>Inhibitory competition / Lateral connectivity</a:t>
            </a:r>
          </a:p>
          <a:p>
            <a:r>
              <a:rPr lang="en-US" dirty="0" smtClean="0">
                <a:latin typeface="Helvetica"/>
                <a:cs typeface="Helvetica"/>
              </a:rPr>
              <a:t>Different network structure </a:t>
            </a:r>
          </a:p>
          <a:p>
            <a:pPr lvl="1"/>
            <a:r>
              <a:rPr lang="en-US" dirty="0" smtClean="0">
                <a:latin typeface="Helvetica"/>
                <a:cs typeface="Helvetica"/>
              </a:rPr>
              <a:t>(i.e. V1</a:t>
            </a:r>
            <a:r>
              <a:rPr lang="en-US" dirty="0" smtClean="0">
                <a:latin typeface="Helvetica"/>
                <a:cs typeface="Helvetica"/>
                <a:sym typeface="Wingdings"/>
              </a:rPr>
              <a:t>V4ITOutput) like </a:t>
            </a:r>
            <a:r>
              <a:rPr lang="en-US" dirty="0" err="1" smtClean="0">
                <a:latin typeface="Helvetica"/>
                <a:cs typeface="Helvetica"/>
                <a:sym typeface="Wingdings"/>
              </a:rPr>
              <a:t>objrec</a:t>
            </a:r>
            <a:r>
              <a:rPr lang="en-US" dirty="0" smtClean="0">
                <a:latin typeface="Helvetica"/>
                <a:cs typeface="Helvetica"/>
                <a:sym typeface="Wingdings"/>
              </a:rPr>
              <a:t> model</a:t>
            </a:r>
            <a:endParaRPr lang="en-US" dirty="0" smtClean="0">
              <a:latin typeface="Helvetica"/>
              <a:cs typeface="Helvetica"/>
            </a:endParaRPr>
          </a:p>
          <a:p>
            <a:r>
              <a:rPr lang="en-US" dirty="0" smtClean="0">
                <a:latin typeface="Helvetica"/>
                <a:cs typeface="Helvetica"/>
              </a:rPr>
              <a:t>Different phoneme representation?</a:t>
            </a:r>
          </a:p>
          <a:p>
            <a:endParaRPr lang="en-US" dirty="0">
              <a:latin typeface="Helvetica"/>
              <a:cs typeface="Helvet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Screen Shot 2015-12-02 at 1.30.23 PM.png"/>
          <p:cNvPicPr>
            <a:picLocks noGrp="1" noChangeAspect="1"/>
          </p:cNvPicPr>
          <p:nvPr>
            <p:ph idx="1"/>
          </p:nvPr>
        </p:nvPicPr>
        <p:blipFill>
          <a:blip r:embed="rId2"/>
          <a:srcRect t="-204" b="-204"/>
          <a:stretch>
            <a:fillRect/>
          </a:stretch>
        </p:blipFill>
        <p:spPr>
          <a:xfrm>
            <a:off x="692926" y="111945"/>
            <a:ext cx="3754791" cy="2064991"/>
          </a:xfrm>
        </p:spPr>
      </p:pic>
      <p:pic>
        <p:nvPicPr>
          <p:cNvPr id="5" name="Picture 4" descr="Screen Shot 2015-12-02 at 1.30.38 PM.png"/>
          <p:cNvPicPr>
            <a:picLocks noChangeAspect="1"/>
          </p:cNvPicPr>
          <p:nvPr/>
        </p:nvPicPr>
        <p:blipFill>
          <a:blip r:embed="rId3"/>
          <a:stretch>
            <a:fillRect/>
          </a:stretch>
        </p:blipFill>
        <p:spPr>
          <a:xfrm>
            <a:off x="4759767" y="111945"/>
            <a:ext cx="3768805" cy="2064991"/>
          </a:xfrm>
          <a:prstGeom prst="rect">
            <a:avLst/>
          </a:prstGeom>
        </p:spPr>
      </p:pic>
      <p:pic>
        <p:nvPicPr>
          <p:cNvPr id="6" name="Picture 5" descr="Screen Shot 2015-12-02 at 1.30.49 PM.png"/>
          <p:cNvPicPr>
            <a:picLocks noChangeAspect="1"/>
          </p:cNvPicPr>
          <p:nvPr/>
        </p:nvPicPr>
        <p:blipFill>
          <a:blip r:embed="rId4"/>
          <a:stretch>
            <a:fillRect/>
          </a:stretch>
        </p:blipFill>
        <p:spPr>
          <a:xfrm>
            <a:off x="4759767" y="2447658"/>
            <a:ext cx="3768805" cy="2074152"/>
          </a:xfrm>
          <a:prstGeom prst="rect">
            <a:avLst/>
          </a:prstGeom>
        </p:spPr>
      </p:pic>
      <p:pic>
        <p:nvPicPr>
          <p:cNvPr id="7" name="Picture 6" descr="Screen Shot 2015-12-02 at 1.31.04 PM.png"/>
          <p:cNvPicPr>
            <a:picLocks noChangeAspect="1"/>
          </p:cNvPicPr>
          <p:nvPr/>
        </p:nvPicPr>
        <p:blipFill>
          <a:blip r:embed="rId5"/>
          <a:stretch>
            <a:fillRect/>
          </a:stretch>
        </p:blipFill>
        <p:spPr>
          <a:xfrm>
            <a:off x="692926" y="2447658"/>
            <a:ext cx="3766421" cy="2067608"/>
          </a:xfrm>
          <a:prstGeom prst="rect">
            <a:avLst/>
          </a:prstGeom>
        </p:spPr>
      </p:pic>
      <p:pic>
        <p:nvPicPr>
          <p:cNvPr id="8" name="Picture 7" descr="Screen Shot 2015-12-02 at 1.31.12 PM.png"/>
          <p:cNvPicPr>
            <a:picLocks noChangeAspect="1"/>
          </p:cNvPicPr>
          <p:nvPr/>
        </p:nvPicPr>
        <p:blipFill>
          <a:blip r:embed="rId6"/>
          <a:stretch>
            <a:fillRect/>
          </a:stretch>
        </p:blipFill>
        <p:spPr>
          <a:xfrm>
            <a:off x="2574944" y="4686728"/>
            <a:ext cx="3768805" cy="20676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012"/>
            <a:ext cx="8229600" cy="1143000"/>
          </a:xfrm>
        </p:spPr>
        <p:txBody>
          <a:bodyPr/>
          <a:lstStyle/>
          <a:p>
            <a:r>
              <a:rPr lang="en-US" dirty="0" smtClean="0">
                <a:latin typeface="Helvetica"/>
                <a:cs typeface="Helvetica"/>
              </a:rPr>
              <a:t>https://github.com/2PacIsAlive</a:t>
            </a:r>
            <a:endParaRPr lang="en-US" dirty="0">
              <a:latin typeface="Helvetica"/>
              <a:cs typeface="Helvet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184"/>
            <a:ext cx="8229600" cy="1143000"/>
          </a:xfrm>
        </p:spPr>
        <p:txBody>
          <a:bodyPr/>
          <a:lstStyle/>
          <a:p>
            <a:r>
              <a:rPr lang="en-US" dirty="0" smtClean="0">
                <a:latin typeface="Helvetica"/>
                <a:cs typeface="Helvetica"/>
              </a:rPr>
              <a:t>References</a:t>
            </a:r>
            <a:endParaRPr lang="en-US" dirty="0">
              <a:latin typeface="Helvetica"/>
              <a:cs typeface="Helvetica"/>
            </a:endParaRPr>
          </a:p>
        </p:txBody>
      </p:sp>
      <p:sp>
        <p:nvSpPr>
          <p:cNvPr id="3" name="Content Placeholder 2"/>
          <p:cNvSpPr>
            <a:spLocks noGrp="1"/>
          </p:cNvSpPr>
          <p:nvPr>
            <p:ph idx="1"/>
          </p:nvPr>
        </p:nvSpPr>
        <p:spPr>
          <a:xfrm>
            <a:off x="457200" y="1231006"/>
            <a:ext cx="8229600" cy="5468259"/>
          </a:xfrm>
        </p:spPr>
        <p:txBody>
          <a:bodyPr>
            <a:noAutofit/>
          </a:bodyPr>
          <a:lstStyle/>
          <a:p>
            <a:r>
              <a:rPr lang="en-US" sz="1600" dirty="0" err="1" smtClean="0">
                <a:latin typeface="Helvetica"/>
                <a:cs typeface="Helvetica"/>
              </a:rPr>
              <a:t>Escudero</a:t>
            </a:r>
            <a:r>
              <a:rPr lang="en-US" sz="1600" dirty="0" smtClean="0">
                <a:latin typeface="Helvetica"/>
                <a:cs typeface="Helvetica"/>
              </a:rPr>
              <a:t>, P. (2005). Linguistic perception and second language acquisition: Explaining the attainment of optimal phonological categorization. Netherlands Graduate School of Linguistics.</a:t>
            </a:r>
          </a:p>
          <a:p>
            <a:r>
              <a:rPr lang="en-US" sz="1600" dirty="0" smtClean="0">
                <a:latin typeface="Helvetica"/>
                <a:cs typeface="Helvetica"/>
              </a:rPr>
              <a:t>Francis, A., &amp; </a:t>
            </a:r>
            <a:r>
              <a:rPr lang="en-US" sz="1600" dirty="0" err="1" smtClean="0">
                <a:latin typeface="Helvetica"/>
                <a:cs typeface="Helvetica"/>
              </a:rPr>
              <a:t>Nusbaum</a:t>
            </a:r>
            <a:r>
              <a:rPr lang="en-US" sz="1600" dirty="0" smtClean="0">
                <a:latin typeface="Helvetica"/>
                <a:cs typeface="Helvetica"/>
              </a:rPr>
              <a:t>, H. (2002). Selective attention and the acquisition of new phonetic categories. Journal of Experimental Psychology: Human Perception and Performance, 349-366. </a:t>
            </a:r>
          </a:p>
          <a:p>
            <a:r>
              <a:rPr lang="en-US" sz="1600" dirty="0" err="1" smtClean="0">
                <a:latin typeface="Helvetica"/>
                <a:cs typeface="Helvetica"/>
              </a:rPr>
              <a:t>Hebb</a:t>
            </a:r>
            <a:r>
              <a:rPr lang="en-US" sz="1600" dirty="0" smtClean="0">
                <a:latin typeface="Helvetica"/>
                <a:cs typeface="Helvetica"/>
              </a:rPr>
              <a:t>, D. (1949). The organization of behavior; a neuropsychological theory. New York: Wiley.</a:t>
            </a:r>
          </a:p>
          <a:p>
            <a:r>
              <a:rPr lang="en-US" sz="1600" dirty="0" smtClean="0">
                <a:latin typeface="Helvetica"/>
                <a:cs typeface="Helvetica"/>
              </a:rPr>
              <a:t>Iverson, P. (2002). A Perceptual Interference Account Of Acquisition Difficulties For Non-native Phonemes. Cognition, B47-B57. </a:t>
            </a:r>
          </a:p>
          <a:p>
            <a:r>
              <a:rPr lang="en-US" sz="1600" dirty="0" err="1" smtClean="0">
                <a:latin typeface="Helvetica"/>
                <a:cs typeface="Helvetica"/>
              </a:rPr>
              <a:t>Kavanagh</a:t>
            </a:r>
            <a:r>
              <a:rPr lang="en-US" sz="1600" dirty="0" smtClean="0">
                <a:latin typeface="Helvetica"/>
                <a:cs typeface="Helvetica"/>
              </a:rPr>
              <a:t>, B. (2007). The phonemes of Japanese and English: A contrastive analysis study. 青森県立保健大学雑誌, 8(2), 283-292.</a:t>
            </a:r>
          </a:p>
          <a:p>
            <a:r>
              <a:rPr lang="en-US" sz="1600" dirty="0" err="1" smtClean="0">
                <a:latin typeface="Helvetica"/>
                <a:cs typeface="Helvetica"/>
              </a:rPr>
              <a:t>Mcclelland</a:t>
            </a:r>
            <a:r>
              <a:rPr lang="en-US" sz="1600" dirty="0" smtClean="0">
                <a:latin typeface="Helvetica"/>
                <a:cs typeface="Helvetica"/>
              </a:rPr>
              <a:t>, J., </a:t>
            </a:r>
            <a:r>
              <a:rPr lang="en-US" sz="1600" dirty="0" err="1" smtClean="0">
                <a:latin typeface="Helvetica"/>
                <a:cs typeface="Helvetica"/>
              </a:rPr>
              <a:t>Fiez</a:t>
            </a:r>
            <a:r>
              <a:rPr lang="en-US" sz="1600" dirty="0" smtClean="0">
                <a:latin typeface="Helvetica"/>
                <a:cs typeface="Helvetica"/>
              </a:rPr>
              <a:t>, J., &amp; </a:t>
            </a:r>
            <a:r>
              <a:rPr lang="en-US" sz="1600" dirty="0" err="1" smtClean="0">
                <a:latin typeface="Helvetica"/>
                <a:cs typeface="Helvetica"/>
              </a:rPr>
              <a:t>Mccandliss</a:t>
            </a:r>
            <a:r>
              <a:rPr lang="en-US" sz="1600" dirty="0" smtClean="0">
                <a:latin typeface="Helvetica"/>
                <a:cs typeface="Helvetica"/>
              </a:rPr>
              <a:t>, B. (2002). Teaching the /</a:t>
            </a:r>
            <a:r>
              <a:rPr lang="en-US" sz="1600" dirty="0" err="1" smtClean="0">
                <a:latin typeface="Helvetica"/>
                <a:cs typeface="Helvetica"/>
              </a:rPr>
              <a:t>r</a:t>
            </a:r>
            <a:r>
              <a:rPr lang="en-US" sz="1600" dirty="0" smtClean="0">
                <a:latin typeface="Helvetica"/>
                <a:cs typeface="Helvetica"/>
              </a:rPr>
              <a:t>/–/</a:t>
            </a:r>
            <a:r>
              <a:rPr lang="en-US" sz="1600" dirty="0" err="1" smtClean="0">
                <a:latin typeface="Helvetica"/>
                <a:cs typeface="Helvetica"/>
              </a:rPr>
              <a:t>l</a:t>
            </a:r>
            <a:r>
              <a:rPr lang="en-US" sz="1600" dirty="0" smtClean="0">
                <a:latin typeface="Helvetica"/>
                <a:cs typeface="Helvetica"/>
              </a:rPr>
              <a:t>/ discrimination to Japanese adults: Behavioral and neural aspects. Physiology &amp; Behavior, 657-662. </a:t>
            </a:r>
          </a:p>
          <a:p>
            <a:r>
              <a:rPr lang="en-US" sz="1600" dirty="0" smtClean="0">
                <a:latin typeface="Helvetica"/>
                <a:cs typeface="Helvetica"/>
              </a:rPr>
              <a:t>O'Reilly, R. C., </a:t>
            </a:r>
            <a:r>
              <a:rPr lang="en-US" sz="1600" dirty="0" err="1" smtClean="0">
                <a:latin typeface="Helvetica"/>
                <a:cs typeface="Helvetica"/>
              </a:rPr>
              <a:t>Munakata</a:t>
            </a:r>
            <a:r>
              <a:rPr lang="en-US" sz="1600" dirty="0" smtClean="0">
                <a:latin typeface="Helvetica"/>
                <a:cs typeface="Helvetica"/>
              </a:rPr>
              <a:t>, Y., Frank, M. J., Hazy, T. E., and Contributors (2014). Computational Cognitive Neuroscience. Wiki Book, 2nd Edition. URL: http://</a:t>
            </a:r>
            <a:r>
              <a:rPr lang="en-US" sz="1600" dirty="0" err="1" smtClean="0">
                <a:latin typeface="Helvetica"/>
                <a:cs typeface="Helvetica"/>
              </a:rPr>
              <a:t>ccnbook.colorado.edu</a:t>
            </a:r>
            <a:endParaRPr lang="en-US" sz="1600" dirty="0" smtClean="0">
              <a:latin typeface="Helvetica"/>
              <a:cs typeface="Helvetica"/>
            </a:endParaRPr>
          </a:p>
          <a:p>
            <a:r>
              <a:rPr lang="en-US" sz="1600" dirty="0" smtClean="0">
                <a:latin typeface="Helvetica"/>
                <a:cs typeface="Helvetica"/>
              </a:rPr>
              <a:t>Sharma, A., &amp; Dorman, M. (2000). Neurophysiologic Correlates Of Cross-language Phonetic Perception. The Journal of the Acoustical Society of America, 2697-2697. </a:t>
            </a:r>
          </a:p>
          <a:p>
            <a:endParaRPr lang="en-US" sz="1600" dirty="0" smtClean="0">
              <a:latin typeface="Helvetica"/>
              <a:cs typeface="Helvet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Helvetica"/>
                <a:cs typeface="Helvetica"/>
              </a:rPr>
              <a:t>Distinguishing phonemes in non-native languages is hard</a:t>
            </a:r>
            <a:endParaRPr lang="en-US" dirty="0">
              <a:latin typeface="Helvetica"/>
              <a:cs typeface="Helvetica"/>
            </a:endParaRPr>
          </a:p>
        </p:txBody>
      </p:sp>
      <p:pic>
        <p:nvPicPr>
          <p:cNvPr id="5" name="gyu_ryu.wav">
            <a:hlinkClick r:id="" action="ppaction://media"/>
          </p:cNvPr>
          <p:cNvPicPr>
            <a:picLocks noRot="1" noChangeAspect="1"/>
          </p:cNvPicPr>
          <p:nvPr>
            <a:audioFile r:link="rId1"/>
          </p:nvPr>
        </p:nvPicPr>
        <p:blipFill>
          <a:blip r:embed="rId4"/>
          <a:stretch>
            <a:fillRect/>
          </a:stretch>
        </p:blipFill>
        <p:spPr>
          <a:xfrm>
            <a:off x="5949313" y="2432979"/>
            <a:ext cx="282575" cy="282575"/>
          </a:xfrm>
          <a:prstGeom prst="rect">
            <a:avLst/>
          </a:prstGeom>
        </p:spPr>
      </p:pic>
      <p:pic>
        <p:nvPicPr>
          <p:cNvPr id="7" name="dessus_dessous.wav">
            <a:hlinkClick r:id="" action="ppaction://media"/>
          </p:cNvPr>
          <p:cNvPicPr>
            <a:picLocks noRot="1" noChangeAspect="1"/>
          </p:cNvPicPr>
          <p:nvPr>
            <a:audioFile r:link="rId2"/>
          </p:nvPr>
        </p:nvPicPr>
        <p:blipFill>
          <a:blip r:embed="rId4"/>
          <a:stretch>
            <a:fillRect/>
          </a:stretch>
        </p:blipFill>
        <p:spPr>
          <a:xfrm>
            <a:off x="2749767" y="2432979"/>
            <a:ext cx="282575" cy="282575"/>
          </a:xfrm>
          <a:prstGeom prst="rect">
            <a:avLst/>
          </a:prstGeom>
        </p:spPr>
      </p:pic>
      <p:sp>
        <p:nvSpPr>
          <p:cNvPr id="8" name="TextBox 7"/>
          <p:cNvSpPr txBox="1"/>
          <p:nvPr/>
        </p:nvSpPr>
        <p:spPr>
          <a:xfrm>
            <a:off x="2427784" y="2715554"/>
            <a:ext cx="1146846" cy="369332"/>
          </a:xfrm>
          <a:prstGeom prst="rect">
            <a:avLst/>
          </a:prstGeom>
          <a:noFill/>
        </p:spPr>
        <p:txBody>
          <a:bodyPr wrap="square" rtlCol="0">
            <a:spAutoFit/>
          </a:bodyPr>
          <a:lstStyle/>
          <a:p>
            <a:r>
              <a:rPr lang="en-US" dirty="0" smtClean="0">
                <a:latin typeface="Helvetica"/>
                <a:cs typeface="Helvetica"/>
              </a:rPr>
              <a:t>French</a:t>
            </a:r>
            <a:endParaRPr lang="en-US" dirty="0">
              <a:latin typeface="Helvetica"/>
              <a:cs typeface="Helvetica"/>
            </a:endParaRPr>
          </a:p>
        </p:txBody>
      </p:sp>
      <p:sp>
        <p:nvSpPr>
          <p:cNvPr id="9" name="TextBox 8"/>
          <p:cNvSpPr txBox="1"/>
          <p:nvPr/>
        </p:nvSpPr>
        <p:spPr>
          <a:xfrm>
            <a:off x="5524509" y="2715554"/>
            <a:ext cx="1373625" cy="369332"/>
          </a:xfrm>
          <a:prstGeom prst="rect">
            <a:avLst/>
          </a:prstGeom>
          <a:noFill/>
        </p:spPr>
        <p:txBody>
          <a:bodyPr wrap="square" rtlCol="0">
            <a:spAutoFit/>
          </a:bodyPr>
          <a:lstStyle/>
          <a:p>
            <a:r>
              <a:rPr lang="en-US" dirty="0" smtClean="0">
                <a:latin typeface="Helvetica"/>
                <a:cs typeface="Helvetica"/>
              </a:rPr>
              <a:t>Japanese</a:t>
            </a:r>
            <a:endParaRPr lang="en-US" dirty="0">
              <a:latin typeface="Helvetica"/>
              <a:cs typeface="Helvetica"/>
            </a:endParaRPr>
          </a:p>
        </p:txBody>
      </p:sp>
      <p:sp>
        <p:nvSpPr>
          <p:cNvPr id="10" name="TextBox 9"/>
          <p:cNvSpPr txBox="1"/>
          <p:nvPr/>
        </p:nvSpPr>
        <p:spPr>
          <a:xfrm>
            <a:off x="630989" y="3731892"/>
            <a:ext cx="7857958" cy="1451679"/>
          </a:xfrm>
          <a:prstGeom prst="rect">
            <a:avLst/>
          </a:prstGeom>
          <a:noFill/>
        </p:spPr>
        <p:txBody>
          <a:bodyPr wrap="square" rtlCol="0">
            <a:spAutoFit/>
          </a:bodyPr>
          <a:lstStyle/>
          <a:p>
            <a:pPr>
              <a:lnSpc>
                <a:spcPct val="150000"/>
              </a:lnSpc>
            </a:pPr>
            <a:r>
              <a:rPr lang="en-US" sz="2000" dirty="0" smtClean="0">
                <a:latin typeface="Helvetica"/>
                <a:cs typeface="Helvetica"/>
              </a:rPr>
              <a:t>“the difficulties adults may have in learning new speech contrasts in adulthood might reflect an undesirable characteristic of </a:t>
            </a:r>
            <a:r>
              <a:rPr lang="en-US" sz="2000" dirty="0" err="1" smtClean="0">
                <a:latin typeface="Helvetica"/>
                <a:cs typeface="Helvetica"/>
              </a:rPr>
              <a:t>Hebbian</a:t>
            </a:r>
            <a:r>
              <a:rPr lang="en-US" sz="2000" dirty="0" smtClean="0">
                <a:latin typeface="Helvetica"/>
                <a:cs typeface="Helvetica"/>
              </a:rPr>
              <a:t> synaptic modification.” (McClelland, </a:t>
            </a:r>
            <a:r>
              <a:rPr lang="en-US" sz="2000" dirty="0" err="1" smtClean="0">
                <a:latin typeface="Helvetica"/>
                <a:cs typeface="Helvetica"/>
              </a:rPr>
              <a:t>Fiez</a:t>
            </a:r>
            <a:r>
              <a:rPr lang="en-US" sz="2000" dirty="0" smtClean="0">
                <a:latin typeface="Helvetica"/>
                <a:cs typeface="Helvetica"/>
              </a:rPr>
              <a:t>, &amp; </a:t>
            </a:r>
            <a:r>
              <a:rPr lang="en-US" sz="2000" dirty="0" err="1" smtClean="0">
                <a:latin typeface="Helvetica"/>
                <a:cs typeface="Helvetica"/>
              </a:rPr>
              <a:t>McCandliss</a:t>
            </a:r>
            <a:r>
              <a:rPr lang="en-US" sz="2000" dirty="0" smtClean="0">
                <a:latin typeface="Helvetica"/>
                <a:cs typeface="Helvetica"/>
              </a:rPr>
              <a:t>, 2002)</a:t>
            </a:r>
            <a:endParaRPr lang="en-US" sz="2000" dirty="0">
              <a:latin typeface="Helvetica"/>
              <a:cs typeface="Helvetica"/>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9500"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6330" fill="hold"/>
                                        <p:tgtEl>
                                          <p:spTgt spid="7"/>
                                        </p:tgtEl>
                                      </p:cBhvr>
                                    </p:cmd>
                                  </p:childTnLst>
                                </p:cTn>
                              </p:par>
                            </p:childTnLst>
                          </p:cTn>
                        </p:par>
                      </p:childTnLst>
                    </p:cTn>
                  </p:par>
                </p:childTnLst>
              </p:cTn>
              <p:nextCondLst>
                <p:cond evt="onClick" delay="0">
                  <p:tgtEl>
                    <p:spTgt spid="7"/>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Helvetica"/>
                <a:cs typeface="Helvetica"/>
              </a:rPr>
              <a:t>Hebbian</a:t>
            </a:r>
            <a:r>
              <a:rPr lang="en-US" dirty="0" smtClean="0">
                <a:latin typeface="Helvetica"/>
                <a:cs typeface="Helvetica"/>
              </a:rPr>
              <a:t> Synaptic Modification</a:t>
            </a:r>
            <a:endParaRPr lang="en-US" dirty="0">
              <a:latin typeface="Helvetica"/>
              <a:cs typeface="Helvetica"/>
            </a:endParaRPr>
          </a:p>
        </p:txBody>
      </p:sp>
      <p:sp>
        <p:nvSpPr>
          <p:cNvPr id="10" name="TextBox 9"/>
          <p:cNvSpPr txBox="1"/>
          <p:nvPr/>
        </p:nvSpPr>
        <p:spPr>
          <a:xfrm>
            <a:off x="630989" y="1417637"/>
            <a:ext cx="7857958" cy="4683333"/>
          </a:xfrm>
          <a:prstGeom prst="rect">
            <a:avLst/>
          </a:prstGeom>
          <a:noFill/>
        </p:spPr>
        <p:txBody>
          <a:bodyPr wrap="square" rtlCol="0">
            <a:spAutoFit/>
          </a:bodyPr>
          <a:lstStyle/>
          <a:p>
            <a:pPr>
              <a:lnSpc>
                <a:spcPct val="150000"/>
              </a:lnSpc>
              <a:buFont typeface="Arial"/>
              <a:buChar char="•"/>
            </a:pPr>
            <a:r>
              <a:rPr lang="en-US" sz="2000" dirty="0" smtClean="0">
                <a:latin typeface="Helvetica"/>
                <a:cs typeface="Helvetica"/>
              </a:rPr>
              <a:t> The synaptic connections that allow us to differentiate between the sounds of our own languages get strengthened, but no such process occurs for the sounds of languages that we are not exposed to.</a:t>
            </a:r>
          </a:p>
          <a:p>
            <a:pPr>
              <a:lnSpc>
                <a:spcPct val="150000"/>
              </a:lnSpc>
            </a:pPr>
            <a:endParaRPr lang="en-US" sz="2000" dirty="0" smtClean="0">
              <a:latin typeface="Helvetica"/>
              <a:cs typeface="Helvetica"/>
            </a:endParaRPr>
          </a:p>
          <a:p>
            <a:pPr>
              <a:lnSpc>
                <a:spcPct val="150000"/>
              </a:lnSpc>
              <a:buFont typeface="Arial"/>
              <a:buChar char="•"/>
            </a:pPr>
            <a:r>
              <a:rPr lang="en-US" sz="2000" dirty="0" smtClean="0">
                <a:latin typeface="Helvetica"/>
                <a:cs typeface="Helvetica"/>
              </a:rPr>
              <a:t> Coarse coding and distributed representations</a:t>
            </a:r>
          </a:p>
          <a:p>
            <a:pPr lvl="1">
              <a:lnSpc>
                <a:spcPct val="150000"/>
              </a:lnSpc>
              <a:buFont typeface="Arial"/>
              <a:buChar char="•"/>
            </a:pPr>
            <a:r>
              <a:rPr lang="en-US" sz="2000" dirty="0" smtClean="0">
                <a:latin typeface="Helvetica"/>
                <a:cs typeface="Helvetica"/>
              </a:rPr>
              <a:t> The same network of neurons is used to detect all kinds of speech sounds. </a:t>
            </a:r>
          </a:p>
          <a:p>
            <a:pPr lvl="1">
              <a:lnSpc>
                <a:spcPct val="150000"/>
              </a:lnSpc>
              <a:buFont typeface="Arial"/>
              <a:buChar char="•"/>
            </a:pPr>
            <a:r>
              <a:rPr lang="en-US" sz="2000" dirty="0" smtClean="0">
                <a:latin typeface="Helvetica"/>
                <a:cs typeface="Helvetica"/>
              </a:rPr>
              <a:t> The graded activity of these neurons allow for (relatively) few detectors to represent many different things.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a:cs typeface="Helvetica"/>
              </a:rPr>
              <a:t>Why is this so problematic?</a:t>
            </a:r>
            <a:endParaRPr lang="en-US" dirty="0">
              <a:latin typeface="Helvetica"/>
              <a:cs typeface="Helvetica"/>
            </a:endParaRPr>
          </a:p>
        </p:txBody>
      </p:sp>
      <p:sp>
        <p:nvSpPr>
          <p:cNvPr id="10" name="TextBox 9"/>
          <p:cNvSpPr txBox="1"/>
          <p:nvPr/>
        </p:nvSpPr>
        <p:spPr>
          <a:xfrm>
            <a:off x="630989" y="2215810"/>
            <a:ext cx="7857958" cy="2836674"/>
          </a:xfrm>
          <a:prstGeom prst="rect">
            <a:avLst/>
          </a:prstGeom>
          <a:noFill/>
        </p:spPr>
        <p:txBody>
          <a:bodyPr wrap="square" rtlCol="0">
            <a:spAutoFit/>
          </a:bodyPr>
          <a:lstStyle/>
          <a:p>
            <a:pPr>
              <a:lnSpc>
                <a:spcPct val="150000"/>
              </a:lnSpc>
              <a:buFont typeface="Arial"/>
              <a:buChar char="•"/>
            </a:pPr>
            <a:r>
              <a:rPr lang="en-US" sz="2000" dirty="0" smtClean="0">
                <a:latin typeface="Helvetica"/>
                <a:cs typeface="Helvetica"/>
              </a:rPr>
              <a:t> We specialize the weights associated with our “phoneme detectors” so as to make recognition of sounds in familiar languages accurate and efficient.</a:t>
            </a:r>
          </a:p>
          <a:p>
            <a:pPr>
              <a:lnSpc>
                <a:spcPct val="150000"/>
              </a:lnSpc>
            </a:pPr>
            <a:r>
              <a:rPr lang="en-US" sz="2000" dirty="0" smtClean="0">
                <a:latin typeface="Helvetica"/>
                <a:cs typeface="Helvetica"/>
              </a:rPr>
              <a:t> </a:t>
            </a:r>
          </a:p>
          <a:p>
            <a:pPr>
              <a:lnSpc>
                <a:spcPct val="150000"/>
              </a:lnSpc>
              <a:buFont typeface="Arial"/>
              <a:buChar char="•"/>
            </a:pPr>
            <a:r>
              <a:rPr lang="en-US" sz="2000" dirty="0" smtClean="0">
                <a:latin typeface="Helvetica"/>
                <a:cs typeface="Helvetica"/>
              </a:rPr>
              <a:t> Without practice (error driven learning), the ability to differentiate between sounds diminishes.  </a:t>
            </a:r>
            <a:endParaRPr lang="en-US" sz="2000" dirty="0">
              <a:latin typeface="Helvetica"/>
              <a:cs typeface="Helvetic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Network Structure</a:t>
            </a:r>
            <a:endParaRPr lang="en-US" dirty="0">
              <a:latin typeface="Helvetica"/>
              <a:cs typeface="Helvetica"/>
            </a:endParaRPr>
          </a:p>
        </p:txBody>
      </p:sp>
      <p:pic>
        <p:nvPicPr>
          <p:cNvPr id="4" name="Content Placeholder 3" descr="Untitled Diagram (8).png"/>
          <p:cNvPicPr>
            <a:picLocks noGrp="1" noChangeAspect="1"/>
          </p:cNvPicPr>
          <p:nvPr>
            <p:ph idx="1"/>
          </p:nvPr>
        </p:nvPicPr>
        <p:blipFill>
          <a:blip r:embed="rId2"/>
          <a:srcRect l="-111483" r="-111483"/>
          <a:stretch>
            <a:fillRect/>
          </a:stretch>
        </p:blipFill>
        <p:spPr>
          <a:xfrm>
            <a:off x="2763853" y="1600200"/>
            <a:ext cx="8229600" cy="4525963"/>
          </a:xfrm>
        </p:spPr>
      </p:pic>
      <p:pic>
        <p:nvPicPr>
          <p:cNvPr id="5" name="Picture 4" descr="figure_1.png"/>
          <p:cNvPicPr>
            <a:picLocks noChangeAspect="1"/>
          </p:cNvPicPr>
          <p:nvPr/>
        </p:nvPicPr>
        <p:blipFill>
          <a:blip r:embed="rId3"/>
          <a:srcRect l="3928"/>
          <a:stretch>
            <a:fillRect/>
          </a:stretch>
        </p:blipFill>
        <p:spPr>
          <a:xfrm>
            <a:off x="210497" y="1855369"/>
            <a:ext cx="5106711" cy="39866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Learning Algorithms</a:t>
            </a:r>
            <a:endParaRPr lang="en-US" dirty="0">
              <a:latin typeface="Helvetica"/>
              <a:cs typeface="Helvetica"/>
            </a:endParaRPr>
          </a:p>
        </p:txBody>
      </p:sp>
      <p:sp>
        <p:nvSpPr>
          <p:cNvPr id="3" name="Content Placeholder 2"/>
          <p:cNvSpPr>
            <a:spLocks noGrp="1"/>
          </p:cNvSpPr>
          <p:nvPr>
            <p:ph idx="1"/>
          </p:nvPr>
        </p:nvSpPr>
        <p:spPr/>
        <p:txBody>
          <a:bodyPr/>
          <a:lstStyle/>
          <a:p>
            <a:r>
              <a:rPr lang="en-US" dirty="0" smtClean="0">
                <a:latin typeface="Helvetica"/>
                <a:cs typeface="Helvetica"/>
              </a:rPr>
              <a:t>Input unit activations:</a:t>
            </a:r>
          </a:p>
          <a:p>
            <a:pPr lvl="1"/>
            <a:r>
              <a:rPr lang="en-US" dirty="0" smtClean="0">
                <a:latin typeface="Helvetica"/>
                <a:cs typeface="Helvetica"/>
              </a:rPr>
              <a:t>Pixel color value converted to float between 0 and 1</a:t>
            </a:r>
            <a:endParaRPr lang="en-US" dirty="0" smtClean="0">
              <a:latin typeface="Helvetica"/>
              <a:cs typeface="Helvetica"/>
            </a:endParaRPr>
          </a:p>
          <a:p>
            <a:r>
              <a:rPr lang="en-US" dirty="0" smtClean="0">
                <a:latin typeface="Helvetica"/>
                <a:cs typeface="Helvetica"/>
              </a:rPr>
              <a:t>Sigmoid activation function:</a:t>
            </a:r>
            <a:endParaRPr lang="en-US" dirty="0" smtClean="0">
              <a:latin typeface="Helvetica"/>
              <a:cs typeface="Helvetica"/>
            </a:endParaRPr>
          </a:p>
          <a:p>
            <a:pPr>
              <a:buNone/>
            </a:pPr>
            <a:endParaRPr lang="en-US" dirty="0" smtClean="0">
              <a:latin typeface="Helvetica"/>
              <a:cs typeface="Helvetica"/>
            </a:endParaRPr>
          </a:p>
          <a:p>
            <a:pPr>
              <a:buNone/>
            </a:pPr>
            <a:endParaRPr lang="en-US" dirty="0" smtClean="0">
              <a:latin typeface="Helvetica"/>
              <a:cs typeface="Helvetica"/>
            </a:endParaRPr>
          </a:p>
          <a:p>
            <a:pPr>
              <a:buNone/>
            </a:pPr>
            <a:endParaRPr lang="en-US" dirty="0" smtClean="0">
              <a:latin typeface="Helvetica"/>
              <a:cs typeface="Helvetica"/>
            </a:endParaRPr>
          </a:p>
        </p:txBody>
      </p:sp>
      <p:pic>
        <p:nvPicPr>
          <p:cNvPr id="6" name="Picture 5" descr="Screen Shot 2015-12-02 at 2.13.52 PM.png"/>
          <p:cNvPicPr>
            <a:picLocks noChangeAspect="1"/>
          </p:cNvPicPr>
          <p:nvPr/>
        </p:nvPicPr>
        <p:blipFill>
          <a:blip r:embed="rId2"/>
          <a:stretch>
            <a:fillRect/>
          </a:stretch>
        </p:blipFill>
        <p:spPr>
          <a:xfrm>
            <a:off x="2798525" y="3817639"/>
            <a:ext cx="3240053" cy="1493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Helvetica"/>
                <a:cs typeface="Helvetica"/>
              </a:rPr>
              <a:t>Backprop</a:t>
            </a:r>
            <a:endParaRPr lang="en-US" dirty="0">
              <a:latin typeface="Helvetica"/>
              <a:cs typeface="Helvetica"/>
            </a:endParaRPr>
          </a:p>
        </p:txBody>
      </p:sp>
      <p:pic>
        <p:nvPicPr>
          <p:cNvPr id="9" name="Picture 8"/>
          <p:cNvPicPr>
            <a:picLocks noChangeAspect="1"/>
          </p:cNvPicPr>
          <p:nvPr/>
        </p:nvPicPr>
        <p:blipFill>
          <a:blip r:embed="rId2"/>
          <a:stretch>
            <a:fillRect/>
          </a:stretch>
        </p:blipFill>
        <p:spPr>
          <a:xfrm>
            <a:off x="208526" y="1632703"/>
            <a:ext cx="8939416" cy="3680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Visually Representing Sound </a:t>
            </a:r>
            <a:endParaRPr lang="en-US" dirty="0">
              <a:latin typeface="Helvetica"/>
              <a:cs typeface="Helvetica"/>
            </a:endParaRPr>
          </a:p>
        </p:txBody>
      </p:sp>
      <p:pic>
        <p:nvPicPr>
          <p:cNvPr id="6" name="Content Placeholder 5" descr="a_f.png"/>
          <p:cNvPicPr>
            <a:picLocks noGrp="1" noChangeAspect="1"/>
          </p:cNvPicPr>
          <p:nvPr>
            <p:ph idx="1"/>
          </p:nvPr>
        </p:nvPicPr>
        <p:blipFill>
          <a:blip r:embed="rId2"/>
          <a:srcRect l="-18187" r="-18187"/>
          <a:stretch>
            <a:fillRect/>
          </a:stretch>
        </p:blipFill>
        <p:spPr>
          <a:xfrm>
            <a:off x="-287218" y="1630687"/>
            <a:ext cx="6271045" cy="3448834"/>
          </a:xfrm>
        </p:spPr>
      </p:pic>
      <p:sp>
        <p:nvSpPr>
          <p:cNvPr id="7" name="TextBox 6"/>
          <p:cNvSpPr txBox="1"/>
          <p:nvPr/>
        </p:nvSpPr>
        <p:spPr>
          <a:xfrm>
            <a:off x="1969727" y="5079521"/>
            <a:ext cx="1321790" cy="400110"/>
          </a:xfrm>
          <a:prstGeom prst="rect">
            <a:avLst/>
          </a:prstGeom>
          <a:noFill/>
        </p:spPr>
        <p:txBody>
          <a:bodyPr wrap="square" rtlCol="0">
            <a:spAutoFit/>
          </a:bodyPr>
          <a:lstStyle/>
          <a:p>
            <a:r>
              <a:rPr lang="en-US" sz="2000" dirty="0" smtClean="0">
                <a:latin typeface="Helvetica"/>
                <a:cs typeface="Helvetica"/>
              </a:rPr>
              <a:t>Amplitude</a:t>
            </a:r>
            <a:endParaRPr lang="en-US" sz="2000" dirty="0">
              <a:latin typeface="Helvetica"/>
              <a:cs typeface="Helvetica"/>
            </a:endParaRPr>
          </a:p>
        </p:txBody>
      </p:sp>
      <p:pic>
        <p:nvPicPr>
          <p:cNvPr id="8" name="Picture 7" descr="tsu_f.png"/>
          <p:cNvPicPr>
            <a:picLocks noChangeAspect="1"/>
          </p:cNvPicPr>
          <p:nvPr/>
        </p:nvPicPr>
        <p:blipFill>
          <a:blip r:embed="rId3"/>
          <a:srcRect r="16128"/>
          <a:stretch>
            <a:fillRect/>
          </a:stretch>
        </p:blipFill>
        <p:spPr>
          <a:xfrm>
            <a:off x="4346547" y="1599909"/>
            <a:ext cx="4340253" cy="3479612"/>
          </a:xfrm>
          <a:prstGeom prst="rect">
            <a:avLst/>
          </a:prstGeom>
        </p:spPr>
      </p:pic>
      <p:sp>
        <p:nvSpPr>
          <p:cNvPr id="9" name="TextBox 8"/>
          <p:cNvSpPr txBox="1"/>
          <p:nvPr/>
        </p:nvSpPr>
        <p:spPr>
          <a:xfrm>
            <a:off x="5983827" y="5110299"/>
            <a:ext cx="1321790" cy="369332"/>
          </a:xfrm>
          <a:prstGeom prst="rect">
            <a:avLst/>
          </a:prstGeom>
          <a:noFill/>
        </p:spPr>
        <p:txBody>
          <a:bodyPr wrap="square" rtlCol="0">
            <a:spAutoFit/>
          </a:bodyPr>
          <a:lstStyle/>
          <a:p>
            <a:r>
              <a:rPr lang="en-US" dirty="0" smtClean="0">
                <a:latin typeface="Helvetica"/>
                <a:cs typeface="Helvetica"/>
              </a:rPr>
              <a:t>FFT</a:t>
            </a:r>
            <a:endParaRPr lang="en-US" dirty="0">
              <a:latin typeface="Helvetica"/>
              <a:cs typeface="Helvet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16"/>
            <a:ext cx="8229600" cy="1143000"/>
          </a:xfrm>
        </p:spPr>
        <p:txBody>
          <a:bodyPr/>
          <a:lstStyle/>
          <a:p>
            <a:r>
              <a:rPr lang="en-US" dirty="0" smtClean="0">
                <a:latin typeface="Helvetica"/>
                <a:cs typeface="Helvetica"/>
              </a:rPr>
              <a:t>Sonogram</a:t>
            </a:r>
            <a:endParaRPr lang="en-US" dirty="0">
              <a:latin typeface="Helvetica"/>
              <a:cs typeface="Helvetica"/>
            </a:endParaRPr>
          </a:p>
        </p:txBody>
      </p:sp>
      <p:pic>
        <p:nvPicPr>
          <p:cNvPr id="4" name="Content Placeholder 3" descr="ku_f.png"/>
          <p:cNvPicPr>
            <a:picLocks noGrp="1" noChangeAspect="1"/>
          </p:cNvPicPr>
          <p:nvPr>
            <p:ph idx="1"/>
          </p:nvPr>
        </p:nvPicPr>
        <p:blipFill>
          <a:blip r:embed="rId2"/>
          <a:srcRect l="-2586" r="-2586"/>
          <a:stretch>
            <a:fillRect/>
          </a:stretch>
        </p:blipFill>
        <p:spPr>
          <a:xfrm>
            <a:off x="457200" y="1166216"/>
            <a:ext cx="8812030" cy="4846277"/>
          </a:xfrm>
        </p:spPr>
      </p:pic>
      <p:cxnSp>
        <p:nvCxnSpPr>
          <p:cNvPr id="6" name="Straight Arrow Connector 5"/>
          <p:cNvCxnSpPr/>
          <p:nvPr/>
        </p:nvCxnSpPr>
        <p:spPr>
          <a:xfrm>
            <a:off x="457200" y="6167989"/>
            <a:ext cx="8445444" cy="129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flipH="1" flipV="1">
            <a:off x="-2043686" y="3667103"/>
            <a:ext cx="5001773"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457801" y="6180947"/>
            <a:ext cx="894152" cy="400110"/>
          </a:xfrm>
          <a:prstGeom prst="rect">
            <a:avLst/>
          </a:prstGeom>
          <a:noFill/>
        </p:spPr>
        <p:txBody>
          <a:bodyPr wrap="square" rtlCol="0">
            <a:spAutoFit/>
          </a:bodyPr>
          <a:lstStyle/>
          <a:p>
            <a:r>
              <a:rPr lang="en-US" sz="2000" dirty="0" smtClean="0">
                <a:latin typeface="Helvetica"/>
                <a:cs typeface="Helvetica"/>
              </a:rPr>
              <a:t>Time</a:t>
            </a:r>
            <a:endParaRPr lang="en-US" sz="2000" dirty="0">
              <a:latin typeface="Helvetica"/>
              <a:cs typeface="Helvetica"/>
            </a:endParaRPr>
          </a:p>
        </p:txBody>
      </p:sp>
      <p:sp>
        <p:nvSpPr>
          <p:cNvPr id="10" name="TextBox 9"/>
          <p:cNvSpPr txBox="1"/>
          <p:nvPr/>
        </p:nvSpPr>
        <p:spPr>
          <a:xfrm rot="16200000">
            <a:off x="-1989442" y="3156454"/>
            <a:ext cx="4378997" cy="400110"/>
          </a:xfrm>
          <a:prstGeom prst="rect">
            <a:avLst/>
          </a:prstGeom>
          <a:noFill/>
        </p:spPr>
        <p:txBody>
          <a:bodyPr wrap="square" rtlCol="0">
            <a:spAutoFit/>
          </a:bodyPr>
          <a:lstStyle/>
          <a:p>
            <a:r>
              <a:rPr lang="en-US" sz="2000" dirty="0" smtClean="0">
                <a:latin typeface="Helvetica"/>
                <a:cs typeface="Helvetica"/>
              </a:rPr>
              <a:t>Frequency (logarithmically scaled)</a:t>
            </a:r>
            <a:endParaRPr lang="en-US" sz="2000" dirty="0">
              <a:latin typeface="Helvetica"/>
              <a:cs typeface="Helvetic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1019</TotalTime>
  <Words>712</Words>
  <Application>Microsoft Macintosh PowerPoint</Application>
  <PresentationFormat>On-screen Show (4:3)</PresentationFormat>
  <Paragraphs>77</Paragraphs>
  <Slides>19</Slides>
  <Notes>1</Notes>
  <HiddenSlides>0</HiddenSlides>
  <MMClips>2</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Non-native Phoneme Generalization</vt:lpstr>
      <vt:lpstr>Distinguishing phonemes in non-native languages is hard</vt:lpstr>
      <vt:lpstr>Hebbian Synaptic Modification</vt:lpstr>
      <vt:lpstr>Why is this so problematic?</vt:lpstr>
      <vt:lpstr>Network Structure</vt:lpstr>
      <vt:lpstr>Learning Algorithms</vt:lpstr>
      <vt:lpstr>Backprop</vt:lpstr>
      <vt:lpstr>Visually Representing Sound </vt:lpstr>
      <vt:lpstr>Sonogram</vt:lpstr>
      <vt:lpstr>Linear Scale</vt:lpstr>
      <vt:lpstr>Hard Stuff</vt:lpstr>
      <vt:lpstr>Made Harder </vt:lpstr>
      <vt:lpstr>Performance</vt:lpstr>
      <vt:lpstr>Slide 14</vt:lpstr>
      <vt:lpstr>Generalizing to new sounds</vt:lpstr>
      <vt:lpstr>todo</vt:lpstr>
      <vt:lpstr>Slide 17</vt:lpstr>
      <vt:lpstr>https://github.com/2PacIsAlive</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Non-native Phoneme Generalization</dc:title>
  <dc:creator>Jared</dc:creator>
  <cp:lastModifiedBy>Jared</cp:lastModifiedBy>
  <cp:revision>20</cp:revision>
  <dcterms:created xsi:type="dcterms:W3CDTF">2015-12-03T16:38:15Z</dcterms:created>
  <dcterms:modified xsi:type="dcterms:W3CDTF">2015-12-03T19:04:59Z</dcterms:modified>
</cp:coreProperties>
</file>