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ldStandardTT-bold.fntdata"/><Relationship Id="rId6" Type="http://schemas.openxmlformats.org/officeDocument/2006/relationships/slide" Target="slides/slide2.xml"/><Relationship Id="rId18" Type="http://schemas.openxmlformats.org/officeDocument/2006/relationships/font" Target="fonts/OldStandardT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Range Search in BST we ask for two key values from the user </a:t>
            </a:r>
            <a:endParaRPr/>
          </a:p>
          <a:p>
            <a:pPr indent="0" lvl="0" marL="0">
              <a:spcBef>
                <a:spcPts val="0"/>
              </a:spcBef>
              <a:spcAft>
                <a:spcPts val="0"/>
              </a:spcAft>
              <a:buNone/>
            </a:pPr>
            <a:r>
              <a:rPr lang="en"/>
              <a:t>If suppose user inputs 10 and 2 it will raise an error which is our 1st case</a:t>
            </a:r>
            <a:endParaRPr/>
          </a:p>
          <a:p>
            <a:pPr indent="0" lvl="0" marL="0">
              <a:spcBef>
                <a:spcPts val="0"/>
              </a:spcBef>
              <a:spcAft>
                <a:spcPts val="0"/>
              </a:spcAft>
              <a:buNone/>
            </a:pPr>
            <a:r>
              <a:rPr lang="en"/>
              <a:t>For the 2nd case if the inputs by user are 2 and 20 then the output will be as you can see on the screen</a:t>
            </a:r>
            <a:endParaRPr/>
          </a:p>
          <a:p>
            <a:pPr indent="0" lvl="0" marL="0">
              <a:spcBef>
                <a:spcPts val="0"/>
              </a:spcBef>
              <a:spcAft>
                <a:spcPts val="0"/>
              </a:spcAft>
              <a:buNone/>
            </a:pPr>
            <a:r>
              <a:rPr lang="en"/>
              <a:t>The last case is wherein you will have both key values equal so just return any one key value.</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8" name="Shape 58"/>
        <p:cNvGrpSpPr/>
        <p:nvPr/>
      </p:nvGrpSpPr>
      <p:grpSpPr>
        <a:xfrm>
          <a:off x="0" y="0"/>
          <a:ext cx="0" cy="0"/>
          <a:chOff x="0" y="0"/>
          <a:chExt cx="0" cy="0"/>
        </a:xfrm>
      </p:grpSpPr>
      <p:sp>
        <p:nvSpPr>
          <p:cNvPr id="59" name="Shape 59"/>
          <p:cNvSpPr txBox="1"/>
          <p:nvPr>
            <p:ph idx="1" type="subTitle"/>
          </p:nvPr>
        </p:nvSpPr>
        <p:spPr>
          <a:xfrm>
            <a:off x="4612600" y="2937175"/>
            <a:ext cx="4303500" cy="1791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000000"/>
                </a:solidFill>
              </a:rPr>
              <a:t>Group Members:</a:t>
            </a:r>
            <a:endParaRPr b="1" sz="1800">
              <a:solidFill>
                <a:srgbClr val="000000"/>
              </a:solidFill>
            </a:endParaRPr>
          </a:p>
          <a:p>
            <a:pPr indent="0" lvl="0" marL="0">
              <a:spcBef>
                <a:spcPts val="0"/>
              </a:spcBef>
              <a:spcAft>
                <a:spcPts val="0"/>
              </a:spcAft>
              <a:buNone/>
            </a:pPr>
            <a:r>
              <a:rPr b="1" lang="en" sz="1800">
                <a:solidFill>
                  <a:srgbClr val="000000"/>
                </a:solidFill>
              </a:rPr>
              <a:t>Tushita Singh (BT16CSE006)</a:t>
            </a:r>
            <a:endParaRPr b="1" sz="1800">
              <a:solidFill>
                <a:srgbClr val="000000"/>
              </a:solidFill>
            </a:endParaRPr>
          </a:p>
          <a:p>
            <a:pPr indent="0" lvl="0" marL="0">
              <a:spcBef>
                <a:spcPts val="0"/>
              </a:spcBef>
              <a:spcAft>
                <a:spcPts val="0"/>
              </a:spcAft>
              <a:buNone/>
            </a:pPr>
            <a:r>
              <a:rPr b="1" lang="en" sz="1800">
                <a:solidFill>
                  <a:srgbClr val="000000"/>
                </a:solidFill>
              </a:rPr>
              <a:t>Rinisha Gedam (BT16CSE012)</a:t>
            </a:r>
            <a:endParaRPr b="1" sz="1800">
              <a:solidFill>
                <a:srgbClr val="000000"/>
              </a:solidFill>
            </a:endParaRPr>
          </a:p>
          <a:p>
            <a:pPr indent="0" lvl="0" marL="0">
              <a:spcBef>
                <a:spcPts val="0"/>
              </a:spcBef>
              <a:spcAft>
                <a:spcPts val="0"/>
              </a:spcAft>
              <a:buNone/>
            </a:pPr>
            <a:r>
              <a:rPr b="1" lang="en" sz="1800">
                <a:solidFill>
                  <a:srgbClr val="000000"/>
                </a:solidFill>
              </a:rPr>
              <a:t>Prachita Kotangale (BT16CSE018)</a:t>
            </a:r>
            <a:endParaRPr b="1" sz="1800">
              <a:solidFill>
                <a:srgbClr val="000000"/>
              </a:solidFill>
            </a:endParaRPr>
          </a:p>
        </p:txBody>
      </p:sp>
      <p:sp>
        <p:nvSpPr>
          <p:cNvPr id="60" name="Shape 60"/>
          <p:cNvSpPr txBox="1"/>
          <p:nvPr/>
        </p:nvSpPr>
        <p:spPr>
          <a:xfrm>
            <a:off x="3180025" y="659425"/>
            <a:ext cx="5063700" cy="142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chemeClr val="lt1"/>
                </a:solidFill>
              </a:rPr>
              <a:t>BINARY SEARCH TREE</a:t>
            </a:r>
            <a:endParaRPr sz="3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143900"/>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Range Search in BST</a:t>
            </a:r>
            <a:endParaRPr/>
          </a:p>
        </p:txBody>
      </p:sp>
      <p:sp>
        <p:nvSpPr>
          <p:cNvPr id="212" name="Shape 212"/>
          <p:cNvSpPr/>
          <p:nvPr/>
        </p:nvSpPr>
        <p:spPr>
          <a:xfrm>
            <a:off x="3011426" y="108433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10</a:t>
            </a:r>
            <a:endParaRPr b="1"/>
          </a:p>
        </p:txBody>
      </p:sp>
      <p:sp>
        <p:nvSpPr>
          <p:cNvPr id="213" name="Shape 213"/>
          <p:cNvSpPr/>
          <p:nvPr/>
        </p:nvSpPr>
        <p:spPr>
          <a:xfrm rot="-2700000">
            <a:off x="2480360" y="1614766"/>
            <a:ext cx="544331" cy="315228"/>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rot="-7960636">
            <a:off x="3607346" y="1619096"/>
            <a:ext cx="544354" cy="315282"/>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2047751" y="197550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4034476" y="1989117"/>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rot="-2700000">
            <a:off x="1613235" y="2679141"/>
            <a:ext cx="544331" cy="315228"/>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1236526" y="313365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rot="-2700000">
            <a:off x="720685" y="3719716"/>
            <a:ext cx="544331" cy="315228"/>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320576" y="416363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rot="-7405647">
            <a:off x="2457734" y="2679235"/>
            <a:ext cx="544583" cy="315017"/>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2746276" y="317008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a:off x="3444376" y="311065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5865701" y="416363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a:off x="4486138" y="423218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a:off x="3796363" y="423218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a:off x="2746276" y="423218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4997626" y="313365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rot="-7927118">
            <a:off x="4563563" y="2600653"/>
            <a:ext cx="544383" cy="315195"/>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rot="-3753552">
            <a:off x="3689751" y="2600724"/>
            <a:ext cx="544233" cy="315054"/>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rot="-3312898">
            <a:off x="3034347" y="3761777"/>
            <a:ext cx="544260" cy="314906"/>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rot="-3647518">
            <a:off x="4659985" y="3761697"/>
            <a:ext cx="544077" cy="315076"/>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rot="-6703864">
            <a:off x="3766344" y="3761628"/>
            <a:ext cx="544496" cy="315200"/>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rot="-7927118">
            <a:off x="5486888" y="3719728"/>
            <a:ext cx="544383" cy="315195"/>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txBox="1"/>
          <p:nvPr/>
        </p:nvSpPr>
        <p:spPr>
          <a:xfrm>
            <a:off x="2077601" y="2076280"/>
            <a:ext cx="530400" cy="36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6</a:t>
            </a:r>
            <a:endParaRPr b="1"/>
          </a:p>
        </p:txBody>
      </p:sp>
      <p:sp>
        <p:nvSpPr>
          <p:cNvPr id="236" name="Shape 236"/>
          <p:cNvSpPr txBox="1"/>
          <p:nvPr/>
        </p:nvSpPr>
        <p:spPr>
          <a:xfrm>
            <a:off x="4126426" y="2045707"/>
            <a:ext cx="406200" cy="40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15</a:t>
            </a:r>
            <a:endParaRPr b="1"/>
          </a:p>
        </p:txBody>
      </p:sp>
      <p:sp>
        <p:nvSpPr>
          <p:cNvPr id="237" name="Shape 237"/>
          <p:cNvSpPr txBox="1"/>
          <p:nvPr/>
        </p:nvSpPr>
        <p:spPr>
          <a:xfrm>
            <a:off x="1361151" y="3240280"/>
            <a:ext cx="3372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2</a:t>
            </a:r>
            <a:endParaRPr b="1"/>
          </a:p>
        </p:txBody>
      </p:sp>
      <p:sp>
        <p:nvSpPr>
          <p:cNvPr id="238" name="Shape 238"/>
          <p:cNvSpPr txBox="1"/>
          <p:nvPr/>
        </p:nvSpPr>
        <p:spPr>
          <a:xfrm>
            <a:off x="433651" y="4221705"/>
            <a:ext cx="4062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 1</a:t>
            </a:r>
            <a:endParaRPr b="1"/>
          </a:p>
        </p:txBody>
      </p:sp>
      <p:sp>
        <p:nvSpPr>
          <p:cNvPr id="239" name="Shape 239"/>
          <p:cNvSpPr txBox="1"/>
          <p:nvPr/>
        </p:nvSpPr>
        <p:spPr>
          <a:xfrm>
            <a:off x="2794126" y="3240280"/>
            <a:ext cx="494400" cy="4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 9</a:t>
            </a:r>
            <a:endParaRPr b="1"/>
          </a:p>
        </p:txBody>
      </p:sp>
      <p:sp>
        <p:nvSpPr>
          <p:cNvPr id="240" name="Shape 240"/>
          <p:cNvSpPr txBox="1"/>
          <p:nvPr/>
        </p:nvSpPr>
        <p:spPr>
          <a:xfrm>
            <a:off x="5119401" y="3228230"/>
            <a:ext cx="406200" cy="40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20</a:t>
            </a:r>
            <a:endParaRPr b="1"/>
          </a:p>
        </p:txBody>
      </p:sp>
      <p:sp>
        <p:nvSpPr>
          <p:cNvPr id="241" name="Shape 241"/>
          <p:cNvSpPr txBox="1"/>
          <p:nvPr/>
        </p:nvSpPr>
        <p:spPr>
          <a:xfrm>
            <a:off x="5957651" y="4233480"/>
            <a:ext cx="406200" cy="47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30</a:t>
            </a:r>
            <a:endParaRPr b="1"/>
          </a:p>
        </p:txBody>
      </p:sp>
      <p:sp>
        <p:nvSpPr>
          <p:cNvPr id="242" name="Shape 242"/>
          <p:cNvSpPr txBox="1"/>
          <p:nvPr/>
        </p:nvSpPr>
        <p:spPr>
          <a:xfrm>
            <a:off x="3545851" y="3218355"/>
            <a:ext cx="4944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12</a:t>
            </a:r>
            <a:endParaRPr b="1"/>
          </a:p>
        </p:txBody>
      </p:sp>
      <p:sp>
        <p:nvSpPr>
          <p:cNvPr id="243" name="Shape 243"/>
          <p:cNvSpPr txBox="1"/>
          <p:nvPr/>
        </p:nvSpPr>
        <p:spPr>
          <a:xfrm>
            <a:off x="2830726" y="4348480"/>
            <a:ext cx="406200" cy="24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11</a:t>
            </a:r>
            <a:endParaRPr b="1"/>
          </a:p>
        </p:txBody>
      </p:sp>
      <p:sp>
        <p:nvSpPr>
          <p:cNvPr id="244" name="Shape 244"/>
          <p:cNvSpPr txBox="1"/>
          <p:nvPr/>
        </p:nvSpPr>
        <p:spPr>
          <a:xfrm>
            <a:off x="3866651" y="4384630"/>
            <a:ext cx="4944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14</a:t>
            </a:r>
            <a:endParaRPr b="1"/>
          </a:p>
        </p:txBody>
      </p:sp>
      <p:sp>
        <p:nvSpPr>
          <p:cNvPr id="245" name="Shape 245"/>
          <p:cNvSpPr txBox="1"/>
          <p:nvPr/>
        </p:nvSpPr>
        <p:spPr>
          <a:xfrm>
            <a:off x="4568576" y="4360530"/>
            <a:ext cx="4062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18</a:t>
            </a:r>
            <a:endParaRPr b="1"/>
          </a:p>
        </p:txBody>
      </p:sp>
      <p:sp>
        <p:nvSpPr>
          <p:cNvPr id="246" name="Shape 246"/>
          <p:cNvSpPr txBox="1"/>
          <p:nvPr/>
        </p:nvSpPr>
        <p:spPr>
          <a:xfrm>
            <a:off x="5745775" y="757100"/>
            <a:ext cx="2939100" cy="47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Old Standard TT"/>
                <a:ea typeface="Old Standard TT"/>
                <a:cs typeface="Old Standard TT"/>
                <a:sym typeface="Old Standard TT"/>
              </a:rPr>
              <a:t>CASE 1 : If  key1 &gt; key 2 </a:t>
            </a:r>
            <a:endParaRPr sz="1800">
              <a:latin typeface="Old Standard TT"/>
              <a:ea typeface="Old Standard TT"/>
              <a:cs typeface="Old Standard TT"/>
              <a:sym typeface="Old Standard TT"/>
            </a:endParaRPr>
          </a:p>
        </p:txBody>
      </p:sp>
      <p:sp>
        <p:nvSpPr>
          <p:cNvPr id="247" name="Shape 247"/>
          <p:cNvSpPr txBox="1"/>
          <p:nvPr/>
        </p:nvSpPr>
        <p:spPr>
          <a:xfrm>
            <a:off x="5745775" y="1227800"/>
            <a:ext cx="2939100" cy="47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Old Standard TT"/>
                <a:ea typeface="Old Standard TT"/>
                <a:cs typeface="Old Standard TT"/>
                <a:sym typeface="Old Standard TT"/>
              </a:rPr>
              <a:t>CASE 2 : If  key1 &lt; key2</a:t>
            </a:r>
            <a:endParaRPr sz="1800">
              <a:latin typeface="Old Standard TT"/>
              <a:ea typeface="Old Standard TT"/>
              <a:cs typeface="Old Standard TT"/>
              <a:sym typeface="Old Standard TT"/>
            </a:endParaRPr>
          </a:p>
        </p:txBody>
      </p:sp>
      <p:sp>
        <p:nvSpPr>
          <p:cNvPr id="248" name="Shape 248"/>
          <p:cNvSpPr txBox="1"/>
          <p:nvPr/>
        </p:nvSpPr>
        <p:spPr>
          <a:xfrm>
            <a:off x="5745775" y="1698500"/>
            <a:ext cx="2830800" cy="40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Old Standard TT"/>
                <a:ea typeface="Old Standard TT"/>
                <a:cs typeface="Old Standard TT"/>
                <a:sym typeface="Old Standard TT"/>
              </a:rPr>
              <a:t>CASE 3 : If  key1= key2</a:t>
            </a:r>
            <a:endParaRPr sz="1800">
              <a:latin typeface="Old Standard TT"/>
              <a:ea typeface="Old Standard TT"/>
              <a:cs typeface="Old Standard TT"/>
              <a:sym typeface="Old Standard TT"/>
            </a:endParaRPr>
          </a:p>
        </p:txBody>
      </p:sp>
      <p:sp>
        <p:nvSpPr>
          <p:cNvPr id="249" name="Shape 249"/>
          <p:cNvSpPr txBox="1"/>
          <p:nvPr/>
        </p:nvSpPr>
        <p:spPr>
          <a:xfrm>
            <a:off x="5799925" y="2187938"/>
            <a:ext cx="2830800" cy="47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Old Standard TT"/>
                <a:ea typeface="Old Standard TT"/>
                <a:cs typeface="Old Standard TT"/>
                <a:sym typeface="Old Standard TT"/>
              </a:rPr>
              <a:t>key1 = 2 and key2 = 20</a:t>
            </a:r>
            <a:endParaRPr sz="1800">
              <a:latin typeface="Old Standard TT"/>
              <a:ea typeface="Old Standard TT"/>
              <a:cs typeface="Old Standard TT"/>
              <a:sym typeface="Old Standard TT"/>
            </a:endParaRPr>
          </a:p>
        </p:txBody>
      </p:sp>
      <p:sp>
        <p:nvSpPr>
          <p:cNvPr id="250" name="Shape 250"/>
          <p:cNvSpPr txBox="1"/>
          <p:nvPr/>
        </p:nvSpPr>
        <p:spPr>
          <a:xfrm>
            <a:off x="5793975" y="2746400"/>
            <a:ext cx="3038400" cy="82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Old Standard TT"/>
                <a:ea typeface="Old Standard TT"/>
                <a:cs typeface="Old Standard TT"/>
                <a:sym typeface="Old Standard TT"/>
              </a:rPr>
              <a:t>Output :  2  6  9  10  11 12           14  15  18  20</a:t>
            </a:r>
            <a:endParaRPr sz="1800">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Traversal order :</a:t>
            </a:r>
            <a:endParaRPr/>
          </a:p>
          <a:p>
            <a:pPr indent="0" lvl="0" marL="0">
              <a:spcBef>
                <a:spcPts val="0"/>
              </a:spcBef>
              <a:spcAft>
                <a:spcPts val="0"/>
              </a:spcAft>
              <a:buNone/>
            </a:pPr>
            <a:r>
              <a:t/>
            </a:r>
            <a:endParaRPr/>
          </a:p>
        </p:txBody>
      </p:sp>
      <p:sp>
        <p:nvSpPr>
          <p:cNvPr id="256" name="Shape 256"/>
          <p:cNvSpPr txBox="1"/>
          <p:nvPr/>
        </p:nvSpPr>
        <p:spPr>
          <a:xfrm>
            <a:off x="480825" y="1337100"/>
            <a:ext cx="5879400" cy="380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sz="1800"/>
          </a:p>
          <a:p>
            <a:pPr indent="0" lvl="0" marL="0">
              <a:spcBef>
                <a:spcPts val="0"/>
              </a:spcBef>
              <a:spcAft>
                <a:spcPts val="0"/>
              </a:spcAft>
              <a:buClr>
                <a:schemeClr val="dk1"/>
              </a:buClr>
              <a:buSzPts val="1100"/>
              <a:buFont typeface="Arial"/>
              <a:buNone/>
            </a:pPr>
            <a:r>
              <a:rPr lang="en" sz="1800"/>
              <a:t>Depth First Traversals:</a:t>
            </a:r>
            <a:endParaRPr sz="1800"/>
          </a:p>
          <a:p>
            <a:pPr indent="0" lvl="0" marL="0">
              <a:spcBef>
                <a:spcPts val="0"/>
              </a:spcBef>
              <a:spcAft>
                <a:spcPts val="0"/>
              </a:spcAft>
              <a:buClr>
                <a:schemeClr val="dk1"/>
              </a:buClr>
              <a:buSzPts val="1100"/>
              <a:buFont typeface="Arial"/>
              <a:buNone/>
            </a:pPr>
            <a:r>
              <a:rPr lang="en" sz="1800"/>
              <a:t>(a) Inorder (Left, Root, Right) : 4 2 5 1 3</a:t>
            </a:r>
            <a:endParaRPr sz="1800"/>
          </a:p>
          <a:p>
            <a:pPr indent="0" lvl="0" marL="0">
              <a:spcBef>
                <a:spcPts val="0"/>
              </a:spcBef>
              <a:spcAft>
                <a:spcPts val="0"/>
              </a:spcAft>
              <a:buClr>
                <a:schemeClr val="dk1"/>
              </a:buClr>
              <a:buSzPts val="1100"/>
              <a:buFont typeface="Arial"/>
              <a:buNone/>
            </a:pPr>
            <a:r>
              <a:rPr lang="en" sz="1800"/>
              <a:t>(b) Preorder (Root, Left, Right) : 1 2 4 5 3</a:t>
            </a:r>
            <a:endParaRPr sz="1800"/>
          </a:p>
          <a:p>
            <a:pPr indent="0" lvl="0" marL="0">
              <a:spcBef>
                <a:spcPts val="0"/>
              </a:spcBef>
              <a:spcAft>
                <a:spcPts val="0"/>
              </a:spcAft>
              <a:buClr>
                <a:schemeClr val="dk1"/>
              </a:buClr>
              <a:buSzPts val="1100"/>
              <a:buFont typeface="Arial"/>
              <a:buNone/>
            </a:pPr>
            <a:r>
              <a:rPr lang="en" sz="1800"/>
              <a:t>(c) Postorder (Left, Right, Root) : 4 5 2 3 1</a:t>
            </a:r>
            <a:endParaRPr sz="1800"/>
          </a:p>
          <a:p>
            <a:pPr indent="0" lvl="0" marL="0">
              <a:spcBef>
                <a:spcPts val="0"/>
              </a:spcBef>
              <a:spcAft>
                <a:spcPts val="0"/>
              </a:spcAft>
              <a:buNone/>
            </a:pPr>
            <a:r>
              <a:rPr lang="en" sz="1800"/>
              <a:t>Breadth First or Level Order Traversal : 1 2 3 4 5</a:t>
            </a:r>
            <a:endParaRPr sz="1800"/>
          </a:p>
        </p:txBody>
      </p:sp>
      <p:pic>
        <p:nvPicPr>
          <p:cNvPr id="257" name="Shape 257"/>
          <p:cNvPicPr preferRelativeResize="0"/>
          <p:nvPr/>
        </p:nvPicPr>
        <p:blipFill>
          <a:blip r:embed="rId3">
            <a:alphaModFix/>
          </a:blip>
          <a:stretch>
            <a:fillRect/>
          </a:stretch>
        </p:blipFill>
        <p:spPr>
          <a:xfrm>
            <a:off x="3675813" y="973575"/>
            <a:ext cx="2466975" cy="148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Sorted order printing of a given array that represents a BST:</a:t>
            </a:r>
            <a:endParaRPr sz="2400"/>
          </a:p>
        </p:txBody>
      </p:sp>
      <p:sp>
        <p:nvSpPr>
          <p:cNvPr id="263" name="Shape 263"/>
          <p:cNvSpPr txBox="1"/>
          <p:nvPr/>
        </p:nvSpPr>
        <p:spPr>
          <a:xfrm>
            <a:off x="385500" y="1190275"/>
            <a:ext cx="8373000" cy="370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576775" y="3652925"/>
            <a:ext cx="618900" cy="61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6</a:t>
            </a:r>
            <a:endParaRPr/>
          </a:p>
        </p:txBody>
      </p:sp>
      <p:sp>
        <p:nvSpPr>
          <p:cNvPr id="265" name="Shape 265"/>
          <p:cNvSpPr/>
          <p:nvPr/>
        </p:nvSpPr>
        <p:spPr>
          <a:xfrm>
            <a:off x="1382550" y="2870900"/>
            <a:ext cx="618900" cy="61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12</a:t>
            </a:r>
            <a:endParaRPr/>
          </a:p>
        </p:txBody>
      </p:sp>
      <p:sp>
        <p:nvSpPr>
          <p:cNvPr id="266" name="Shape 266"/>
          <p:cNvSpPr/>
          <p:nvPr/>
        </p:nvSpPr>
        <p:spPr>
          <a:xfrm>
            <a:off x="3134825" y="2850950"/>
            <a:ext cx="618900" cy="61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25</a:t>
            </a:r>
            <a:endParaRPr/>
          </a:p>
        </p:txBody>
      </p:sp>
      <p:sp>
        <p:nvSpPr>
          <p:cNvPr id="267" name="Shape 267"/>
          <p:cNvSpPr/>
          <p:nvPr/>
        </p:nvSpPr>
        <p:spPr>
          <a:xfrm>
            <a:off x="3942025" y="3652925"/>
            <a:ext cx="618900" cy="61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49</a:t>
            </a:r>
            <a:endParaRPr/>
          </a:p>
        </p:txBody>
      </p:sp>
      <p:sp>
        <p:nvSpPr>
          <p:cNvPr id="268" name="Shape 268"/>
          <p:cNvSpPr/>
          <p:nvPr/>
        </p:nvSpPr>
        <p:spPr>
          <a:xfrm>
            <a:off x="3225425" y="4459975"/>
            <a:ext cx="618900" cy="61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44</a:t>
            </a:r>
            <a:endParaRPr/>
          </a:p>
        </p:txBody>
      </p:sp>
      <p:sp>
        <p:nvSpPr>
          <p:cNvPr id="269" name="Shape 269"/>
          <p:cNvSpPr/>
          <p:nvPr/>
        </p:nvSpPr>
        <p:spPr>
          <a:xfrm>
            <a:off x="4658750" y="2048975"/>
            <a:ext cx="618900" cy="61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69</a:t>
            </a:r>
            <a:endParaRPr/>
          </a:p>
        </p:txBody>
      </p:sp>
      <p:sp>
        <p:nvSpPr>
          <p:cNvPr id="270" name="Shape 270"/>
          <p:cNvSpPr/>
          <p:nvPr/>
        </p:nvSpPr>
        <p:spPr>
          <a:xfrm>
            <a:off x="3427800" y="1279950"/>
            <a:ext cx="618900" cy="61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50</a:t>
            </a:r>
            <a:endParaRPr/>
          </a:p>
        </p:txBody>
      </p:sp>
      <p:sp>
        <p:nvSpPr>
          <p:cNvPr id="271" name="Shape 271"/>
          <p:cNvSpPr/>
          <p:nvPr/>
        </p:nvSpPr>
        <p:spPr>
          <a:xfrm>
            <a:off x="2304750" y="2048975"/>
            <a:ext cx="618900" cy="61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24</a:t>
            </a:r>
            <a:endParaRPr/>
          </a:p>
        </p:txBody>
      </p:sp>
      <p:cxnSp>
        <p:nvCxnSpPr>
          <p:cNvPr id="272" name="Shape 272"/>
          <p:cNvCxnSpPr>
            <a:stCxn id="264" idx="7"/>
            <a:endCxn id="265" idx="3"/>
          </p:cNvCxnSpPr>
          <p:nvPr/>
        </p:nvCxnSpPr>
        <p:spPr>
          <a:xfrm flipH="1" rot="10800000">
            <a:off x="1105039" y="3394426"/>
            <a:ext cx="368100" cy="348300"/>
          </a:xfrm>
          <a:prstGeom prst="straightConnector1">
            <a:avLst/>
          </a:prstGeom>
          <a:noFill/>
          <a:ln cap="flat" cmpd="sng" w="9525">
            <a:solidFill>
              <a:schemeClr val="dk2"/>
            </a:solidFill>
            <a:prstDash val="solid"/>
            <a:round/>
            <a:headEnd len="med" w="med" type="none"/>
            <a:tailEnd len="med" w="med" type="none"/>
          </a:ln>
        </p:spPr>
      </p:cxnSp>
      <p:cxnSp>
        <p:nvCxnSpPr>
          <p:cNvPr id="273" name="Shape 273"/>
          <p:cNvCxnSpPr>
            <a:stCxn id="265" idx="7"/>
            <a:endCxn id="271" idx="3"/>
          </p:cNvCxnSpPr>
          <p:nvPr/>
        </p:nvCxnSpPr>
        <p:spPr>
          <a:xfrm flipH="1" rot="10800000">
            <a:off x="1910814" y="2572501"/>
            <a:ext cx="484500" cy="388200"/>
          </a:xfrm>
          <a:prstGeom prst="straightConnector1">
            <a:avLst/>
          </a:prstGeom>
          <a:noFill/>
          <a:ln cap="flat" cmpd="sng" w="9525">
            <a:solidFill>
              <a:schemeClr val="dk2"/>
            </a:solidFill>
            <a:prstDash val="solid"/>
            <a:round/>
            <a:headEnd len="med" w="med" type="none"/>
            <a:tailEnd len="med" w="med" type="none"/>
          </a:ln>
        </p:spPr>
      </p:cxnSp>
      <p:cxnSp>
        <p:nvCxnSpPr>
          <p:cNvPr id="274" name="Shape 274"/>
          <p:cNvCxnSpPr>
            <a:stCxn id="270" idx="6"/>
            <a:endCxn id="269" idx="1"/>
          </p:cNvCxnSpPr>
          <p:nvPr/>
        </p:nvCxnSpPr>
        <p:spPr>
          <a:xfrm>
            <a:off x="4046700" y="1586550"/>
            <a:ext cx="702600" cy="552300"/>
          </a:xfrm>
          <a:prstGeom prst="straightConnector1">
            <a:avLst/>
          </a:prstGeom>
          <a:noFill/>
          <a:ln cap="flat" cmpd="sng" w="9525">
            <a:solidFill>
              <a:schemeClr val="dk2"/>
            </a:solidFill>
            <a:prstDash val="solid"/>
            <a:round/>
            <a:headEnd len="med" w="med" type="none"/>
            <a:tailEnd len="med" w="med" type="none"/>
          </a:ln>
        </p:spPr>
      </p:cxnSp>
      <p:cxnSp>
        <p:nvCxnSpPr>
          <p:cNvPr id="275" name="Shape 275"/>
          <p:cNvCxnSpPr>
            <a:stCxn id="271" idx="7"/>
          </p:cNvCxnSpPr>
          <p:nvPr/>
        </p:nvCxnSpPr>
        <p:spPr>
          <a:xfrm flipH="1" rot="10800000">
            <a:off x="2833014" y="1582876"/>
            <a:ext cx="665700" cy="555900"/>
          </a:xfrm>
          <a:prstGeom prst="straightConnector1">
            <a:avLst/>
          </a:prstGeom>
          <a:noFill/>
          <a:ln cap="flat" cmpd="sng" w="9525">
            <a:solidFill>
              <a:schemeClr val="dk2"/>
            </a:solidFill>
            <a:prstDash val="solid"/>
            <a:round/>
            <a:headEnd len="med" w="med" type="none"/>
            <a:tailEnd len="med" w="med" type="none"/>
          </a:ln>
        </p:spPr>
      </p:cxnSp>
      <p:cxnSp>
        <p:nvCxnSpPr>
          <p:cNvPr id="276" name="Shape 276"/>
          <p:cNvCxnSpPr>
            <a:stCxn id="271" idx="5"/>
            <a:endCxn id="266" idx="1"/>
          </p:cNvCxnSpPr>
          <p:nvPr/>
        </p:nvCxnSpPr>
        <p:spPr>
          <a:xfrm>
            <a:off x="2833014" y="2572374"/>
            <a:ext cx="392400" cy="368400"/>
          </a:xfrm>
          <a:prstGeom prst="straightConnector1">
            <a:avLst/>
          </a:prstGeom>
          <a:noFill/>
          <a:ln cap="flat" cmpd="sng" w="9525">
            <a:solidFill>
              <a:schemeClr val="dk2"/>
            </a:solidFill>
            <a:prstDash val="solid"/>
            <a:round/>
            <a:headEnd len="med" w="med" type="none"/>
            <a:tailEnd len="med" w="med" type="none"/>
          </a:ln>
        </p:spPr>
      </p:cxnSp>
      <p:cxnSp>
        <p:nvCxnSpPr>
          <p:cNvPr id="277" name="Shape 277"/>
          <p:cNvCxnSpPr>
            <a:stCxn id="266" idx="5"/>
            <a:endCxn id="267" idx="1"/>
          </p:cNvCxnSpPr>
          <p:nvPr/>
        </p:nvCxnSpPr>
        <p:spPr>
          <a:xfrm>
            <a:off x="3663089" y="3374349"/>
            <a:ext cx="369600" cy="368400"/>
          </a:xfrm>
          <a:prstGeom prst="straightConnector1">
            <a:avLst/>
          </a:prstGeom>
          <a:noFill/>
          <a:ln cap="flat" cmpd="sng" w="9525">
            <a:solidFill>
              <a:schemeClr val="dk2"/>
            </a:solidFill>
            <a:prstDash val="solid"/>
            <a:round/>
            <a:headEnd len="med" w="med" type="none"/>
            <a:tailEnd len="med" w="med" type="none"/>
          </a:ln>
        </p:spPr>
      </p:cxnSp>
      <p:cxnSp>
        <p:nvCxnSpPr>
          <p:cNvPr id="278" name="Shape 278"/>
          <p:cNvCxnSpPr>
            <a:stCxn id="267" idx="3"/>
            <a:endCxn id="268" idx="7"/>
          </p:cNvCxnSpPr>
          <p:nvPr/>
        </p:nvCxnSpPr>
        <p:spPr>
          <a:xfrm flipH="1">
            <a:off x="3753661" y="4176324"/>
            <a:ext cx="279000" cy="373500"/>
          </a:xfrm>
          <a:prstGeom prst="straightConnector1">
            <a:avLst/>
          </a:prstGeom>
          <a:noFill/>
          <a:ln cap="flat" cmpd="sng" w="9525">
            <a:solidFill>
              <a:schemeClr val="dk2"/>
            </a:solidFill>
            <a:prstDash val="solid"/>
            <a:round/>
            <a:headEnd len="med" w="med" type="none"/>
            <a:tailEnd len="med" w="med" type="none"/>
          </a:ln>
        </p:spPr>
      </p:cxnSp>
      <p:cxnSp>
        <p:nvCxnSpPr>
          <p:cNvPr id="279" name="Shape 279"/>
          <p:cNvCxnSpPr>
            <a:stCxn id="265" idx="5"/>
            <a:endCxn id="280" idx="1"/>
          </p:cNvCxnSpPr>
          <p:nvPr/>
        </p:nvCxnSpPr>
        <p:spPr>
          <a:xfrm>
            <a:off x="1910814" y="3394299"/>
            <a:ext cx="328500" cy="348300"/>
          </a:xfrm>
          <a:prstGeom prst="straightConnector1">
            <a:avLst/>
          </a:prstGeom>
          <a:noFill/>
          <a:ln cap="flat" cmpd="sng" w="9525">
            <a:solidFill>
              <a:schemeClr val="dk2"/>
            </a:solidFill>
            <a:prstDash val="solid"/>
            <a:round/>
            <a:headEnd len="med" w="med" type="none"/>
            <a:tailEnd len="med" w="med" type="none"/>
          </a:ln>
        </p:spPr>
      </p:cxnSp>
      <p:sp>
        <p:nvSpPr>
          <p:cNvPr id="280" name="Shape 280"/>
          <p:cNvSpPr/>
          <p:nvPr/>
        </p:nvSpPr>
        <p:spPr>
          <a:xfrm>
            <a:off x="2141813" y="3652925"/>
            <a:ext cx="665700" cy="61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15</a:t>
            </a:r>
            <a:endParaRPr/>
          </a:p>
        </p:txBody>
      </p:sp>
      <p:sp>
        <p:nvSpPr>
          <p:cNvPr id="281" name="Shape 281"/>
          <p:cNvSpPr txBox="1"/>
          <p:nvPr/>
        </p:nvSpPr>
        <p:spPr>
          <a:xfrm>
            <a:off x="5734600" y="1058225"/>
            <a:ext cx="2560200" cy="36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6</a:t>
            </a:r>
            <a:endParaRPr/>
          </a:p>
        </p:txBody>
      </p:sp>
      <p:sp>
        <p:nvSpPr>
          <p:cNvPr id="282" name="Shape 282"/>
          <p:cNvSpPr txBox="1"/>
          <p:nvPr/>
        </p:nvSpPr>
        <p:spPr>
          <a:xfrm>
            <a:off x="5679100" y="1479775"/>
            <a:ext cx="2416500" cy="34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6,12</a:t>
            </a:r>
            <a:endParaRPr/>
          </a:p>
        </p:txBody>
      </p:sp>
      <p:sp>
        <p:nvSpPr>
          <p:cNvPr id="283" name="Shape 283"/>
          <p:cNvSpPr txBox="1"/>
          <p:nvPr/>
        </p:nvSpPr>
        <p:spPr>
          <a:xfrm>
            <a:off x="5767150" y="1949425"/>
            <a:ext cx="2495100" cy="34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6,12,15</a:t>
            </a:r>
            <a:endParaRPr/>
          </a:p>
        </p:txBody>
      </p:sp>
      <p:sp>
        <p:nvSpPr>
          <p:cNvPr id="284" name="Shape 284"/>
          <p:cNvSpPr txBox="1"/>
          <p:nvPr/>
        </p:nvSpPr>
        <p:spPr>
          <a:xfrm>
            <a:off x="5734600" y="2419075"/>
            <a:ext cx="2233500" cy="34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6,12,15,24</a:t>
            </a:r>
            <a:endParaRPr/>
          </a:p>
        </p:txBody>
      </p:sp>
      <p:sp>
        <p:nvSpPr>
          <p:cNvPr id="285" name="Shape 285"/>
          <p:cNvSpPr txBox="1"/>
          <p:nvPr/>
        </p:nvSpPr>
        <p:spPr>
          <a:xfrm>
            <a:off x="5734600" y="2888725"/>
            <a:ext cx="2305500" cy="34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6,12,15,24,25</a:t>
            </a:r>
            <a:endParaRPr/>
          </a:p>
        </p:txBody>
      </p:sp>
      <p:sp>
        <p:nvSpPr>
          <p:cNvPr id="286" name="Shape 286"/>
          <p:cNvSpPr txBox="1"/>
          <p:nvPr/>
        </p:nvSpPr>
        <p:spPr>
          <a:xfrm>
            <a:off x="5718250" y="3358375"/>
            <a:ext cx="2338200" cy="36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6,12,15,24,25,44</a:t>
            </a:r>
            <a:endParaRPr/>
          </a:p>
        </p:txBody>
      </p:sp>
      <p:sp>
        <p:nvSpPr>
          <p:cNvPr id="287" name="Shape 287"/>
          <p:cNvSpPr txBox="1"/>
          <p:nvPr/>
        </p:nvSpPr>
        <p:spPr>
          <a:xfrm>
            <a:off x="5695425" y="3868613"/>
            <a:ext cx="2233500" cy="34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6,12,15,24,25,44,49</a:t>
            </a:r>
            <a:endParaRPr/>
          </a:p>
        </p:txBody>
      </p:sp>
      <p:sp>
        <p:nvSpPr>
          <p:cNvPr id="288" name="Shape 288"/>
          <p:cNvSpPr txBox="1"/>
          <p:nvPr/>
        </p:nvSpPr>
        <p:spPr>
          <a:xfrm>
            <a:off x="5770600" y="4358563"/>
            <a:ext cx="2233500" cy="34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6,12,15,24,25,44,49,50</a:t>
            </a:r>
            <a:endParaRPr/>
          </a:p>
        </p:txBody>
      </p:sp>
      <p:sp>
        <p:nvSpPr>
          <p:cNvPr id="289" name="Shape 289"/>
          <p:cNvSpPr txBox="1"/>
          <p:nvPr/>
        </p:nvSpPr>
        <p:spPr>
          <a:xfrm>
            <a:off x="5861950" y="4787425"/>
            <a:ext cx="2305500" cy="34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6,12,15,24,25,44,49,50,69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64"/>
                                        </p:tgtEl>
                                        <p:attrNameLst>
                                          <p:attrName>ppt_w</p:attrName>
                                        </p:attrNameLst>
                                      </p:cBhvr>
                                      <p:tavLst>
                                        <p:tav fmla="" tm="0">
                                          <p:val>
                                            <p:strVal val="#ppt_w"/>
                                          </p:val>
                                        </p:tav>
                                        <p:tav fmla="" tm="100000">
                                          <p:val>
                                            <p:strVal val="0"/>
                                          </p:val>
                                        </p:tav>
                                      </p:tavLst>
                                    </p:anim>
                                    <p:anim calcmode="lin" valueType="num">
                                      <p:cBhvr additive="base">
                                        <p:cTn dur="1000"/>
                                        <p:tgtEl>
                                          <p:spTgt spid="264"/>
                                        </p:tgtEl>
                                        <p:attrNameLst>
                                          <p:attrName>ppt_h</p:attrName>
                                        </p:attrNameLst>
                                      </p:cBhvr>
                                      <p:tavLst>
                                        <p:tav fmla="" tm="0">
                                          <p:val>
                                            <p:strVal val="#ppt_h"/>
                                          </p:val>
                                        </p:tav>
                                        <p:tav fmla="" tm="100000">
                                          <p:val>
                                            <p:strVal val="0"/>
                                          </p:val>
                                        </p:tav>
                                      </p:tavLst>
                                    </p:anim>
                                    <p:set>
                                      <p:cBhvr>
                                        <p:cTn dur="1" fill="hold">
                                          <p:stCondLst>
                                            <p:cond delay="1000"/>
                                          </p:stCondLst>
                                        </p:cTn>
                                        <p:tgtEl>
                                          <p:spTgt spid="26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72"/>
                                        </p:tgtEl>
                                        <p:attrNameLst>
                                          <p:attrName>ppt_w</p:attrName>
                                        </p:attrNameLst>
                                      </p:cBhvr>
                                      <p:tavLst>
                                        <p:tav fmla="" tm="0">
                                          <p:val>
                                            <p:strVal val="#ppt_w"/>
                                          </p:val>
                                        </p:tav>
                                        <p:tav fmla="" tm="100000">
                                          <p:val>
                                            <p:strVal val="0"/>
                                          </p:val>
                                        </p:tav>
                                      </p:tavLst>
                                    </p:anim>
                                    <p:anim calcmode="lin" valueType="num">
                                      <p:cBhvr additive="base">
                                        <p:cTn dur="1000"/>
                                        <p:tgtEl>
                                          <p:spTgt spid="272"/>
                                        </p:tgtEl>
                                        <p:attrNameLst>
                                          <p:attrName>ppt_h</p:attrName>
                                        </p:attrNameLst>
                                      </p:cBhvr>
                                      <p:tavLst>
                                        <p:tav fmla="" tm="0">
                                          <p:val>
                                            <p:strVal val="#ppt_h"/>
                                          </p:val>
                                        </p:tav>
                                        <p:tav fmla="" tm="100000">
                                          <p:val>
                                            <p:strVal val="0"/>
                                          </p:val>
                                        </p:tav>
                                      </p:tavLst>
                                    </p:anim>
                                    <p:set>
                                      <p:cBhvr>
                                        <p:cTn dur="1" fill="hold">
                                          <p:stCondLst>
                                            <p:cond delay="1000"/>
                                          </p:stCondLst>
                                        </p:cTn>
                                        <p:tgtEl>
                                          <p:spTgt spid="2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65"/>
                                        </p:tgtEl>
                                        <p:attrNameLst>
                                          <p:attrName>ppt_w</p:attrName>
                                        </p:attrNameLst>
                                      </p:cBhvr>
                                      <p:tavLst>
                                        <p:tav fmla="" tm="0">
                                          <p:val>
                                            <p:strVal val="#ppt_w"/>
                                          </p:val>
                                        </p:tav>
                                        <p:tav fmla="" tm="100000">
                                          <p:val>
                                            <p:strVal val="0"/>
                                          </p:val>
                                        </p:tav>
                                      </p:tavLst>
                                    </p:anim>
                                    <p:anim calcmode="lin" valueType="num">
                                      <p:cBhvr additive="base">
                                        <p:cTn dur="1000"/>
                                        <p:tgtEl>
                                          <p:spTgt spid="265"/>
                                        </p:tgtEl>
                                        <p:attrNameLst>
                                          <p:attrName>ppt_h</p:attrName>
                                        </p:attrNameLst>
                                      </p:cBhvr>
                                      <p:tavLst>
                                        <p:tav fmla="" tm="0">
                                          <p:val>
                                            <p:strVal val="#ppt_h"/>
                                          </p:val>
                                        </p:tav>
                                        <p:tav fmla="" tm="100000">
                                          <p:val>
                                            <p:strVal val="0"/>
                                          </p:val>
                                        </p:tav>
                                      </p:tavLst>
                                    </p:anim>
                                    <p:set>
                                      <p:cBhvr>
                                        <p:cTn dur="1" fill="hold">
                                          <p:stCondLst>
                                            <p:cond delay="1000"/>
                                          </p:stCondLst>
                                        </p:cTn>
                                        <p:tgtEl>
                                          <p:spTgt spid="26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500"/>
                                        <p:tgtEl>
                                          <p:spTgt spid="279"/>
                                        </p:tgtEl>
                                        <p:attrNameLst>
                                          <p:attrName>ppt_w</p:attrName>
                                        </p:attrNameLst>
                                      </p:cBhvr>
                                      <p:tavLst>
                                        <p:tav fmla="" tm="0">
                                          <p:val>
                                            <p:strVal val="#ppt_w"/>
                                          </p:val>
                                        </p:tav>
                                        <p:tav fmla="" tm="100000">
                                          <p:val>
                                            <p:strVal val="0"/>
                                          </p:val>
                                        </p:tav>
                                      </p:tavLst>
                                    </p:anim>
                                    <p:anim calcmode="lin" valueType="num">
                                      <p:cBhvr additive="base">
                                        <p:cTn dur="1500"/>
                                        <p:tgtEl>
                                          <p:spTgt spid="279"/>
                                        </p:tgtEl>
                                        <p:attrNameLst>
                                          <p:attrName>ppt_h</p:attrName>
                                        </p:attrNameLst>
                                      </p:cBhvr>
                                      <p:tavLst>
                                        <p:tav fmla="" tm="0">
                                          <p:val>
                                            <p:strVal val="#ppt_h"/>
                                          </p:val>
                                        </p:tav>
                                        <p:tav fmla="" tm="100000">
                                          <p:val>
                                            <p:strVal val="0"/>
                                          </p:val>
                                        </p:tav>
                                      </p:tavLst>
                                    </p:anim>
                                    <p:set>
                                      <p:cBhvr>
                                        <p:cTn dur="1" fill="hold">
                                          <p:stCondLst>
                                            <p:cond delay="1500"/>
                                          </p:stCondLst>
                                        </p:cTn>
                                        <p:tgtEl>
                                          <p:spTgt spid="2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80"/>
                                        </p:tgtEl>
                                        <p:attrNameLst>
                                          <p:attrName>ppt_w</p:attrName>
                                        </p:attrNameLst>
                                      </p:cBhvr>
                                      <p:tavLst>
                                        <p:tav fmla="" tm="0">
                                          <p:val>
                                            <p:strVal val="#ppt_w"/>
                                          </p:val>
                                        </p:tav>
                                        <p:tav fmla="" tm="100000">
                                          <p:val>
                                            <p:strVal val="0"/>
                                          </p:val>
                                        </p:tav>
                                      </p:tavLst>
                                    </p:anim>
                                    <p:anim calcmode="lin" valueType="num">
                                      <p:cBhvr additive="base">
                                        <p:cTn dur="1000"/>
                                        <p:tgtEl>
                                          <p:spTgt spid="280"/>
                                        </p:tgtEl>
                                        <p:attrNameLst>
                                          <p:attrName>ppt_h</p:attrName>
                                        </p:attrNameLst>
                                      </p:cBhvr>
                                      <p:tavLst>
                                        <p:tav fmla="" tm="0">
                                          <p:val>
                                            <p:strVal val="#ppt_h"/>
                                          </p:val>
                                        </p:tav>
                                        <p:tav fmla="" tm="100000">
                                          <p:val>
                                            <p:strVal val="0"/>
                                          </p:val>
                                        </p:tav>
                                      </p:tavLst>
                                    </p:anim>
                                    <p:set>
                                      <p:cBhvr>
                                        <p:cTn dur="1" fill="hold">
                                          <p:stCondLst>
                                            <p:cond delay="1000"/>
                                          </p:stCondLst>
                                        </p:cTn>
                                        <p:tgtEl>
                                          <p:spTgt spid="28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73"/>
                                        </p:tgtEl>
                                        <p:attrNameLst>
                                          <p:attrName>ppt_w</p:attrName>
                                        </p:attrNameLst>
                                      </p:cBhvr>
                                      <p:tavLst>
                                        <p:tav fmla="" tm="0">
                                          <p:val>
                                            <p:strVal val="#ppt_w"/>
                                          </p:val>
                                        </p:tav>
                                        <p:tav fmla="" tm="100000">
                                          <p:val>
                                            <p:strVal val="0"/>
                                          </p:val>
                                        </p:tav>
                                      </p:tavLst>
                                    </p:anim>
                                    <p:anim calcmode="lin" valueType="num">
                                      <p:cBhvr additive="base">
                                        <p:cTn dur="1000"/>
                                        <p:tgtEl>
                                          <p:spTgt spid="273"/>
                                        </p:tgtEl>
                                        <p:attrNameLst>
                                          <p:attrName>ppt_h</p:attrName>
                                        </p:attrNameLst>
                                      </p:cBhvr>
                                      <p:tavLst>
                                        <p:tav fmla="" tm="0">
                                          <p:val>
                                            <p:strVal val="#ppt_h"/>
                                          </p:val>
                                        </p:tav>
                                        <p:tav fmla="" tm="100000">
                                          <p:val>
                                            <p:strVal val="0"/>
                                          </p:val>
                                        </p:tav>
                                      </p:tavLst>
                                    </p:anim>
                                    <p:set>
                                      <p:cBhvr>
                                        <p:cTn dur="1" fill="hold">
                                          <p:stCondLst>
                                            <p:cond delay="1000"/>
                                          </p:stCondLst>
                                        </p:cTn>
                                        <p:tgtEl>
                                          <p:spTgt spid="2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100"/>
                                        <p:tgtEl>
                                          <p:spTgt spid="271"/>
                                        </p:tgtEl>
                                        <p:attrNameLst>
                                          <p:attrName>ppt_w</p:attrName>
                                        </p:attrNameLst>
                                      </p:cBhvr>
                                      <p:tavLst>
                                        <p:tav fmla="" tm="0">
                                          <p:val>
                                            <p:strVal val="#ppt_w"/>
                                          </p:val>
                                        </p:tav>
                                        <p:tav fmla="" tm="100000">
                                          <p:val>
                                            <p:strVal val="0"/>
                                          </p:val>
                                        </p:tav>
                                      </p:tavLst>
                                    </p:anim>
                                    <p:anim calcmode="lin" valueType="num">
                                      <p:cBhvr additive="base">
                                        <p:cTn dur="1100"/>
                                        <p:tgtEl>
                                          <p:spTgt spid="271"/>
                                        </p:tgtEl>
                                        <p:attrNameLst>
                                          <p:attrName>ppt_h</p:attrName>
                                        </p:attrNameLst>
                                      </p:cBhvr>
                                      <p:tavLst>
                                        <p:tav fmla="" tm="0">
                                          <p:val>
                                            <p:strVal val="#ppt_h"/>
                                          </p:val>
                                        </p:tav>
                                        <p:tav fmla="" tm="100000">
                                          <p:val>
                                            <p:strVal val="0"/>
                                          </p:val>
                                        </p:tav>
                                      </p:tavLst>
                                    </p:anim>
                                    <p:set>
                                      <p:cBhvr>
                                        <p:cTn dur="1" fill="hold">
                                          <p:stCondLst>
                                            <p:cond delay="1100"/>
                                          </p:stCondLst>
                                        </p:cTn>
                                        <p:tgtEl>
                                          <p:spTgt spid="271"/>
                                        </p:tgtEl>
                                        <p:attrNameLst>
                                          <p:attrName>style.visibility</p:attrName>
                                        </p:attrNameLst>
                                      </p:cBhvr>
                                      <p:to>
                                        <p:strVal val="hidden"/>
                                      </p:to>
                                    </p:se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66"/>
                                        </p:tgtEl>
                                        <p:attrNameLst>
                                          <p:attrName>ppt_w</p:attrName>
                                        </p:attrNameLst>
                                      </p:cBhvr>
                                      <p:tavLst>
                                        <p:tav fmla="" tm="0">
                                          <p:val>
                                            <p:strVal val="#ppt_w"/>
                                          </p:val>
                                        </p:tav>
                                        <p:tav fmla="" tm="100000">
                                          <p:val>
                                            <p:strVal val="0"/>
                                          </p:val>
                                        </p:tav>
                                      </p:tavLst>
                                    </p:anim>
                                    <p:anim calcmode="lin" valueType="num">
                                      <p:cBhvr additive="base">
                                        <p:cTn dur="1000"/>
                                        <p:tgtEl>
                                          <p:spTgt spid="266"/>
                                        </p:tgtEl>
                                        <p:attrNameLst>
                                          <p:attrName>ppt_h</p:attrName>
                                        </p:attrNameLst>
                                      </p:cBhvr>
                                      <p:tavLst>
                                        <p:tav fmla="" tm="0">
                                          <p:val>
                                            <p:strVal val="#ppt_h"/>
                                          </p:val>
                                        </p:tav>
                                        <p:tav fmla="" tm="100000">
                                          <p:val>
                                            <p:strVal val="0"/>
                                          </p:val>
                                        </p:tav>
                                      </p:tavLst>
                                    </p:anim>
                                    <p:set>
                                      <p:cBhvr>
                                        <p:cTn dur="1" fill="hold">
                                          <p:stCondLst>
                                            <p:cond delay="1000"/>
                                          </p:stCondLst>
                                        </p:cTn>
                                        <p:tgtEl>
                                          <p:spTgt spid="26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76"/>
                                        </p:tgtEl>
                                        <p:attrNameLst>
                                          <p:attrName>ppt_w</p:attrName>
                                        </p:attrNameLst>
                                      </p:cBhvr>
                                      <p:tavLst>
                                        <p:tav fmla="" tm="0">
                                          <p:val>
                                            <p:strVal val="#ppt_w"/>
                                          </p:val>
                                        </p:tav>
                                        <p:tav fmla="" tm="100000">
                                          <p:val>
                                            <p:strVal val="0"/>
                                          </p:val>
                                        </p:tav>
                                      </p:tavLst>
                                    </p:anim>
                                    <p:anim calcmode="lin" valueType="num">
                                      <p:cBhvr additive="base">
                                        <p:cTn dur="1000"/>
                                        <p:tgtEl>
                                          <p:spTgt spid="276"/>
                                        </p:tgtEl>
                                        <p:attrNameLst>
                                          <p:attrName>ppt_h</p:attrName>
                                        </p:attrNameLst>
                                      </p:cBhvr>
                                      <p:tavLst>
                                        <p:tav fmla="" tm="0">
                                          <p:val>
                                            <p:strVal val="#ppt_h"/>
                                          </p:val>
                                        </p:tav>
                                        <p:tav fmla="" tm="100000">
                                          <p:val>
                                            <p:strVal val="0"/>
                                          </p:val>
                                        </p:tav>
                                      </p:tavLst>
                                    </p:anim>
                                    <p:set>
                                      <p:cBhvr>
                                        <p:cTn dur="1" fill="hold">
                                          <p:stCondLst>
                                            <p:cond delay="1000"/>
                                          </p:stCondLst>
                                        </p:cTn>
                                        <p:tgtEl>
                                          <p:spTgt spid="27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68"/>
                                        </p:tgtEl>
                                        <p:attrNameLst>
                                          <p:attrName>ppt_w</p:attrName>
                                        </p:attrNameLst>
                                      </p:cBhvr>
                                      <p:tavLst>
                                        <p:tav fmla="" tm="0">
                                          <p:val>
                                            <p:strVal val="#ppt_w"/>
                                          </p:val>
                                        </p:tav>
                                        <p:tav fmla="" tm="100000">
                                          <p:val>
                                            <p:strVal val="0"/>
                                          </p:val>
                                        </p:tav>
                                      </p:tavLst>
                                    </p:anim>
                                    <p:anim calcmode="lin" valueType="num">
                                      <p:cBhvr additive="base">
                                        <p:cTn dur="1000"/>
                                        <p:tgtEl>
                                          <p:spTgt spid="268"/>
                                        </p:tgtEl>
                                        <p:attrNameLst>
                                          <p:attrName>ppt_h</p:attrName>
                                        </p:attrNameLst>
                                      </p:cBhvr>
                                      <p:tavLst>
                                        <p:tav fmla="" tm="0">
                                          <p:val>
                                            <p:strVal val="#ppt_h"/>
                                          </p:val>
                                        </p:tav>
                                        <p:tav fmla="" tm="100000">
                                          <p:val>
                                            <p:strVal val="0"/>
                                          </p:val>
                                        </p:tav>
                                      </p:tavLst>
                                    </p:anim>
                                    <p:set>
                                      <p:cBhvr>
                                        <p:cTn dur="1" fill="hold">
                                          <p:stCondLst>
                                            <p:cond delay="1000"/>
                                          </p:stCondLst>
                                        </p:cTn>
                                        <p:tgtEl>
                                          <p:spTgt spid="26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78"/>
                                        </p:tgtEl>
                                        <p:attrNameLst>
                                          <p:attrName>ppt_w</p:attrName>
                                        </p:attrNameLst>
                                      </p:cBhvr>
                                      <p:tavLst>
                                        <p:tav fmla="" tm="0">
                                          <p:val>
                                            <p:strVal val="#ppt_w"/>
                                          </p:val>
                                        </p:tav>
                                        <p:tav fmla="" tm="100000">
                                          <p:val>
                                            <p:strVal val="0"/>
                                          </p:val>
                                        </p:tav>
                                      </p:tavLst>
                                    </p:anim>
                                    <p:anim calcmode="lin" valueType="num">
                                      <p:cBhvr additive="base">
                                        <p:cTn dur="1000"/>
                                        <p:tgtEl>
                                          <p:spTgt spid="278"/>
                                        </p:tgtEl>
                                        <p:attrNameLst>
                                          <p:attrName>ppt_h</p:attrName>
                                        </p:attrNameLst>
                                      </p:cBhvr>
                                      <p:tavLst>
                                        <p:tav fmla="" tm="0">
                                          <p:val>
                                            <p:strVal val="#ppt_h"/>
                                          </p:val>
                                        </p:tav>
                                        <p:tav fmla="" tm="100000">
                                          <p:val>
                                            <p:strVal val="0"/>
                                          </p:val>
                                        </p:tav>
                                      </p:tavLst>
                                    </p:anim>
                                    <p:set>
                                      <p:cBhvr>
                                        <p:cTn dur="1" fill="hold">
                                          <p:stCondLst>
                                            <p:cond delay="1000"/>
                                          </p:stCondLst>
                                        </p:cTn>
                                        <p:tgtEl>
                                          <p:spTgt spid="2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67"/>
                                        </p:tgtEl>
                                        <p:attrNameLst>
                                          <p:attrName>ppt_w</p:attrName>
                                        </p:attrNameLst>
                                      </p:cBhvr>
                                      <p:tavLst>
                                        <p:tav fmla="" tm="0">
                                          <p:val>
                                            <p:strVal val="#ppt_w"/>
                                          </p:val>
                                        </p:tav>
                                        <p:tav fmla="" tm="100000">
                                          <p:val>
                                            <p:strVal val="0"/>
                                          </p:val>
                                        </p:tav>
                                      </p:tavLst>
                                    </p:anim>
                                    <p:anim calcmode="lin" valueType="num">
                                      <p:cBhvr additive="base">
                                        <p:cTn dur="1000"/>
                                        <p:tgtEl>
                                          <p:spTgt spid="267"/>
                                        </p:tgtEl>
                                        <p:attrNameLst>
                                          <p:attrName>ppt_h</p:attrName>
                                        </p:attrNameLst>
                                      </p:cBhvr>
                                      <p:tavLst>
                                        <p:tav fmla="" tm="0">
                                          <p:val>
                                            <p:strVal val="#ppt_h"/>
                                          </p:val>
                                        </p:tav>
                                        <p:tav fmla="" tm="100000">
                                          <p:val>
                                            <p:strVal val="0"/>
                                          </p:val>
                                        </p:tav>
                                      </p:tavLst>
                                    </p:anim>
                                    <p:set>
                                      <p:cBhvr>
                                        <p:cTn dur="1" fill="hold">
                                          <p:stCondLst>
                                            <p:cond delay="1000"/>
                                          </p:stCondLst>
                                        </p:cTn>
                                        <p:tgtEl>
                                          <p:spTgt spid="26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77"/>
                                        </p:tgtEl>
                                        <p:attrNameLst>
                                          <p:attrName>ppt_w</p:attrName>
                                        </p:attrNameLst>
                                      </p:cBhvr>
                                      <p:tavLst>
                                        <p:tav fmla="" tm="0">
                                          <p:val>
                                            <p:strVal val="#ppt_w"/>
                                          </p:val>
                                        </p:tav>
                                        <p:tav fmla="" tm="100000">
                                          <p:val>
                                            <p:strVal val="0"/>
                                          </p:val>
                                        </p:tav>
                                      </p:tavLst>
                                    </p:anim>
                                    <p:anim calcmode="lin" valueType="num">
                                      <p:cBhvr additive="base">
                                        <p:cTn dur="1000"/>
                                        <p:tgtEl>
                                          <p:spTgt spid="277"/>
                                        </p:tgtEl>
                                        <p:attrNameLst>
                                          <p:attrName>ppt_h</p:attrName>
                                        </p:attrNameLst>
                                      </p:cBhvr>
                                      <p:tavLst>
                                        <p:tav fmla="" tm="0">
                                          <p:val>
                                            <p:strVal val="#ppt_h"/>
                                          </p:val>
                                        </p:tav>
                                        <p:tav fmla="" tm="100000">
                                          <p:val>
                                            <p:strVal val="0"/>
                                          </p:val>
                                        </p:tav>
                                      </p:tavLst>
                                    </p:anim>
                                    <p:set>
                                      <p:cBhvr>
                                        <p:cTn dur="1" fill="hold">
                                          <p:stCondLst>
                                            <p:cond delay="1000"/>
                                          </p:stCondLst>
                                        </p:cTn>
                                        <p:tgtEl>
                                          <p:spTgt spid="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75"/>
                                        </p:tgtEl>
                                        <p:attrNameLst>
                                          <p:attrName>ppt_w</p:attrName>
                                        </p:attrNameLst>
                                      </p:cBhvr>
                                      <p:tavLst>
                                        <p:tav fmla="" tm="0">
                                          <p:val>
                                            <p:strVal val="#ppt_w"/>
                                          </p:val>
                                        </p:tav>
                                        <p:tav fmla="" tm="100000">
                                          <p:val>
                                            <p:strVal val="0"/>
                                          </p:val>
                                        </p:tav>
                                      </p:tavLst>
                                    </p:anim>
                                    <p:anim calcmode="lin" valueType="num">
                                      <p:cBhvr additive="base">
                                        <p:cTn dur="1000"/>
                                        <p:tgtEl>
                                          <p:spTgt spid="275"/>
                                        </p:tgtEl>
                                        <p:attrNameLst>
                                          <p:attrName>ppt_h</p:attrName>
                                        </p:attrNameLst>
                                      </p:cBhvr>
                                      <p:tavLst>
                                        <p:tav fmla="" tm="0">
                                          <p:val>
                                            <p:strVal val="#ppt_h"/>
                                          </p:val>
                                        </p:tav>
                                        <p:tav fmla="" tm="100000">
                                          <p:val>
                                            <p:strVal val="0"/>
                                          </p:val>
                                        </p:tav>
                                      </p:tavLst>
                                    </p:anim>
                                    <p:set>
                                      <p:cBhvr>
                                        <p:cTn dur="1" fill="hold">
                                          <p:stCondLst>
                                            <p:cond delay="1000"/>
                                          </p:stCondLst>
                                        </p:cTn>
                                        <p:tgtEl>
                                          <p:spTgt spid="2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70"/>
                                        </p:tgtEl>
                                        <p:attrNameLst>
                                          <p:attrName>ppt_w</p:attrName>
                                        </p:attrNameLst>
                                      </p:cBhvr>
                                      <p:tavLst>
                                        <p:tav fmla="" tm="0">
                                          <p:val>
                                            <p:strVal val="#ppt_w"/>
                                          </p:val>
                                        </p:tav>
                                        <p:tav fmla="" tm="100000">
                                          <p:val>
                                            <p:strVal val="0"/>
                                          </p:val>
                                        </p:tav>
                                      </p:tavLst>
                                    </p:anim>
                                    <p:anim calcmode="lin" valueType="num">
                                      <p:cBhvr additive="base">
                                        <p:cTn dur="1000"/>
                                        <p:tgtEl>
                                          <p:spTgt spid="270"/>
                                        </p:tgtEl>
                                        <p:attrNameLst>
                                          <p:attrName>ppt_h</p:attrName>
                                        </p:attrNameLst>
                                      </p:cBhvr>
                                      <p:tavLst>
                                        <p:tav fmla="" tm="0">
                                          <p:val>
                                            <p:strVal val="#ppt_h"/>
                                          </p:val>
                                        </p:tav>
                                        <p:tav fmla="" tm="100000">
                                          <p:val>
                                            <p:strVal val="0"/>
                                          </p:val>
                                        </p:tav>
                                      </p:tavLst>
                                    </p:anim>
                                    <p:set>
                                      <p:cBhvr>
                                        <p:cTn dur="1" fill="hold">
                                          <p:stCondLst>
                                            <p:cond delay="1000"/>
                                          </p:stCondLst>
                                        </p:cTn>
                                        <p:tgtEl>
                                          <p:spTgt spid="27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74"/>
                                        </p:tgtEl>
                                        <p:attrNameLst>
                                          <p:attrName>ppt_w</p:attrName>
                                        </p:attrNameLst>
                                      </p:cBhvr>
                                      <p:tavLst>
                                        <p:tav fmla="" tm="0">
                                          <p:val>
                                            <p:strVal val="#ppt_w"/>
                                          </p:val>
                                        </p:tav>
                                        <p:tav fmla="" tm="100000">
                                          <p:val>
                                            <p:strVal val="0"/>
                                          </p:val>
                                        </p:tav>
                                      </p:tavLst>
                                    </p:anim>
                                    <p:anim calcmode="lin" valueType="num">
                                      <p:cBhvr additive="base">
                                        <p:cTn dur="1000"/>
                                        <p:tgtEl>
                                          <p:spTgt spid="274"/>
                                        </p:tgtEl>
                                        <p:attrNameLst>
                                          <p:attrName>ppt_h</p:attrName>
                                        </p:attrNameLst>
                                      </p:cBhvr>
                                      <p:tavLst>
                                        <p:tav fmla="" tm="0">
                                          <p:val>
                                            <p:strVal val="#ppt_h"/>
                                          </p:val>
                                        </p:tav>
                                        <p:tav fmla="" tm="100000">
                                          <p:val>
                                            <p:strVal val="0"/>
                                          </p:val>
                                        </p:tav>
                                      </p:tavLst>
                                    </p:anim>
                                    <p:set>
                                      <p:cBhvr>
                                        <p:cTn dur="1" fill="hold">
                                          <p:stCondLst>
                                            <p:cond delay="1000"/>
                                          </p:stCondLst>
                                        </p:cTn>
                                        <p:tgtEl>
                                          <p:spTgt spid="2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69"/>
                                        </p:tgtEl>
                                        <p:attrNameLst>
                                          <p:attrName>ppt_w</p:attrName>
                                        </p:attrNameLst>
                                      </p:cBhvr>
                                      <p:tavLst>
                                        <p:tav fmla="" tm="0">
                                          <p:val>
                                            <p:strVal val="#ppt_w"/>
                                          </p:val>
                                        </p:tav>
                                        <p:tav fmla="" tm="100000">
                                          <p:val>
                                            <p:strVal val="0"/>
                                          </p:val>
                                        </p:tav>
                                      </p:tavLst>
                                    </p:anim>
                                    <p:anim calcmode="lin" valueType="num">
                                      <p:cBhvr additive="base">
                                        <p:cTn dur="1000"/>
                                        <p:tgtEl>
                                          <p:spTgt spid="269"/>
                                        </p:tgtEl>
                                        <p:attrNameLst>
                                          <p:attrName>ppt_h</p:attrName>
                                        </p:attrNameLst>
                                      </p:cBhvr>
                                      <p:tavLst>
                                        <p:tav fmla="" tm="0">
                                          <p:val>
                                            <p:strVal val="#ppt_h"/>
                                          </p:val>
                                        </p:tav>
                                        <p:tav fmla="" tm="100000">
                                          <p:val>
                                            <p:strVal val="0"/>
                                          </p:val>
                                        </p:tav>
                                      </p:tavLst>
                                    </p:anim>
                                    <p:set>
                                      <p:cBhvr>
                                        <p:cTn dur="1" fill="hold">
                                          <p:stCondLst>
                                            <p:cond delay="1000"/>
                                          </p:stCondLst>
                                        </p:cTn>
                                        <p:tgtEl>
                                          <p:spTgt spid="26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t>
            </a:r>
            <a:endParaRPr/>
          </a:p>
          <a:p>
            <a:pPr indent="0" lvl="0" marL="0">
              <a:spcBef>
                <a:spcPts val="0"/>
              </a:spcBef>
              <a:spcAft>
                <a:spcPts val="0"/>
              </a:spcAft>
              <a:buNone/>
            </a:pPr>
            <a:r>
              <a:t/>
            </a:r>
            <a:endParaRPr/>
          </a:p>
        </p:txBody>
      </p:sp>
      <p:sp>
        <p:nvSpPr>
          <p:cNvPr id="295" name="Shape 295"/>
          <p:cNvSpPr txBox="1"/>
          <p:nvPr/>
        </p:nvSpPr>
        <p:spPr>
          <a:xfrm>
            <a:off x="521950" y="1578575"/>
            <a:ext cx="7764300" cy="264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Binary search tree can be used </a:t>
            </a:r>
            <a:r>
              <a:rPr lang="en"/>
              <a:t>both as a dictionary and as a priority queue.</a:t>
            </a:r>
            <a:endParaRPr/>
          </a:p>
          <a:p>
            <a:pPr indent="0" lvl="0" marL="0">
              <a:spcBef>
                <a:spcPts val="0"/>
              </a:spcBef>
              <a:spcAft>
                <a:spcPts val="0"/>
              </a:spcAft>
              <a:buNone/>
            </a:pPr>
            <a:r>
              <a:rPr lang="en"/>
              <a:t>				</a:t>
            </a:r>
            <a:endParaRPr/>
          </a:p>
          <a:p>
            <a:pPr indent="0" lvl="0" marL="0">
              <a:spcBef>
                <a:spcPts val="0"/>
              </a:spcBef>
              <a:spcAft>
                <a:spcPts val="0"/>
              </a:spcAft>
              <a:buNone/>
            </a:pPr>
            <a:r>
              <a:rPr lang="en"/>
              <a:t>Basic operations on a binary search tree take time proportional to the height of the tree. For a complete binary tree with n nodes, such operations run in O(lg n)worst-case time.</a:t>
            </a:r>
            <a:endParaRPr/>
          </a:p>
          <a:p>
            <a:pPr indent="0" lvl="0" marL="0">
              <a:spcBef>
                <a:spcPts val="0"/>
              </a:spcBef>
              <a:spcAft>
                <a:spcPts val="0"/>
              </a:spcAft>
              <a:buNone/>
            </a:pPr>
            <a:r>
              <a:rPr lang="en"/>
              <a:t>				</a:t>
            </a:r>
            <a:endParaRPr/>
          </a:p>
          <a:p>
            <a:pPr indent="0" lvl="0" marL="0">
              <a:spcBef>
                <a:spcPts val="0"/>
              </a:spcBef>
              <a:spcAft>
                <a:spcPts val="0"/>
              </a:spcAft>
              <a:buNone/>
            </a:pPr>
            <a:r>
              <a:rPr lang="en"/>
              <a:t>			</a:t>
            </a:r>
            <a:endParaRPr/>
          </a:p>
          <a:p>
            <a:pPr indent="0" lvl="0" marL="0">
              <a:spcBef>
                <a:spcPts val="0"/>
              </a:spcBef>
              <a:spcAft>
                <a:spcPts val="0"/>
              </a:spcAft>
              <a:buNone/>
            </a:pPr>
            <a:r>
              <a:rPr lang="en"/>
              <a:t>		</a:t>
            </a:r>
            <a:endParaRPr/>
          </a:p>
          <a:p>
            <a:pPr indent="0" lvl="0" marL="0">
              <a:spcBef>
                <a:spcPts val="0"/>
              </a:spcBef>
              <a:spcAft>
                <a:spcPts val="0"/>
              </a:spcAft>
              <a:buClr>
                <a:schemeClr val="dk1"/>
              </a:buClr>
              <a:buSzPts val="1100"/>
              <a:buFont typeface="Arial"/>
              <a:buNone/>
            </a:pPr>
            <a:r>
              <a:rPr lang="en"/>
              <a:t>	 			</a:t>
            </a:r>
            <a:endParaRPr/>
          </a:p>
          <a:p>
            <a:pPr indent="0" lvl="0" marL="0">
              <a:spcBef>
                <a:spcPts val="0"/>
              </a:spcBef>
              <a:spcAft>
                <a:spcPts val="0"/>
              </a:spcAft>
              <a:buClr>
                <a:schemeClr val="dk1"/>
              </a:buClr>
              <a:buSzPts val="1100"/>
              <a:buFont typeface="Arial"/>
              <a:buNone/>
            </a:pPr>
            <a:r>
              <a:rPr lang="en"/>
              <a:t>		</a:t>
            </a:r>
            <a:endParaRPr/>
          </a:p>
          <a:p>
            <a:pPr indent="0" lvl="0" marL="0">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16900"/>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PROBLEMS STATEMENT?</a:t>
            </a:r>
            <a:endParaRPr/>
          </a:p>
        </p:txBody>
      </p:sp>
      <p:grpSp>
        <p:nvGrpSpPr>
          <p:cNvPr id="66" name="Shape 66"/>
          <p:cNvGrpSpPr/>
          <p:nvPr/>
        </p:nvGrpSpPr>
        <p:grpSpPr>
          <a:xfrm>
            <a:off x="1387325" y="1304875"/>
            <a:ext cx="2632500" cy="3416400"/>
            <a:chOff x="6212550" y="1304875"/>
            <a:chExt cx="2632500" cy="3416400"/>
          </a:xfrm>
        </p:grpSpPr>
        <p:sp>
          <p:nvSpPr>
            <p:cNvPr id="67" name="Shape 6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9" name="Shape 69"/>
          <p:cNvSpPr txBox="1"/>
          <p:nvPr>
            <p:ph idx="4294967295" type="body"/>
          </p:nvPr>
        </p:nvSpPr>
        <p:spPr>
          <a:xfrm>
            <a:off x="1453225" y="1304875"/>
            <a:ext cx="2494500" cy="46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ARRAYS:</a:t>
            </a:r>
            <a:endParaRPr>
              <a:solidFill>
                <a:schemeClr val="lt1"/>
              </a:solidFill>
            </a:endParaRPr>
          </a:p>
        </p:txBody>
      </p:sp>
      <p:sp>
        <p:nvSpPr>
          <p:cNvPr id="70" name="Shape 70"/>
          <p:cNvSpPr txBox="1"/>
          <p:nvPr>
            <p:ph idx="4294967295" type="body"/>
          </p:nvPr>
        </p:nvSpPr>
        <p:spPr>
          <a:xfrm>
            <a:off x="1461175" y="1850300"/>
            <a:ext cx="2478600" cy="279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The problem with a sorted array is that elements can't be inserted and removed efficiently.</a:t>
            </a:r>
            <a:endParaRPr sz="1600"/>
          </a:p>
        </p:txBody>
      </p:sp>
      <p:grpSp>
        <p:nvGrpSpPr>
          <p:cNvPr id="71" name="Shape 71"/>
          <p:cNvGrpSpPr/>
          <p:nvPr/>
        </p:nvGrpSpPr>
        <p:grpSpPr>
          <a:xfrm>
            <a:off x="5576925" y="1304875"/>
            <a:ext cx="2632500" cy="3416400"/>
            <a:chOff x="6212550" y="1304875"/>
            <a:chExt cx="2632500" cy="3416400"/>
          </a:xfrm>
        </p:grpSpPr>
        <p:sp>
          <p:nvSpPr>
            <p:cNvPr id="72" name="Shape 7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4" name="Shape 74"/>
          <p:cNvSpPr txBox="1"/>
          <p:nvPr>
            <p:ph idx="4294967295" type="body"/>
          </p:nvPr>
        </p:nvSpPr>
        <p:spPr>
          <a:xfrm>
            <a:off x="5645925" y="1304875"/>
            <a:ext cx="2494500" cy="46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BINARY TREE</a:t>
            </a:r>
            <a:r>
              <a:rPr lang="en">
                <a:solidFill>
                  <a:schemeClr val="lt1"/>
                </a:solidFill>
              </a:rPr>
              <a:t>:</a:t>
            </a:r>
            <a:endParaRPr>
              <a:solidFill>
                <a:schemeClr val="lt1"/>
              </a:solidFill>
            </a:endParaRPr>
          </a:p>
        </p:txBody>
      </p:sp>
      <p:sp>
        <p:nvSpPr>
          <p:cNvPr id="75" name="Shape 75"/>
          <p:cNvSpPr txBox="1"/>
          <p:nvPr>
            <p:ph idx="4294967295" type="body"/>
          </p:nvPr>
        </p:nvSpPr>
        <p:spPr>
          <a:xfrm>
            <a:off x="5653875" y="1850300"/>
            <a:ext cx="2478600" cy="2794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t>The tree is just having  two children but no particular order is maintained.But insertion and deletion has become easy.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Solution</a:t>
            </a:r>
            <a:endParaRPr/>
          </a:p>
        </p:txBody>
      </p:sp>
      <p:sp>
        <p:nvSpPr>
          <p:cNvPr id="81" name="Shape 8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BINARY SEARCH TREE </a:t>
            </a:r>
            <a:endParaRPr/>
          </a:p>
        </p:txBody>
      </p:sp>
      <p:sp>
        <p:nvSpPr>
          <p:cNvPr id="82" name="Shape 8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rPr lang="en"/>
              <a:t>But the major function for having a tree was not only for </a:t>
            </a:r>
            <a:r>
              <a:rPr lang="en"/>
              <a:t>efficient insertion and deletion but also for performing operations like SEARCHING,</a:t>
            </a:r>
            <a:r>
              <a:rPr lang="en"/>
              <a:t> SORTED ORDER,RANGE-</a:t>
            </a:r>
            <a:r>
              <a:rPr lang="en"/>
              <a:t>INQUIRY</a:t>
            </a:r>
            <a:r>
              <a:rPr lang="en"/>
              <a:t>.All in O(logn) mostly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1577850" y="348650"/>
            <a:ext cx="59883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Properties of a Binary Search Tree</a:t>
            </a:r>
            <a:endParaRPr/>
          </a:p>
        </p:txBody>
      </p:sp>
      <p:sp>
        <p:nvSpPr>
          <p:cNvPr id="88" name="Shape 88"/>
          <p:cNvSpPr txBox="1"/>
          <p:nvPr>
            <p:ph idx="1" type="body"/>
          </p:nvPr>
        </p:nvSpPr>
        <p:spPr>
          <a:xfrm>
            <a:off x="1577850" y="1231825"/>
            <a:ext cx="6421800" cy="1189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All elements kept in the tree are unique</a:t>
            </a:r>
            <a:endParaRPr/>
          </a:p>
          <a:p>
            <a:pPr indent="-342900" lvl="0" marL="457200" rtl="0">
              <a:spcBef>
                <a:spcPts val="0"/>
              </a:spcBef>
              <a:spcAft>
                <a:spcPts val="0"/>
              </a:spcAft>
              <a:buSzPts val="1800"/>
              <a:buChar char="●"/>
            </a:pPr>
            <a:r>
              <a:rPr lang="en"/>
              <a:t>Value (key) of the Left child &lt; Value </a:t>
            </a:r>
            <a:r>
              <a:rPr lang="en"/>
              <a:t>(key) of the Root</a:t>
            </a:r>
            <a:endParaRPr/>
          </a:p>
          <a:p>
            <a:pPr indent="-342900" lvl="0" marL="457200" rtl="0">
              <a:spcBef>
                <a:spcPts val="0"/>
              </a:spcBef>
              <a:spcAft>
                <a:spcPts val="0"/>
              </a:spcAft>
              <a:buSzPts val="1800"/>
              <a:buChar char="●"/>
            </a:pPr>
            <a:r>
              <a:rPr lang="en"/>
              <a:t>Value (key) of the Root &lt; Value (key) of the Right child</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89" name="Shape 89"/>
          <p:cNvPicPr preferRelativeResize="0"/>
          <p:nvPr/>
        </p:nvPicPr>
        <p:blipFill>
          <a:blip r:embed="rId3">
            <a:alphaModFix/>
          </a:blip>
          <a:stretch>
            <a:fillRect/>
          </a:stretch>
        </p:blipFill>
        <p:spPr>
          <a:xfrm>
            <a:off x="2866875" y="2473950"/>
            <a:ext cx="2951175" cy="245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0047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Challenges deep-dive</a:t>
            </a:r>
            <a:endParaRPr/>
          </a:p>
        </p:txBody>
      </p:sp>
      <p:sp>
        <p:nvSpPr>
          <p:cNvPr id="95" name="Shape 9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6" name="Shape 9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a:lnSpc>
                <a:spcPct val="100000"/>
              </a:lnSpc>
              <a:spcBef>
                <a:spcPts val="0"/>
              </a:spcBef>
              <a:spcAft>
                <a:spcPts val="0"/>
              </a:spcAft>
              <a:buNone/>
            </a:pPr>
            <a:r>
              <a:rPr lang="en">
                <a:solidFill>
                  <a:schemeClr val="lt1"/>
                </a:solidFill>
              </a:rPr>
              <a:t>Insertion</a:t>
            </a:r>
            <a:endParaRPr>
              <a:solidFill>
                <a:schemeClr val="lt1"/>
              </a:solidFill>
            </a:endParaRPr>
          </a:p>
        </p:txBody>
      </p:sp>
      <p:sp>
        <p:nvSpPr>
          <p:cNvPr id="97" name="Shape 9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t>1. Start from root.</a:t>
            </a:r>
            <a:endParaRPr b="1" sz="1200"/>
          </a:p>
          <a:p>
            <a:pPr indent="0" lvl="0" marL="0" rtl="0">
              <a:spcBef>
                <a:spcPts val="800"/>
              </a:spcBef>
              <a:spcAft>
                <a:spcPts val="0"/>
              </a:spcAft>
              <a:buClr>
                <a:schemeClr val="dk1"/>
              </a:buClr>
              <a:buSzPts val="1100"/>
              <a:buFont typeface="Arial"/>
              <a:buNone/>
            </a:pPr>
            <a:r>
              <a:rPr b="1" lang="en" sz="1200"/>
              <a:t>2. Compare the inserting element with root, if less than root, then recurse for left, else recurse for right.</a:t>
            </a:r>
            <a:endParaRPr b="1" sz="1200"/>
          </a:p>
          <a:p>
            <a:pPr indent="0" lvl="0" marL="0" rtl="0">
              <a:spcBef>
                <a:spcPts val="800"/>
              </a:spcBef>
              <a:spcAft>
                <a:spcPts val="0"/>
              </a:spcAft>
              <a:buClr>
                <a:schemeClr val="dk1"/>
              </a:buClr>
              <a:buSzPts val="1100"/>
              <a:buFont typeface="Arial"/>
              <a:buNone/>
            </a:pPr>
            <a:r>
              <a:rPr b="1" lang="en" sz="1200"/>
              <a:t>3. After reaching end,just insert that node at left(if less than current) else right.</a:t>
            </a:r>
            <a:endParaRPr b="1" sz="1200"/>
          </a:p>
          <a:p>
            <a:pPr indent="0" lvl="0" marL="0">
              <a:spcBef>
                <a:spcPts val="800"/>
              </a:spcBef>
              <a:spcAft>
                <a:spcPts val="800"/>
              </a:spcAft>
              <a:buNone/>
            </a:pPr>
            <a:r>
              <a:t/>
            </a:r>
            <a:endParaRPr b="1" sz="1600"/>
          </a:p>
        </p:txBody>
      </p:sp>
      <p:sp>
        <p:nvSpPr>
          <p:cNvPr id="98" name="Shape 9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9" name="Shape 9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100"/>
              <a:t>1.</a:t>
            </a:r>
            <a:r>
              <a:rPr b="1" i="1" lang="en" sz="1100"/>
              <a:t> </a:t>
            </a:r>
            <a:r>
              <a:rPr b="1" lang="en" sz="1100"/>
              <a:t>Node to be deleted is leaf</a:t>
            </a:r>
            <a:r>
              <a:rPr b="1" i="1" lang="en" sz="1100"/>
              <a:t>:</a:t>
            </a:r>
            <a:r>
              <a:rPr b="1" lang="en" sz="1100"/>
              <a:t> Simply remove from the tree. </a:t>
            </a:r>
            <a:endParaRPr b="1" sz="1100"/>
          </a:p>
          <a:p>
            <a:pPr indent="0" lvl="0" marL="0" rtl="0">
              <a:spcBef>
                <a:spcPts val="800"/>
              </a:spcBef>
              <a:spcAft>
                <a:spcPts val="0"/>
              </a:spcAft>
              <a:buNone/>
            </a:pPr>
            <a:r>
              <a:rPr b="1" lang="en" sz="1100"/>
              <a:t>2. Node to be deleted has only one child: Copy the child to the node and delete the child </a:t>
            </a:r>
            <a:endParaRPr b="1" sz="1100"/>
          </a:p>
          <a:p>
            <a:pPr indent="0" lvl="0" marL="0">
              <a:spcBef>
                <a:spcPts val="800"/>
              </a:spcBef>
              <a:spcAft>
                <a:spcPts val="800"/>
              </a:spcAft>
              <a:buNone/>
            </a:pPr>
            <a:r>
              <a:rPr b="1" lang="en" sz="1100"/>
              <a:t>3. Node to be deleted has two children: Find inorder successor of the node. Copy contents of the inorder successor to the node and delete the inorder successor. Note that inorder predecessor can also be used.</a:t>
            </a:r>
            <a:endParaRPr b="1" sz="1100"/>
          </a:p>
        </p:txBody>
      </p:sp>
      <p:sp>
        <p:nvSpPr>
          <p:cNvPr id="100" name="Shape 100"/>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01" name="Shape 101"/>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a:lnSpc>
                <a:spcPct val="100000"/>
              </a:lnSpc>
              <a:spcBef>
                <a:spcPts val="0"/>
              </a:spcBef>
              <a:spcAft>
                <a:spcPts val="0"/>
              </a:spcAft>
              <a:buNone/>
            </a:pPr>
            <a:r>
              <a:rPr lang="en">
                <a:solidFill>
                  <a:schemeClr val="lt1"/>
                </a:solidFill>
              </a:rPr>
              <a:t>Searching</a:t>
            </a:r>
            <a:endParaRPr>
              <a:solidFill>
                <a:schemeClr val="lt1"/>
              </a:solidFill>
            </a:endParaRPr>
          </a:p>
        </p:txBody>
      </p:sp>
      <p:sp>
        <p:nvSpPr>
          <p:cNvPr id="102" name="Shape 102"/>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t>1. Start from root.</a:t>
            </a:r>
            <a:endParaRPr b="1" sz="1200"/>
          </a:p>
          <a:p>
            <a:pPr indent="0" lvl="0" marL="0" rtl="0">
              <a:spcBef>
                <a:spcPts val="800"/>
              </a:spcBef>
              <a:spcAft>
                <a:spcPts val="0"/>
              </a:spcAft>
              <a:buNone/>
            </a:pPr>
            <a:r>
              <a:rPr b="1" lang="en" sz="1200"/>
              <a:t>2. Compare the inserting element with root, if less than root, then recurse for left, else recurse for right.</a:t>
            </a:r>
            <a:endParaRPr b="1" sz="1200"/>
          </a:p>
          <a:p>
            <a:pPr indent="0" lvl="0" marL="0" rtl="0">
              <a:spcBef>
                <a:spcPts val="800"/>
              </a:spcBef>
              <a:spcAft>
                <a:spcPts val="0"/>
              </a:spcAft>
              <a:buClr>
                <a:schemeClr val="dk1"/>
              </a:buClr>
              <a:buSzPts val="1100"/>
              <a:buFont typeface="Arial"/>
              <a:buNone/>
            </a:pPr>
            <a:r>
              <a:rPr b="1" lang="en" sz="1200"/>
              <a:t>3. If element to search is found anywhere, return true, else return false.</a:t>
            </a:r>
            <a:endParaRPr b="1" sz="1200"/>
          </a:p>
          <a:p>
            <a:pPr indent="0" lvl="0" marL="0">
              <a:spcBef>
                <a:spcPts val="800"/>
              </a:spcBef>
              <a:spcAft>
                <a:spcPts val="800"/>
              </a:spcAft>
              <a:buNone/>
            </a:pPr>
            <a:r>
              <a:t/>
            </a:r>
            <a:endParaRPr b="1" sz="1600"/>
          </a:p>
        </p:txBody>
      </p:sp>
      <p:sp>
        <p:nvSpPr>
          <p:cNvPr id="103" name="Shape 103"/>
          <p:cNvSpPr txBox="1"/>
          <p:nvPr/>
        </p:nvSpPr>
        <p:spPr>
          <a:xfrm>
            <a:off x="3475125" y="1407200"/>
            <a:ext cx="1899900" cy="31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1"/>
                </a:solidFill>
                <a:latin typeface="Old Standard TT"/>
                <a:ea typeface="Old Standard TT"/>
                <a:cs typeface="Old Standard TT"/>
                <a:sym typeface="Old Standard TT"/>
              </a:rPr>
              <a:t>D</a:t>
            </a:r>
            <a:r>
              <a:rPr lang="en" sz="1800">
                <a:solidFill>
                  <a:schemeClr val="lt1"/>
                </a:solidFill>
                <a:latin typeface="Old Standard TT"/>
                <a:ea typeface="Old Standard TT"/>
                <a:cs typeface="Old Standard TT"/>
                <a:sym typeface="Old Standard TT"/>
              </a:rPr>
              <a:t>eletion</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555600"/>
            <a:ext cx="38097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Structure of Node:</a:t>
            </a:r>
            <a:endParaRPr sz="3000"/>
          </a:p>
        </p:txBody>
      </p:sp>
      <p:sp>
        <p:nvSpPr>
          <p:cNvPr id="109" name="Shape 10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tree will be implemented using structure of node linked to each other using pointers i.e pointer to Left child and pointer to Right child and data field containing key value.</a:t>
            </a:r>
            <a:endParaRPr sz="1800"/>
          </a:p>
        </p:txBody>
      </p:sp>
      <p:sp>
        <p:nvSpPr>
          <p:cNvPr id="110" name="Shape 110"/>
          <p:cNvSpPr/>
          <p:nvPr/>
        </p:nvSpPr>
        <p:spPr>
          <a:xfrm>
            <a:off x="4654150" y="752125"/>
            <a:ext cx="2207400" cy="205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4654150" y="2796475"/>
            <a:ext cx="1065600" cy="6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5719750" y="2796475"/>
            <a:ext cx="1141800" cy="6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txBox="1"/>
          <p:nvPr/>
        </p:nvSpPr>
        <p:spPr>
          <a:xfrm>
            <a:off x="4936900" y="1230600"/>
            <a:ext cx="1587600" cy="1120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400"/>
              <a:t>DATA</a:t>
            </a:r>
            <a:endParaRPr sz="2400"/>
          </a:p>
        </p:txBody>
      </p:sp>
      <p:sp>
        <p:nvSpPr>
          <p:cNvPr id="114" name="Shape 114"/>
          <p:cNvSpPr/>
          <p:nvPr/>
        </p:nvSpPr>
        <p:spPr>
          <a:xfrm rot="1970599">
            <a:off x="4806374" y="2970419"/>
            <a:ext cx="315298" cy="1065637"/>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2046076">
            <a:off x="6327827" y="2983154"/>
            <a:ext cx="347806" cy="1137528"/>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txBox="1"/>
          <p:nvPr/>
        </p:nvSpPr>
        <p:spPr>
          <a:xfrm>
            <a:off x="4121325" y="3981775"/>
            <a:ext cx="1218000" cy="48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Left node(child)</a:t>
            </a:r>
            <a:endParaRPr/>
          </a:p>
        </p:txBody>
      </p:sp>
      <p:sp>
        <p:nvSpPr>
          <p:cNvPr id="117" name="Shape 117"/>
          <p:cNvSpPr txBox="1"/>
          <p:nvPr/>
        </p:nvSpPr>
        <p:spPr>
          <a:xfrm>
            <a:off x="6687625" y="4036350"/>
            <a:ext cx="1141800" cy="48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Right node(child)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235875" y="271050"/>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Insertion in BST.</a:t>
            </a:r>
            <a:endParaRPr/>
          </a:p>
        </p:txBody>
      </p:sp>
      <p:sp>
        <p:nvSpPr>
          <p:cNvPr id="123" name="Shape 123"/>
          <p:cNvSpPr txBox="1"/>
          <p:nvPr>
            <p:ph idx="1" type="body"/>
          </p:nvPr>
        </p:nvSpPr>
        <p:spPr>
          <a:xfrm>
            <a:off x="235875" y="927550"/>
            <a:ext cx="8368800" cy="3991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String given: 20, 10, 5, 2, 8, 15, 30, 25, 23, 27, 40, 45.</a:t>
            </a:r>
            <a:endParaRPr/>
          </a:p>
        </p:txBody>
      </p:sp>
      <p:sp>
        <p:nvSpPr>
          <p:cNvPr id="124" name="Shape 124"/>
          <p:cNvSpPr/>
          <p:nvPr/>
        </p:nvSpPr>
        <p:spPr>
          <a:xfrm>
            <a:off x="3844250" y="1499050"/>
            <a:ext cx="546300" cy="500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20</a:t>
            </a:r>
            <a:endParaRPr/>
          </a:p>
        </p:txBody>
      </p:sp>
      <p:sp>
        <p:nvSpPr>
          <p:cNvPr id="125" name="Shape 125"/>
          <p:cNvSpPr/>
          <p:nvPr/>
        </p:nvSpPr>
        <p:spPr>
          <a:xfrm rot="8541341">
            <a:off x="3407435" y="2060664"/>
            <a:ext cx="470563" cy="22778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2982500" y="2390550"/>
            <a:ext cx="546300" cy="500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10</a:t>
            </a:r>
            <a:endParaRPr/>
          </a:p>
        </p:txBody>
      </p:sp>
      <p:sp>
        <p:nvSpPr>
          <p:cNvPr id="127" name="Shape 127"/>
          <p:cNvSpPr/>
          <p:nvPr/>
        </p:nvSpPr>
        <p:spPr>
          <a:xfrm rot="7897269">
            <a:off x="2534427" y="2961523"/>
            <a:ext cx="575879" cy="26562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2226875" y="3403650"/>
            <a:ext cx="511800" cy="46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5</a:t>
            </a:r>
            <a:endParaRPr/>
          </a:p>
        </p:txBody>
      </p:sp>
      <p:sp>
        <p:nvSpPr>
          <p:cNvPr id="129" name="Shape 129"/>
          <p:cNvSpPr/>
          <p:nvPr/>
        </p:nvSpPr>
        <p:spPr>
          <a:xfrm rot="7619644">
            <a:off x="1816359" y="4028185"/>
            <a:ext cx="470641" cy="25494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1546050" y="4445800"/>
            <a:ext cx="499800" cy="46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2</a:t>
            </a:r>
            <a:endParaRPr/>
          </a:p>
        </p:txBody>
      </p:sp>
      <p:sp>
        <p:nvSpPr>
          <p:cNvPr id="131" name="Shape 131"/>
          <p:cNvSpPr/>
          <p:nvPr/>
        </p:nvSpPr>
        <p:spPr>
          <a:xfrm rot="3239969">
            <a:off x="2462053" y="4041731"/>
            <a:ext cx="470574" cy="22784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2738663" y="4439950"/>
            <a:ext cx="4398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8</a:t>
            </a:r>
            <a:endParaRPr/>
          </a:p>
        </p:txBody>
      </p:sp>
      <p:sp>
        <p:nvSpPr>
          <p:cNvPr id="133" name="Shape 133"/>
          <p:cNvSpPr/>
          <p:nvPr/>
        </p:nvSpPr>
        <p:spPr>
          <a:xfrm rot="3355225">
            <a:off x="3263334" y="3064224"/>
            <a:ext cx="526284" cy="22765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3474250" y="3464850"/>
            <a:ext cx="546300" cy="46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15</a:t>
            </a:r>
            <a:endParaRPr/>
          </a:p>
        </p:txBody>
      </p:sp>
      <p:sp>
        <p:nvSpPr>
          <p:cNvPr id="135" name="Shape 135"/>
          <p:cNvSpPr/>
          <p:nvPr/>
        </p:nvSpPr>
        <p:spPr>
          <a:xfrm rot="2283648">
            <a:off x="4501843" y="2120593"/>
            <a:ext cx="470562" cy="22780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4846225" y="2408400"/>
            <a:ext cx="621300" cy="46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30</a:t>
            </a:r>
            <a:endParaRPr/>
          </a:p>
        </p:txBody>
      </p:sp>
      <p:sp>
        <p:nvSpPr>
          <p:cNvPr id="137" name="Shape 137"/>
          <p:cNvSpPr/>
          <p:nvPr/>
        </p:nvSpPr>
        <p:spPr>
          <a:xfrm rot="7660394">
            <a:off x="4631798" y="3031839"/>
            <a:ext cx="470746" cy="23209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4470898" y="3405000"/>
            <a:ext cx="546300" cy="46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25</a:t>
            </a:r>
            <a:endParaRPr/>
          </a:p>
        </p:txBody>
      </p:sp>
      <p:sp>
        <p:nvSpPr>
          <p:cNvPr id="139" name="Shape 139"/>
          <p:cNvSpPr/>
          <p:nvPr/>
        </p:nvSpPr>
        <p:spPr>
          <a:xfrm rot="7332637">
            <a:off x="4095732" y="3970345"/>
            <a:ext cx="470515" cy="22797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3945025" y="4342250"/>
            <a:ext cx="621300" cy="52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23</a:t>
            </a:r>
            <a:endParaRPr/>
          </a:p>
        </p:txBody>
      </p:sp>
      <p:sp>
        <p:nvSpPr>
          <p:cNvPr id="141" name="Shape 141"/>
          <p:cNvSpPr/>
          <p:nvPr/>
        </p:nvSpPr>
        <p:spPr>
          <a:xfrm rot="3275889">
            <a:off x="4840048" y="3970490"/>
            <a:ext cx="470735" cy="22783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5155938" y="4342250"/>
            <a:ext cx="621300" cy="46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27</a:t>
            </a:r>
            <a:endParaRPr/>
          </a:p>
        </p:txBody>
      </p:sp>
      <p:sp>
        <p:nvSpPr>
          <p:cNvPr id="143" name="Shape 143"/>
          <p:cNvSpPr/>
          <p:nvPr/>
        </p:nvSpPr>
        <p:spPr>
          <a:xfrm rot="2435884">
            <a:off x="5472103" y="3033963"/>
            <a:ext cx="577642" cy="22787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5966225" y="3397800"/>
            <a:ext cx="5463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40</a:t>
            </a:r>
            <a:endParaRPr/>
          </a:p>
        </p:txBody>
      </p:sp>
      <p:sp>
        <p:nvSpPr>
          <p:cNvPr id="145" name="Shape 145"/>
          <p:cNvSpPr/>
          <p:nvPr/>
        </p:nvSpPr>
        <p:spPr>
          <a:xfrm rot="3111921">
            <a:off x="6366500" y="4047828"/>
            <a:ext cx="470275" cy="22775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6579225" y="4393900"/>
            <a:ext cx="546300" cy="47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45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265500" y="418525"/>
            <a:ext cx="4045200" cy="713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Searching in BST</a:t>
            </a:r>
            <a:endParaRPr sz="3600"/>
          </a:p>
        </p:txBody>
      </p:sp>
      <p:sp>
        <p:nvSpPr>
          <p:cNvPr id="152" name="Shape 152"/>
          <p:cNvSpPr txBox="1"/>
          <p:nvPr>
            <p:ph idx="2" type="body"/>
          </p:nvPr>
        </p:nvSpPr>
        <p:spPr>
          <a:xfrm>
            <a:off x="4939500" y="145425"/>
            <a:ext cx="3837000" cy="4273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Search: 27</a:t>
            </a:r>
            <a:endParaRPr/>
          </a:p>
          <a:p>
            <a:pPr indent="0" lvl="0" marL="0">
              <a:spcBef>
                <a:spcPts val="1600"/>
              </a:spcBef>
              <a:spcAft>
                <a:spcPts val="0"/>
              </a:spcAft>
              <a:buNone/>
            </a:pPr>
            <a:r>
              <a:rPr lang="en"/>
              <a:t>root=20, less than 27, go RIGHT.</a:t>
            </a:r>
            <a:endParaRPr/>
          </a:p>
          <a:p>
            <a:pPr indent="0" lvl="0" marL="0">
              <a:spcBef>
                <a:spcPts val="1600"/>
              </a:spcBef>
              <a:spcAft>
                <a:spcPts val="0"/>
              </a:spcAft>
              <a:buNone/>
            </a:pPr>
            <a:r>
              <a:rPr lang="en"/>
              <a:t>root=30,greater than 27, go LEFT.</a:t>
            </a:r>
            <a:endParaRPr/>
          </a:p>
          <a:p>
            <a:pPr indent="0" lvl="0" marL="0">
              <a:spcBef>
                <a:spcPts val="1600"/>
              </a:spcBef>
              <a:spcAft>
                <a:spcPts val="0"/>
              </a:spcAft>
              <a:buNone/>
            </a:pPr>
            <a:r>
              <a:rPr lang="en"/>
              <a:t>root=25, less than 27, go RIGHT.</a:t>
            </a:r>
            <a:endParaRPr/>
          </a:p>
          <a:p>
            <a:pPr indent="0" lvl="0" marL="0">
              <a:spcBef>
                <a:spcPts val="1600"/>
              </a:spcBef>
              <a:spcAft>
                <a:spcPts val="0"/>
              </a:spcAft>
              <a:buNone/>
            </a:pPr>
            <a:r>
              <a:rPr lang="en"/>
              <a:t>root=27, equal to 27, STOP.</a:t>
            </a:r>
            <a:endParaRPr/>
          </a:p>
          <a:p>
            <a:pPr indent="0" lvl="0" marL="0">
              <a:spcBef>
                <a:spcPts val="1600"/>
              </a:spcBef>
              <a:spcAft>
                <a:spcPts val="1600"/>
              </a:spcAft>
              <a:buNone/>
            </a:pPr>
            <a:r>
              <a:rPr lang="en"/>
              <a:t>Return Pointer. </a:t>
            </a:r>
            <a:endParaRPr/>
          </a:p>
        </p:txBody>
      </p:sp>
      <p:sp>
        <p:nvSpPr>
          <p:cNvPr id="153" name="Shape 15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54" name="Shape 154"/>
          <p:cNvPicPr preferRelativeResize="0"/>
          <p:nvPr/>
        </p:nvPicPr>
        <p:blipFill>
          <a:blip r:embed="rId3">
            <a:alphaModFix/>
          </a:blip>
          <a:stretch>
            <a:fillRect/>
          </a:stretch>
        </p:blipFill>
        <p:spPr>
          <a:xfrm>
            <a:off x="-3025" y="1153825"/>
            <a:ext cx="4582251" cy="3695100"/>
          </a:xfrm>
          <a:prstGeom prst="rect">
            <a:avLst/>
          </a:prstGeom>
          <a:noFill/>
          <a:ln cap="flat" cmpd="sng" w="9525">
            <a:solidFill>
              <a:srgbClr val="000000"/>
            </a:solidFill>
            <a:prstDash val="solid"/>
            <a:round/>
            <a:headEnd len="sm" w="sm" type="none"/>
            <a:tailEnd len="sm" w="sm" type="none"/>
          </a:ln>
        </p:spPr>
      </p:pic>
      <p:cxnSp>
        <p:nvCxnSpPr>
          <p:cNvPr id="155" name="Shape 155"/>
          <p:cNvCxnSpPr/>
          <p:nvPr/>
        </p:nvCxnSpPr>
        <p:spPr>
          <a:xfrm>
            <a:off x="2230500" y="1726825"/>
            <a:ext cx="440100" cy="15300"/>
          </a:xfrm>
          <a:prstGeom prst="straightConnector1">
            <a:avLst/>
          </a:prstGeom>
          <a:noFill/>
          <a:ln cap="flat" cmpd="sng" w="38100">
            <a:solidFill>
              <a:srgbClr val="000000"/>
            </a:solidFill>
            <a:prstDash val="solid"/>
            <a:round/>
            <a:headEnd len="med" w="med" type="none"/>
            <a:tailEnd len="med" w="med" type="none"/>
          </a:ln>
        </p:spPr>
      </p:cxnSp>
      <p:cxnSp>
        <p:nvCxnSpPr>
          <p:cNvPr id="156" name="Shape 156"/>
          <p:cNvCxnSpPr/>
          <p:nvPr/>
        </p:nvCxnSpPr>
        <p:spPr>
          <a:xfrm>
            <a:off x="2958775" y="1647500"/>
            <a:ext cx="273000" cy="303600"/>
          </a:xfrm>
          <a:prstGeom prst="straightConnector1">
            <a:avLst/>
          </a:prstGeom>
          <a:noFill/>
          <a:ln cap="flat" cmpd="sng" w="38100">
            <a:solidFill>
              <a:srgbClr val="000000"/>
            </a:solidFill>
            <a:prstDash val="solid"/>
            <a:round/>
            <a:headEnd len="med" w="med" type="none"/>
            <a:tailEnd len="med" w="med" type="triangle"/>
          </a:ln>
        </p:spPr>
      </p:cxnSp>
      <p:cxnSp>
        <p:nvCxnSpPr>
          <p:cNvPr id="157" name="Shape 157"/>
          <p:cNvCxnSpPr/>
          <p:nvPr/>
        </p:nvCxnSpPr>
        <p:spPr>
          <a:xfrm>
            <a:off x="2958775" y="2542625"/>
            <a:ext cx="364200" cy="15300"/>
          </a:xfrm>
          <a:prstGeom prst="straightConnector1">
            <a:avLst/>
          </a:prstGeom>
          <a:noFill/>
          <a:ln cap="flat" cmpd="sng" w="38100">
            <a:solidFill>
              <a:srgbClr val="000000"/>
            </a:solidFill>
            <a:prstDash val="solid"/>
            <a:round/>
            <a:headEnd len="med" w="med" type="none"/>
            <a:tailEnd len="med" w="med" type="none"/>
          </a:ln>
        </p:spPr>
      </p:cxnSp>
      <p:cxnSp>
        <p:nvCxnSpPr>
          <p:cNvPr id="158" name="Shape 158"/>
          <p:cNvCxnSpPr/>
          <p:nvPr/>
        </p:nvCxnSpPr>
        <p:spPr>
          <a:xfrm flipH="1">
            <a:off x="2791875" y="2702050"/>
            <a:ext cx="182100" cy="364200"/>
          </a:xfrm>
          <a:prstGeom prst="straightConnector1">
            <a:avLst/>
          </a:prstGeom>
          <a:noFill/>
          <a:ln cap="flat" cmpd="sng" w="38100">
            <a:solidFill>
              <a:srgbClr val="000000"/>
            </a:solidFill>
            <a:prstDash val="solid"/>
            <a:round/>
            <a:headEnd len="med" w="med" type="none"/>
            <a:tailEnd len="med" w="med" type="triangle"/>
          </a:ln>
        </p:spPr>
      </p:cxnSp>
      <p:cxnSp>
        <p:nvCxnSpPr>
          <p:cNvPr id="159" name="Shape 159"/>
          <p:cNvCxnSpPr/>
          <p:nvPr/>
        </p:nvCxnSpPr>
        <p:spPr>
          <a:xfrm>
            <a:off x="2693325" y="3505725"/>
            <a:ext cx="379200" cy="15300"/>
          </a:xfrm>
          <a:prstGeom prst="straightConnector1">
            <a:avLst/>
          </a:prstGeom>
          <a:noFill/>
          <a:ln cap="flat" cmpd="sng" w="38100">
            <a:solidFill>
              <a:srgbClr val="000000"/>
            </a:solidFill>
            <a:prstDash val="solid"/>
            <a:round/>
            <a:headEnd len="med" w="med" type="none"/>
            <a:tailEnd len="med" w="med" type="none"/>
          </a:ln>
        </p:spPr>
      </p:cxnSp>
      <p:cxnSp>
        <p:nvCxnSpPr>
          <p:cNvPr id="160" name="Shape 160"/>
          <p:cNvCxnSpPr/>
          <p:nvPr/>
        </p:nvCxnSpPr>
        <p:spPr>
          <a:xfrm>
            <a:off x="3368375" y="3610750"/>
            <a:ext cx="151800" cy="364200"/>
          </a:xfrm>
          <a:prstGeom prst="straightConnector1">
            <a:avLst/>
          </a:prstGeom>
          <a:noFill/>
          <a:ln cap="flat" cmpd="sng" w="38100">
            <a:solidFill>
              <a:srgbClr val="000000"/>
            </a:solidFill>
            <a:prstDash val="solid"/>
            <a:round/>
            <a:headEnd len="med" w="med" type="none"/>
            <a:tailEnd len="med" w="med" type="triangle"/>
          </a:ln>
        </p:spPr>
      </p:cxnSp>
      <p:cxnSp>
        <p:nvCxnSpPr>
          <p:cNvPr id="161" name="Shape 161"/>
          <p:cNvCxnSpPr/>
          <p:nvPr/>
        </p:nvCxnSpPr>
        <p:spPr>
          <a:xfrm flipH="1" rot="10800000">
            <a:off x="3216725" y="4561425"/>
            <a:ext cx="455100" cy="15300"/>
          </a:xfrm>
          <a:prstGeom prst="straightConnector1">
            <a:avLst/>
          </a:prstGeom>
          <a:noFill/>
          <a:ln cap="flat" cmpd="sng" w="38100">
            <a:solidFill>
              <a:srgbClr val="00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7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7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8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8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3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7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8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143900"/>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Deletion in BST</a:t>
            </a:r>
            <a:endParaRPr/>
          </a:p>
        </p:txBody>
      </p:sp>
      <p:sp>
        <p:nvSpPr>
          <p:cNvPr id="167" name="Shape 167"/>
          <p:cNvSpPr txBox="1"/>
          <p:nvPr>
            <p:ph idx="1" type="body"/>
          </p:nvPr>
        </p:nvSpPr>
        <p:spPr>
          <a:xfrm>
            <a:off x="6455675" y="583525"/>
            <a:ext cx="1748100" cy="807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Deletion of Leaf Node 9</a:t>
            </a:r>
            <a:endParaRPr/>
          </a:p>
        </p:txBody>
      </p:sp>
      <p:sp>
        <p:nvSpPr>
          <p:cNvPr id="168" name="Shape 168"/>
          <p:cNvSpPr/>
          <p:nvPr/>
        </p:nvSpPr>
        <p:spPr>
          <a:xfrm>
            <a:off x="3987125" y="81932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10</a:t>
            </a:r>
            <a:endParaRPr b="1"/>
          </a:p>
        </p:txBody>
      </p:sp>
      <p:sp>
        <p:nvSpPr>
          <p:cNvPr id="169" name="Shape 169"/>
          <p:cNvSpPr/>
          <p:nvPr/>
        </p:nvSpPr>
        <p:spPr>
          <a:xfrm rot="-2700000">
            <a:off x="3456059" y="1349761"/>
            <a:ext cx="544331" cy="315228"/>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rot="-7960636">
            <a:off x="4583045" y="1354092"/>
            <a:ext cx="544354" cy="315282"/>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3023450" y="171050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5010175" y="1724113"/>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rot="-2700000">
            <a:off x="2588934" y="2414136"/>
            <a:ext cx="544331" cy="315228"/>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2212225" y="286865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rot="-2700000">
            <a:off x="1696384" y="3454711"/>
            <a:ext cx="544331" cy="315228"/>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1296275" y="389862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rot="-7405647">
            <a:off x="3433433" y="2414231"/>
            <a:ext cx="544583" cy="315017"/>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3721975" y="290507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4420075" y="284565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6841400" y="389862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5461838" y="396717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4772063" y="396717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3721975" y="3967175"/>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5973325" y="2868650"/>
            <a:ext cx="590100" cy="5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rot="-7927118">
            <a:off x="5539262" y="2335648"/>
            <a:ext cx="544383" cy="315195"/>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rot="-3753552">
            <a:off x="4665450" y="2335719"/>
            <a:ext cx="544233" cy="315054"/>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rot="-3312898">
            <a:off x="4010046" y="3496772"/>
            <a:ext cx="544260" cy="314906"/>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rot="-3647518">
            <a:off x="5635684" y="3496692"/>
            <a:ext cx="544077" cy="315076"/>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rot="-6703864">
            <a:off x="4742043" y="3496623"/>
            <a:ext cx="544496" cy="315200"/>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rot="-7927118">
            <a:off x="6462587" y="3454723"/>
            <a:ext cx="544383" cy="315195"/>
          </a:xfrm>
          <a:prstGeom prst="leftArrow">
            <a:avLst>
              <a:gd fmla="val 37502" name="adj1"/>
              <a:gd fmla="val 6484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txBox="1"/>
          <p:nvPr/>
        </p:nvSpPr>
        <p:spPr>
          <a:xfrm>
            <a:off x="3053300" y="1811275"/>
            <a:ext cx="530400" cy="367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t>6</a:t>
            </a:r>
            <a:endParaRPr b="1"/>
          </a:p>
        </p:txBody>
      </p:sp>
      <p:sp>
        <p:nvSpPr>
          <p:cNvPr id="192" name="Shape 192"/>
          <p:cNvSpPr txBox="1"/>
          <p:nvPr/>
        </p:nvSpPr>
        <p:spPr>
          <a:xfrm>
            <a:off x="5102125" y="1780702"/>
            <a:ext cx="406200" cy="40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15</a:t>
            </a:r>
            <a:endParaRPr b="1"/>
          </a:p>
        </p:txBody>
      </p:sp>
      <p:sp>
        <p:nvSpPr>
          <p:cNvPr id="193" name="Shape 193"/>
          <p:cNvSpPr txBox="1"/>
          <p:nvPr/>
        </p:nvSpPr>
        <p:spPr>
          <a:xfrm>
            <a:off x="2336850" y="2975275"/>
            <a:ext cx="337200" cy="36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2</a:t>
            </a:r>
            <a:endParaRPr b="1"/>
          </a:p>
        </p:txBody>
      </p:sp>
      <p:sp>
        <p:nvSpPr>
          <p:cNvPr id="194" name="Shape 194"/>
          <p:cNvSpPr txBox="1"/>
          <p:nvPr/>
        </p:nvSpPr>
        <p:spPr>
          <a:xfrm>
            <a:off x="1409350" y="3956700"/>
            <a:ext cx="406200" cy="36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 1</a:t>
            </a:r>
            <a:endParaRPr b="1"/>
          </a:p>
        </p:txBody>
      </p:sp>
      <p:sp>
        <p:nvSpPr>
          <p:cNvPr id="195" name="Shape 195"/>
          <p:cNvSpPr txBox="1"/>
          <p:nvPr/>
        </p:nvSpPr>
        <p:spPr>
          <a:xfrm>
            <a:off x="3769825" y="2975276"/>
            <a:ext cx="494400" cy="401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t> 9</a:t>
            </a:r>
            <a:endParaRPr b="1"/>
          </a:p>
        </p:txBody>
      </p:sp>
      <p:sp>
        <p:nvSpPr>
          <p:cNvPr id="196" name="Shape 196"/>
          <p:cNvSpPr txBox="1"/>
          <p:nvPr/>
        </p:nvSpPr>
        <p:spPr>
          <a:xfrm>
            <a:off x="6095100" y="2963225"/>
            <a:ext cx="406200" cy="40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20</a:t>
            </a:r>
            <a:endParaRPr b="1"/>
          </a:p>
        </p:txBody>
      </p:sp>
      <p:sp>
        <p:nvSpPr>
          <p:cNvPr id="197" name="Shape 197"/>
          <p:cNvSpPr txBox="1"/>
          <p:nvPr/>
        </p:nvSpPr>
        <p:spPr>
          <a:xfrm>
            <a:off x="6933350" y="3968475"/>
            <a:ext cx="406200" cy="47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30</a:t>
            </a:r>
            <a:endParaRPr b="1"/>
          </a:p>
        </p:txBody>
      </p:sp>
      <p:sp>
        <p:nvSpPr>
          <p:cNvPr id="198" name="Shape 198"/>
          <p:cNvSpPr txBox="1"/>
          <p:nvPr/>
        </p:nvSpPr>
        <p:spPr>
          <a:xfrm>
            <a:off x="4521550" y="2953350"/>
            <a:ext cx="494400" cy="36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12</a:t>
            </a:r>
            <a:endParaRPr b="1"/>
          </a:p>
        </p:txBody>
      </p:sp>
      <p:sp>
        <p:nvSpPr>
          <p:cNvPr id="199" name="Shape 199"/>
          <p:cNvSpPr txBox="1"/>
          <p:nvPr/>
        </p:nvSpPr>
        <p:spPr>
          <a:xfrm>
            <a:off x="3806425" y="4083475"/>
            <a:ext cx="406200" cy="24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11</a:t>
            </a:r>
            <a:endParaRPr b="1"/>
          </a:p>
        </p:txBody>
      </p:sp>
      <p:sp>
        <p:nvSpPr>
          <p:cNvPr id="200" name="Shape 200"/>
          <p:cNvSpPr txBox="1"/>
          <p:nvPr/>
        </p:nvSpPr>
        <p:spPr>
          <a:xfrm>
            <a:off x="4842350" y="4119625"/>
            <a:ext cx="494400" cy="36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14</a:t>
            </a:r>
            <a:endParaRPr b="1"/>
          </a:p>
        </p:txBody>
      </p:sp>
      <p:sp>
        <p:nvSpPr>
          <p:cNvPr id="201" name="Shape 201"/>
          <p:cNvSpPr txBox="1"/>
          <p:nvPr/>
        </p:nvSpPr>
        <p:spPr>
          <a:xfrm>
            <a:off x="5544275" y="4095525"/>
            <a:ext cx="406200" cy="36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18</a:t>
            </a:r>
            <a:endParaRPr b="1"/>
          </a:p>
        </p:txBody>
      </p:sp>
      <p:sp>
        <p:nvSpPr>
          <p:cNvPr id="202" name="Shape 202"/>
          <p:cNvSpPr txBox="1"/>
          <p:nvPr/>
        </p:nvSpPr>
        <p:spPr>
          <a:xfrm>
            <a:off x="6125225" y="644725"/>
            <a:ext cx="2409000" cy="684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latin typeface="Old Standard TT"/>
                <a:ea typeface="Old Standard TT"/>
                <a:cs typeface="Old Standard TT"/>
                <a:sym typeface="Old Standard TT"/>
              </a:rPr>
              <a:t>Deletion of Node with single child 2</a:t>
            </a:r>
            <a:endParaRPr sz="1800">
              <a:latin typeface="Old Standard TT"/>
              <a:ea typeface="Old Standard TT"/>
              <a:cs typeface="Old Standard TT"/>
              <a:sym typeface="Old Standard TT"/>
            </a:endParaRPr>
          </a:p>
        </p:txBody>
      </p:sp>
      <p:sp>
        <p:nvSpPr>
          <p:cNvPr id="203" name="Shape 203"/>
          <p:cNvSpPr txBox="1"/>
          <p:nvPr/>
        </p:nvSpPr>
        <p:spPr>
          <a:xfrm>
            <a:off x="2260075" y="2936388"/>
            <a:ext cx="494400" cy="40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  1</a:t>
            </a:r>
            <a:endParaRPr b="1"/>
          </a:p>
        </p:txBody>
      </p:sp>
      <p:sp>
        <p:nvSpPr>
          <p:cNvPr id="204" name="Shape 204"/>
          <p:cNvSpPr txBox="1"/>
          <p:nvPr/>
        </p:nvSpPr>
        <p:spPr>
          <a:xfrm>
            <a:off x="5950475" y="644725"/>
            <a:ext cx="2758500" cy="891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latin typeface="Old Standard TT"/>
                <a:ea typeface="Old Standard TT"/>
                <a:cs typeface="Old Standard TT"/>
                <a:sym typeface="Old Standard TT"/>
              </a:rPr>
              <a:t>Deletion of Node with two child Nodes 15</a:t>
            </a:r>
            <a:endParaRPr sz="1800">
              <a:latin typeface="Old Standard TT"/>
              <a:ea typeface="Old Standard TT"/>
              <a:cs typeface="Old Standard TT"/>
              <a:sym typeface="Old Standard TT"/>
            </a:endParaRPr>
          </a:p>
        </p:txBody>
      </p:sp>
      <p:sp>
        <p:nvSpPr>
          <p:cNvPr id="205" name="Shape 205"/>
          <p:cNvSpPr txBox="1"/>
          <p:nvPr/>
        </p:nvSpPr>
        <p:spPr>
          <a:xfrm>
            <a:off x="5058025" y="1814688"/>
            <a:ext cx="494400" cy="470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t>14</a:t>
            </a:r>
            <a:endParaRPr b="1"/>
          </a:p>
        </p:txBody>
      </p:sp>
      <p:sp>
        <p:nvSpPr>
          <p:cNvPr id="206" name="Shape 206"/>
          <p:cNvSpPr txBox="1"/>
          <p:nvPr/>
        </p:nvSpPr>
        <p:spPr>
          <a:xfrm>
            <a:off x="5102125" y="1797650"/>
            <a:ext cx="406200" cy="36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18</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7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