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9" r:id="rId3"/>
    <p:sldId id="257" r:id="rId4"/>
    <p:sldId id="261" r:id="rId5"/>
    <p:sldId id="263" r:id="rId6"/>
    <p:sldId id="265" r:id="rId7"/>
    <p:sldId id="266" r:id="rId8"/>
    <p:sldId id="267" r:id="rId9"/>
    <p:sldId id="264" r:id="rId10"/>
    <p:sldId id="268" r:id="rId11"/>
    <p:sldId id="269" r:id="rId12"/>
    <p:sldId id="270" r:id="rId13"/>
    <p:sldId id="260" r:id="rId14"/>
  </p:sldIdLst>
  <p:sldSz cx="9144000" cy="5143500" type="screen16x9"/>
  <p:notesSz cx="6858000" cy="9144000"/>
  <p:embeddedFontLst>
    <p:embeddedFont>
      <p:font typeface="Lora" pitchFamily="2" charset="0"/>
      <p:regular r:id="rId16"/>
      <p:bold r:id="rId17"/>
      <p:italic r:id="rId18"/>
      <p:boldItalic r:id="rId19"/>
    </p:embeddedFont>
    <p:embeddedFont>
      <p:font typeface="Quattrocento Sans" panose="020B05020500000200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6" autoAdjust="0"/>
    <p:restoredTop sz="85024" autoAdjust="0"/>
  </p:normalViewPr>
  <p:slideViewPr>
    <p:cSldViewPr snapToGrid="0">
      <p:cViewPr varScale="1">
        <p:scale>
          <a:sx n="72" d="100"/>
          <a:sy n="72" d="100"/>
        </p:scale>
        <p:origin x="2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61267583-77FA-0B3E-0874-616037ED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>
            <a:extLst>
              <a:ext uri="{FF2B5EF4-FFF2-40B4-BE49-F238E27FC236}">
                <a16:creationId xmlns:a16="http://schemas.microsoft.com/office/drawing/2014/main" id="{148B3053-0E16-892F-5F2B-8D81846C5D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>
            <a:extLst>
              <a:ext uri="{FF2B5EF4-FFF2-40B4-BE49-F238E27FC236}">
                <a16:creationId xmlns:a16="http://schemas.microsoft.com/office/drawing/2014/main" id="{E1D7D718-3671-7A00-7756-8E8E22C03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277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17725E48-0C64-74BE-061D-3D7474F1A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>
            <a:extLst>
              <a:ext uri="{FF2B5EF4-FFF2-40B4-BE49-F238E27FC236}">
                <a16:creationId xmlns:a16="http://schemas.microsoft.com/office/drawing/2014/main" id="{54FDEB06-A6C2-5F2C-DB38-ADB1886DF9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>
            <a:extLst>
              <a:ext uri="{FF2B5EF4-FFF2-40B4-BE49-F238E27FC236}">
                <a16:creationId xmlns:a16="http://schemas.microsoft.com/office/drawing/2014/main" id="{1EF76637-2A8D-AF98-BF8E-D27097D7C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70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3CFCDEB1-78C0-9E99-3D27-C7258F6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>
            <a:extLst>
              <a:ext uri="{FF2B5EF4-FFF2-40B4-BE49-F238E27FC236}">
                <a16:creationId xmlns:a16="http://schemas.microsoft.com/office/drawing/2014/main" id="{742808F4-DFEF-8637-3F42-0741452C69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>
            <a:extLst>
              <a:ext uri="{FF2B5EF4-FFF2-40B4-BE49-F238E27FC236}">
                <a16:creationId xmlns:a16="http://schemas.microsoft.com/office/drawing/2014/main" id="{46D19121-A288-18BE-53E7-B5D2C4CBEA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601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744F1522-CACC-2396-C629-ABE48C58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>
            <a:extLst>
              <a:ext uri="{FF2B5EF4-FFF2-40B4-BE49-F238E27FC236}">
                <a16:creationId xmlns:a16="http://schemas.microsoft.com/office/drawing/2014/main" id="{4794556F-F7EF-FD8C-2CC2-B9B844B4E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>
            <a:extLst>
              <a:ext uri="{FF2B5EF4-FFF2-40B4-BE49-F238E27FC236}">
                <a16:creationId xmlns:a16="http://schemas.microsoft.com/office/drawing/2014/main" id="{07D63368-911C-EB9C-7812-FF23BA2B7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10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EA4B312C-E6D3-8684-8AB3-F3BC3C72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>
            <a:extLst>
              <a:ext uri="{FF2B5EF4-FFF2-40B4-BE49-F238E27FC236}">
                <a16:creationId xmlns:a16="http://schemas.microsoft.com/office/drawing/2014/main" id="{4CD9C24A-2A35-9935-9194-0AB221F9C6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>
            <a:extLst>
              <a:ext uri="{FF2B5EF4-FFF2-40B4-BE49-F238E27FC236}">
                <a16:creationId xmlns:a16="http://schemas.microsoft.com/office/drawing/2014/main" id="{02BE692F-12E8-3F59-40AD-4D0B42F2C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566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34C4922C-5343-0DE3-EC18-9E96E8FEB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>
            <a:extLst>
              <a:ext uri="{FF2B5EF4-FFF2-40B4-BE49-F238E27FC236}">
                <a16:creationId xmlns:a16="http://schemas.microsoft.com/office/drawing/2014/main" id="{FB3FA4D7-0ED5-EEF8-0D0B-7399AB1C3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>
            <a:extLst>
              <a:ext uri="{FF2B5EF4-FFF2-40B4-BE49-F238E27FC236}">
                <a16:creationId xmlns:a16="http://schemas.microsoft.com/office/drawing/2014/main" id="{136BD7A0-A191-9368-850C-78E05C7CC3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93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highlight>
                  <a:schemeClr val="accent1"/>
                </a:highlight>
                <a:latin typeface="바탕체" panose="02030609000101010101" pitchFamily="17" charset="-127"/>
                <a:ea typeface="바탕체" panose="02030609000101010101" pitchFamily="17" charset="-127"/>
              </a:rPr>
              <a:t>로봇신호처리</a:t>
            </a:r>
            <a:r>
              <a:rPr 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기말 프로젝트 발표</a:t>
            </a:r>
            <a:endParaRPr 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D24EC7-C666-BEAF-F457-3AFA0379727A}"/>
              </a:ext>
            </a:extLst>
          </p:cNvPr>
          <p:cNvSpPr txBox="1"/>
          <p:nvPr/>
        </p:nvSpPr>
        <p:spPr>
          <a:xfrm>
            <a:off x="4759067" y="3193647"/>
            <a:ext cx="4384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스마트</a:t>
            </a:r>
            <a:r>
              <a:rPr lang="en-US" altLang="ko-KR" sz="22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IOT</a:t>
            </a:r>
            <a:r>
              <a:rPr lang="ko-KR" altLang="en-US" sz="22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 학과 </a:t>
            </a:r>
            <a:r>
              <a:rPr lang="en-US" altLang="ko-KR" sz="22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20235127 </a:t>
            </a:r>
            <a:r>
              <a:rPr lang="ko-KR" altLang="en-US" sz="22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김민주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95BC3FF4-7A4F-1612-00AE-D69CF417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>
            <a:extLst>
              <a:ext uri="{FF2B5EF4-FFF2-40B4-BE49-F238E27FC236}">
                <a16:creationId xmlns:a16="http://schemas.microsoft.com/office/drawing/2014/main" id="{E8237E61-284D-F2B4-6569-7BBD3D793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실험 결과</a:t>
            </a:r>
            <a:endParaRPr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174" name="Google Shape;174;p20">
            <a:extLst>
              <a:ext uri="{FF2B5EF4-FFF2-40B4-BE49-F238E27FC236}">
                <a16:creationId xmlns:a16="http://schemas.microsoft.com/office/drawing/2014/main" id="{EAB4F85D-411D-E494-809F-9CB39573748B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>
              <a:extLst>
                <a:ext uri="{FF2B5EF4-FFF2-40B4-BE49-F238E27FC236}">
                  <a16:creationId xmlns:a16="http://schemas.microsoft.com/office/drawing/2014/main" id="{A2F14986-04C2-C020-2253-BF094417D792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>
              <a:extLst>
                <a:ext uri="{FF2B5EF4-FFF2-40B4-BE49-F238E27FC236}">
                  <a16:creationId xmlns:a16="http://schemas.microsoft.com/office/drawing/2014/main" id="{84B1E249-3B57-49EA-B8B5-9B83E3029BD6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>
              <a:extLst>
                <a:ext uri="{FF2B5EF4-FFF2-40B4-BE49-F238E27FC236}">
                  <a16:creationId xmlns:a16="http://schemas.microsoft.com/office/drawing/2014/main" id="{56779CA9-924A-1588-41FD-BA816B74F6B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>
              <a:extLst>
                <a:ext uri="{FF2B5EF4-FFF2-40B4-BE49-F238E27FC236}">
                  <a16:creationId xmlns:a16="http://schemas.microsoft.com/office/drawing/2014/main" id="{5B0BC5CF-3613-3981-3BA7-C788D57C8A08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>
            <a:extLst>
              <a:ext uri="{FF2B5EF4-FFF2-40B4-BE49-F238E27FC236}">
                <a16:creationId xmlns:a16="http://schemas.microsoft.com/office/drawing/2014/main" id="{3FC76F38-6468-9829-7861-C1A2AC9C60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2C2AB5-F7F8-EB7D-3260-E58206082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1" y="1421492"/>
            <a:ext cx="6496097" cy="2085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92C7DF-B594-5E65-9917-4F3C047F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280" y="3507482"/>
            <a:ext cx="4516947" cy="16662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E48C66-BC61-DCE8-4FCB-C6D7497932CA}"/>
              </a:ext>
            </a:extLst>
          </p:cNvPr>
          <p:cNvSpPr txBox="1"/>
          <p:nvPr/>
        </p:nvSpPr>
        <p:spPr>
          <a:xfrm>
            <a:off x="72401" y="4247388"/>
            <a:ext cx="5389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특정 구간에서 칼만필터 보다 민감하게 반응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,</a:t>
            </a:r>
          </a:p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정확한 추정 가능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98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E51710D1-DA7C-F354-0014-82851F7BB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>
            <a:extLst>
              <a:ext uri="{FF2B5EF4-FFF2-40B4-BE49-F238E27FC236}">
                <a16:creationId xmlns:a16="http://schemas.microsoft.com/office/drawing/2014/main" id="{F7F1A4F8-D1AF-0C6F-8420-5FD6C5356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실험 결과</a:t>
            </a:r>
            <a:endParaRPr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174" name="Google Shape;174;p20">
            <a:extLst>
              <a:ext uri="{FF2B5EF4-FFF2-40B4-BE49-F238E27FC236}">
                <a16:creationId xmlns:a16="http://schemas.microsoft.com/office/drawing/2014/main" id="{CE81350B-A59F-2213-1B9A-8938A77E78F4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>
              <a:extLst>
                <a:ext uri="{FF2B5EF4-FFF2-40B4-BE49-F238E27FC236}">
                  <a16:creationId xmlns:a16="http://schemas.microsoft.com/office/drawing/2014/main" id="{77BECA7E-714A-BE35-4113-D41C848964C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>
              <a:extLst>
                <a:ext uri="{FF2B5EF4-FFF2-40B4-BE49-F238E27FC236}">
                  <a16:creationId xmlns:a16="http://schemas.microsoft.com/office/drawing/2014/main" id="{83633A29-BAD1-8BE0-CCCA-30C1806BDEA0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>
              <a:extLst>
                <a:ext uri="{FF2B5EF4-FFF2-40B4-BE49-F238E27FC236}">
                  <a16:creationId xmlns:a16="http://schemas.microsoft.com/office/drawing/2014/main" id="{CDAF070E-6E57-35A0-CC52-0269A8898B6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>
              <a:extLst>
                <a:ext uri="{FF2B5EF4-FFF2-40B4-BE49-F238E27FC236}">
                  <a16:creationId xmlns:a16="http://schemas.microsoft.com/office/drawing/2014/main" id="{52E0CF93-895F-AF30-61BB-868EE929BBE3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>
            <a:extLst>
              <a:ext uri="{FF2B5EF4-FFF2-40B4-BE49-F238E27FC236}">
                <a16:creationId xmlns:a16="http://schemas.microsoft.com/office/drawing/2014/main" id="{19D39BAC-473E-B952-B328-C69F3464A2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8E2337-BDDE-A7F6-C53D-795EC1FC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3" y="2892009"/>
            <a:ext cx="5719953" cy="2217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5CD181-E19C-3100-79FC-DFE3F8814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1" y="228880"/>
            <a:ext cx="4818376" cy="2663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7BFBF4-63C6-DCBD-EBD2-78154E99C656}"/>
              </a:ext>
            </a:extLst>
          </p:cNvPr>
          <p:cNvSpPr txBox="1"/>
          <p:nvPr/>
        </p:nvSpPr>
        <p:spPr>
          <a:xfrm>
            <a:off x="52073" y="1791197"/>
            <a:ext cx="4413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노이즈가 더 심한 구간에서 칼만 필터가 더 안정적인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결과를 보여줌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46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FD09A878-D23F-74B3-A700-2560BE696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>
            <a:extLst>
              <a:ext uri="{FF2B5EF4-FFF2-40B4-BE49-F238E27FC236}">
                <a16:creationId xmlns:a16="http://schemas.microsoft.com/office/drawing/2014/main" id="{3D4EBF06-27CF-E757-56AB-048EC9C2B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실험 결과</a:t>
            </a:r>
            <a:endParaRPr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174" name="Google Shape;174;p20">
            <a:extLst>
              <a:ext uri="{FF2B5EF4-FFF2-40B4-BE49-F238E27FC236}">
                <a16:creationId xmlns:a16="http://schemas.microsoft.com/office/drawing/2014/main" id="{C03E99C8-16F1-8DE1-EFE6-788D89DD650A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>
              <a:extLst>
                <a:ext uri="{FF2B5EF4-FFF2-40B4-BE49-F238E27FC236}">
                  <a16:creationId xmlns:a16="http://schemas.microsoft.com/office/drawing/2014/main" id="{93C30644-C1A5-B2B9-B40A-7D00093996A3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>
              <a:extLst>
                <a:ext uri="{FF2B5EF4-FFF2-40B4-BE49-F238E27FC236}">
                  <a16:creationId xmlns:a16="http://schemas.microsoft.com/office/drawing/2014/main" id="{4317F448-A747-71DC-0F35-123C540081EF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>
              <a:extLst>
                <a:ext uri="{FF2B5EF4-FFF2-40B4-BE49-F238E27FC236}">
                  <a16:creationId xmlns:a16="http://schemas.microsoft.com/office/drawing/2014/main" id="{75726C44-B49A-73F4-047C-46D2D3D166CE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>
              <a:extLst>
                <a:ext uri="{FF2B5EF4-FFF2-40B4-BE49-F238E27FC236}">
                  <a16:creationId xmlns:a16="http://schemas.microsoft.com/office/drawing/2014/main" id="{EA9FE6AA-7D12-9065-744F-C09CBBF14A46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>
            <a:extLst>
              <a:ext uri="{FF2B5EF4-FFF2-40B4-BE49-F238E27FC236}">
                <a16:creationId xmlns:a16="http://schemas.microsoft.com/office/drawing/2014/main" id="{BCFBF80E-CDDF-01C7-F987-02099773E7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04B5D2-26AA-48D5-273B-133F04E9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59" y="1475841"/>
            <a:ext cx="5752281" cy="3554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A1CC50-6BE6-45E3-8D2F-114BB7E48683}"/>
              </a:ext>
            </a:extLst>
          </p:cNvPr>
          <p:cNvSpPr txBox="1"/>
          <p:nvPr/>
        </p:nvSpPr>
        <p:spPr>
          <a:xfrm>
            <a:off x="6242050" y="1234375"/>
            <a:ext cx="53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센서 융합을 적용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성능 향상됨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61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CFCED-D74B-B1C1-8BA1-4231115D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5050" y="1768244"/>
            <a:ext cx="4933800" cy="1289656"/>
          </a:xfrm>
        </p:spPr>
        <p:txBody>
          <a:bodyPr/>
          <a:lstStyle/>
          <a:p>
            <a:pPr marL="76200" indent="0">
              <a:buNone/>
            </a:pPr>
            <a:r>
              <a:rPr lang="en-US" altLang="ko-KR" sz="8000" b="1" dirty="0"/>
              <a:t>Thanks</a:t>
            </a:r>
            <a:endParaRPr lang="ko-KR" altLang="en-US" sz="8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42923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5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주제</a:t>
            </a:r>
            <a:endParaRPr sz="45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309713" y="3075313"/>
            <a:ext cx="6524574" cy="167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머신러닝</a:t>
            </a:r>
            <a:r>
              <a:rPr lang="ko-KR" altLang="en-US" sz="3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 회귀 모델을 활용한 비행체 </a:t>
            </a:r>
            <a:r>
              <a:rPr lang="en-US" altLang="ko-KR" sz="3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Pitch </a:t>
            </a:r>
            <a:r>
              <a:rPr lang="ko-KR" altLang="en-US" sz="35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자세 추정</a:t>
            </a:r>
            <a:endParaRPr sz="35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4575283"/>
            <a:ext cx="9144000" cy="97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latin typeface="바탕체" panose="02030609000101010101" pitchFamily="17" charset="-127"/>
                <a:ea typeface="바탕체" panose="02030609000101010101" pitchFamily="17" charset="-127"/>
              </a:rPr>
              <a:t>프로젝트 목표</a:t>
            </a:r>
            <a:endParaRPr sz="2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40141" y="1623608"/>
            <a:ext cx="8863717" cy="351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Stanford Helicopter</a:t>
            </a:r>
            <a:r>
              <a:rPr 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ko-KR" alt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데이터 셋을 활용해 비행체의 </a:t>
            </a:r>
            <a:r>
              <a:rPr lang="en-US" altLang="ko-KR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Pitch </a:t>
            </a:r>
            <a:r>
              <a:rPr lang="ko-KR" alt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자세를 추정하는 </a:t>
            </a:r>
            <a:r>
              <a:rPr lang="ko-KR" altLang="en-US" sz="2000" b="1" dirty="0" err="1">
                <a:latin typeface="Quattrocento Sans"/>
                <a:ea typeface="Quattrocento Sans"/>
                <a:cs typeface="Quattrocento Sans"/>
                <a:sym typeface="Quattrocento Sans"/>
              </a:rPr>
              <a:t>머신러닝</a:t>
            </a:r>
            <a:r>
              <a:rPr lang="ko-KR" alt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 회귀 모델을 개발하고</a:t>
            </a:r>
            <a:r>
              <a:rPr lang="en-US" altLang="ko-KR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ko-KR" alt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이를 칼만 필터와 비교해 성능을 평가</a:t>
            </a:r>
            <a:r>
              <a:rPr lang="en-US" altLang="ko-KR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Pitch </a:t>
            </a:r>
            <a:r>
              <a:rPr lang="ko-KR" alt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자세 추정</a:t>
            </a:r>
            <a:endParaRPr lang="en-US" altLang="ko-KR" sz="20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성능 비교</a:t>
            </a:r>
            <a:endParaRPr lang="en-US" altLang="ko-KR" sz="20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비행 시나리오 분석</a:t>
            </a:r>
            <a:endParaRPr lang="en-US" altLang="ko-KR" sz="20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센서 융합 효과 검증</a:t>
            </a:r>
            <a:endParaRPr lang="en-US" altLang="ko-KR" sz="20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Quattrocento Sans"/>
                <a:ea typeface="Quattrocento Sans"/>
                <a:cs typeface="Quattrocento Sans"/>
                <a:sym typeface="Quattrocento Sans"/>
              </a:rPr>
              <a:t>모델 최적화</a:t>
            </a:r>
            <a:endParaRPr lang="en-US" altLang="ko-KR"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highlight>
                  <a:schemeClr val="accent1"/>
                </a:highlight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sz="4400" dirty="0">
              <a:highlight>
                <a:schemeClr val="accent1"/>
              </a:highlight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84696" y="1549400"/>
            <a:ext cx="8774607" cy="33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데이터셋</a:t>
            </a:r>
            <a:endParaRPr lang="en-US" altLang="ko-KR"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- </a:t>
            </a:r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가속도</a:t>
            </a: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자이로</a:t>
            </a: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각도 등의 정보를 포함</a:t>
            </a: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방법론</a:t>
            </a:r>
            <a:endParaRPr lang="en-US" altLang="ko-KR"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ko-KR" altLang="en-US" sz="20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머신러닝</a:t>
            </a:r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 회귀 모델 설계</a:t>
            </a: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&amp;</a:t>
            </a:r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학습</a:t>
            </a: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, Pitch </a:t>
            </a:r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값 추정</a:t>
            </a:r>
            <a:endParaRPr lang="en-US" altLang="ko-KR" sz="2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Tx/>
              <a:buChar char="-"/>
            </a:pPr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칼만 필터 적용해 같은 데이터를 기반으로 추정 결과 도출</a:t>
            </a: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두 결과를 비교함</a:t>
            </a:r>
            <a:r>
              <a:rPr lang="en-US" altLang="ko-KR" sz="2000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sz="2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코드</a:t>
            </a:r>
            <a:endParaRPr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9CF1B6-5F92-9F01-9AFA-CE667252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4897"/>
            <a:ext cx="3133767" cy="19288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5FA45E-E56E-6558-32C0-306D8FF9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14" y="-5913"/>
            <a:ext cx="4504825" cy="22194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71DAC6-0D92-82EB-2A8D-8A5126D3C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950" y="2194897"/>
            <a:ext cx="3679650" cy="29485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29D478-B568-E63C-1019-88CCC97B6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09269"/>
            <a:ext cx="4504826" cy="1034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BA85DD-D351-62AD-5C31-4C05E3CBDB41}"/>
              </a:ext>
            </a:extLst>
          </p:cNvPr>
          <p:cNvSpPr txBox="1"/>
          <p:nvPr/>
        </p:nvSpPr>
        <p:spPr>
          <a:xfrm>
            <a:off x="0" y="1769425"/>
            <a:ext cx="53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데이터 전처리를 통해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결측값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처리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필요한 피처 선택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A81389B8-D4F3-4497-4AF1-F1046C96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5C78012-7770-428D-4C97-2E57E22B9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0012"/>
            <a:ext cx="4185036" cy="2511022"/>
          </a:xfrm>
          <a:prstGeom prst="rect">
            <a:avLst/>
          </a:prstGeom>
        </p:spPr>
      </p:pic>
      <p:sp>
        <p:nvSpPr>
          <p:cNvPr id="158" name="Google Shape;158;p19">
            <a:extLst>
              <a:ext uri="{FF2B5EF4-FFF2-40B4-BE49-F238E27FC236}">
                <a16:creationId xmlns:a16="http://schemas.microsoft.com/office/drawing/2014/main" id="{AA5236F1-56E3-856A-B01D-8256E374E7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코드</a:t>
            </a:r>
            <a:endParaRPr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160" name="Google Shape;160;p19">
            <a:extLst>
              <a:ext uri="{FF2B5EF4-FFF2-40B4-BE49-F238E27FC236}">
                <a16:creationId xmlns:a16="http://schemas.microsoft.com/office/drawing/2014/main" id="{6CB21077-D52B-826F-78CA-A7CD8F71FEF5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>
              <a:extLst>
                <a:ext uri="{FF2B5EF4-FFF2-40B4-BE49-F238E27FC236}">
                  <a16:creationId xmlns:a16="http://schemas.microsoft.com/office/drawing/2014/main" id="{CCA5EFD1-9171-6425-B006-DA8672BFB45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>
              <a:extLst>
                <a:ext uri="{FF2B5EF4-FFF2-40B4-BE49-F238E27FC236}">
                  <a16:creationId xmlns:a16="http://schemas.microsoft.com/office/drawing/2014/main" id="{D08ABBF3-8434-6A47-C0E2-AA1DDD779CBB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>
              <a:extLst>
                <a:ext uri="{FF2B5EF4-FFF2-40B4-BE49-F238E27FC236}">
                  <a16:creationId xmlns:a16="http://schemas.microsoft.com/office/drawing/2014/main" id="{F710369D-040B-AF8F-7D13-D8D5BB68A36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>
              <a:extLst>
                <a:ext uri="{FF2B5EF4-FFF2-40B4-BE49-F238E27FC236}">
                  <a16:creationId xmlns:a16="http://schemas.microsoft.com/office/drawing/2014/main" id="{2FB5F6AA-51C6-02A3-8894-C992B8178750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>
            <a:extLst>
              <a:ext uri="{FF2B5EF4-FFF2-40B4-BE49-F238E27FC236}">
                <a16:creationId xmlns:a16="http://schemas.microsoft.com/office/drawing/2014/main" id="{8D179498-3332-7C69-B1A5-854B0B3037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52C078-B168-B2DC-0B21-07F027ED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440" y="330200"/>
            <a:ext cx="4774663" cy="1837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40F649-1AF9-7EF5-E01C-9EFF4BD72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073" y="2222500"/>
            <a:ext cx="3981030" cy="29131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0A701-224A-5889-B9DA-57C32029E937}"/>
              </a:ext>
            </a:extLst>
          </p:cNvPr>
          <p:cNvSpPr txBox="1"/>
          <p:nvPr/>
        </p:nvSpPr>
        <p:spPr>
          <a:xfrm>
            <a:off x="0" y="2167538"/>
            <a:ext cx="6502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바탕체" panose="02030609000101010101" pitchFamily="17" charset="-127"/>
                <a:ea typeface="바탕체" panose="02030609000101010101" pitchFamily="17" charset="-127"/>
              </a:rPr>
              <a:t>Scikit-learn </a:t>
            </a:r>
            <a:r>
              <a:rPr lang="ko-KR" altLang="en-US" sz="1500" dirty="0">
                <a:latin typeface="바탕체" panose="02030609000101010101" pitchFamily="17" charset="-127"/>
                <a:ea typeface="바탕체" panose="02030609000101010101" pitchFamily="17" charset="-127"/>
              </a:rPr>
              <a:t>회귀 모델 중 하나 선택</a:t>
            </a:r>
            <a:r>
              <a:rPr lang="en-US" altLang="ko-KR" sz="15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1500" dirty="0">
                <a:latin typeface="바탕체" panose="02030609000101010101" pitchFamily="17" charset="-127"/>
                <a:ea typeface="바탕체" panose="02030609000101010101" pitchFamily="17" charset="-127"/>
              </a:rPr>
              <a:t>학습 진행</a:t>
            </a:r>
            <a:r>
              <a:rPr lang="en-US" altLang="ko-KR" sz="1500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sz="15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35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F56C36AE-FBFB-3410-2459-4D3E0A1F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>
            <a:extLst>
              <a:ext uri="{FF2B5EF4-FFF2-40B4-BE49-F238E27FC236}">
                <a16:creationId xmlns:a16="http://schemas.microsoft.com/office/drawing/2014/main" id="{A23103EF-E61B-AE09-381D-4BC007BF5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코드</a:t>
            </a:r>
            <a:endParaRPr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160" name="Google Shape;160;p19">
            <a:extLst>
              <a:ext uri="{FF2B5EF4-FFF2-40B4-BE49-F238E27FC236}">
                <a16:creationId xmlns:a16="http://schemas.microsoft.com/office/drawing/2014/main" id="{2CC53E31-44F7-0451-C4C3-E58EAAD3E53A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>
              <a:extLst>
                <a:ext uri="{FF2B5EF4-FFF2-40B4-BE49-F238E27FC236}">
                  <a16:creationId xmlns:a16="http://schemas.microsoft.com/office/drawing/2014/main" id="{D2849790-F929-EDC5-9070-E7C91402C3CC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>
              <a:extLst>
                <a:ext uri="{FF2B5EF4-FFF2-40B4-BE49-F238E27FC236}">
                  <a16:creationId xmlns:a16="http://schemas.microsoft.com/office/drawing/2014/main" id="{11355FDF-27E9-3DE1-44B9-B56A0D57571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>
              <a:extLst>
                <a:ext uri="{FF2B5EF4-FFF2-40B4-BE49-F238E27FC236}">
                  <a16:creationId xmlns:a16="http://schemas.microsoft.com/office/drawing/2014/main" id="{A4A16108-CEF6-1594-E90F-A80362D7FDF4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>
              <a:extLst>
                <a:ext uri="{FF2B5EF4-FFF2-40B4-BE49-F238E27FC236}">
                  <a16:creationId xmlns:a16="http://schemas.microsoft.com/office/drawing/2014/main" id="{0D5E39B8-ED01-46ED-AC1F-71E36831C9FA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>
            <a:extLst>
              <a:ext uri="{FF2B5EF4-FFF2-40B4-BE49-F238E27FC236}">
                <a16:creationId xmlns:a16="http://schemas.microsoft.com/office/drawing/2014/main" id="{DD11E3D1-A829-9813-114F-B022E0D528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3AA872-9E57-6E66-5B4F-807C2A07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2338"/>
            <a:ext cx="4965700" cy="2802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2C25ED-C212-BBBE-5C4B-721602783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577" y="260906"/>
            <a:ext cx="5594350" cy="18797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BBA61A-7A93-0A40-B435-25237D9662B1}"/>
              </a:ext>
            </a:extLst>
          </p:cNvPr>
          <p:cNvSpPr txBox="1"/>
          <p:nvPr/>
        </p:nvSpPr>
        <p:spPr>
          <a:xfrm>
            <a:off x="4965700" y="4472852"/>
            <a:ext cx="42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시계열 형태로 출력</a:t>
            </a:r>
            <a:r>
              <a:rPr lang="en-US" altLang="ko-KR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칼만 필터 기반 </a:t>
            </a:r>
            <a:r>
              <a:rPr lang="ko-KR" altLang="en-US" sz="12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추정값과</a:t>
            </a:r>
            <a:r>
              <a: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287246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E6D413DE-0625-7D5B-D2EA-8A91F2533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>
            <a:extLst>
              <a:ext uri="{FF2B5EF4-FFF2-40B4-BE49-F238E27FC236}">
                <a16:creationId xmlns:a16="http://schemas.microsoft.com/office/drawing/2014/main" id="{090A670A-D473-603B-4BC0-08EEF7C44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코드</a:t>
            </a:r>
            <a:endParaRPr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160" name="Google Shape;160;p19">
            <a:extLst>
              <a:ext uri="{FF2B5EF4-FFF2-40B4-BE49-F238E27FC236}">
                <a16:creationId xmlns:a16="http://schemas.microsoft.com/office/drawing/2014/main" id="{C4C5EE25-D687-36B0-F9EE-F38E7B35FA10}"/>
              </a:ext>
            </a:extLst>
          </p:cNvPr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>
              <a:extLst>
                <a:ext uri="{FF2B5EF4-FFF2-40B4-BE49-F238E27FC236}">
                  <a16:creationId xmlns:a16="http://schemas.microsoft.com/office/drawing/2014/main" id="{B2040ABF-7258-2D9D-BF0B-5FD748D7D79F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>
              <a:extLst>
                <a:ext uri="{FF2B5EF4-FFF2-40B4-BE49-F238E27FC236}">
                  <a16:creationId xmlns:a16="http://schemas.microsoft.com/office/drawing/2014/main" id="{E95D422A-366E-E6CA-CE07-990885CB09EF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>
              <a:extLst>
                <a:ext uri="{FF2B5EF4-FFF2-40B4-BE49-F238E27FC236}">
                  <a16:creationId xmlns:a16="http://schemas.microsoft.com/office/drawing/2014/main" id="{463E96C7-9851-B0E0-5E06-5DD19811D0DA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>
              <a:extLst>
                <a:ext uri="{FF2B5EF4-FFF2-40B4-BE49-F238E27FC236}">
                  <a16:creationId xmlns:a16="http://schemas.microsoft.com/office/drawing/2014/main" id="{6B1B31A5-CEF8-98FB-6829-DF3D485DE382}"/>
                </a:ext>
              </a:extLst>
            </p:cNvPr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>
            <a:extLst>
              <a:ext uri="{FF2B5EF4-FFF2-40B4-BE49-F238E27FC236}">
                <a16:creationId xmlns:a16="http://schemas.microsoft.com/office/drawing/2014/main" id="{E7E0970F-0D22-2F0D-DE22-06142F2559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40A190-AA76-331D-8519-16A779A3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315" y="3787421"/>
            <a:ext cx="5735262" cy="13560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272268-151A-4FB5-9F7F-D30FDDABB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433" y="1448914"/>
            <a:ext cx="7032144" cy="2362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7C2537-18BB-5256-2770-A20A26A311AB}"/>
              </a:ext>
            </a:extLst>
          </p:cNvPr>
          <p:cNvSpPr txBox="1"/>
          <p:nvPr/>
        </p:nvSpPr>
        <p:spPr>
          <a:xfrm>
            <a:off x="113431" y="4645552"/>
            <a:ext cx="53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평가 지표 계산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0652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latin typeface="바탕체" panose="02030609000101010101" pitchFamily="17" charset="-127"/>
                <a:ea typeface="바탕체" panose="02030609000101010101" pitchFamily="17" charset="-127"/>
              </a:rPr>
              <a:t>실험 결과</a:t>
            </a:r>
            <a:endParaRPr sz="4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C0FA1F-6CAA-6438-76BB-CB7ABEA8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329"/>
            <a:ext cx="5630513" cy="31783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3EACE1-6654-173A-2834-C977DF037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06" y="1670875"/>
            <a:ext cx="6038894" cy="1571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3E863-A188-8108-5423-32429EBD84B7}"/>
              </a:ext>
            </a:extLst>
          </p:cNvPr>
          <p:cNvSpPr txBox="1"/>
          <p:nvPr/>
        </p:nvSpPr>
        <p:spPr>
          <a:xfrm>
            <a:off x="5948565" y="4053068"/>
            <a:ext cx="5389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실제 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Pitch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값 변화 흐름 잘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따라감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189</Words>
  <Application>Microsoft Office PowerPoint</Application>
  <PresentationFormat>화면 슬라이드 쇼(16:9)</PresentationFormat>
  <Paragraphs>49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Quattrocento Sans</vt:lpstr>
      <vt:lpstr>Arial</vt:lpstr>
      <vt:lpstr>바탕체</vt:lpstr>
      <vt:lpstr>Lora</vt:lpstr>
      <vt:lpstr>Viola template</vt:lpstr>
      <vt:lpstr>로봇신호처리 기말 프로젝트 발표</vt:lpstr>
      <vt:lpstr>주제</vt:lpstr>
      <vt:lpstr>프로젝트 목표</vt:lpstr>
      <vt:lpstr>설명</vt:lpstr>
      <vt:lpstr>코드</vt:lpstr>
      <vt:lpstr>코드</vt:lpstr>
      <vt:lpstr>코드</vt:lpstr>
      <vt:lpstr>코드</vt:lpstr>
      <vt:lpstr>실험 결과</vt:lpstr>
      <vt:lpstr>실험 결과</vt:lpstr>
      <vt:lpstr>실험 결과</vt:lpstr>
      <vt:lpstr>실험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김민주</dc:creator>
  <cp:lastModifiedBy>김민주</cp:lastModifiedBy>
  <cp:revision>8</cp:revision>
  <dcterms:modified xsi:type="dcterms:W3CDTF">2025-06-12T04:53:55Z</dcterms:modified>
</cp:coreProperties>
</file>