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keras.io/api/layers/activation_layers/prelu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eneralized Trainable Activation Functions in Neural Networks"/>
          <p:cNvSpPr txBox="1"/>
          <p:nvPr>
            <p:ph type="ctrTitle"/>
          </p:nvPr>
        </p:nvSpPr>
        <p:spPr>
          <a:xfrm>
            <a:off x="1435877" y="4918273"/>
            <a:ext cx="21844001" cy="3879454"/>
          </a:xfrm>
          <a:prstGeom prst="rect">
            <a:avLst/>
          </a:prstGeom>
        </p:spPr>
        <p:txBody>
          <a:bodyPr/>
          <a:lstStyle>
            <a:lvl1pPr defTabSz="2413955">
              <a:defRPr spc="-344" sz="11484"/>
            </a:lvl1pPr>
          </a:lstStyle>
          <a:p>
            <a:pPr/>
            <a:r>
              <a:t>Generalized Trainable Activation Functions in Neural Networks</a:t>
            </a:r>
          </a:p>
        </p:txBody>
      </p:sp>
      <p:sp>
        <p:nvSpPr>
          <p:cNvPr id="152" name="Aaron Davis - December 5,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Aaron Davis - December 5,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eta-Neuron Networks vs. Networks w/ Fixed Activations on MNIST Datase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0534">
              <a:defRPr spc="-143" sz="4788"/>
            </a:pPr>
            <a:r>
              <a:t>Meta-Neuron Networks vs. Networks w/ Fixed Activations on MNIST Dataset</a:t>
            </a:r>
          </a:p>
          <a:p>
            <a:pPr defTabSz="470534">
              <a:defRPr spc="-143" sz="4788"/>
            </a:pPr>
            <a:r>
              <a:t>(Blue uses meta-neurons, Orange does not.)</a:t>
            </a:r>
          </a:p>
        </p:txBody>
      </p:sp>
      <p:pic>
        <p:nvPicPr>
          <p:cNvPr id="191" name="Screenshot 2022-12-05 at 11.10.34 AM.png" descr="Screenshot 2022-12-05 at 11.10.3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2848" y="2485227"/>
            <a:ext cx="17338304" cy="10745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ptimal Meta-Neuron Network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Meta-Neuron Network Parameters</a:t>
            </a:r>
          </a:p>
        </p:txBody>
      </p:sp>
      <p:sp>
        <p:nvSpPr>
          <p:cNvPr id="194" name="For MNIST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 MNIST data</a:t>
            </a:r>
          </a:p>
        </p:txBody>
      </p:sp>
      <p:pic>
        <p:nvPicPr>
          <p:cNvPr id="195" name="Screenshot 2022-12-05 at 11.12.17 AM.png" descr="Screenshot 2022-12-05 at 11.12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349" y="4180182"/>
            <a:ext cx="12425727" cy="8615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ptimal Meta-Neuron Network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Meta-Neuron Network Parameters</a:t>
            </a:r>
          </a:p>
        </p:txBody>
      </p:sp>
      <p:sp>
        <p:nvSpPr>
          <p:cNvPr id="198" name="For MNIST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 MNIST data</a:t>
            </a:r>
          </a:p>
        </p:txBody>
      </p:sp>
      <p:pic>
        <p:nvPicPr>
          <p:cNvPr id="199" name="Screenshot 2022-12-05 at 11.12.51 AM.png" descr="Screenshot 2022-12-05 at 11.12.5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715" y="4665820"/>
            <a:ext cx="11140570" cy="7643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ptimal Meta-Neuron Network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Meta-Neuron Network Parameters</a:t>
            </a:r>
          </a:p>
        </p:txBody>
      </p:sp>
      <p:sp>
        <p:nvSpPr>
          <p:cNvPr id="202" name="For MNIST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 MNIST data</a:t>
            </a:r>
          </a:p>
        </p:txBody>
      </p:sp>
      <p:pic>
        <p:nvPicPr>
          <p:cNvPr id="203" name="Screenshot 2022-12-05 at 11.13.40 AM.png" descr="Screenshot 2022-12-05 at 11.13.4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349" y="4014878"/>
            <a:ext cx="12317302" cy="8945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ptimal Meta-Neuron Network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Meta-Neuron Network Parameters</a:t>
            </a:r>
          </a:p>
        </p:txBody>
      </p:sp>
      <p:sp>
        <p:nvSpPr>
          <p:cNvPr id="206" name="For MNIST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 MNIST data</a:t>
            </a:r>
          </a:p>
        </p:txBody>
      </p:sp>
      <p:pic>
        <p:nvPicPr>
          <p:cNvPr id="207" name="Screenshot 2022-12-05 at 11.14.12 AM.png" descr="Screenshot 2022-12-05 at 11.14.1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0608" y="4328069"/>
            <a:ext cx="11722784" cy="8319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ptimal Meta-Neuron Network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Meta-Neuron Network Parameters</a:t>
            </a:r>
          </a:p>
        </p:txBody>
      </p:sp>
      <p:sp>
        <p:nvSpPr>
          <p:cNvPr id="210" name="For MNIST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 MNIST data</a:t>
            </a:r>
          </a:p>
        </p:txBody>
      </p:sp>
      <p:pic>
        <p:nvPicPr>
          <p:cNvPr id="211" name="Screenshot 2022-12-05 at 11.14.46 AM.png" descr="Screenshot 2022-12-05 at 11.14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0921" y="3975051"/>
            <a:ext cx="12842158" cy="9025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Visualizing Trained Activ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Visualizing Trained Activations</a:t>
            </a:r>
          </a:p>
        </p:txBody>
      </p:sp>
      <p:sp>
        <p:nvSpPr>
          <p:cNvPr id="214" name="For MNIST data, with single layer, 3 meta-neuron AN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 MNIST data, with single layer, 3 meta-neuron ANN</a:t>
            </a:r>
          </a:p>
        </p:txBody>
      </p:sp>
      <p:pic>
        <p:nvPicPr>
          <p:cNvPr id="215" name="Screenshot 2022-12-05 at 11.16.00 AM.png" descr="Screenshot 2022-12-05 at 11.16.0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1055" y="3545151"/>
            <a:ext cx="4481890" cy="9529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218" name="Collapse learned activations down into fixed representations to cut down on computing cost at inference time.…"/>
          <p:cNvSpPr txBox="1"/>
          <p:nvPr>
            <p:ph type="body" idx="1"/>
          </p:nvPr>
        </p:nvSpPr>
        <p:spPr>
          <a:xfrm>
            <a:off x="1270000" y="2963876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Collapse learned activations down into fixed representations to cut down on computing cost at inference time.</a:t>
            </a:r>
          </a:p>
          <a:p>
            <a:pPr/>
            <a:r>
              <a:t>Identify learned linear activation functions, and simply replace them with multiplication by a constant.  This seems similar to network pruning.</a:t>
            </a:r>
          </a:p>
          <a:p>
            <a:pPr/>
            <a:r>
              <a:t>Compare Meta-Neuron performance to simpler trained activations, like FReLU and AGsig.</a:t>
            </a:r>
          </a:p>
          <a:p>
            <a:pPr/>
            <a:r>
              <a:t>Evaluate changes in accuracy vs computing power for large networks.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1" name="Generalized trainable activation functions seem to help increase model accuracy and convergence speed relative to models with the same architecture but using fixed activations.  So try using trainable activations!…"/>
          <p:cNvSpPr txBox="1"/>
          <p:nvPr>
            <p:ph type="body" idx="1"/>
          </p:nvPr>
        </p:nvSpPr>
        <p:spPr>
          <a:xfrm>
            <a:off x="1269999" y="3556296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Generalized trainable activation functions seem to help increase model accuracy and convergence speed relative to models with the same architecture but using fixed activations.  So try using trainable activations!</a:t>
            </a:r>
          </a:p>
          <a:p>
            <a:pPr lvl="1"/>
          </a:p>
          <a:p>
            <a:pPr lvl="1"/>
            <a:r>
              <a:t>Resources to get started:</a:t>
            </a:r>
          </a:p>
          <a:p>
            <a:pPr lvl="1"/>
            <a:r>
              <a:t>Parametric ReLU (</a:t>
            </a:r>
            <a:r>
              <a:rPr u="sng">
                <a:hlinkClick r:id="rId2" invalidUrl="" action="" tgtFrame="" tooltip="" history="1" highlightClick="0" endSnd="0"/>
              </a:rPr>
              <a:t>https://keras.io/api/layers/activation_layers/prelu/</a:t>
            </a:r>
            <a:r>
              <a:t>)</a:t>
            </a:r>
          </a:p>
          <a:p>
            <a:pPr lvl="1"/>
            <a:r>
              <a:t>See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24" name="[1]     Hu, Z. &quot;The study of neural network adaptive control systems.&quot; Control and Decision 7 (1992): 361-36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9720" indent="-299720" algn="just" defTabSz="457200">
              <a:lnSpc>
                <a:spcPts val="5600"/>
              </a:lnSpc>
              <a:spcBef>
                <a:spcPts val="300"/>
              </a:spcBef>
              <a:buClrTx/>
              <a:buSzTx/>
              <a:buNone/>
              <a:defRPr sz="36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[1]     Hu, Z. "The study of neural network adaptive control systems." Control and Decision 7 (1992): 361-366</a:t>
            </a:r>
          </a:p>
          <a:p>
            <a:pPr marL="299720" indent="-299720" algn="just" defTabSz="457200">
              <a:lnSpc>
                <a:spcPts val="5600"/>
              </a:lnSpc>
              <a:spcBef>
                <a:spcPts val="300"/>
              </a:spcBef>
              <a:buClrTx/>
              <a:buSzTx/>
              <a:buNone/>
              <a:defRPr sz="36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[2]   Qiu, Suo, Xiangmin Xu, and Bolun Cai. "FReLU: flexible rectified linear units for improving convolutional neural networks." 2018 24th international conference on pattern recognition (icpr). IEEE, 2018</a:t>
            </a:r>
          </a:p>
          <a:p>
            <a:pPr marL="299720" indent="-299720" algn="just" defTabSz="457200">
              <a:lnSpc>
                <a:spcPts val="5600"/>
              </a:lnSpc>
              <a:spcBef>
                <a:spcPts val="300"/>
              </a:spcBef>
              <a:buClrTx/>
              <a:buSzTx/>
              <a:buNone/>
              <a:defRPr sz="36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[3]  Apicella, Andrea, Francesco Isgrò, and Roberto Prevete. "A simple and efficient architecture for trainable activation functions." Neurocomputing 370 (2019): 1-15.</a:t>
            </a:r>
          </a:p>
          <a:p>
            <a:pPr marL="299720" indent="-299720" algn="just" defTabSz="457200">
              <a:lnSpc>
                <a:spcPts val="5600"/>
              </a:lnSpc>
              <a:spcBef>
                <a:spcPts val="300"/>
              </a:spcBef>
              <a:buClrTx/>
              <a:buSzTx/>
              <a:buNone/>
              <a:defRPr sz="366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troduction to Activati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Activation Functions</a:t>
            </a:r>
          </a:p>
        </p:txBody>
      </p:sp>
      <p:pic>
        <p:nvPicPr>
          <p:cNvPr id="155" name="Screenshot 2022-12-05 at 10.47.40 AM.png" descr="Screenshot 2022-12-05 at 10.47.4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920" y="5074947"/>
            <a:ext cx="11750389" cy="548462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Y = Activation(Sum(w_i * x_i) + bias)"/>
          <p:cNvSpPr txBox="1"/>
          <p:nvPr/>
        </p:nvSpPr>
        <p:spPr>
          <a:xfrm>
            <a:off x="14756110" y="7432449"/>
            <a:ext cx="8378953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Y = Activation(Sum(w_i * x_i) + bias)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mmonly Used Activati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Commonly Used Activation Functions</a:t>
            </a:r>
          </a:p>
        </p:txBody>
      </p:sp>
      <p:pic>
        <p:nvPicPr>
          <p:cNvPr id="159" name="1*_vvB81JFM1PGZvYeVI52XQ-593951276.png" descr="1*_vvB81JFM1PGZvYeVI52XQ-59395127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878" y="2791815"/>
            <a:ext cx="8788401" cy="642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igmoid-function-3459843927.png" descr="sigmoid-function-34598439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44615" y="2784969"/>
            <a:ext cx="8259832" cy="4339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th-261582998.png" descr="th-26158299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38508" y="8100193"/>
            <a:ext cx="6019801" cy="500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ut what if we let the network…"/>
          <p:cNvSpPr txBox="1"/>
          <p:nvPr>
            <p:ph type="title"/>
          </p:nvPr>
        </p:nvSpPr>
        <p:spPr>
          <a:xfrm>
            <a:off x="1281338" y="5256836"/>
            <a:ext cx="21821324" cy="3202328"/>
          </a:xfrm>
          <a:prstGeom prst="rect">
            <a:avLst/>
          </a:prstGeom>
        </p:spPr>
        <p:txBody>
          <a:bodyPr/>
          <a:lstStyle/>
          <a:p>
            <a:pPr>
              <a:defRPr spc="-293" sz="9800"/>
            </a:pPr>
            <a:r>
              <a:t>But what if we let the network</a:t>
            </a:r>
          </a:p>
          <a:p>
            <a:pPr>
              <a:defRPr spc="-293" sz="9800"/>
            </a:pPr>
            <a:r>
              <a:t>learn an activation function?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search about Trainable Activ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about Trainable Activations</a:t>
            </a:r>
          </a:p>
        </p:txBody>
      </p:sp>
      <p:pic>
        <p:nvPicPr>
          <p:cNvPr id="166" name="Screenshot 2022-12-05 at 10.56.43 AM.png" descr="Screenshot 2022-12-05 at 10.56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7044" y="9291216"/>
            <a:ext cx="6642101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shot 2022-12-05 at 10.56.59 AM.png" descr="Screenshot 2022-12-05 at 10.56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9994" y="4139829"/>
            <a:ext cx="5156201" cy="219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shot 2022-12-05 at 10.57.16 AM.png" descr="Screenshot 2022-12-05 at 10.57.16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07499" y="4461310"/>
            <a:ext cx="7137401" cy="143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shot 2022-12-05 at 10.57.35 AM.png" descr="Screenshot 2022-12-05 at 10.57.3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01267" y="9622767"/>
            <a:ext cx="8749865" cy="150859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5898094" y="7096523"/>
            <a:ext cx="1" cy="14351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>
            <a:off x="17476199" y="7096523"/>
            <a:ext cx="1" cy="14351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Reference 1"/>
          <p:cNvSpPr txBox="1"/>
          <p:nvPr/>
        </p:nvSpPr>
        <p:spPr>
          <a:xfrm>
            <a:off x="5018137" y="12222509"/>
            <a:ext cx="175991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Reference 1</a:t>
            </a:r>
          </a:p>
        </p:txBody>
      </p:sp>
      <p:sp>
        <p:nvSpPr>
          <p:cNvPr id="173" name="Reference 2"/>
          <p:cNvSpPr txBox="1"/>
          <p:nvPr/>
        </p:nvSpPr>
        <p:spPr>
          <a:xfrm>
            <a:off x="16572620" y="12222509"/>
            <a:ext cx="1807160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Reference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ut these activations still assume a functional form …"/>
          <p:cNvSpPr txBox="1"/>
          <p:nvPr>
            <p:ph type="title"/>
          </p:nvPr>
        </p:nvSpPr>
        <p:spPr>
          <a:xfrm>
            <a:off x="1080425" y="5338887"/>
            <a:ext cx="21844001" cy="1557438"/>
          </a:xfrm>
          <a:prstGeom prst="rect">
            <a:avLst/>
          </a:prstGeom>
        </p:spPr>
        <p:txBody>
          <a:bodyPr/>
          <a:lstStyle>
            <a:lvl1pPr defTabSz="701675">
              <a:defRPr spc="-214" sz="7140"/>
            </a:lvl1pPr>
          </a:lstStyle>
          <a:p>
            <a:pPr/>
            <a:r>
              <a:t>But these activations still assume a functional form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ariable Activation Functions (VAF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Activation Functions (VAF)</a:t>
            </a:r>
          </a:p>
        </p:txBody>
      </p:sp>
      <p:sp>
        <p:nvSpPr>
          <p:cNvPr id="178" name="Apicella, et al. [3]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Apicella, et al. [3]</a:t>
            </a:r>
          </a:p>
        </p:txBody>
      </p:sp>
      <p:pic>
        <p:nvPicPr>
          <p:cNvPr id="179" name="Screenshot 2022-12-05 at 11.04.01 AM.png" descr="Screenshot 2022-12-05 at 11.04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3573" y="3965843"/>
            <a:ext cx="12692217" cy="9043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ariable Activation Functions (Continu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Activation Functions (Continued)</a:t>
            </a:r>
          </a:p>
        </p:txBody>
      </p:sp>
      <p:sp>
        <p:nvSpPr>
          <p:cNvPr id="182" name="Assumptions of VA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Assumptions of VAF</a:t>
            </a:r>
          </a:p>
        </p:txBody>
      </p:sp>
      <p:sp>
        <p:nvSpPr>
          <p:cNvPr id="183" name="Each subnetwork has only one hidden lay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subnetwork has only one hidden layer</a:t>
            </a:r>
          </a:p>
          <a:p>
            <a:pPr/>
            <a:r>
              <a:t>The input and output neuron for each subnetwork uses a linear activation (or simply a sum with a bias).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eta-Neurons (My Work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Meta-Neurons (My Work)</a:t>
            </a:r>
          </a:p>
        </p:txBody>
      </p:sp>
      <p:sp>
        <p:nvSpPr>
          <p:cNvPr id="186" name="Generalized Variable Activation Func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Generalized Variable Activation Functions</a:t>
            </a:r>
          </a:p>
        </p:txBody>
      </p:sp>
      <p:sp>
        <p:nvSpPr>
          <p:cNvPr id="187" name="Uses similar subnetwork architecture to train activation functions…"/>
          <p:cNvSpPr txBox="1"/>
          <p:nvPr>
            <p:ph type="body" sz="half" idx="1"/>
          </p:nvPr>
        </p:nvSpPr>
        <p:spPr>
          <a:xfrm>
            <a:off x="1269999" y="4713458"/>
            <a:ext cx="16134834" cy="7986542"/>
          </a:xfrm>
          <a:prstGeom prst="rect">
            <a:avLst/>
          </a:prstGeom>
        </p:spPr>
        <p:txBody>
          <a:bodyPr/>
          <a:lstStyle/>
          <a:p>
            <a:pPr/>
            <a:r>
              <a:t>Uses similar subnetwork architecture to train activation functions</a:t>
            </a:r>
          </a:p>
          <a:p>
            <a:pPr/>
            <a:r>
              <a:t>Does not constrain subnetworks to a single hidden layer.  Introduces residual connections within subnetworks to avoid training issues with deep networks without residual connections.</a:t>
            </a:r>
          </a:p>
          <a:p>
            <a:pPr/>
            <a:r>
              <a:t>Allows for input and output non-linear activations for each subnetwork.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42733" y="4807357"/>
            <a:ext cx="6508013" cy="5496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