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</p:sldIdLst>
  <p:sldSz cy="5143500" cx="9144000"/>
  <p:notesSz cx="6858000" cy="9144000"/>
  <p:embeddedFontLst>
    <p:embeddedFont>
      <p:font typeface="Raleway"/>
      <p:regular r:id="rId63"/>
      <p:bold r:id="rId64"/>
      <p:italic r:id="rId65"/>
      <p:boldItalic r:id="rId66"/>
    </p:embeddedFont>
    <p:embeddedFont>
      <p:font typeface="Lato"/>
      <p:regular r:id="rId67"/>
      <p:bold r:id="rId68"/>
      <p:italic r:id="rId69"/>
      <p:boldItalic r:id="rId70"/>
    </p:embeddedFont>
    <p:embeddedFont>
      <p:font typeface="Helvetica Neue"/>
      <p:regular r:id="rId71"/>
      <p:bold r:id="rId72"/>
      <p:italic r:id="rId73"/>
      <p:boldItalic r:id="rId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F9F711A-BF5F-487C-892C-2B7349098344}">
  <a:tblStyle styleId="{BF9F711A-BF5F-487C-892C-2B73490983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HelveticaNeue-italic.fntdata"/><Relationship Id="rId72" Type="http://schemas.openxmlformats.org/officeDocument/2006/relationships/font" Target="fonts/HelveticaNeue-bold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74" Type="http://schemas.openxmlformats.org/officeDocument/2006/relationships/font" Target="fonts/HelveticaNeue-boldItalic.fntdata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HelveticaNeue-regular.fntdata"/><Relationship Id="rId70" Type="http://schemas.openxmlformats.org/officeDocument/2006/relationships/font" Target="fonts/Lato-bold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Raleway-bold.fntdata"/><Relationship Id="rId63" Type="http://schemas.openxmlformats.org/officeDocument/2006/relationships/font" Target="fonts/Raleway-regular.fntdata"/><Relationship Id="rId22" Type="http://schemas.openxmlformats.org/officeDocument/2006/relationships/slide" Target="slides/slide16.xml"/><Relationship Id="rId66" Type="http://schemas.openxmlformats.org/officeDocument/2006/relationships/font" Target="fonts/Raleway-boldItalic.fntdata"/><Relationship Id="rId21" Type="http://schemas.openxmlformats.org/officeDocument/2006/relationships/slide" Target="slides/slide15.xml"/><Relationship Id="rId65" Type="http://schemas.openxmlformats.org/officeDocument/2006/relationships/font" Target="fonts/Raleway-italic.fntdata"/><Relationship Id="rId24" Type="http://schemas.openxmlformats.org/officeDocument/2006/relationships/slide" Target="slides/slide18.xml"/><Relationship Id="rId68" Type="http://schemas.openxmlformats.org/officeDocument/2006/relationships/font" Target="fonts/Lato-bold.fntdata"/><Relationship Id="rId23" Type="http://schemas.openxmlformats.org/officeDocument/2006/relationships/slide" Target="slides/slide17.xml"/><Relationship Id="rId67" Type="http://schemas.openxmlformats.org/officeDocument/2006/relationships/font" Target="fonts/Lato-regular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Lato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rxiv.org/abs/2106.03070" TargetMode="Externa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Difference_in_differences" TargetMode="Externa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Difference_in_differences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Difference_in_differences" TargetMode="Externa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b388e9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5b388e9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2020: Length is good: 2-3 minutes over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2021: Finished 5 min early (whaaat?!), with 15 min break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2022: Finished exactly on time</a:t>
            </a:r>
            <a:r>
              <a:rPr lang="en">
                <a:solidFill>
                  <a:schemeClr val="dk1"/>
                </a:solidFill>
              </a:rPr>
              <a:t> (whaaaaaaat?!), with a 13-min break + 5 min for indicative feedback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2023: Finished exactly on time (whaaaaaaaaaaaaat?!), with a 10-min break (no extra time for indicative feedback, but could have gone faster, esp. towards end)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0d9df9c9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a0d9df9c9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0d9df9c92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0d9df9c92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Why squares?</a:t>
            </a:r>
            <a:br>
              <a:rPr lang="en"/>
            </a:br>
            <a:r>
              <a:rPr lang="en">
                <a:solidFill>
                  <a:schemeClr val="dk1"/>
                </a:solidFill>
              </a:rPr>
              <a:t>(1) theoretical reasons (skipped here)</a:t>
            </a:r>
            <a:br>
              <a:rPr lang="en">
                <a:solidFill>
                  <a:schemeClr val="dk1"/>
                </a:solidFill>
              </a:rPr>
            </a:br>
            <a:r>
              <a:rPr lang="en"/>
              <a:t>(2) </a:t>
            </a:r>
            <a:r>
              <a:rPr lang="en"/>
              <a:t>pragmatic</a:t>
            </a:r>
            <a:r>
              <a:rPr lang="en"/>
              <a:t> reason: all errors become positive (want overestimation to count as much as underestimation)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0d9df9c92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a0d9df9c92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…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Causal modeling goes beyond predictive modeling: prediction doesn’t care about causality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0d9df9c92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0d9df9c92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d9df9c92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d9df9c92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(Explain plot)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All </a:t>
            </a:r>
            <a:r>
              <a:rPr lang="en"/>
              <a:t>x</a:t>
            </a:r>
            <a:r>
              <a:rPr lang="en"/>
              <a:t>-values are 0 or 1; in plot they are jittered horizontally in order to make the individual points better visible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Best possible line to fit the data: intercept 78, slope 12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</a:t>
            </a:r>
            <a:r>
              <a:rPr lang="en"/>
              <a:t>.e., model predicts 78 for … and 78+12=90 for …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Key insight: It turns out that the values predicted by the linear model capture the means of the 2 subgroups of mothers.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Why? Given a set of values (e.g., the y values for X=0, i.e., the left point cloud), the mean of those values is the point that minimizes the sum of squared distances from all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which is precisely what the least-squares model predicts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Let me recap this important fact on a separate slide (p.t.o.)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a0d9df9c92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a0d9df9c92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So what’s the mean outcome of data points with X_i=1? → \beta_1 + \beta+2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(Bonus: same derivation, but with |y_i - m| instead of (y_i - m)^2 tells you that sum of absolute errors is minimized when m is median!)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4bf70cd43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4bf70cd43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Here enters a protagonist of today’s lecture: the mean monkey, who asks mean questions about means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…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We’ll come back to the mean monkey’s question in a few slides from now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f97c69318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f97c69318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Previous example: binary predictor, continuous outcome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But same logic applies to continuous, rather than binary, predictors: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Model prediction for a given X is estimated mean </a:t>
            </a:r>
            <a:r>
              <a:rPr lang="en"/>
              <a:t>outcome</a:t>
            </a:r>
            <a:r>
              <a:rPr lang="en"/>
              <a:t> for points with the given X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…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Note that the intercept doesn’t really make sense: it’s not speaking to a situation that ever arises (no data at that X position)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We’ll see later how to address this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a0d9df9c92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a0d9df9c92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…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Example: data not well described by a line; regression line in red; actual mean for X=0 is smaller than regression intercept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Problem: process that generated the model isn’t well described by a linear model (“round peg for square hole”)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Cf. “assumptions” slide later on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a0d9df9c92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a0d9df9c92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Putting the 2 previous examples together: use both predictors in a single regression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(explanation of plot: p.t.o.)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d09776e5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d09776e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Lab sessions only in BCH2201 from now on; no more CE1106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a0d9df9c92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a0d9df9c92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Point color encodes binary mom_hs feature (1 = gray, 0 = black)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Lines are best fits to respective subset of points (thin: gray, thick: black)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Different intercepts, same slope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…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Zoomed into x range where data lies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→ intercepts can’t be explicitly read off the plot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Intercepts again don’t have meaningful interpretation, since IQ=0 is not realistic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a0d9df9c92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a0d9df9c92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Input variables same as before, but now adding a new predictor derived from them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a0d9df9c92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a0d9df9c92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Here the interaction term allows us to fit different slopes to the 2 subgroups of moms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Whereas non-interacted model had only different intercepts, but same slope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Finished HS → higher avg, lower slope (less dependence on mom’s IQ)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Non-interpretability of intercept here particularly striking: -11 makes no sense, considering that real scores are non-negative!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a0d9df9c92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a0d9df9c92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(I have this nagging feeling in the back of my mind... wasn’t there something? -- </a:t>
            </a:r>
            <a:r>
              <a:rPr lang="en">
                <a:solidFill>
                  <a:schemeClr val="dk1"/>
                </a:solidFill>
              </a:rPr>
              <a:t>[CLICK] </a:t>
            </a:r>
            <a:r>
              <a:rPr lang="en"/>
              <a:t>Ah yes, the mean </a:t>
            </a:r>
            <a:r>
              <a:rPr lang="en"/>
              <a:t>monkey</a:t>
            </a:r>
            <a:r>
              <a:rPr lang="en"/>
              <a:t>’s mean question about means!)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a0d9df9c92_0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a0d9df9c92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 answer the mean </a:t>
            </a:r>
            <a:r>
              <a:rPr lang="en"/>
              <a:t>monkey</a:t>
            </a:r>
            <a:r>
              <a:rPr lang="en"/>
              <a:t>’s Q, let’s look at regression w/ 2 input vars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 make it simpler: consider 2 binary vars (rather than 1 binary, 1 continuous, as before and as shown in plot)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2 binary variables → 4 combinations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Table on right: number of women for each combo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a1aead2817_5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a1aead2817_5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Then: share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a0d9df9c92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a0d9df9c92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fixed HS (row): Mercedes (col) makes no difference in either case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fixed Mercedes (col): HS (row) makes a difference of 12 in both cases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…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advantage of regression modeling is why today’s is called “Regression for </a:t>
            </a:r>
            <a:r>
              <a:rPr i="1" lang="en"/>
              <a:t>disentangling</a:t>
            </a:r>
            <a:r>
              <a:rPr lang="en"/>
              <a:t> data” – data that may be entangled via correlations b/w vars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6b7751bce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6b7751bce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2023: Break here, after 45 minutes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a0d9df9c92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a0d9df9c92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0d9df9c92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0d9df9c92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You get p-values for free!!!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6962b38a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6962b38a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a0d9df9c92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a0d9df9c92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“Mean = 0” follows from least-squares loss function: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Assume \beta minimizes </a:t>
            </a:r>
            <a:r>
              <a:rPr lang="en">
                <a:solidFill>
                  <a:schemeClr val="dk1"/>
                </a:solidFill>
              </a:rPr>
              <a:t>\sum_i r_i^2 = \sum_i (y_i - X_i \beta)^2 (that’s what linear regression does)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Consider \sum_i (r_i - m)^2, which is minimized w.r.t. m when m = mean(r_i) (see slide 15 for proof)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Assume m != 0. Set intercept \beta</a:t>
            </a:r>
            <a:r>
              <a:rPr lang="en"/>
              <a:t>_1</a:t>
            </a:r>
            <a:r>
              <a:rPr lang="en"/>
              <a:t>’ = \beta</a:t>
            </a:r>
            <a:r>
              <a:rPr lang="en"/>
              <a:t>_1</a:t>
            </a:r>
            <a:r>
              <a:rPr lang="en"/>
              <a:t> + m, and the resulting loss </a:t>
            </a:r>
            <a:r>
              <a:rPr lang="en">
                <a:solidFill>
                  <a:schemeClr val="dk1"/>
                </a:solidFill>
              </a:rPr>
              <a:t>\sum_i r_i^2 (with \beta_1’ instead of \beta_1) would be even smaller than w/ the original \beta_1, a contradiction to the assumption that \beta is optimal. Hence, the assumption “m != 0” can’t be true, so m = mean(r_i) = 0, q.e.d.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(use plot to illustrate unexplained variance and variance of y; after you pull regression line down so it becomes horizontal, then Var(y) = unexplained variance)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If observed data lies on a line, then unexplained variance = 0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f97c69318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f97c69318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a0d9df9c92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a0d9df9c92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Similar models, vastly </a:t>
            </a:r>
            <a:r>
              <a:rPr lang="en"/>
              <a:t>different goodness of fit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linear regression with one predictor: R^2 = squared Pearson corr coeff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a0d9df9c92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a0d9df9c92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“Anscombe’s quartet” (see lec. 4)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a0d9df9c92_0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a0d9df9c92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Cautionary note: careful when interpreting R2; also visualize data (if dimensionality allows it)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a0d9df9c92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a0d9df9c92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I’ve shown you so far about lin reg, is pretty neat, isn’t it?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Would be too good to be true, if there weren’t some “but”s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 a panacea, but comes w/ assumptions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a0d9df9c92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a0d9df9c92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Both"/>
            </a:pPr>
            <a:r>
              <a:rPr lang="en"/>
              <a:t>E.g., do children’s test scores actually capture children’s intelligence?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Both"/>
            </a:pPr>
            <a:r>
              <a:rPr lang="en"/>
              <a:t>Maybe the hardest task! Regression computations are boring and tedious, can be done by a dumb computer. Specifying the model (still) requires a smart human scientist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Both"/>
            </a:pPr>
            <a:r>
              <a:rPr lang="en"/>
              <a:t>Model fitted on data from Swaziland might not be useful for Switzerland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a0d9df9c92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a0d9df9c92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Model must be well specified: must be expressive enough to capture the real “shape of the data”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See slide 18 for an example where this is not the case (also shown here)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Important distinction between raw inputs and predictors; raw inputs can be “reused” in multiple predictors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E.g., square allow</a:t>
            </a:r>
            <a:r>
              <a:rPr lang="en"/>
              <a:t>s</a:t>
            </a:r>
            <a:r>
              <a:rPr lang="en"/>
              <a:t> to model U-shape (cf. pic)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Discretization allows to model arbitrary shapes (at cost of adding more predictors, and thus decreasing statistical power)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(</a:t>
            </a:r>
            <a:r>
              <a:rPr lang="en">
                <a:solidFill>
                  <a:schemeClr val="dk1"/>
                </a:solidFill>
              </a:rPr>
              <a:t>More on later slide)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a0d9df9c92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a0d9df9c92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a0d9df9c92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a0d9df9c92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6b7751bce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6b7751bce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a0d9df9c92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a0d9df9c92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Linear functions are closed under composition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f97c69318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f97c69318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Before, we couldn’t readily interpret the intercept -- now we can!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f76c806889_7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f76c806889_7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(because then the interaction terms = 0)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a0d9df9c92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a0d9df9c92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change of 1 SD in the input translates to a change of </a:t>
            </a:r>
            <a:r>
              <a:rPr lang="en">
                <a:solidFill>
                  <a:schemeClr val="dk1"/>
                </a:solidFill>
              </a:rPr>
              <a:t>\beta</a:t>
            </a:r>
            <a:r>
              <a:rPr lang="en"/>
              <a:t> in the output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(as before, when we have interactions, this is true only for the case when all other predictors take on their mean values)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a0d9df9c92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a0d9df9c92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Theme of this class: regression in order to compare means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But remember: (arithmetic) means are meaningless for heavy-tailed data (e.g., power laws)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As before</a:t>
            </a:r>
            <a:r>
              <a:rPr lang="en"/>
              <a:t>: logs are your friends (</a:t>
            </a:r>
            <a:r>
              <a:rPr lang="en">
                <a:solidFill>
                  <a:schemeClr val="dk1"/>
                </a:solidFill>
              </a:rPr>
              <a:t>a </a:t>
            </a:r>
            <a:r>
              <a:rPr lang="en">
                <a:solidFill>
                  <a:schemeClr val="dk1"/>
                </a:solidFill>
              </a:rPr>
              <a:t>common theme in this class)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…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Another way of seeing it: logs let you estimated geometric (rather than arithmetic) means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a0d9df9c92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a0d9df9c92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That’s why you should take natural logs, rather than, say, binary or decimal logs!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(Bonus: if u want to interpret the coefs this way close to an arbitrary constant != 0: </a:t>
            </a:r>
            <a:r>
              <a:rPr lang="en" u="sng">
                <a:solidFill>
                  <a:schemeClr val="hlink"/>
                </a:solidFill>
                <a:hlinkClick r:id="rId2"/>
              </a:rPr>
              <a:t>here</a:t>
            </a:r>
            <a:r>
              <a:rPr lang="en"/>
              <a:t>’s a simple trick)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also make predictors logarithmic, or both predictors and outcome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Food for thought: think about interpretation!</a:t>
            </a:r>
            <a:r>
              <a:rPr lang="en">
                <a:solidFill>
                  <a:schemeClr val="dk1"/>
                </a:solidFill>
              </a:rPr>
              <a:t> (also see appendix slide)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a0d9df9c92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a0d9df9c92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a0d9df9c92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a0d9df9c92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a0d9df9c9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a0d9df9c9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https://en.wikipedia.org/wiki/Difference_in_differences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a0d9df9c92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a0d9df9c92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https://en.wikipedia.org/wiki/Difference_in_differences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y</a:t>
            </a:r>
            <a:r>
              <a:rPr lang="en"/>
              <a:t>_it: outcome for data point i at time 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</a:t>
            </a:r>
            <a:r>
              <a:rPr lang="en"/>
              <a:t>reated_i: was data point i treated (i.e., does it belong to group P)?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</a:t>
            </a:r>
            <a:r>
              <a:rPr lang="en"/>
              <a:t>ime2_t: does time t = 2?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0d9df9c92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0d9df9c92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A versatile tool, many purposes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data analysis was a car, then you could say that lin reg is the engine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f97c69318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f97c69318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https://en.wikipedia.org/wiki/Difference_in_differences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y_it: outcome for data point i at time 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treated_i: was data point i treated (i.e., does it belong to group P)?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time2_t: does time t = 2?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a0d9df9c92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a0d9df9c92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was a taste of causality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Next lecture, we’ll go all in, and will embark on a bonanza of causality</a:t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a0d9df9c92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a0d9df9c92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6b7751bce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16b7751bce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46962b38a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46962b38a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f97c69318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f97c69318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a0d9df9c92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a0d9df9c92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0d9df9c92_0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0d9df9c92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0d9df9c92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0d9df9c92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</a:t>
            </a:r>
            <a:r>
              <a:rPr lang="en"/>
              <a:t>familiar</a:t>
            </a:r>
            <a:r>
              <a:rPr lang="en"/>
              <a:t> are you with linear regression?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(A) I’m familiar with the math of linear regression.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(B) I’ve used linear regression in machine learning for making predictions.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(C) I’ve used linear regression for descriptive data analysis.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(D) I’ve used linear regression for causal analysis.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(E) I’ve heard of linear regression, but don’t know what it 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(F) </a:t>
            </a:r>
            <a:r>
              <a:rPr lang="en">
                <a:solidFill>
                  <a:schemeClr val="dk1"/>
                </a:solidFill>
              </a:rPr>
              <a:t>I’ve never heard of linear regression.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0d9df9c92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0d9df9c92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0d9df9c92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a0d9df9c92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w/ one predictor, (X, y) is a 2-d dataset, which can be </a:t>
            </a:r>
            <a:r>
              <a:rPr lang="en"/>
              <a:t>nicely</a:t>
            </a:r>
            <a:r>
              <a:rPr lang="en"/>
              <a:t> visualized as a scatterplot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Linear function of one predictor describes a line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 our goal: fit red line through blue point cloud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Recall: first “feature” is a constant = 1 by convention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(interpretation of parameters)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CC412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9600"/>
              <a:buFont typeface="Lato"/>
              <a:buNone/>
              <a:defRPr sz="9600">
                <a:solidFill>
                  <a:srgbClr val="CC4125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6851525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 type="objOnly">
  <p:cSld name="OBJECT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566738" y="171450"/>
            <a:ext cx="8001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609600" y="4683919"/>
            <a:ext cx="19812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2895600" y="4686300"/>
            <a:ext cx="32004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CC4125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" name="Google Shape;86;p1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" name="Google Shape;87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17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CC4125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8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" name="Google Shape;93;p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1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42850" y="250709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52712" y="1270535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rtl="0">
              <a:spcBef>
                <a:spcPts val="1600"/>
              </a:spcBef>
              <a:spcAft>
                <a:spcPts val="0"/>
              </a:spcAft>
              <a:buSzPts val="2400"/>
              <a:buFont typeface="Helvetica Neue"/>
              <a:buChar char="○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rtl="0">
              <a:spcBef>
                <a:spcPts val="1600"/>
              </a:spcBef>
              <a:spcAft>
                <a:spcPts val="0"/>
              </a:spcAft>
              <a:buSzPts val="2400"/>
              <a:buFont typeface="Helvetica Neue"/>
              <a:buChar char="■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1000" lvl="3" marL="1828800" rtl="0">
              <a:spcBef>
                <a:spcPts val="1600"/>
              </a:spcBef>
              <a:spcAft>
                <a:spcPts val="0"/>
              </a:spcAft>
              <a:buSzPts val="2400"/>
              <a:buFont typeface="Helvetica Neue"/>
              <a:buChar char="●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1000" lvl="4" marL="2286000" rtl="0">
              <a:spcBef>
                <a:spcPts val="1600"/>
              </a:spcBef>
              <a:spcAft>
                <a:spcPts val="0"/>
              </a:spcAft>
              <a:buSzPts val="2400"/>
              <a:buFont typeface="Helvetica Neue"/>
              <a:buChar char="○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rtl="0">
              <a:spcBef>
                <a:spcPts val="1600"/>
              </a:spcBef>
              <a:spcAft>
                <a:spcPts val="0"/>
              </a:spcAft>
              <a:buSzPts val="2400"/>
              <a:buFont typeface="Helvetica Neue"/>
              <a:buChar char="■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2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" name="Google Shape;103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CC4125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23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23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" name="Google Shape;121;p2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p24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3600"/>
              <a:buNone/>
              <a:defRPr sz="3600">
                <a:solidFill>
                  <a:srgbClr val="CC412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4" name="Google Shape;124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Google Shape;130;p2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26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26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9600"/>
              <a:buFont typeface="Lato"/>
              <a:buNone/>
              <a:defRPr sz="9600">
                <a:solidFill>
                  <a:srgbClr val="CC4125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/>
        </p:txBody>
      </p:sp>
      <p:sp>
        <p:nvSpPr>
          <p:cNvPr id="139" name="Google Shape;139;p2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28"/>
          <p:cNvSpPr txBox="1"/>
          <p:nvPr>
            <p:ph idx="12" type="sldNum"/>
          </p:nvPr>
        </p:nvSpPr>
        <p:spPr>
          <a:xfrm>
            <a:off x="6851525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3600"/>
              <a:buNone/>
              <a:defRPr sz="3600">
                <a:solidFill>
                  <a:srgbClr val="CC412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2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12.png"/><Relationship Id="rId5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hyperlink" Target="https://isa.epfl.ch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o.epfl.ch/ada2023-lec5-feedback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Relationship Id="rId6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2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s://isa.epfl.ch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1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8.png"/><Relationship Id="rId4" Type="http://schemas.openxmlformats.org/officeDocument/2006/relationships/image" Target="../media/image2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png"/><Relationship Id="rId4" Type="http://schemas.openxmlformats.org/officeDocument/2006/relationships/hyperlink" Target="https://isa.epfl.ch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go.epfl.ch/ada2023-lec5-feedback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://ecologia.ib.usp.br/curso_r/lib/exe/fetch.php/bie5782:00_curso_avancado:uriarte:gelman_hill2007_data_analysis_using_regression_and_multilevel-hierarchical_models.pdf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ecologia.ib.usp.br/curso_r/lib/exe/fetch.php/bie5782:00_curso_avancado:uriarte:gelman_hill2007_data_analysis_using_regression_and_multilevel-hierarchical_models.pdf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eb.speakup.info/room/join/66626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29"/>
          <p:cNvSpPr txBox="1"/>
          <p:nvPr/>
        </p:nvSpPr>
        <p:spPr>
          <a:xfrm>
            <a:off x="712450" y="112125"/>
            <a:ext cx="76533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Helvetica Neue"/>
                <a:ea typeface="Helvetica Neue"/>
                <a:cs typeface="Helvetica Neue"/>
                <a:sym typeface="Helvetica Neue"/>
              </a:rPr>
              <a:t>Applied Data Analysis (CS401)</a:t>
            </a:r>
            <a:endParaRPr b="1" sz="4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7" name="Google Shape;147;p29"/>
          <p:cNvSpPr txBox="1"/>
          <p:nvPr/>
        </p:nvSpPr>
        <p:spPr>
          <a:xfrm>
            <a:off x="2680800" y="4317000"/>
            <a:ext cx="37824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Helvetica Neue"/>
                <a:ea typeface="Helvetica Neue"/>
                <a:cs typeface="Helvetica Neue"/>
                <a:sym typeface="Helvetica Neue"/>
              </a:rPr>
              <a:t>Robert West</a:t>
            </a:r>
            <a:endParaRPr b="1" sz="4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8" name="Google Shape;1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7850" y="3860451"/>
            <a:ext cx="1228850" cy="122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9"/>
          <p:cNvSpPr txBox="1"/>
          <p:nvPr/>
        </p:nvSpPr>
        <p:spPr>
          <a:xfrm>
            <a:off x="3492025" y="1084350"/>
            <a:ext cx="5144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Helvetica Neue"/>
                <a:ea typeface="Helvetica Neue"/>
                <a:cs typeface="Helvetica Neue"/>
                <a:sym typeface="Helvetica Neue"/>
              </a:rPr>
              <a:t>Lecture 5</a:t>
            </a:r>
            <a:endParaRPr b="1" sz="4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Helvetica Neue"/>
                <a:ea typeface="Helvetica Neue"/>
                <a:cs typeface="Helvetica Neue"/>
                <a:sym typeface="Helvetica Neue"/>
              </a:rPr>
              <a:t>Regression </a:t>
            </a:r>
            <a:r>
              <a:rPr b="1" lang="en" sz="4000"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b="1" lang="en" sz="4000">
                <a:latin typeface="Helvetica Neue"/>
                <a:ea typeface="Helvetica Neue"/>
                <a:cs typeface="Helvetica Neue"/>
                <a:sym typeface="Helvetica Neue"/>
              </a:rPr>
              <a:t>or</a:t>
            </a:r>
            <a:r>
              <a:rPr b="1" lang="en" sz="40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4000">
                <a:latin typeface="Helvetica Neue"/>
                <a:ea typeface="Helvetica Neue"/>
                <a:cs typeface="Helvetica Neue"/>
                <a:sym typeface="Helvetica Neue"/>
              </a:rPr>
              <a:t>disentangling data</a:t>
            </a:r>
            <a:endParaRPr b="1" sz="4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Helvetica Neue"/>
                <a:ea typeface="Helvetica Neue"/>
                <a:cs typeface="Helvetica Neue"/>
                <a:sym typeface="Helvetica Neue"/>
              </a:rPr>
              <a:t>18 Oct 2023</a:t>
            </a:r>
            <a:endParaRPr b="1" sz="4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0" name="Google Shape;15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600" y="4511602"/>
            <a:ext cx="1644925" cy="47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29 at 10.29.02 PM.png" id="151" name="Google Shape;15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149" y="873025"/>
            <a:ext cx="3384251" cy="338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idx="1" type="body"/>
          </p:nvPr>
        </p:nvSpPr>
        <p:spPr>
          <a:xfrm>
            <a:off x="457200" y="857400"/>
            <a:ext cx="8229600" cy="40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Arial"/>
              <a:buChar char="●"/>
            </a:pPr>
            <a:r>
              <a:rPr b="1" lang="en">
                <a:solidFill>
                  <a:srgbClr val="CCCCCC"/>
                </a:solidFill>
              </a:rPr>
              <a:t>Given:</a:t>
            </a:r>
            <a:r>
              <a:rPr lang="en">
                <a:solidFill>
                  <a:srgbClr val="CCCCCC"/>
                </a:solidFill>
              </a:rPr>
              <a:t> </a:t>
            </a:r>
            <a:r>
              <a:rPr i="1" lang="en">
                <a:solidFill>
                  <a:srgbClr val="CCCCCC"/>
                </a:solidFill>
              </a:rPr>
              <a:t>n</a:t>
            </a:r>
            <a:r>
              <a:rPr lang="en">
                <a:solidFill>
                  <a:srgbClr val="CCCCCC"/>
                </a:solidFill>
              </a:rPr>
              <a:t> data points (</a:t>
            </a:r>
            <a:r>
              <a:rPr i="1" lang="en">
                <a:solidFill>
                  <a:srgbClr val="CCCCCC"/>
                </a:solidFill>
              </a:rPr>
              <a:t>X</a:t>
            </a:r>
            <a:r>
              <a:rPr baseline="-25000" i="1" lang="en">
                <a:solidFill>
                  <a:srgbClr val="CCCCCC"/>
                </a:solidFill>
              </a:rPr>
              <a:t>i</a:t>
            </a:r>
            <a:r>
              <a:rPr lang="en">
                <a:solidFill>
                  <a:srgbClr val="CCCCCC"/>
                </a:solidFill>
              </a:rPr>
              <a:t>, </a:t>
            </a:r>
            <a:r>
              <a:rPr i="1" lang="en">
                <a:solidFill>
                  <a:srgbClr val="CCCCCC"/>
                </a:solidFill>
              </a:rPr>
              <a:t>y</a:t>
            </a:r>
            <a:r>
              <a:rPr baseline="-25000" i="1" lang="en">
                <a:solidFill>
                  <a:srgbClr val="CCCCCC"/>
                </a:solidFill>
              </a:rPr>
              <a:t>i</a:t>
            </a:r>
            <a:r>
              <a:rPr lang="en">
                <a:solidFill>
                  <a:srgbClr val="CCCCCC"/>
                </a:solidFill>
              </a:rPr>
              <a:t>), where </a:t>
            </a:r>
            <a:r>
              <a:rPr i="1" lang="en">
                <a:solidFill>
                  <a:srgbClr val="CCCCCC"/>
                </a:solidFill>
              </a:rPr>
              <a:t>X</a:t>
            </a:r>
            <a:r>
              <a:rPr baseline="-25000" i="1" lang="en">
                <a:solidFill>
                  <a:srgbClr val="CCCCCC"/>
                </a:solidFill>
              </a:rPr>
              <a:t>i</a:t>
            </a:r>
            <a:r>
              <a:rPr lang="en">
                <a:solidFill>
                  <a:srgbClr val="CCCCCC"/>
                </a:solidFill>
              </a:rPr>
              <a:t> is </a:t>
            </a:r>
            <a:r>
              <a:rPr i="1" lang="en">
                <a:solidFill>
                  <a:srgbClr val="CCCCCC"/>
                </a:solidFill>
              </a:rPr>
              <a:t>k</a:t>
            </a:r>
            <a:r>
              <a:rPr lang="en">
                <a:solidFill>
                  <a:srgbClr val="CCCCCC"/>
                </a:solidFill>
              </a:rPr>
              <a:t>-dimensional vector of predictors (a.k.a. features), and </a:t>
            </a:r>
            <a:r>
              <a:rPr i="1" lang="en">
                <a:solidFill>
                  <a:srgbClr val="CCCCCC"/>
                </a:solidFill>
              </a:rPr>
              <a:t>y</a:t>
            </a:r>
            <a:r>
              <a:rPr baseline="-25000" i="1" lang="en">
                <a:solidFill>
                  <a:srgbClr val="CCCCCC"/>
                </a:solidFill>
              </a:rPr>
              <a:t>i</a:t>
            </a:r>
            <a:r>
              <a:rPr lang="en">
                <a:solidFill>
                  <a:srgbClr val="CCCCCC"/>
                </a:solidFill>
              </a:rPr>
              <a:t> is scalar outcome, of </a:t>
            </a:r>
            <a:r>
              <a:rPr i="1" lang="en">
                <a:solidFill>
                  <a:srgbClr val="CCCCCC"/>
                </a:solidFill>
              </a:rPr>
              <a:t>i</a:t>
            </a:r>
            <a:r>
              <a:rPr lang="en">
                <a:solidFill>
                  <a:srgbClr val="CCCCCC"/>
                </a:solidFill>
              </a:rPr>
              <a:t>-th data point</a:t>
            </a:r>
            <a:endParaRPr>
              <a:solidFill>
                <a:srgbClr val="CCCCCC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Goal:</a:t>
            </a:r>
            <a:r>
              <a:rPr lang="en"/>
              <a:t> </a:t>
            </a:r>
            <a:r>
              <a:rPr lang="en">
                <a:solidFill>
                  <a:schemeClr val="dk2"/>
                </a:solidFill>
              </a:rPr>
              <a:t>find the optimal coefficient vector 𝛽 = (𝛽</a:t>
            </a:r>
            <a:r>
              <a:rPr baseline="-25000" lang="en">
                <a:solidFill>
                  <a:schemeClr val="dk2"/>
                </a:solidFill>
              </a:rPr>
              <a:t>1</a:t>
            </a:r>
            <a:r>
              <a:rPr lang="en">
                <a:solidFill>
                  <a:schemeClr val="dk2"/>
                </a:solidFill>
              </a:rPr>
              <a:t>, …, 𝛽</a:t>
            </a:r>
            <a:r>
              <a:rPr baseline="-25000" i="1" lang="en">
                <a:solidFill>
                  <a:schemeClr val="dk2"/>
                </a:solidFill>
              </a:rPr>
              <a:t>k</a:t>
            </a:r>
            <a:r>
              <a:rPr lang="en">
                <a:solidFill>
                  <a:schemeClr val="dk2"/>
                </a:solidFill>
              </a:rPr>
              <a:t>) for approximating the </a:t>
            </a:r>
            <a:r>
              <a:rPr i="1" lang="en">
                <a:solidFill>
                  <a:schemeClr val="dk2"/>
                </a:solidFill>
              </a:rPr>
              <a:t>y</a:t>
            </a:r>
            <a:r>
              <a:rPr lang="en">
                <a:solidFill>
                  <a:schemeClr val="dk2"/>
                </a:solidFill>
              </a:rPr>
              <a:t>’s as a linear function of the </a:t>
            </a:r>
            <a:r>
              <a:rPr i="1" lang="en">
                <a:solidFill>
                  <a:schemeClr val="dk2"/>
                </a:solidFill>
              </a:rPr>
              <a:t>X</a:t>
            </a:r>
            <a:r>
              <a:rPr lang="en">
                <a:solidFill>
                  <a:schemeClr val="dk2"/>
                </a:solidFill>
              </a:rPr>
              <a:t>’s:</a:t>
            </a:r>
            <a:br>
              <a:rPr lang="en">
                <a:solidFill>
                  <a:schemeClr val="dk2"/>
                </a:solidFill>
              </a:rPr>
            </a:br>
            <a:br>
              <a:rPr lang="en">
                <a:solidFill>
                  <a:schemeClr val="dk2"/>
                </a:solidFill>
              </a:rPr>
            </a:b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rgbClr val="CCCCCC"/>
                </a:solidFill>
              </a:rPr>
              <a:t>where 𝜖</a:t>
            </a:r>
            <a:r>
              <a:rPr baseline="-25000" i="1" lang="en">
                <a:solidFill>
                  <a:srgbClr val="CCCCCC"/>
                </a:solidFill>
              </a:rPr>
              <a:t>i</a:t>
            </a:r>
            <a:r>
              <a:rPr lang="en">
                <a:solidFill>
                  <a:srgbClr val="CCCCCC"/>
                </a:solidFill>
              </a:rPr>
              <a:t> are error terms that should be as small as possible</a:t>
            </a:r>
            <a:endParaRPr>
              <a:solidFill>
                <a:srgbClr val="CCCC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Char char="●"/>
            </a:pPr>
            <a:r>
              <a:rPr i="1" lang="en">
                <a:solidFill>
                  <a:srgbClr val="CCCCCC"/>
                </a:solidFill>
              </a:rPr>
              <a:t>X</a:t>
            </a:r>
            <a:r>
              <a:rPr baseline="-25000" i="1" lang="en">
                <a:solidFill>
                  <a:srgbClr val="CCCCCC"/>
                </a:solidFill>
              </a:rPr>
              <a:t>i</a:t>
            </a:r>
            <a:r>
              <a:rPr baseline="-25000" lang="en">
                <a:solidFill>
                  <a:srgbClr val="CCCCCC"/>
                </a:solidFill>
              </a:rPr>
              <a:t>1</a:t>
            </a:r>
            <a:r>
              <a:rPr lang="en">
                <a:solidFill>
                  <a:srgbClr val="CCCCCC"/>
                </a:solidFill>
              </a:rPr>
              <a:t> usually the constant 1 → 𝛽</a:t>
            </a:r>
            <a:r>
              <a:rPr baseline="-25000" lang="en">
                <a:solidFill>
                  <a:srgbClr val="CCCCCC"/>
                </a:solidFill>
              </a:rPr>
              <a:t>1</a:t>
            </a:r>
            <a:r>
              <a:rPr lang="en">
                <a:solidFill>
                  <a:srgbClr val="CCCCCC"/>
                </a:solidFill>
              </a:rPr>
              <a:t> a constant intercept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233" name="Google Shape;233;p38"/>
          <p:cNvSpPr txBox="1"/>
          <p:nvPr>
            <p:ph idx="12" type="sldNum"/>
          </p:nvPr>
        </p:nvSpPr>
        <p:spPr>
          <a:xfrm>
            <a:off x="6851525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38"/>
          <p:cNvSpPr txBox="1"/>
          <p:nvPr>
            <p:ph type="title"/>
          </p:nvPr>
        </p:nvSpPr>
        <p:spPr>
          <a:xfrm>
            <a:off x="685800" y="0"/>
            <a:ext cx="7772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Linear regression as you know it</a:t>
            </a:r>
            <a:endParaRPr sz="3500"/>
          </a:p>
        </p:txBody>
      </p:sp>
      <p:pic>
        <p:nvPicPr>
          <p:cNvPr id="235" name="Google Shape;23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625" y="3143469"/>
            <a:ext cx="6596680" cy="857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6" name="Google Shape;236;p38"/>
          <p:cNvGrpSpPr/>
          <p:nvPr/>
        </p:nvGrpSpPr>
        <p:grpSpPr>
          <a:xfrm>
            <a:off x="2652203" y="1330109"/>
            <a:ext cx="2142208" cy="1508093"/>
            <a:chOff x="2652203" y="1330109"/>
            <a:chExt cx="2142208" cy="1508093"/>
          </a:xfrm>
        </p:grpSpPr>
        <p:sp>
          <p:nvSpPr>
            <p:cNvPr id="237" name="Google Shape;237;p38"/>
            <p:cNvSpPr/>
            <p:nvPr/>
          </p:nvSpPr>
          <p:spPr>
            <a:xfrm>
              <a:off x="2652203" y="2164850"/>
              <a:ext cx="1230647" cy="673353"/>
            </a:xfrm>
            <a:custGeom>
              <a:rect b="b" l="l" r="r" t="t"/>
              <a:pathLst>
                <a:path extrusionOk="0" h="33166" w="56034">
                  <a:moveTo>
                    <a:pt x="34847" y="1438"/>
                  </a:moveTo>
                  <a:cubicBezTo>
                    <a:pt x="28773" y="1438"/>
                    <a:pt x="22393" y="-4"/>
                    <a:pt x="16631" y="1917"/>
                  </a:cubicBezTo>
                  <a:cubicBezTo>
                    <a:pt x="8747" y="4545"/>
                    <a:pt x="-3901" y="15082"/>
                    <a:pt x="1291" y="21571"/>
                  </a:cubicBezTo>
                  <a:cubicBezTo>
                    <a:pt x="11533" y="34371"/>
                    <a:pt x="37385" y="37083"/>
                    <a:pt x="50187" y="26844"/>
                  </a:cubicBezTo>
                  <a:cubicBezTo>
                    <a:pt x="53941" y="23842"/>
                    <a:pt x="57244" y="17886"/>
                    <a:pt x="55460" y="13422"/>
                  </a:cubicBezTo>
                  <a:cubicBezTo>
                    <a:pt x="52367" y="5684"/>
                    <a:pt x="42701" y="0"/>
                    <a:pt x="34368" y="0"/>
                  </a:cubicBezTo>
                </a:path>
              </a:pathLst>
            </a:custGeom>
            <a:noFill/>
            <a:ln cap="flat" cmpd="sng" w="762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38" name="Google Shape;238;p38"/>
            <p:cNvSpPr txBox="1"/>
            <p:nvPr/>
          </p:nvSpPr>
          <p:spPr>
            <a:xfrm>
              <a:off x="3887511" y="1330109"/>
              <a:ext cx="906900" cy="12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 b="1" sz="80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idx="1" type="body"/>
          </p:nvPr>
        </p:nvSpPr>
        <p:spPr>
          <a:xfrm>
            <a:off x="457200" y="1550250"/>
            <a:ext cx="82296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Intuitively, want errors </a:t>
            </a:r>
            <a:r>
              <a:rPr lang="en">
                <a:solidFill>
                  <a:schemeClr val="dk2"/>
                </a:solidFill>
              </a:rPr>
              <a:t>𝜖</a:t>
            </a:r>
            <a:r>
              <a:rPr baseline="-25000" i="1" lang="en">
                <a:solidFill>
                  <a:schemeClr val="dk2"/>
                </a:solidFill>
              </a:rPr>
              <a:t>i</a:t>
            </a:r>
            <a:r>
              <a:rPr lang="en">
                <a:solidFill>
                  <a:schemeClr val="dk2"/>
                </a:solidFill>
              </a:rPr>
              <a:t> to be </a:t>
            </a:r>
            <a:r>
              <a:rPr lang="en">
                <a:solidFill>
                  <a:schemeClr val="dk2"/>
                </a:solidFill>
              </a:rPr>
              <a:t>as small as possible</a:t>
            </a:r>
            <a:endParaRPr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Technically, want sum of squared errors as small as possible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⇔ find    </a:t>
            </a:r>
            <a:r>
              <a:rPr lang="en">
                <a:solidFill>
                  <a:schemeClr val="dk2"/>
                </a:solidFill>
              </a:rPr>
              <a:t> such that we minimize</a:t>
            </a:r>
            <a:endParaRPr/>
          </a:p>
        </p:txBody>
      </p:sp>
      <p:sp>
        <p:nvSpPr>
          <p:cNvPr id="244" name="Google Shape;244;p39"/>
          <p:cNvSpPr txBox="1"/>
          <p:nvPr>
            <p:ph idx="12" type="sldNum"/>
          </p:nvPr>
        </p:nvSpPr>
        <p:spPr>
          <a:xfrm>
            <a:off x="6851525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39"/>
          <p:cNvSpPr txBox="1"/>
          <p:nvPr>
            <p:ph type="title"/>
          </p:nvPr>
        </p:nvSpPr>
        <p:spPr>
          <a:xfrm>
            <a:off x="685800" y="0"/>
            <a:ext cx="7772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Optimality criterion: least squares</a:t>
            </a:r>
            <a:endParaRPr sz="3500"/>
          </a:p>
        </p:txBody>
      </p:sp>
      <p:pic>
        <p:nvPicPr>
          <p:cNvPr id="246" name="Google Shape;246;p39"/>
          <p:cNvPicPr preferRelativeResize="0"/>
          <p:nvPr/>
        </p:nvPicPr>
        <p:blipFill rotWithShape="1">
          <a:blip r:embed="rId3">
            <a:alphaModFix/>
          </a:blip>
          <a:srcRect b="0" l="0" r="0" t="7969"/>
          <a:stretch/>
        </p:blipFill>
        <p:spPr>
          <a:xfrm>
            <a:off x="1502223" y="3136993"/>
            <a:ext cx="3200595" cy="607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Google Shape;247;p39"/>
          <p:cNvGrpSpPr/>
          <p:nvPr/>
        </p:nvGrpSpPr>
        <p:grpSpPr>
          <a:xfrm>
            <a:off x="1609685" y="1027197"/>
            <a:ext cx="5924630" cy="607625"/>
            <a:chOff x="1042625" y="983939"/>
            <a:chExt cx="4605232" cy="472309"/>
          </a:xfrm>
        </p:grpSpPr>
        <p:pic>
          <p:nvPicPr>
            <p:cNvPr id="248" name="Google Shape;248;p39"/>
            <p:cNvPicPr preferRelativeResize="0"/>
            <p:nvPr/>
          </p:nvPicPr>
          <p:blipFill rotWithShape="1">
            <a:blip r:embed="rId4">
              <a:alphaModFix/>
            </a:blip>
            <a:srcRect b="47938" l="0" r="64304" t="0"/>
            <a:stretch/>
          </p:blipFill>
          <p:spPr>
            <a:xfrm>
              <a:off x="1042625" y="1009872"/>
              <a:ext cx="2354674" cy="44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" name="Google Shape;249;p39"/>
            <p:cNvPicPr preferRelativeResize="0"/>
            <p:nvPr/>
          </p:nvPicPr>
          <p:blipFill rotWithShape="1">
            <a:blip r:embed="rId4">
              <a:alphaModFix/>
            </a:blip>
            <a:srcRect b="0" l="68373" r="0" t="47938"/>
            <a:stretch/>
          </p:blipFill>
          <p:spPr>
            <a:xfrm>
              <a:off x="3561556" y="983939"/>
              <a:ext cx="2086301" cy="4463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0" name="Google Shape;250;p39"/>
          <p:cNvPicPr preferRelativeResize="0"/>
          <p:nvPr/>
        </p:nvPicPr>
        <p:blipFill rotWithShape="1">
          <a:blip r:embed="rId5">
            <a:alphaModFix/>
          </a:blip>
          <a:srcRect b="28289" l="0" r="39867" t="0"/>
          <a:stretch/>
        </p:blipFill>
        <p:spPr>
          <a:xfrm>
            <a:off x="5663775" y="2843000"/>
            <a:ext cx="3077450" cy="21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9"/>
          <p:cNvPicPr preferRelativeResize="0"/>
          <p:nvPr/>
        </p:nvPicPr>
        <p:blipFill rotWithShape="1">
          <a:blip r:embed="rId3">
            <a:alphaModFix/>
          </a:blip>
          <a:srcRect b="0" l="79837" r="10709" t="7969"/>
          <a:stretch/>
        </p:blipFill>
        <p:spPr>
          <a:xfrm>
            <a:off x="1890922" y="2527400"/>
            <a:ext cx="238175" cy="47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/>
          <p:nvPr>
            <p:ph idx="1" type="body"/>
          </p:nvPr>
        </p:nvSpPr>
        <p:spPr>
          <a:xfrm>
            <a:off x="457200" y="857400"/>
            <a:ext cx="8229600" cy="40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b="1" lang="en">
                <a:solidFill>
                  <a:schemeClr val="dk2"/>
                </a:solidFill>
              </a:rPr>
              <a:t>Prediction:</a:t>
            </a:r>
            <a:r>
              <a:rPr lang="en">
                <a:solidFill>
                  <a:schemeClr val="dk2"/>
                </a:solidFill>
              </a:rPr>
              <a:t> use fitted model to estimate outcome </a:t>
            </a:r>
            <a:r>
              <a:rPr i="1" lang="en">
                <a:solidFill>
                  <a:schemeClr val="dk2"/>
                </a:solidFill>
              </a:rPr>
              <a:t>y</a:t>
            </a:r>
            <a:r>
              <a:rPr lang="en">
                <a:solidFill>
                  <a:schemeClr val="dk2"/>
                </a:solidFill>
              </a:rPr>
              <a:t> for a new </a:t>
            </a:r>
            <a:r>
              <a:rPr i="1" lang="en">
                <a:solidFill>
                  <a:schemeClr val="dk2"/>
                </a:solidFill>
              </a:rPr>
              <a:t>X</a:t>
            </a:r>
            <a:r>
              <a:rPr lang="en">
                <a:solidFill>
                  <a:schemeClr val="dk2"/>
                </a:solidFill>
              </a:rPr>
              <a:t> not seen during model fitting </a:t>
            </a:r>
            <a:r>
              <a:rPr lang="en">
                <a:solidFill>
                  <a:srgbClr val="FF0000"/>
                </a:solidFill>
              </a:rPr>
              <a:t>(if you’ve seen regression before, then probably in the context of prediction)</a:t>
            </a:r>
            <a:endParaRPr>
              <a:solidFill>
                <a:srgbClr val="FF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b="1" lang="en">
                <a:solidFill>
                  <a:schemeClr val="dk2"/>
                </a:solidFill>
              </a:rPr>
              <a:t>Descriptive data analysis:</a:t>
            </a:r>
            <a:r>
              <a:rPr lang="en">
                <a:solidFill>
                  <a:schemeClr val="dk2"/>
                </a:solidFill>
              </a:rPr>
              <a:t> compare average outcomes across subgroups of data </a:t>
            </a:r>
            <a:r>
              <a:rPr lang="en">
                <a:solidFill>
                  <a:srgbClr val="FF0000"/>
                </a:solidFill>
              </a:rPr>
              <a:t>(today!)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b="1" lang="en">
                <a:solidFill>
                  <a:schemeClr val="dk2"/>
                </a:solidFill>
              </a:rPr>
              <a:t>Causal modeling:</a:t>
            </a:r>
            <a:r>
              <a:rPr lang="en">
                <a:solidFill>
                  <a:schemeClr val="dk2"/>
                </a:solidFill>
              </a:rPr>
              <a:t> understand how outcome </a:t>
            </a:r>
            <a:r>
              <a:rPr i="1" lang="en">
                <a:solidFill>
                  <a:schemeClr val="dk2"/>
                </a:solidFill>
              </a:rPr>
              <a:t>y</a:t>
            </a:r>
            <a:r>
              <a:rPr lang="en">
                <a:solidFill>
                  <a:schemeClr val="dk2"/>
                </a:solidFill>
              </a:rPr>
              <a:t> changes when you manipulate predictors </a:t>
            </a:r>
            <a:r>
              <a:rPr i="1" lang="en">
                <a:solidFill>
                  <a:schemeClr val="dk2"/>
                </a:solidFill>
              </a:rPr>
              <a:t>X</a:t>
            </a:r>
            <a:r>
              <a:rPr lang="en">
                <a:solidFill>
                  <a:schemeClr val="dk2"/>
                </a:solidFill>
              </a:rPr>
              <a:t> </a:t>
            </a:r>
            <a:r>
              <a:rPr lang="en">
                <a:solidFill>
                  <a:srgbClr val="FF0000"/>
                </a:solidFill>
              </a:rPr>
              <a:t>(next lecture is about causality, although not primarily using regression)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7" name="Google Shape;257;p40"/>
          <p:cNvSpPr txBox="1"/>
          <p:nvPr>
            <p:ph idx="12" type="sldNum"/>
          </p:nvPr>
        </p:nvSpPr>
        <p:spPr>
          <a:xfrm>
            <a:off x="6851525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40"/>
          <p:cNvSpPr txBox="1"/>
          <p:nvPr>
            <p:ph type="title"/>
          </p:nvPr>
        </p:nvSpPr>
        <p:spPr>
          <a:xfrm>
            <a:off x="685800" y="0"/>
            <a:ext cx="7772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Use cases of </a:t>
            </a:r>
            <a:r>
              <a:rPr lang="en" sz="3500">
                <a:solidFill>
                  <a:srgbClr val="FF0000"/>
                </a:solidFill>
              </a:rPr>
              <a:t>regression</a:t>
            </a:r>
            <a:endParaRPr sz="3500">
              <a:solidFill>
                <a:srgbClr val="FF0000"/>
              </a:solidFill>
            </a:endParaRPr>
          </a:p>
        </p:txBody>
      </p:sp>
      <p:sp>
        <p:nvSpPr>
          <p:cNvPr id="259" name="Google Shape;259;p40"/>
          <p:cNvSpPr/>
          <p:nvPr/>
        </p:nvSpPr>
        <p:spPr>
          <a:xfrm>
            <a:off x="881750" y="2273525"/>
            <a:ext cx="7771500" cy="864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0161" y="45533"/>
            <a:ext cx="1382100" cy="1037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0"/>
          <p:cNvSpPr/>
          <p:nvPr/>
        </p:nvSpPr>
        <p:spPr>
          <a:xfrm>
            <a:off x="7955964" y="345335"/>
            <a:ext cx="607128" cy="279092"/>
          </a:xfrm>
          <a:custGeom>
            <a:rect b="b" l="l" r="r" t="t"/>
            <a:pathLst>
              <a:path extrusionOk="0" h="33166" w="56034">
                <a:moveTo>
                  <a:pt x="34847" y="1438"/>
                </a:moveTo>
                <a:cubicBezTo>
                  <a:pt x="28773" y="1438"/>
                  <a:pt x="22393" y="-4"/>
                  <a:pt x="16631" y="1917"/>
                </a:cubicBezTo>
                <a:cubicBezTo>
                  <a:pt x="8747" y="4545"/>
                  <a:pt x="-3901" y="15082"/>
                  <a:pt x="1291" y="21571"/>
                </a:cubicBezTo>
                <a:cubicBezTo>
                  <a:pt x="11533" y="34371"/>
                  <a:pt x="37385" y="37083"/>
                  <a:pt x="50187" y="26844"/>
                </a:cubicBezTo>
                <a:cubicBezTo>
                  <a:pt x="53941" y="23842"/>
                  <a:pt x="57244" y="17886"/>
                  <a:pt x="55460" y="13422"/>
                </a:cubicBezTo>
                <a:cubicBezTo>
                  <a:pt x="52367" y="5684"/>
                  <a:pt x="42701" y="0"/>
                  <a:pt x="34368" y="0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62" name="Google Shape;262;p40"/>
          <p:cNvCxnSpPr/>
          <p:nvPr/>
        </p:nvCxnSpPr>
        <p:spPr>
          <a:xfrm>
            <a:off x="6741725" y="485575"/>
            <a:ext cx="1149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idx="12" type="sldNum"/>
          </p:nvPr>
        </p:nvSpPr>
        <p:spPr>
          <a:xfrm>
            <a:off x="6851525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41"/>
          <p:cNvSpPr txBox="1"/>
          <p:nvPr>
            <p:ph type="title"/>
          </p:nvPr>
        </p:nvSpPr>
        <p:spPr>
          <a:xfrm>
            <a:off x="457200" y="1828800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2"/>
                </a:solidFill>
              </a:rPr>
              <a:t>Regression as comparison of</a:t>
            </a:r>
            <a:br>
              <a:rPr lang="en" sz="4000">
                <a:solidFill>
                  <a:schemeClr val="dk2"/>
                </a:solidFill>
              </a:rPr>
            </a:br>
            <a:r>
              <a:rPr lang="en" sz="4000">
                <a:solidFill>
                  <a:schemeClr val="dk2"/>
                </a:solidFill>
              </a:rPr>
              <a:t>average outcomes</a:t>
            </a:r>
            <a:endParaRPr sz="4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>
            <p:ph idx="1" type="body"/>
          </p:nvPr>
        </p:nvSpPr>
        <p:spPr>
          <a:xfrm>
            <a:off x="457200" y="857400"/>
            <a:ext cx="8229600" cy="40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i="1" lang="en">
                <a:solidFill>
                  <a:schemeClr val="dk2"/>
                </a:solidFill>
              </a:rPr>
              <a:t>X</a:t>
            </a:r>
            <a:r>
              <a:rPr baseline="-25000" i="1" lang="en">
                <a:solidFill>
                  <a:schemeClr val="dk2"/>
                </a:solidFill>
              </a:rPr>
              <a:t>i</a:t>
            </a:r>
            <a:r>
              <a:rPr lang="en">
                <a:solidFill>
                  <a:schemeClr val="dk2"/>
                </a:solidFill>
              </a:rPr>
              <a:t> = mom_hs = “Did mother finish high school?” ∈ {0, 1}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i="1" lang="en">
                <a:solidFill>
                  <a:schemeClr val="dk2"/>
                </a:solidFill>
              </a:rPr>
              <a:t>y</a:t>
            </a:r>
            <a:r>
              <a:rPr baseline="-25000" i="1" lang="en">
                <a:solidFill>
                  <a:schemeClr val="dk2"/>
                </a:solidFill>
              </a:rPr>
              <a:t>i</a:t>
            </a:r>
            <a:r>
              <a:rPr lang="en">
                <a:solidFill>
                  <a:schemeClr val="dk2"/>
                </a:solidFill>
              </a:rPr>
              <a:t> = kid_score = child’s score on cognitive test</a:t>
            </a:r>
            <a:r>
              <a:rPr lang="en">
                <a:solidFill>
                  <a:schemeClr val="dk2"/>
                </a:solidFill>
              </a:rPr>
              <a:t> ∈ [0, 140]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2"/>
                </a:solidFill>
              </a:rPr>
              <a:t>y</a:t>
            </a:r>
            <a:r>
              <a:rPr baseline="-25000" i="1" lang="en">
                <a:solidFill>
                  <a:schemeClr val="dk2"/>
                </a:solidFill>
              </a:rPr>
              <a:t>i</a:t>
            </a:r>
            <a:r>
              <a:rPr lang="en">
                <a:solidFill>
                  <a:schemeClr val="dk2"/>
                </a:solidFill>
              </a:rPr>
              <a:t> =  𝛽</a:t>
            </a:r>
            <a:r>
              <a:rPr baseline="-25000" lang="en">
                <a:solidFill>
                  <a:schemeClr val="dk2"/>
                </a:solidFill>
              </a:rPr>
              <a:t>1</a:t>
            </a:r>
            <a:r>
              <a:rPr lang="en">
                <a:solidFill>
                  <a:schemeClr val="dk2"/>
                </a:solidFill>
              </a:rPr>
              <a:t> + 𝛽</a:t>
            </a:r>
            <a:r>
              <a:rPr baseline="-25000" lang="en">
                <a:solidFill>
                  <a:schemeClr val="dk2"/>
                </a:solidFill>
              </a:rPr>
              <a:t>2</a:t>
            </a:r>
            <a:r>
              <a:rPr i="1" lang="en">
                <a:solidFill>
                  <a:schemeClr val="dk2"/>
                </a:solidFill>
              </a:rPr>
              <a:t>X</a:t>
            </a:r>
            <a:r>
              <a:rPr baseline="-25000" i="1" lang="en">
                <a:solidFill>
                  <a:schemeClr val="dk2"/>
                </a:solidFill>
              </a:rPr>
              <a:t>i</a:t>
            </a:r>
            <a:r>
              <a:rPr lang="en">
                <a:solidFill>
                  <a:schemeClr val="dk2"/>
                </a:solidFill>
              </a:rPr>
              <a:t> + 𝜖</a:t>
            </a:r>
            <a:r>
              <a:rPr baseline="-25000" i="1" lang="en">
                <a:solidFill>
                  <a:schemeClr val="dk2"/>
                </a:solidFill>
              </a:rPr>
              <a:t>i  </a:t>
            </a:r>
            <a:r>
              <a:rPr baseline="-25000" i="1" lang="en">
                <a:solidFill>
                  <a:srgbClr val="FFFFFF"/>
                </a:solidFill>
              </a:rPr>
              <a:t>.</a:t>
            </a:r>
            <a:endParaRPr baseline="-25000" i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kid_score = </a:t>
            </a:r>
            <a:r>
              <a:rPr lang="en">
                <a:solidFill>
                  <a:srgbClr val="FF0000"/>
                </a:solidFill>
              </a:rPr>
              <a:t>78</a:t>
            </a:r>
            <a:r>
              <a:rPr lang="en">
                <a:solidFill>
                  <a:schemeClr val="dk2"/>
                </a:solidFill>
              </a:rPr>
              <a:t> + </a:t>
            </a:r>
            <a:r>
              <a:rPr lang="en">
                <a:solidFill>
                  <a:srgbClr val="BF9000"/>
                </a:solidFill>
              </a:rPr>
              <a:t>12</a:t>
            </a:r>
            <a:r>
              <a:rPr lang="en">
                <a:solidFill>
                  <a:schemeClr val="dk2"/>
                </a:solidFill>
              </a:rPr>
              <a:t> · mom_hs + error</a:t>
            </a:r>
            <a:endParaRPr baseline="-25000" i="1">
              <a:solidFill>
                <a:schemeClr val="dk2"/>
              </a:solidFill>
            </a:endParaRPr>
          </a:p>
        </p:txBody>
      </p:sp>
      <p:sp>
        <p:nvSpPr>
          <p:cNvPr id="274" name="Google Shape;274;p42"/>
          <p:cNvSpPr txBox="1"/>
          <p:nvPr>
            <p:ph idx="12" type="sldNum"/>
          </p:nvPr>
        </p:nvSpPr>
        <p:spPr>
          <a:xfrm>
            <a:off x="6851525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42"/>
          <p:cNvSpPr txBox="1"/>
          <p:nvPr>
            <p:ph type="title"/>
          </p:nvPr>
        </p:nvSpPr>
        <p:spPr>
          <a:xfrm>
            <a:off x="685800" y="0"/>
            <a:ext cx="7772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Example with one binary predictor </a:t>
            </a:r>
            <a:r>
              <a:rPr i="1" lang="en" sz="3500">
                <a:solidFill>
                  <a:schemeClr val="dk2"/>
                </a:solidFill>
              </a:rPr>
              <a:t>X</a:t>
            </a:r>
            <a:r>
              <a:rPr baseline="-25000" i="1" lang="en" sz="3500">
                <a:solidFill>
                  <a:schemeClr val="dk2"/>
                </a:solidFill>
              </a:rPr>
              <a:t>i</a:t>
            </a:r>
            <a:endParaRPr sz="3500"/>
          </a:p>
        </p:txBody>
      </p:sp>
      <p:pic>
        <p:nvPicPr>
          <p:cNvPr id="276" name="Google Shape;27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1800" y="2882025"/>
            <a:ext cx="2500400" cy="1720849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2"/>
          <p:cNvSpPr txBox="1"/>
          <p:nvPr/>
        </p:nvSpPr>
        <p:spPr>
          <a:xfrm>
            <a:off x="3729356" y="4527658"/>
            <a:ext cx="370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0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42"/>
          <p:cNvSpPr txBox="1"/>
          <p:nvPr/>
        </p:nvSpPr>
        <p:spPr>
          <a:xfrm>
            <a:off x="5191244" y="4527658"/>
            <a:ext cx="370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42"/>
          <p:cNvSpPr txBox="1"/>
          <p:nvPr/>
        </p:nvSpPr>
        <p:spPr>
          <a:xfrm>
            <a:off x="3852577" y="4738972"/>
            <a:ext cx="1489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mom_hs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42"/>
          <p:cNvSpPr txBox="1"/>
          <p:nvPr/>
        </p:nvSpPr>
        <p:spPr>
          <a:xfrm rot="-5400000">
            <a:off x="2162090" y="3528416"/>
            <a:ext cx="1489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kid_score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42"/>
          <p:cNvSpPr txBox="1"/>
          <p:nvPr/>
        </p:nvSpPr>
        <p:spPr>
          <a:xfrm rot="-5400000">
            <a:off x="2218775" y="3533903"/>
            <a:ext cx="2014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20      60     100    140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42"/>
          <p:cNvSpPr txBox="1"/>
          <p:nvPr/>
        </p:nvSpPr>
        <p:spPr>
          <a:xfrm>
            <a:off x="6968131" y="752242"/>
            <a:ext cx="769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No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42"/>
          <p:cNvSpPr txBox="1"/>
          <p:nvPr/>
        </p:nvSpPr>
        <p:spPr>
          <a:xfrm>
            <a:off x="7297264" y="752242"/>
            <a:ext cx="769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Yes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42"/>
          <p:cNvSpPr txBox="1"/>
          <p:nvPr/>
        </p:nvSpPr>
        <p:spPr>
          <a:xfrm>
            <a:off x="950899" y="4357975"/>
            <a:ext cx="1876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ean kid_score for moms who </a:t>
            </a:r>
            <a:r>
              <a:rPr b="1" lang="en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didn’t finish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high school: </a:t>
            </a:r>
            <a:r>
              <a:rPr lang="en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78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42"/>
          <p:cNvSpPr txBox="1"/>
          <p:nvPr/>
        </p:nvSpPr>
        <p:spPr>
          <a:xfrm>
            <a:off x="6132500" y="3748375"/>
            <a:ext cx="2175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mean kid_score for moms who </a:t>
            </a:r>
            <a:r>
              <a:rPr b="1" lang="en" sz="15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finished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high school: </a:t>
            </a:r>
            <a:r>
              <a:rPr lang="en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78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" sz="15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12 </a:t>
            </a: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= 90</a:t>
            </a:r>
            <a:endParaRPr sz="1500"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42"/>
          <p:cNvSpPr/>
          <p:nvPr/>
        </p:nvSpPr>
        <p:spPr>
          <a:xfrm>
            <a:off x="3813836" y="3717152"/>
            <a:ext cx="95100" cy="95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2"/>
          <p:cNvSpPr/>
          <p:nvPr/>
        </p:nvSpPr>
        <p:spPr>
          <a:xfrm>
            <a:off x="5284368" y="3580440"/>
            <a:ext cx="95100" cy="951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8" name="Google Shape;288;p42"/>
          <p:cNvCxnSpPr>
            <a:endCxn id="286" idx="3"/>
          </p:cNvCxnSpPr>
          <p:nvPr/>
        </p:nvCxnSpPr>
        <p:spPr>
          <a:xfrm flipH="1" rot="10800000">
            <a:off x="2714463" y="3798325"/>
            <a:ext cx="1113300" cy="567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42"/>
          <p:cNvCxnSpPr>
            <a:stCxn id="285" idx="1"/>
            <a:endCxn id="287" idx="5"/>
          </p:cNvCxnSpPr>
          <p:nvPr/>
        </p:nvCxnSpPr>
        <p:spPr>
          <a:xfrm rot="10800000">
            <a:off x="5365400" y="3661675"/>
            <a:ext cx="767100" cy="28290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idx="1" type="body"/>
          </p:nvPr>
        </p:nvSpPr>
        <p:spPr>
          <a:xfrm>
            <a:off x="457200" y="1348550"/>
            <a:ext cx="8229600" cy="3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2"/>
                </a:solidFill>
              </a:rPr>
              <a:t>y</a:t>
            </a:r>
            <a:r>
              <a:rPr baseline="-25000" i="1" lang="en">
                <a:solidFill>
                  <a:schemeClr val="dk2"/>
                </a:solidFill>
              </a:rPr>
              <a:t>i</a:t>
            </a:r>
            <a:r>
              <a:rPr lang="en">
                <a:solidFill>
                  <a:schemeClr val="dk2"/>
                </a:solidFill>
              </a:rPr>
              <a:t> =  𝛽</a:t>
            </a:r>
            <a:r>
              <a:rPr baseline="-25000" lang="en">
                <a:solidFill>
                  <a:schemeClr val="dk2"/>
                </a:solidFill>
              </a:rPr>
              <a:t>1</a:t>
            </a:r>
            <a:r>
              <a:rPr lang="en">
                <a:solidFill>
                  <a:schemeClr val="dk2"/>
                </a:solidFill>
              </a:rPr>
              <a:t> + 𝛽</a:t>
            </a:r>
            <a:r>
              <a:rPr baseline="-25000" lang="en">
                <a:solidFill>
                  <a:schemeClr val="dk2"/>
                </a:solidFill>
              </a:rPr>
              <a:t>2</a:t>
            </a:r>
            <a:r>
              <a:rPr i="1" lang="en">
                <a:solidFill>
                  <a:schemeClr val="dk2"/>
                </a:solidFill>
              </a:rPr>
              <a:t>X</a:t>
            </a:r>
            <a:r>
              <a:rPr baseline="-25000" i="1" lang="en">
                <a:solidFill>
                  <a:schemeClr val="dk2"/>
                </a:solidFill>
              </a:rPr>
              <a:t>i</a:t>
            </a:r>
            <a:r>
              <a:rPr lang="en">
                <a:solidFill>
                  <a:schemeClr val="dk2"/>
                </a:solidFill>
              </a:rPr>
              <a:t> + 𝜖</a:t>
            </a:r>
            <a:r>
              <a:rPr baseline="-25000" i="1" lang="en">
                <a:solidFill>
                  <a:schemeClr val="dk2"/>
                </a:solidFill>
              </a:rPr>
              <a:t>i  </a:t>
            </a:r>
            <a:r>
              <a:rPr baseline="-25000" i="1" lang="en">
                <a:solidFill>
                  <a:srgbClr val="FFFFFF"/>
                </a:solidFill>
              </a:rPr>
              <a:t>.</a:t>
            </a:r>
            <a:endParaRPr baseline="-25000" i="1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b="1" lang="en">
                <a:solidFill>
                  <a:schemeClr val="dk2"/>
                </a:solidFill>
              </a:rPr>
              <a:t>Intercept</a:t>
            </a:r>
            <a:r>
              <a:rPr lang="en">
                <a:solidFill>
                  <a:schemeClr val="dk2"/>
                </a:solidFill>
              </a:rPr>
              <a:t> 𝛽</a:t>
            </a:r>
            <a:r>
              <a:rPr baseline="-25000" lang="en">
                <a:solidFill>
                  <a:schemeClr val="dk2"/>
                </a:solidFill>
              </a:rPr>
              <a:t>1</a:t>
            </a:r>
            <a:r>
              <a:rPr lang="en">
                <a:solidFill>
                  <a:schemeClr val="dk2"/>
                </a:solidFill>
              </a:rPr>
              <a:t>: mean outcome for data points </a:t>
            </a:r>
            <a:r>
              <a:rPr i="1" lang="en">
                <a:solidFill>
                  <a:schemeClr val="dk2"/>
                </a:solidFill>
              </a:rPr>
              <a:t>i</a:t>
            </a:r>
            <a:r>
              <a:rPr lang="en">
                <a:solidFill>
                  <a:schemeClr val="dk2"/>
                </a:solidFill>
              </a:rPr>
              <a:t> with </a:t>
            </a:r>
            <a:r>
              <a:rPr i="1" lang="en">
                <a:solidFill>
                  <a:schemeClr val="dk2"/>
                </a:solidFill>
              </a:rPr>
              <a:t>X</a:t>
            </a:r>
            <a:r>
              <a:rPr baseline="-25000" i="1" lang="en">
                <a:solidFill>
                  <a:schemeClr val="dk2"/>
                </a:solidFill>
              </a:rPr>
              <a:t>i</a:t>
            </a:r>
            <a:r>
              <a:rPr lang="en">
                <a:solidFill>
                  <a:schemeClr val="dk2"/>
                </a:solidFill>
              </a:rPr>
              <a:t> = 0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b="1" lang="en">
                <a:solidFill>
                  <a:schemeClr val="dk2"/>
                </a:solidFill>
              </a:rPr>
              <a:t>Slope</a:t>
            </a:r>
            <a:r>
              <a:rPr lang="en">
                <a:solidFill>
                  <a:schemeClr val="dk2"/>
                </a:solidFill>
              </a:rPr>
              <a:t> 𝛽</a:t>
            </a:r>
            <a:r>
              <a:rPr baseline="-25000" lang="en">
                <a:solidFill>
                  <a:schemeClr val="dk2"/>
                </a:solidFill>
              </a:rPr>
              <a:t>2</a:t>
            </a:r>
            <a:r>
              <a:rPr lang="en">
                <a:solidFill>
                  <a:schemeClr val="dk2"/>
                </a:solidFill>
              </a:rPr>
              <a:t>: difference in mean outcomes between data points with </a:t>
            </a:r>
            <a:r>
              <a:rPr i="1" lang="en">
                <a:solidFill>
                  <a:schemeClr val="dk2"/>
                </a:solidFill>
              </a:rPr>
              <a:t>X</a:t>
            </a:r>
            <a:r>
              <a:rPr baseline="-25000" i="1" lang="en">
                <a:solidFill>
                  <a:schemeClr val="dk2"/>
                </a:solidFill>
              </a:rPr>
              <a:t>i</a:t>
            </a:r>
            <a:r>
              <a:rPr lang="en">
                <a:solidFill>
                  <a:schemeClr val="dk2"/>
                </a:solidFill>
              </a:rPr>
              <a:t> = 1 and data points with </a:t>
            </a:r>
            <a:r>
              <a:rPr i="1" lang="en">
                <a:solidFill>
                  <a:schemeClr val="dk2"/>
                </a:solidFill>
              </a:rPr>
              <a:t>X</a:t>
            </a:r>
            <a:r>
              <a:rPr baseline="-25000" i="1" lang="en">
                <a:solidFill>
                  <a:schemeClr val="dk2"/>
                </a:solidFill>
              </a:rPr>
              <a:t>i</a:t>
            </a:r>
            <a:r>
              <a:rPr lang="en">
                <a:solidFill>
                  <a:schemeClr val="dk2"/>
                </a:solidFill>
              </a:rPr>
              <a:t> = 0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en">
                <a:solidFill>
                  <a:schemeClr val="dk2"/>
                </a:solidFill>
              </a:rPr>
              <a:t>Reason: means minimize least-squares criterion: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∑</a:t>
            </a:r>
            <a:r>
              <a:rPr baseline="30000" i="1" lang="en">
                <a:solidFill>
                  <a:schemeClr val="dk2"/>
                </a:solidFill>
              </a:rPr>
              <a:t>n</a:t>
            </a:r>
            <a:r>
              <a:rPr baseline="-25000" i="1" lang="en">
                <a:solidFill>
                  <a:schemeClr val="dk2"/>
                </a:solidFill>
              </a:rPr>
              <a:t>i</a:t>
            </a:r>
            <a:r>
              <a:rPr baseline="-25000" lang="en">
                <a:solidFill>
                  <a:schemeClr val="dk2"/>
                </a:solidFill>
              </a:rPr>
              <a:t>=1</a:t>
            </a:r>
            <a:r>
              <a:rPr lang="en">
                <a:solidFill>
                  <a:schemeClr val="dk2"/>
                </a:solidFill>
              </a:rPr>
              <a:t> (</a:t>
            </a:r>
            <a:r>
              <a:rPr i="1" lang="en">
                <a:solidFill>
                  <a:schemeClr val="dk2"/>
                </a:solidFill>
              </a:rPr>
              <a:t>y</a:t>
            </a:r>
            <a:r>
              <a:rPr baseline="-25000" i="1" lang="en">
                <a:solidFill>
                  <a:schemeClr val="dk2"/>
                </a:solidFill>
              </a:rPr>
              <a:t>i</a:t>
            </a:r>
            <a:r>
              <a:rPr lang="en">
                <a:solidFill>
                  <a:schemeClr val="dk2"/>
                </a:solidFill>
              </a:rPr>
              <a:t> – </a:t>
            </a:r>
            <a:r>
              <a:rPr i="1" lang="en">
                <a:solidFill>
                  <a:schemeClr val="dk2"/>
                </a:solidFill>
              </a:rPr>
              <a:t>m</a:t>
            </a:r>
            <a:r>
              <a:rPr lang="en">
                <a:solidFill>
                  <a:schemeClr val="dk2"/>
                </a:solidFill>
              </a:rPr>
              <a:t>)</a:t>
            </a:r>
            <a:r>
              <a:rPr baseline="30000" lang="en">
                <a:solidFill>
                  <a:schemeClr val="dk2"/>
                </a:solidFill>
              </a:rPr>
              <a:t>2</a:t>
            </a:r>
            <a:r>
              <a:rPr lang="en">
                <a:solidFill>
                  <a:schemeClr val="dk2"/>
                </a:solidFill>
              </a:rPr>
              <a:t> is minimized w.r.t. </a:t>
            </a:r>
            <a:r>
              <a:rPr i="1" lang="en">
                <a:solidFill>
                  <a:schemeClr val="dk2"/>
                </a:solidFill>
              </a:rPr>
              <a:t>m</a:t>
            </a:r>
            <a:r>
              <a:rPr lang="en">
                <a:solidFill>
                  <a:schemeClr val="dk2"/>
                </a:solidFill>
              </a:rPr>
              <a:t> when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–2 ∑</a:t>
            </a:r>
            <a:r>
              <a:rPr baseline="30000" i="1" lang="en">
                <a:solidFill>
                  <a:schemeClr val="dk2"/>
                </a:solidFill>
              </a:rPr>
              <a:t>n</a:t>
            </a:r>
            <a:r>
              <a:rPr baseline="-25000" i="1" lang="en">
                <a:solidFill>
                  <a:schemeClr val="dk2"/>
                </a:solidFill>
              </a:rPr>
              <a:t>i</a:t>
            </a:r>
            <a:r>
              <a:rPr baseline="-25000" lang="en">
                <a:solidFill>
                  <a:schemeClr val="dk2"/>
                </a:solidFill>
              </a:rPr>
              <a:t>=1</a:t>
            </a:r>
            <a:r>
              <a:rPr lang="en">
                <a:solidFill>
                  <a:schemeClr val="dk2"/>
                </a:solidFill>
              </a:rPr>
              <a:t> (</a:t>
            </a:r>
            <a:r>
              <a:rPr i="1" lang="en">
                <a:solidFill>
                  <a:schemeClr val="dk2"/>
                </a:solidFill>
              </a:rPr>
              <a:t>y</a:t>
            </a:r>
            <a:r>
              <a:rPr baseline="-25000" i="1" lang="en">
                <a:solidFill>
                  <a:schemeClr val="dk2"/>
                </a:solidFill>
              </a:rPr>
              <a:t>i</a:t>
            </a:r>
            <a:r>
              <a:rPr lang="en">
                <a:solidFill>
                  <a:schemeClr val="dk2"/>
                </a:solidFill>
              </a:rPr>
              <a:t> – </a:t>
            </a:r>
            <a:r>
              <a:rPr i="1" lang="en">
                <a:solidFill>
                  <a:schemeClr val="dk2"/>
                </a:solidFill>
              </a:rPr>
              <a:t>m</a:t>
            </a:r>
            <a:r>
              <a:rPr lang="en">
                <a:solidFill>
                  <a:schemeClr val="dk2"/>
                </a:solidFill>
              </a:rPr>
              <a:t>) = 0, i.e., when </a:t>
            </a:r>
            <a:r>
              <a:rPr i="1" lang="en">
                <a:solidFill>
                  <a:schemeClr val="dk2"/>
                </a:solidFill>
              </a:rPr>
              <a:t>m</a:t>
            </a:r>
            <a:r>
              <a:rPr lang="en">
                <a:solidFill>
                  <a:schemeClr val="dk2"/>
                </a:solidFill>
              </a:rPr>
              <a:t> = (1/</a:t>
            </a:r>
            <a:r>
              <a:rPr i="1" lang="en">
                <a:solidFill>
                  <a:schemeClr val="dk2"/>
                </a:solidFill>
              </a:rPr>
              <a:t>n</a:t>
            </a:r>
            <a:r>
              <a:rPr lang="en">
                <a:solidFill>
                  <a:schemeClr val="dk2"/>
                </a:solidFill>
              </a:rPr>
              <a:t>) ∑</a:t>
            </a:r>
            <a:r>
              <a:rPr baseline="30000" i="1" lang="en">
                <a:solidFill>
                  <a:schemeClr val="dk2"/>
                </a:solidFill>
              </a:rPr>
              <a:t>n</a:t>
            </a:r>
            <a:r>
              <a:rPr baseline="-25000" i="1" lang="en">
                <a:solidFill>
                  <a:schemeClr val="dk2"/>
                </a:solidFill>
              </a:rPr>
              <a:t>i</a:t>
            </a:r>
            <a:r>
              <a:rPr baseline="-25000" lang="en">
                <a:solidFill>
                  <a:schemeClr val="dk2"/>
                </a:solidFill>
              </a:rPr>
              <a:t>=1</a:t>
            </a:r>
            <a:r>
              <a:rPr lang="en">
                <a:solidFill>
                  <a:schemeClr val="dk2"/>
                </a:solidFill>
              </a:rPr>
              <a:t> </a:t>
            </a:r>
            <a:r>
              <a:rPr i="1" lang="en">
                <a:solidFill>
                  <a:schemeClr val="dk2"/>
                </a:solidFill>
              </a:rPr>
              <a:t>y</a:t>
            </a:r>
            <a:r>
              <a:rPr baseline="-25000" i="1" lang="en">
                <a:solidFill>
                  <a:schemeClr val="dk2"/>
                </a:solidFill>
              </a:rPr>
              <a:t>i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95" name="Google Shape;295;p43"/>
          <p:cNvSpPr txBox="1"/>
          <p:nvPr>
            <p:ph type="title"/>
          </p:nvPr>
        </p:nvSpPr>
        <p:spPr>
          <a:xfrm>
            <a:off x="685800" y="0"/>
            <a:ext cx="777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O</a:t>
            </a:r>
            <a:r>
              <a:rPr lang="en" sz="3500"/>
              <a:t>ne binary predictor </a:t>
            </a:r>
            <a:r>
              <a:rPr i="1" lang="en" sz="3500"/>
              <a:t>X</a:t>
            </a:r>
            <a:r>
              <a:rPr baseline="-25000" i="1" lang="en" sz="3500"/>
              <a:t>i</a:t>
            </a:r>
            <a:r>
              <a:rPr lang="en" sz="3500">
                <a:solidFill>
                  <a:schemeClr val="dk2"/>
                </a:solidFill>
              </a:rPr>
              <a:t>:</a:t>
            </a:r>
            <a:br>
              <a:rPr lang="en" sz="3500">
                <a:solidFill>
                  <a:schemeClr val="dk2"/>
                </a:solidFill>
              </a:rPr>
            </a:br>
            <a:r>
              <a:rPr lang="en" sz="3500">
                <a:solidFill>
                  <a:schemeClr val="dk2"/>
                </a:solidFill>
              </a:rPr>
              <a:t>Interpretation of fitted parameters 𝛽</a:t>
            </a:r>
            <a:endParaRPr baseline="-25000" i="1" sz="3500"/>
          </a:p>
        </p:txBody>
      </p:sp>
      <p:pic>
        <p:nvPicPr>
          <p:cNvPr id="296" name="Google Shape;29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4026" y="3015525"/>
            <a:ext cx="1791224" cy="1232774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3"/>
          <p:cNvSpPr txBox="1"/>
          <p:nvPr/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/>
          <p:nvPr>
            <p:ph idx="1" type="body"/>
          </p:nvPr>
        </p:nvSpPr>
        <p:spPr>
          <a:xfrm>
            <a:off x="457200" y="1348550"/>
            <a:ext cx="8229600" cy="3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2"/>
                </a:solidFill>
              </a:rPr>
              <a:t>y</a:t>
            </a:r>
            <a:r>
              <a:rPr baseline="-25000" i="1" lang="en">
                <a:solidFill>
                  <a:schemeClr val="dk2"/>
                </a:solidFill>
              </a:rPr>
              <a:t>i</a:t>
            </a:r>
            <a:r>
              <a:rPr lang="en">
                <a:solidFill>
                  <a:schemeClr val="dk2"/>
                </a:solidFill>
              </a:rPr>
              <a:t> =  𝛽</a:t>
            </a:r>
            <a:r>
              <a:rPr baseline="-25000" lang="en">
                <a:solidFill>
                  <a:schemeClr val="dk2"/>
                </a:solidFill>
              </a:rPr>
              <a:t>1</a:t>
            </a:r>
            <a:r>
              <a:rPr lang="en">
                <a:solidFill>
                  <a:schemeClr val="dk2"/>
                </a:solidFill>
              </a:rPr>
              <a:t> + 𝛽</a:t>
            </a:r>
            <a:r>
              <a:rPr baseline="-25000" lang="en">
                <a:solidFill>
                  <a:schemeClr val="dk2"/>
                </a:solidFill>
              </a:rPr>
              <a:t>2</a:t>
            </a:r>
            <a:r>
              <a:rPr i="1" lang="en">
                <a:solidFill>
                  <a:schemeClr val="dk2"/>
                </a:solidFill>
              </a:rPr>
              <a:t>X</a:t>
            </a:r>
            <a:r>
              <a:rPr baseline="-25000" i="1" lang="en">
                <a:solidFill>
                  <a:schemeClr val="dk2"/>
                </a:solidFill>
              </a:rPr>
              <a:t>i</a:t>
            </a:r>
            <a:r>
              <a:rPr lang="en">
                <a:solidFill>
                  <a:schemeClr val="dk2"/>
                </a:solidFill>
              </a:rPr>
              <a:t> + 𝜖</a:t>
            </a:r>
            <a:r>
              <a:rPr baseline="-25000" i="1" lang="en">
                <a:solidFill>
                  <a:schemeClr val="dk2"/>
                </a:solidFill>
              </a:rPr>
              <a:t>i  </a:t>
            </a:r>
            <a:r>
              <a:rPr baseline="-25000" i="1" lang="en">
                <a:solidFill>
                  <a:srgbClr val="FFFFFF"/>
                </a:solidFill>
              </a:rPr>
              <a:t>.</a:t>
            </a:r>
            <a:endParaRPr baseline="-25000" i="1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b="1" lang="en">
                <a:solidFill>
                  <a:schemeClr val="dk2"/>
                </a:solidFill>
              </a:rPr>
              <a:t>Intercept</a:t>
            </a:r>
            <a:r>
              <a:rPr lang="en">
                <a:solidFill>
                  <a:schemeClr val="dk2"/>
                </a:solidFill>
              </a:rPr>
              <a:t> 𝛽</a:t>
            </a:r>
            <a:r>
              <a:rPr baseline="-25000" lang="en">
                <a:solidFill>
                  <a:schemeClr val="dk2"/>
                </a:solidFill>
              </a:rPr>
              <a:t>1</a:t>
            </a:r>
            <a:r>
              <a:rPr lang="en">
                <a:solidFill>
                  <a:schemeClr val="dk2"/>
                </a:solidFill>
              </a:rPr>
              <a:t>: mean outcome for data points </a:t>
            </a:r>
            <a:r>
              <a:rPr i="1" lang="en">
                <a:solidFill>
                  <a:schemeClr val="dk2"/>
                </a:solidFill>
              </a:rPr>
              <a:t>i</a:t>
            </a:r>
            <a:r>
              <a:rPr lang="en">
                <a:solidFill>
                  <a:schemeClr val="dk2"/>
                </a:solidFill>
              </a:rPr>
              <a:t> with </a:t>
            </a:r>
            <a:r>
              <a:rPr i="1" lang="en">
                <a:solidFill>
                  <a:schemeClr val="dk2"/>
                </a:solidFill>
              </a:rPr>
              <a:t>X</a:t>
            </a:r>
            <a:r>
              <a:rPr baseline="-25000" i="1" lang="en">
                <a:solidFill>
                  <a:schemeClr val="dk2"/>
                </a:solidFill>
              </a:rPr>
              <a:t>i</a:t>
            </a:r>
            <a:r>
              <a:rPr lang="en">
                <a:solidFill>
                  <a:schemeClr val="dk2"/>
                </a:solidFill>
              </a:rPr>
              <a:t> = 0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b="1" lang="en">
                <a:solidFill>
                  <a:schemeClr val="dk2"/>
                </a:solidFill>
              </a:rPr>
              <a:t>Slope</a:t>
            </a:r>
            <a:r>
              <a:rPr lang="en">
                <a:solidFill>
                  <a:schemeClr val="dk2"/>
                </a:solidFill>
              </a:rPr>
              <a:t> 𝛽</a:t>
            </a:r>
            <a:r>
              <a:rPr baseline="-25000" lang="en">
                <a:solidFill>
                  <a:schemeClr val="dk2"/>
                </a:solidFill>
              </a:rPr>
              <a:t>2</a:t>
            </a:r>
            <a:r>
              <a:rPr lang="en">
                <a:solidFill>
                  <a:schemeClr val="dk2"/>
                </a:solidFill>
              </a:rPr>
              <a:t>: difference in mean outcomes between data points with </a:t>
            </a:r>
            <a:r>
              <a:rPr i="1" lang="en">
                <a:solidFill>
                  <a:schemeClr val="dk2"/>
                </a:solidFill>
              </a:rPr>
              <a:t>X</a:t>
            </a:r>
            <a:r>
              <a:rPr baseline="-25000" i="1" lang="en">
                <a:solidFill>
                  <a:schemeClr val="dk2"/>
                </a:solidFill>
              </a:rPr>
              <a:t>i</a:t>
            </a:r>
            <a:r>
              <a:rPr lang="en">
                <a:solidFill>
                  <a:schemeClr val="dk2"/>
                </a:solidFill>
              </a:rPr>
              <a:t> = 1 and data points with </a:t>
            </a:r>
            <a:r>
              <a:rPr i="1" lang="en">
                <a:solidFill>
                  <a:schemeClr val="dk2"/>
                </a:solidFill>
              </a:rPr>
              <a:t>X</a:t>
            </a:r>
            <a:r>
              <a:rPr baseline="-25000" i="1" lang="en">
                <a:solidFill>
                  <a:schemeClr val="dk2"/>
                </a:solidFill>
              </a:rPr>
              <a:t>i</a:t>
            </a:r>
            <a:r>
              <a:rPr lang="en">
                <a:solidFill>
                  <a:schemeClr val="dk2"/>
                </a:solidFill>
              </a:rPr>
              <a:t> = 0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en">
                <a:solidFill>
                  <a:schemeClr val="dk2"/>
                </a:solidFill>
              </a:rPr>
              <a:t>Reason: means minimize least-squares criterion: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∑</a:t>
            </a:r>
            <a:r>
              <a:rPr baseline="30000" i="1" lang="en">
                <a:solidFill>
                  <a:schemeClr val="dk2"/>
                </a:solidFill>
              </a:rPr>
              <a:t>n</a:t>
            </a:r>
            <a:r>
              <a:rPr baseline="-25000" i="1" lang="en">
                <a:solidFill>
                  <a:schemeClr val="dk2"/>
                </a:solidFill>
              </a:rPr>
              <a:t>i</a:t>
            </a:r>
            <a:r>
              <a:rPr baseline="-25000" lang="en">
                <a:solidFill>
                  <a:schemeClr val="dk2"/>
                </a:solidFill>
              </a:rPr>
              <a:t>=1</a:t>
            </a:r>
            <a:r>
              <a:rPr lang="en">
                <a:solidFill>
                  <a:schemeClr val="dk2"/>
                </a:solidFill>
              </a:rPr>
              <a:t> (</a:t>
            </a:r>
            <a:r>
              <a:rPr i="1" lang="en">
                <a:solidFill>
                  <a:schemeClr val="dk2"/>
                </a:solidFill>
              </a:rPr>
              <a:t>y</a:t>
            </a:r>
            <a:r>
              <a:rPr baseline="-25000" i="1" lang="en">
                <a:solidFill>
                  <a:schemeClr val="dk2"/>
                </a:solidFill>
              </a:rPr>
              <a:t>i</a:t>
            </a:r>
            <a:r>
              <a:rPr lang="en">
                <a:solidFill>
                  <a:schemeClr val="dk2"/>
                </a:solidFill>
              </a:rPr>
              <a:t> – </a:t>
            </a:r>
            <a:r>
              <a:rPr i="1" lang="en">
                <a:solidFill>
                  <a:schemeClr val="dk2"/>
                </a:solidFill>
              </a:rPr>
              <a:t>m</a:t>
            </a:r>
            <a:r>
              <a:rPr lang="en">
                <a:solidFill>
                  <a:schemeClr val="dk2"/>
                </a:solidFill>
              </a:rPr>
              <a:t>)</a:t>
            </a:r>
            <a:r>
              <a:rPr baseline="30000" lang="en">
                <a:solidFill>
                  <a:schemeClr val="dk2"/>
                </a:solidFill>
              </a:rPr>
              <a:t>2</a:t>
            </a:r>
            <a:r>
              <a:rPr lang="en">
                <a:solidFill>
                  <a:schemeClr val="dk2"/>
                </a:solidFill>
              </a:rPr>
              <a:t> is minimized w.r.t. </a:t>
            </a:r>
            <a:r>
              <a:rPr i="1" lang="en">
                <a:solidFill>
                  <a:schemeClr val="dk2"/>
                </a:solidFill>
              </a:rPr>
              <a:t>m</a:t>
            </a:r>
            <a:r>
              <a:rPr lang="en">
                <a:solidFill>
                  <a:schemeClr val="dk2"/>
                </a:solidFill>
              </a:rPr>
              <a:t> when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–2 ∑</a:t>
            </a:r>
            <a:r>
              <a:rPr baseline="30000" i="1" lang="en">
                <a:solidFill>
                  <a:schemeClr val="dk2"/>
                </a:solidFill>
              </a:rPr>
              <a:t>n</a:t>
            </a:r>
            <a:r>
              <a:rPr baseline="-25000" i="1" lang="en">
                <a:solidFill>
                  <a:schemeClr val="dk2"/>
                </a:solidFill>
              </a:rPr>
              <a:t>i</a:t>
            </a:r>
            <a:r>
              <a:rPr baseline="-25000" lang="en">
                <a:solidFill>
                  <a:schemeClr val="dk2"/>
                </a:solidFill>
              </a:rPr>
              <a:t>=1</a:t>
            </a:r>
            <a:r>
              <a:rPr lang="en">
                <a:solidFill>
                  <a:schemeClr val="dk2"/>
                </a:solidFill>
              </a:rPr>
              <a:t> (</a:t>
            </a:r>
            <a:r>
              <a:rPr i="1" lang="en">
                <a:solidFill>
                  <a:schemeClr val="dk2"/>
                </a:solidFill>
              </a:rPr>
              <a:t>y</a:t>
            </a:r>
            <a:r>
              <a:rPr baseline="-25000" i="1" lang="en">
                <a:solidFill>
                  <a:schemeClr val="dk2"/>
                </a:solidFill>
              </a:rPr>
              <a:t>i</a:t>
            </a:r>
            <a:r>
              <a:rPr lang="en">
                <a:solidFill>
                  <a:schemeClr val="dk2"/>
                </a:solidFill>
              </a:rPr>
              <a:t> – </a:t>
            </a:r>
            <a:r>
              <a:rPr i="1" lang="en">
                <a:solidFill>
                  <a:schemeClr val="dk2"/>
                </a:solidFill>
              </a:rPr>
              <a:t>m</a:t>
            </a:r>
            <a:r>
              <a:rPr lang="en">
                <a:solidFill>
                  <a:schemeClr val="dk2"/>
                </a:solidFill>
              </a:rPr>
              <a:t>) = 0, i.e., when </a:t>
            </a:r>
            <a:r>
              <a:rPr i="1" lang="en">
                <a:solidFill>
                  <a:schemeClr val="dk2"/>
                </a:solidFill>
              </a:rPr>
              <a:t>m</a:t>
            </a:r>
            <a:r>
              <a:rPr lang="en">
                <a:solidFill>
                  <a:schemeClr val="dk2"/>
                </a:solidFill>
              </a:rPr>
              <a:t> = (1/</a:t>
            </a:r>
            <a:r>
              <a:rPr i="1" lang="en">
                <a:solidFill>
                  <a:schemeClr val="dk2"/>
                </a:solidFill>
              </a:rPr>
              <a:t>n</a:t>
            </a:r>
            <a:r>
              <a:rPr lang="en">
                <a:solidFill>
                  <a:schemeClr val="dk2"/>
                </a:solidFill>
              </a:rPr>
              <a:t>) ∑</a:t>
            </a:r>
            <a:r>
              <a:rPr baseline="30000" i="1" lang="en">
                <a:solidFill>
                  <a:schemeClr val="dk2"/>
                </a:solidFill>
              </a:rPr>
              <a:t>n</a:t>
            </a:r>
            <a:r>
              <a:rPr baseline="-25000" i="1" lang="en">
                <a:solidFill>
                  <a:schemeClr val="dk2"/>
                </a:solidFill>
              </a:rPr>
              <a:t>i</a:t>
            </a:r>
            <a:r>
              <a:rPr baseline="-25000" lang="en">
                <a:solidFill>
                  <a:schemeClr val="dk2"/>
                </a:solidFill>
              </a:rPr>
              <a:t>=1</a:t>
            </a:r>
            <a:r>
              <a:rPr lang="en">
                <a:solidFill>
                  <a:schemeClr val="dk2"/>
                </a:solidFill>
              </a:rPr>
              <a:t> </a:t>
            </a:r>
            <a:r>
              <a:rPr i="1" lang="en">
                <a:solidFill>
                  <a:schemeClr val="dk2"/>
                </a:solidFill>
              </a:rPr>
              <a:t>y</a:t>
            </a:r>
            <a:r>
              <a:rPr baseline="-25000" i="1" lang="en">
                <a:solidFill>
                  <a:schemeClr val="dk2"/>
                </a:solidFill>
              </a:rPr>
              <a:t>i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3" name="Google Shape;303;p44"/>
          <p:cNvSpPr txBox="1"/>
          <p:nvPr>
            <p:ph type="title"/>
          </p:nvPr>
        </p:nvSpPr>
        <p:spPr>
          <a:xfrm>
            <a:off x="685800" y="0"/>
            <a:ext cx="777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One binary predictor </a:t>
            </a:r>
            <a:r>
              <a:rPr i="1" lang="en" sz="3500"/>
              <a:t>X</a:t>
            </a:r>
            <a:r>
              <a:rPr baseline="-25000" i="1" lang="en" sz="3500"/>
              <a:t>i</a:t>
            </a:r>
            <a:r>
              <a:rPr lang="en" sz="3500">
                <a:solidFill>
                  <a:schemeClr val="dk2"/>
                </a:solidFill>
              </a:rPr>
              <a:t>:</a:t>
            </a:r>
            <a:br>
              <a:rPr lang="en" sz="3500">
                <a:solidFill>
                  <a:schemeClr val="dk2"/>
                </a:solidFill>
              </a:rPr>
            </a:br>
            <a:r>
              <a:rPr lang="en" sz="3500">
                <a:solidFill>
                  <a:schemeClr val="dk2"/>
                </a:solidFill>
              </a:rPr>
              <a:t>Interpretation of fitted parameters 𝛽</a:t>
            </a:r>
            <a:endParaRPr baseline="-25000" i="1" sz="3500"/>
          </a:p>
        </p:txBody>
      </p:sp>
      <p:pic>
        <p:nvPicPr>
          <p:cNvPr id="304" name="Google Shape;30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4026" y="3015525"/>
            <a:ext cx="1791224" cy="1232774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4"/>
          <p:cNvSpPr txBox="1"/>
          <p:nvPr/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06" name="Google Shape;306;p44"/>
          <p:cNvGrpSpPr/>
          <p:nvPr/>
        </p:nvGrpSpPr>
        <p:grpSpPr>
          <a:xfrm>
            <a:off x="1901800" y="3650980"/>
            <a:ext cx="6699475" cy="1576925"/>
            <a:chOff x="1901800" y="3630650"/>
            <a:chExt cx="6699475" cy="1576925"/>
          </a:xfrm>
        </p:grpSpPr>
        <p:grpSp>
          <p:nvGrpSpPr>
            <p:cNvPr id="307" name="Google Shape;307;p44"/>
            <p:cNvGrpSpPr/>
            <p:nvPr/>
          </p:nvGrpSpPr>
          <p:grpSpPr>
            <a:xfrm>
              <a:off x="1901800" y="3630650"/>
              <a:ext cx="6699475" cy="1456674"/>
              <a:chOff x="1901800" y="3630650"/>
              <a:chExt cx="6699475" cy="1456674"/>
            </a:xfrm>
          </p:grpSpPr>
          <p:cxnSp>
            <p:nvCxnSpPr>
              <p:cNvPr id="308" name="Google Shape;308;p44"/>
              <p:cNvCxnSpPr/>
              <p:nvPr/>
            </p:nvCxnSpPr>
            <p:spPr>
              <a:xfrm flipH="1" rot="10800000">
                <a:off x="6682225" y="3725825"/>
                <a:ext cx="873000" cy="6483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09" name="Google Shape;309;p44"/>
              <p:cNvCxnSpPr/>
              <p:nvPr/>
            </p:nvCxnSpPr>
            <p:spPr>
              <a:xfrm flipH="1" rot="10800000">
                <a:off x="6690875" y="3630650"/>
                <a:ext cx="1910400" cy="8040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pic>
            <p:nvPicPr>
              <p:cNvPr id="310" name="Google Shape;310;p4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flipH="1">
                <a:off x="5626476" y="4002449"/>
                <a:ext cx="988712" cy="10848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1" name="Google Shape;311;p44"/>
              <p:cNvSpPr/>
              <p:nvPr/>
            </p:nvSpPr>
            <p:spPr>
              <a:xfrm>
                <a:off x="1901800" y="3802000"/>
                <a:ext cx="3258900" cy="1152000"/>
              </a:xfrm>
              <a:prstGeom prst="wedgeRoundRectCallout">
                <a:avLst>
                  <a:gd fmla="val 72815" name="adj1"/>
                  <a:gd fmla="val -22096" name="adj2"/>
                  <a:gd fmla="val 0" name="adj3"/>
                </a:avLst>
              </a:prstGeom>
              <a:solidFill>
                <a:srgbClr val="FFF2CC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900">
                    <a:latin typeface="Comic Sans MS"/>
                    <a:ea typeface="Comic Sans MS"/>
                    <a:cs typeface="Comic Sans MS"/>
                    <a:sym typeface="Comic Sans MS"/>
                  </a:rPr>
                  <a:t>So why not just compute the two means separately and then compare them?</a:t>
                </a:r>
                <a:endParaRPr sz="1900"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sp>
          <p:nvSpPr>
            <p:cNvPr id="312" name="Google Shape;312;p44"/>
            <p:cNvSpPr txBox="1"/>
            <p:nvPr/>
          </p:nvSpPr>
          <p:spPr>
            <a:xfrm>
              <a:off x="6327153" y="4815175"/>
              <a:ext cx="2101200" cy="3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latin typeface="Calibri"/>
                  <a:ea typeface="Calibri"/>
                  <a:cs typeface="Calibri"/>
                  <a:sym typeface="Calibri"/>
                </a:rPr>
                <a:t>What a mean monkey!</a:t>
              </a:r>
              <a:endParaRPr b="1" sz="15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"/>
          <p:cNvSpPr txBox="1"/>
          <p:nvPr>
            <p:ph idx="1" type="body"/>
          </p:nvPr>
        </p:nvSpPr>
        <p:spPr>
          <a:xfrm>
            <a:off x="457200" y="857400"/>
            <a:ext cx="8229600" cy="20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i="1" lang="en">
                <a:solidFill>
                  <a:schemeClr val="dk2"/>
                </a:solidFill>
              </a:rPr>
              <a:t>X</a:t>
            </a:r>
            <a:r>
              <a:rPr baseline="-25000" i="1" lang="en">
                <a:solidFill>
                  <a:schemeClr val="dk2"/>
                </a:solidFill>
              </a:rPr>
              <a:t>i</a:t>
            </a:r>
            <a:r>
              <a:rPr lang="en">
                <a:solidFill>
                  <a:schemeClr val="dk2"/>
                </a:solidFill>
              </a:rPr>
              <a:t> = mom_iq = mother’s IQ score ∈ [70, 140]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i="1" lang="en">
                <a:solidFill>
                  <a:schemeClr val="dk2"/>
                </a:solidFill>
              </a:rPr>
              <a:t>y</a:t>
            </a:r>
            <a:r>
              <a:rPr baseline="-25000" i="1" lang="en">
                <a:solidFill>
                  <a:schemeClr val="dk2"/>
                </a:solidFill>
              </a:rPr>
              <a:t>i</a:t>
            </a:r>
            <a:r>
              <a:rPr lang="en">
                <a:solidFill>
                  <a:schemeClr val="dk2"/>
                </a:solidFill>
              </a:rPr>
              <a:t> = kid_score = child’s score on cognitive test ∈ [0, 140]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2"/>
                </a:solidFill>
              </a:rPr>
              <a:t>y</a:t>
            </a:r>
            <a:r>
              <a:rPr baseline="-25000" i="1" lang="en">
                <a:solidFill>
                  <a:schemeClr val="dk2"/>
                </a:solidFill>
              </a:rPr>
              <a:t>i</a:t>
            </a:r>
            <a:r>
              <a:rPr lang="en">
                <a:solidFill>
                  <a:schemeClr val="dk2"/>
                </a:solidFill>
              </a:rPr>
              <a:t> =  𝛽</a:t>
            </a:r>
            <a:r>
              <a:rPr baseline="-25000" lang="en">
                <a:solidFill>
                  <a:schemeClr val="dk2"/>
                </a:solidFill>
              </a:rPr>
              <a:t>1</a:t>
            </a:r>
            <a:r>
              <a:rPr lang="en">
                <a:solidFill>
                  <a:schemeClr val="dk2"/>
                </a:solidFill>
              </a:rPr>
              <a:t> + 𝛽</a:t>
            </a:r>
            <a:r>
              <a:rPr baseline="-25000" lang="en">
                <a:solidFill>
                  <a:schemeClr val="dk2"/>
                </a:solidFill>
              </a:rPr>
              <a:t>2</a:t>
            </a:r>
            <a:r>
              <a:rPr i="1" lang="en">
                <a:solidFill>
                  <a:schemeClr val="dk2"/>
                </a:solidFill>
              </a:rPr>
              <a:t>X</a:t>
            </a:r>
            <a:r>
              <a:rPr baseline="-25000" i="1" lang="en">
                <a:solidFill>
                  <a:schemeClr val="dk2"/>
                </a:solidFill>
              </a:rPr>
              <a:t>i</a:t>
            </a:r>
            <a:r>
              <a:rPr lang="en">
                <a:solidFill>
                  <a:schemeClr val="dk2"/>
                </a:solidFill>
              </a:rPr>
              <a:t> + 𝜖</a:t>
            </a:r>
            <a:r>
              <a:rPr baseline="-25000" i="1" lang="en">
                <a:solidFill>
                  <a:schemeClr val="dk2"/>
                </a:solidFill>
              </a:rPr>
              <a:t>i  </a:t>
            </a:r>
            <a:r>
              <a:rPr baseline="-25000" i="1" lang="en">
                <a:solidFill>
                  <a:srgbClr val="FFFFFF"/>
                </a:solidFill>
              </a:rPr>
              <a:t>.</a:t>
            </a:r>
            <a:endParaRPr baseline="-25000" i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kid_score = </a:t>
            </a:r>
            <a:r>
              <a:rPr lang="en">
                <a:solidFill>
                  <a:srgbClr val="FF0000"/>
                </a:solidFill>
              </a:rPr>
              <a:t>26</a:t>
            </a:r>
            <a:r>
              <a:rPr lang="en">
                <a:solidFill>
                  <a:schemeClr val="dk2"/>
                </a:solidFill>
              </a:rPr>
              <a:t> + </a:t>
            </a:r>
            <a:r>
              <a:rPr lang="en">
                <a:solidFill>
                  <a:srgbClr val="BF9000"/>
                </a:solidFill>
              </a:rPr>
              <a:t>0.6</a:t>
            </a:r>
            <a:r>
              <a:rPr lang="en">
                <a:solidFill>
                  <a:schemeClr val="dk2"/>
                </a:solidFill>
              </a:rPr>
              <a:t> · mom_iq + error</a:t>
            </a:r>
            <a:endParaRPr baseline="-25000" i="1">
              <a:solidFill>
                <a:schemeClr val="dk2"/>
              </a:solidFill>
            </a:endParaRPr>
          </a:p>
        </p:txBody>
      </p:sp>
      <p:sp>
        <p:nvSpPr>
          <p:cNvPr id="318" name="Google Shape;318;p45"/>
          <p:cNvSpPr txBox="1"/>
          <p:nvPr>
            <p:ph idx="12" type="sldNum"/>
          </p:nvPr>
        </p:nvSpPr>
        <p:spPr>
          <a:xfrm>
            <a:off x="6775325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45"/>
          <p:cNvSpPr txBox="1"/>
          <p:nvPr>
            <p:ph type="title"/>
          </p:nvPr>
        </p:nvSpPr>
        <p:spPr>
          <a:xfrm>
            <a:off x="685800" y="0"/>
            <a:ext cx="7772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Example with one continuous predictor </a:t>
            </a:r>
            <a:r>
              <a:rPr i="1" lang="en" sz="3500">
                <a:solidFill>
                  <a:schemeClr val="dk2"/>
                </a:solidFill>
              </a:rPr>
              <a:t>X</a:t>
            </a:r>
            <a:r>
              <a:rPr baseline="-25000" i="1" lang="en" sz="3500">
                <a:solidFill>
                  <a:schemeClr val="dk2"/>
                </a:solidFill>
              </a:rPr>
              <a:t>i</a:t>
            </a:r>
            <a:endParaRPr sz="3500"/>
          </a:p>
        </p:txBody>
      </p:sp>
      <p:pic>
        <p:nvPicPr>
          <p:cNvPr id="320" name="Google Shape;320;p45"/>
          <p:cNvPicPr preferRelativeResize="0"/>
          <p:nvPr/>
        </p:nvPicPr>
        <p:blipFill rotWithShape="1">
          <a:blip r:embed="rId3">
            <a:alphaModFix/>
          </a:blip>
          <a:srcRect b="583" l="0" r="0" t="583"/>
          <a:stretch/>
        </p:blipFill>
        <p:spPr>
          <a:xfrm>
            <a:off x="3245600" y="2882025"/>
            <a:ext cx="2500399" cy="172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5"/>
          <p:cNvSpPr txBox="1"/>
          <p:nvPr/>
        </p:nvSpPr>
        <p:spPr>
          <a:xfrm>
            <a:off x="3852577" y="4756261"/>
            <a:ext cx="1489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mom_iq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45"/>
          <p:cNvSpPr txBox="1"/>
          <p:nvPr/>
        </p:nvSpPr>
        <p:spPr>
          <a:xfrm rot="-5400000">
            <a:off x="2103179" y="3528416"/>
            <a:ext cx="1489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kid_score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45"/>
          <p:cNvSpPr txBox="1"/>
          <p:nvPr/>
        </p:nvSpPr>
        <p:spPr>
          <a:xfrm rot="-5400000">
            <a:off x="2151220" y="3549591"/>
            <a:ext cx="2014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0        50      100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Google Shape;324;p45"/>
          <p:cNvPicPr preferRelativeResize="0"/>
          <p:nvPr/>
        </p:nvPicPr>
        <p:blipFill rotWithShape="1">
          <a:blip r:embed="rId4">
            <a:alphaModFix/>
          </a:blip>
          <a:srcRect b="6559" l="14587" r="13973" t="0"/>
          <a:stretch/>
        </p:blipFill>
        <p:spPr>
          <a:xfrm>
            <a:off x="73249" y="3638273"/>
            <a:ext cx="1027800" cy="1437451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5"/>
          <p:cNvSpPr txBox="1"/>
          <p:nvPr/>
        </p:nvSpPr>
        <p:spPr>
          <a:xfrm>
            <a:off x="968189" y="2979725"/>
            <a:ext cx="18768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estimated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(hypothetical) mean kid_score for moms with IQ = 0: </a:t>
            </a:r>
            <a:r>
              <a:rPr lang="en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45"/>
          <p:cNvSpPr txBox="1"/>
          <p:nvPr/>
        </p:nvSpPr>
        <p:spPr>
          <a:xfrm>
            <a:off x="5751499" y="3748375"/>
            <a:ext cx="1876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estimated 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mean kid_score for moms with IQ = 100: </a:t>
            </a:r>
            <a:r>
              <a:rPr lang="en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" sz="15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0.6 </a:t>
            </a: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· 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100 = 86</a:t>
            </a:r>
            <a:endParaRPr sz="1500"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7" name="Google Shape;327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6975" y="2934175"/>
            <a:ext cx="1184300" cy="11896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8" name="Google Shape;328;p45"/>
          <p:cNvCxnSpPr>
            <a:endCxn id="329" idx="5"/>
          </p:cNvCxnSpPr>
          <p:nvPr/>
        </p:nvCxnSpPr>
        <p:spPr>
          <a:xfrm rot="10800000">
            <a:off x="4932674" y="3557719"/>
            <a:ext cx="969000" cy="38070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0" name="Google Shape;330;p45"/>
          <p:cNvSpPr txBox="1"/>
          <p:nvPr/>
        </p:nvSpPr>
        <p:spPr>
          <a:xfrm>
            <a:off x="3217381" y="4566114"/>
            <a:ext cx="2740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0             50             100           150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45"/>
          <p:cNvSpPr/>
          <p:nvPr/>
        </p:nvSpPr>
        <p:spPr>
          <a:xfrm>
            <a:off x="3321100" y="3505350"/>
            <a:ext cx="1184300" cy="462500"/>
          </a:xfrm>
          <a:custGeom>
            <a:rect b="b" l="l" r="r" t="t"/>
            <a:pathLst>
              <a:path extrusionOk="0" h="18500" w="47372">
                <a:moveTo>
                  <a:pt x="0" y="15733"/>
                </a:moveTo>
                <a:lnTo>
                  <a:pt x="0" y="18500"/>
                </a:lnTo>
                <a:lnTo>
                  <a:pt x="47372" y="4323"/>
                </a:lnTo>
                <a:lnTo>
                  <a:pt x="473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32" name="Google Shape;332;p45"/>
          <p:cNvSpPr/>
          <p:nvPr/>
        </p:nvSpPr>
        <p:spPr>
          <a:xfrm>
            <a:off x="5456300" y="3181200"/>
            <a:ext cx="250700" cy="146950"/>
          </a:xfrm>
          <a:custGeom>
            <a:rect b="b" l="l" r="r" t="t"/>
            <a:pathLst>
              <a:path extrusionOk="0" h="5878" w="10028">
                <a:moveTo>
                  <a:pt x="0" y="3630"/>
                </a:moveTo>
                <a:lnTo>
                  <a:pt x="173" y="5878"/>
                </a:lnTo>
                <a:lnTo>
                  <a:pt x="10028" y="2074"/>
                </a:lnTo>
                <a:lnTo>
                  <a:pt x="100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cxnSp>
        <p:nvCxnSpPr>
          <p:cNvPr id="333" name="Google Shape;333;p45"/>
          <p:cNvCxnSpPr/>
          <p:nvPr/>
        </p:nvCxnSpPr>
        <p:spPr>
          <a:xfrm flipH="1">
            <a:off x="3305100" y="3257550"/>
            <a:ext cx="2409900" cy="78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4" name="Google Shape;334;p45"/>
          <p:cNvSpPr/>
          <p:nvPr/>
        </p:nvSpPr>
        <p:spPr>
          <a:xfrm>
            <a:off x="3321100" y="3705900"/>
            <a:ext cx="1184300" cy="738196"/>
          </a:xfrm>
          <a:custGeom>
            <a:rect b="b" l="l" r="r" t="t"/>
            <a:pathLst>
              <a:path extrusionOk="0" h="18500" w="47372">
                <a:moveTo>
                  <a:pt x="0" y="15733"/>
                </a:moveTo>
                <a:lnTo>
                  <a:pt x="0" y="18500"/>
                </a:lnTo>
                <a:lnTo>
                  <a:pt x="47372" y="4323"/>
                </a:lnTo>
                <a:lnTo>
                  <a:pt x="473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9" name="Google Shape;329;p45"/>
          <p:cNvSpPr/>
          <p:nvPr/>
        </p:nvSpPr>
        <p:spPr>
          <a:xfrm>
            <a:off x="4851501" y="3476546"/>
            <a:ext cx="95100" cy="951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5"/>
          <p:cNvSpPr/>
          <p:nvPr/>
        </p:nvSpPr>
        <p:spPr>
          <a:xfrm>
            <a:off x="3347307" y="3962078"/>
            <a:ext cx="95100" cy="95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6" name="Google Shape;336;p45"/>
          <p:cNvCxnSpPr>
            <a:endCxn id="335" idx="2"/>
          </p:cNvCxnSpPr>
          <p:nvPr/>
        </p:nvCxnSpPr>
        <p:spPr>
          <a:xfrm>
            <a:off x="2495607" y="3724328"/>
            <a:ext cx="851700" cy="285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6"/>
          <p:cNvSpPr txBox="1"/>
          <p:nvPr>
            <p:ph idx="1" type="body"/>
          </p:nvPr>
        </p:nvSpPr>
        <p:spPr>
          <a:xfrm>
            <a:off x="457200" y="1348550"/>
            <a:ext cx="8355900" cy="3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2"/>
                </a:solidFill>
              </a:rPr>
              <a:t>y</a:t>
            </a:r>
            <a:r>
              <a:rPr baseline="-25000" i="1" lang="en">
                <a:solidFill>
                  <a:schemeClr val="dk2"/>
                </a:solidFill>
              </a:rPr>
              <a:t>i</a:t>
            </a:r>
            <a:r>
              <a:rPr lang="en">
                <a:solidFill>
                  <a:schemeClr val="dk2"/>
                </a:solidFill>
              </a:rPr>
              <a:t> =  𝛽</a:t>
            </a:r>
            <a:r>
              <a:rPr baseline="-25000" lang="en">
                <a:solidFill>
                  <a:schemeClr val="dk2"/>
                </a:solidFill>
              </a:rPr>
              <a:t>1</a:t>
            </a:r>
            <a:r>
              <a:rPr lang="en">
                <a:solidFill>
                  <a:schemeClr val="dk2"/>
                </a:solidFill>
              </a:rPr>
              <a:t> + 𝛽</a:t>
            </a:r>
            <a:r>
              <a:rPr baseline="-25000" lang="en">
                <a:solidFill>
                  <a:schemeClr val="dk2"/>
                </a:solidFill>
              </a:rPr>
              <a:t>2</a:t>
            </a:r>
            <a:r>
              <a:rPr i="1" lang="en">
                <a:solidFill>
                  <a:schemeClr val="dk2"/>
                </a:solidFill>
              </a:rPr>
              <a:t>X</a:t>
            </a:r>
            <a:r>
              <a:rPr baseline="-25000" i="1" lang="en">
                <a:solidFill>
                  <a:schemeClr val="dk2"/>
                </a:solidFill>
              </a:rPr>
              <a:t>i</a:t>
            </a:r>
            <a:r>
              <a:rPr lang="en">
                <a:solidFill>
                  <a:schemeClr val="dk2"/>
                </a:solidFill>
              </a:rPr>
              <a:t> + 𝜖</a:t>
            </a:r>
            <a:r>
              <a:rPr baseline="-25000" i="1" lang="en">
                <a:solidFill>
                  <a:schemeClr val="dk2"/>
                </a:solidFill>
              </a:rPr>
              <a:t>i  </a:t>
            </a:r>
            <a:r>
              <a:rPr baseline="-25000" i="1" lang="en">
                <a:solidFill>
                  <a:srgbClr val="FFFFFF"/>
                </a:solidFill>
              </a:rPr>
              <a:t>.</a:t>
            </a:r>
            <a:endParaRPr baseline="-25000" i="1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b="1" lang="en">
                <a:solidFill>
                  <a:schemeClr val="dk2"/>
                </a:solidFill>
              </a:rPr>
              <a:t>Intercept</a:t>
            </a:r>
            <a:r>
              <a:rPr lang="en">
                <a:solidFill>
                  <a:schemeClr val="dk2"/>
                </a:solidFill>
              </a:rPr>
              <a:t> 𝛽</a:t>
            </a:r>
            <a:r>
              <a:rPr baseline="-25000" lang="en">
                <a:solidFill>
                  <a:schemeClr val="dk2"/>
                </a:solidFill>
              </a:rPr>
              <a:t>1</a:t>
            </a:r>
            <a:r>
              <a:rPr lang="en">
                <a:solidFill>
                  <a:schemeClr val="dk2"/>
                </a:solidFill>
              </a:rPr>
              <a:t>: estimated mean outcome for data points </a:t>
            </a:r>
            <a:r>
              <a:rPr i="1" lang="en">
                <a:solidFill>
                  <a:schemeClr val="dk2"/>
                </a:solidFill>
              </a:rPr>
              <a:t>i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with </a:t>
            </a:r>
            <a:r>
              <a:rPr i="1" lang="en">
                <a:solidFill>
                  <a:schemeClr val="dk2"/>
                </a:solidFill>
              </a:rPr>
              <a:t>X</a:t>
            </a:r>
            <a:r>
              <a:rPr baseline="-25000" i="1" lang="en">
                <a:solidFill>
                  <a:schemeClr val="dk2"/>
                </a:solidFill>
              </a:rPr>
              <a:t>i</a:t>
            </a:r>
            <a:r>
              <a:rPr lang="en">
                <a:solidFill>
                  <a:schemeClr val="dk2"/>
                </a:solidFill>
              </a:rPr>
              <a:t> = 0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b="1" lang="en">
                <a:solidFill>
                  <a:schemeClr val="dk2"/>
                </a:solidFill>
              </a:rPr>
              <a:t>Slope</a:t>
            </a:r>
            <a:r>
              <a:rPr lang="en">
                <a:solidFill>
                  <a:schemeClr val="dk2"/>
                </a:solidFill>
              </a:rPr>
              <a:t> 𝛽</a:t>
            </a:r>
            <a:r>
              <a:rPr baseline="-25000" lang="en">
                <a:solidFill>
                  <a:schemeClr val="dk2"/>
                </a:solidFill>
              </a:rPr>
              <a:t>2</a:t>
            </a:r>
            <a:r>
              <a:rPr lang="en">
                <a:solidFill>
                  <a:schemeClr val="dk2"/>
                </a:solidFill>
              </a:rPr>
              <a:t>: </a:t>
            </a:r>
            <a:r>
              <a:rPr lang="en">
                <a:solidFill>
                  <a:schemeClr val="dk2"/>
                </a:solidFill>
              </a:rPr>
              <a:t>difference</a:t>
            </a:r>
            <a:r>
              <a:rPr lang="en">
                <a:solidFill>
                  <a:schemeClr val="dk2"/>
                </a:solidFill>
              </a:rPr>
              <a:t> in estimated mean outcome</a:t>
            </a:r>
            <a:r>
              <a:rPr lang="en">
                <a:solidFill>
                  <a:schemeClr val="dk2"/>
                </a:solidFill>
              </a:rPr>
              <a:t>s</a:t>
            </a:r>
            <a:r>
              <a:rPr lang="en">
                <a:solidFill>
                  <a:schemeClr val="dk2"/>
                </a:solidFill>
              </a:rPr>
              <a:t> between data points whose </a:t>
            </a:r>
            <a:r>
              <a:rPr i="1" lang="en">
                <a:solidFill>
                  <a:schemeClr val="dk2"/>
                </a:solidFill>
              </a:rPr>
              <a:t>X</a:t>
            </a:r>
            <a:r>
              <a:rPr baseline="-25000" i="1" lang="en">
                <a:solidFill>
                  <a:schemeClr val="dk2"/>
                </a:solidFill>
              </a:rPr>
              <a:t>i</a:t>
            </a:r>
            <a:r>
              <a:rPr lang="en">
                <a:solidFill>
                  <a:schemeClr val="dk2"/>
                </a:solidFill>
              </a:rPr>
              <a:t>’s differ by 1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en">
                <a:solidFill>
                  <a:schemeClr val="dk2"/>
                </a:solidFill>
              </a:rPr>
              <a:t>Why “estimated”? → e.g.,</a:t>
            </a:r>
            <a:br>
              <a:rPr lang="en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en">
                <a:solidFill>
                  <a:schemeClr val="dk2"/>
                </a:solidFill>
              </a:rPr>
              <a:t>NB: for binary predictor, we got “exact” instead of </a:t>
            </a:r>
            <a:r>
              <a:rPr lang="en">
                <a:solidFill>
                  <a:schemeClr val="dk2"/>
                </a:solidFill>
              </a:rPr>
              <a:t>“estimated”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2" name="Google Shape;342;p46"/>
          <p:cNvSpPr txBox="1"/>
          <p:nvPr>
            <p:ph type="title"/>
          </p:nvPr>
        </p:nvSpPr>
        <p:spPr>
          <a:xfrm>
            <a:off x="685800" y="0"/>
            <a:ext cx="777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One continuous predictor </a:t>
            </a:r>
            <a:r>
              <a:rPr i="1" lang="en" sz="3500"/>
              <a:t>X</a:t>
            </a:r>
            <a:r>
              <a:rPr baseline="-25000" i="1" lang="en" sz="3500"/>
              <a:t>i</a:t>
            </a:r>
            <a:r>
              <a:rPr lang="en" sz="3500">
                <a:solidFill>
                  <a:schemeClr val="dk2"/>
                </a:solidFill>
              </a:rPr>
              <a:t>:</a:t>
            </a:r>
            <a:br>
              <a:rPr lang="en" sz="3500">
                <a:solidFill>
                  <a:schemeClr val="dk2"/>
                </a:solidFill>
              </a:rPr>
            </a:br>
            <a:r>
              <a:rPr lang="en" sz="3500">
                <a:solidFill>
                  <a:schemeClr val="dk2"/>
                </a:solidFill>
              </a:rPr>
              <a:t>Interpretation of fitted parameters 𝛽</a:t>
            </a:r>
            <a:endParaRPr baseline="-25000" i="1" sz="3500"/>
          </a:p>
        </p:txBody>
      </p:sp>
      <p:sp>
        <p:nvSpPr>
          <p:cNvPr id="343" name="Google Shape;343;p46"/>
          <p:cNvSpPr txBox="1"/>
          <p:nvPr/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44" name="Google Shape;344;p46"/>
          <p:cNvGrpSpPr/>
          <p:nvPr/>
        </p:nvGrpSpPr>
        <p:grpSpPr>
          <a:xfrm>
            <a:off x="4289902" y="3747975"/>
            <a:ext cx="1231383" cy="670262"/>
            <a:chOff x="3908902" y="3747975"/>
            <a:chExt cx="1231383" cy="670262"/>
          </a:xfrm>
        </p:grpSpPr>
        <p:pic>
          <p:nvPicPr>
            <p:cNvPr id="345" name="Google Shape;345;p46"/>
            <p:cNvPicPr preferRelativeResize="0"/>
            <p:nvPr/>
          </p:nvPicPr>
          <p:blipFill rotWithShape="1">
            <a:blip r:embed="rId3">
              <a:alphaModFix/>
            </a:blip>
            <a:srcRect b="5300" l="45205" r="42132" t="72915"/>
            <a:stretch/>
          </p:blipFill>
          <p:spPr>
            <a:xfrm rot="45">
              <a:off x="3932587" y="3888617"/>
              <a:ext cx="674299" cy="52961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46" name="Google Shape;346;p46"/>
            <p:cNvCxnSpPr/>
            <p:nvPr/>
          </p:nvCxnSpPr>
          <p:spPr>
            <a:xfrm rot="10800000">
              <a:off x="4270000" y="3747975"/>
              <a:ext cx="0" cy="65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47" name="Google Shape;347;p46"/>
            <p:cNvCxnSpPr/>
            <p:nvPr/>
          </p:nvCxnSpPr>
          <p:spPr>
            <a:xfrm>
              <a:off x="4269984" y="4398631"/>
              <a:ext cx="870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48" name="Google Shape;348;p46"/>
            <p:cNvCxnSpPr/>
            <p:nvPr/>
          </p:nvCxnSpPr>
          <p:spPr>
            <a:xfrm>
              <a:off x="3908902" y="4194501"/>
              <a:ext cx="686400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7"/>
          <p:cNvSpPr txBox="1"/>
          <p:nvPr>
            <p:ph idx="1" type="body"/>
          </p:nvPr>
        </p:nvSpPr>
        <p:spPr>
          <a:xfrm>
            <a:off x="457200" y="857400"/>
            <a:ext cx="8229600" cy="40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>
                <a:solidFill>
                  <a:schemeClr val="dk2"/>
                </a:solidFill>
              </a:rPr>
              <a:t>(</a:t>
            </a:r>
            <a:r>
              <a:rPr i="1" lang="en">
                <a:solidFill>
                  <a:schemeClr val="dk2"/>
                </a:solidFill>
              </a:rPr>
              <a:t>X</a:t>
            </a:r>
            <a:r>
              <a:rPr baseline="-25000" i="1" lang="en">
                <a:solidFill>
                  <a:schemeClr val="dk2"/>
                </a:solidFill>
              </a:rPr>
              <a:t>i</a:t>
            </a:r>
            <a:r>
              <a:rPr baseline="-25000" lang="en">
                <a:solidFill>
                  <a:schemeClr val="dk2"/>
                </a:solidFill>
              </a:rPr>
              <a:t>1</a:t>
            </a:r>
            <a:r>
              <a:rPr lang="en">
                <a:solidFill>
                  <a:schemeClr val="dk2"/>
                </a:solidFill>
              </a:rPr>
              <a:t> = 1 = constant)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i="1" lang="en">
                <a:solidFill>
                  <a:schemeClr val="dk2"/>
                </a:solidFill>
              </a:rPr>
              <a:t>X</a:t>
            </a:r>
            <a:r>
              <a:rPr baseline="-25000" i="1" lang="en">
                <a:solidFill>
                  <a:schemeClr val="dk2"/>
                </a:solidFill>
              </a:rPr>
              <a:t>i</a:t>
            </a:r>
            <a:r>
              <a:rPr baseline="-25000" lang="en">
                <a:solidFill>
                  <a:schemeClr val="dk2"/>
                </a:solidFill>
              </a:rPr>
              <a:t>2</a:t>
            </a:r>
            <a:r>
              <a:rPr lang="en">
                <a:solidFill>
                  <a:schemeClr val="dk2"/>
                </a:solidFill>
              </a:rPr>
              <a:t> = mom_hs = “Did mother finish high school?” ∈ {0, 1}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i="1" lang="en">
                <a:solidFill>
                  <a:schemeClr val="dk2"/>
                </a:solidFill>
              </a:rPr>
              <a:t>X</a:t>
            </a:r>
            <a:r>
              <a:rPr baseline="-25000" i="1" lang="en">
                <a:solidFill>
                  <a:schemeClr val="dk2"/>
                </a:solidFill>
              </a:rPr>
              <a:t>i</a:t>
            </a:r>
            <a:r>
              <a:rPr baseline="-25000" lang="en">
                <a:solidFill>
                  <a:schemeClr val="dk2"/>
                </a:solidFill>
              </a:rPr>
              <a:t>3</a:t>
            </a:r>
            <a:r>
              <a:rPr lang="en">
                <a:solidFill>
                  <a:schemeClr val="dk2"/>
                </a:solidFill>
              </a:rPr>
              <a:t> = mom_iq = mother’s IQ score ∈ [70, 140]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i="1" lang="en">
                <a:solidFill>
                  <a:schemeClr val="dk2"/>
                </a:solidFill>
              </a:rPr>
              <a:t>y</a:t>
            </a:r>
            <a:r>
              <a:rPr baseline="-25000" i="1" lang="en">
                <a:solidFill>
                  <a:schemeClr val="dk2"/>
                </a:solidFill>
              </a:rPr>
              <a:t>i</a:t>
            </a:r>
            <a:r>
              <a:rPr lang="en">
                <a:solidFill>
                  <a:schemeClr val="dk2"/>
                </a:solidFill>
              </a:rPr>
              <a:t> = kid_score = child’s score on cognitive test ∈ [0, 140]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2"/>
                </a:solidFill>
              </a:rPr>
              <a:t>y</a:t>
            </a:r>
            <a:r>
              <a:rPr baseline="-25000" i="1" lang="en">
                <a:solidFill>
                  <a:schemeClr val="dk2"/>
                </a:solidFill>
              </a:rPr>
              <a:t>i</a:t>
            </a:r>
            <a:r>
              <a:rPr lang="en">
                <a:solidFill>
                  <a:schemeClr val="dk2"/>
                </a:solidFill>
              </a:rPr>
              <a:t> =  𝛽</a:t>
            </a:r>
            <a:r>
              <a:rPr baseline="-25000" lang="en">
                <a:solidFill>
                  <a:schemeClr val="dk2"/>
                </a:solidFill>
              </a:rPr>
              <a:t>1</a:t>
            </a:r>
            <a:r>
              <a:rPr lang="en">
                <a:solidFill>
                  <a:schemeClr val="dk2"/>
                </a:solidFill>
              </a:rPr>
              <a:t> + 𝛽</a:t>
            </a:r>
            <a:r>
              <a:rPr baseline="-25000" lang="en">
                <a:solidFill>
                  <a:schemeClr val="dk2"/>
                </a:solidFill>
              </a:rPr>
              <a:t>2</a:t>
            </a:r>
            <a:r>
              <a:rPr i="1" lang="en">
                <a:solidFill>
                  <a:schemeClr val="dk2"/>
                </a:solidFill>
              </a:rPr>
              <a:t>X</a:t>
            </a:r>
            <a:r>
              <a:rPr baseline="-25000" i="1" lang="en">
                <a:solidFill>
                  <a:schemeClr val="dk2"/>
                </a:solidFill>
              </a:rPr>
              <a:t>i</a:t>
            </a:r>
            <a:r>
              <a:rPr baseline="-25000" lang="en">
                <a:solidFill>
                  <a:schemeClr val="dk2"/>
                </a:solidFill>
              </a:rPr>
              <a:t>2</a:t>
            </a:r>
            <a:r>
              <a:rPr lang="en">
                <a:solidFill>
                  <a:schemeClr val="dk2"/>
                </a:solidFill>
              </a:rPr>
              <a:t> + 𝛽</a:t>
            </a:r>
            <a:r>
              <a:rPr baseline="-25000" lang="en">
                <a:solidFill>
                  <a:schemeClr val="dk2"/>
                </a:solidFill>
              </a:rPr>
              <a:t>3</a:t>
            </a:r>
            <a:r>
              <a:rPr i="1" lang="en">
                <a:solidFill>
                  <a:schemeClr val="dk2"/>
                </a:solidFill>
              </a:rPr>
              <a:t>X</a:t>
            </a:r>
            <a:r>
              <a:rPr baseline="-25000" i="1" lang="en">
                <a:solidFill>
                  <a:schemeClr val="dk2"/>
                </a:solidFill>
              </a:rPr>
              <a:t>i</a:t>
            </a:r>
            <a:r>
              <a:rPr baseline="-25000" lang="en">
                <a:solidFill>
                  <a:schemeClr val="dk2"/>
                </a:solidFill>
              </a:rPr>
              <a:t>3</a:t>
            </a:r>
            <a:r>
              <a:rPr lang="en">
                <a:solidFill>
                  <a:schemeClr val="dk2"/>
                </a:solidFill>
              </a:rPr>
              <a:t> + 𝜖</a:t>
            </a:r>
            <a:r>
              <a:rPr baseline="-25000" i="1" lang="en">
                <a:solidFill>
                  <a:schemeClr val="dk2"/>
                </a:solidFill>
              </a:rPr>
              <a:t>i  </a:t>
            </a:r>
            <a:r>
              <a:rPr baseline="-25000" i="1" lang="en">
                <a:solidFill>
                  <a:srgbClr val="FFFFFF"/>
                </a:solidFill>
              </a:rPr>
              <a:t>.</a:t>
            </a:r>
            <a:endParaRPr baseline="-25000" i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            </a:t>
            </a:r>
            <a:r>
              <a:rPr lang="en"/>
              <a:t>       kid_score = </a:t>
            </a:r>
            <a:r>
              <a:rPr lang="en"/>
              <a:t>26 + 6 · mom_hs + 0.6 · mom_iq</a:t>
            </a:r>
            <a:r>
              <a:rPr lang="en"/>
              <a:t> + error</a:t>
            </a:r>
            <a:endParaRPr baseline="-25000" i="1"/>
          </a:p>
        </p:txBody>
      </p:sp>
      <p:sp>
        <p:nvSpPr>
          <p:cNvPr id="354" name="Google Shape;354;p47"/>
          <p:cNvSpPr txBox="1"/>
          <p:nvPr>
            <p:ph type="title"/>
          </p:nvPr>
        </p:nvSpPr>
        <p:spPr>
          <a:xfrm>
            <a:off x="685800" y="0"/>
            <a:ext cx="7772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Example with multiple predictors</a:t>
            </a:r>
            <a:endParaRPr sz="3500"/>
          </a:p>
        </p:txBody>
      </p:sp>
      <p:sp>
        <p:nvSpPr>
          <p:cNvPr id="355" name="Google Shape;355;p47"/>
          <p:cNvSpPr txBox="1"/>
          <p:nvPr/>
        </p:nvSpPr>
        <p:spPr>
          <a:xfrm>
            <a:off x="7080510" y="1202399"/>
            <a:ext cx="769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No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47"/>
          <p:cNvSpPr txBox="1"/>
          <p:nvPr/>
        </p:nvSpPr>
        <p:spPr>
          <a:xfrm>
            <a:off x="7409643" y="1202399"/>
            <a:ext cx="769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Yes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7" name="Google Shape;35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9374" y="3785725"/>
            <a:ext cx="1725249" cy="116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7"/>
          <p:cNvSpPr txBox="1"/>
          <p:nvPr/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6851525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30"/>
          <p:cNvSpPr txBox="1"/>
          <p:nvPr/>
        </p:nvSpPr>
        <p:spPr>
          <a:xfrm>
            <a:off x="457200" y="1063375"/>
            <a:ext cx="8392200" cy="3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Homework H1 due end of next week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Due Fri 27 Oct 23:59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Project milestone P1 feedback to be released next week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Final exam has been scheduled: Tue 16 Jan 2024, 15:15–18:15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Friday’s</a:t>
            </a: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 lab session: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Quiz 4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Exercise on regression analysis (in BCH 2201)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Homework office hours (on Zoom, in parallel to exercise)</a:t>
            </a:r>
            <a:endParaRPr sz="2200" strike="sngStrike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Indicative course feedback is being collected (until Sun 22 Oct)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8"/>
          <p:cNvSpPr txBox="1"/>
          <p:nvPr>
            <p:ph idx="1" type="body"/>
          </p:nvPr>
        </p:nvSpPr>
        <p:spPr>
          <a:xfrm>
            <a:off x="457200" y="710443"/>
            <a:ext cx="8229600" cy="40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kid_score = </a:t>
            </a:r>
            <a:r>
              <a:rPr lang="en">
                <a:solidFill>
                  <a:srgbClr val="FF0000"/>
                </a:solidFill>
              </a:rPr>
              <a:t>26</a:t>
            </a:r>
            <a:r>
              <a:rPr lang="en"/>
              <a:t> + </a:t>
            </a:r>
            <a:r>
              <a:rPr lang="en">
                <a:solidFill>
                  <a:srgbClr val="BF9000"/>
                </a:solidFill>
              </a:rPr>
              <a:t>6</a:t>
            </a:r>
            <a:r>
              <a:rPr lang="en"/>
              <a:t> · mom_hs + </a:t>
            </a:r>
            <a:r>
              <a:rPr lang="en">
                <a:solidFill>
                  <a:srgbClr val="6D9EEB"/>
                </a:solidFill>
              </a:rPr>
              <a:t>0.6</a:t>
            </a:r>
            <a:r>
              <a:rPr lang="en"/>
              <a:t> · mom_iq + error</a:t>
            </a:r>
            <a:endParaRPr baseline="-25000" i="1"/>
          </a:p>
        </p:txBody>
      </p:sp>
      <p:sp>
        <p:nvSpPr>
          <p:cNvPr id="364" name="Google Shape;364;p48"/>
          <p:cNvSpPr txBox="1"/>
          <p:nvPr>
            <p:ph type="title"/>
          </p:nvPr>
        </p:nvSpPr>
        <p:spPr>
          <a:xfrm>
            <a:off x="685800" y="0"/>
            <a:ext cx="7772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Example with multiple predictors</a:t>
            </a:r>
            <a:endParaRPr sz="3500"/>
          </a:p>
        </p:txBody>
      </p:sp>
      <p:pic>
        <p:nvPicPr>
          <p:cNvPr id="365" name="Google Shape;36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3573" y="1602468"/>
            <a:ext cx="4316850" cy="292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8"/>
          <p:cNvSpPr txBox="1"/>
          <p:nvPr/>
        </p:nvSpPr>
        <p:spPr>
          <a:xfrm>
            <a:off x="3852577" y="4756261"/>
            <a:ext cx="1489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mom_iq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48"/>
          <p:cNvSpPr txBox="1"/>
          <p:nvPr/>
        </p:nvSpPr>
        <p:spPr>
          <a:xfrm rot="-5400000">
            <a:off x="1247690" y="2721593"/>
            <a:ext cx="1489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kid_score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48"/>
          <p:cNvSpPr txBox="1"/>
          <p:nvPr/>
        </p:nvSpPr>
        <p:spPr>
          <a:xfrm rot="-5400000">
            <a:off x="778731" y="2840814"/>
            <a:ext cx="3068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0              60             100             140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48"/>
          <p:cNvSpPr txBox="1"/>
          <p:nvPr/>
        </p:nvSpPr>
        <p:spPr>
          <a:xfrm>
            <a:off x="2796032" y="4498570"/>
            <a:ext cx="4232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0                    100                    120                  140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48"/>
          <p:cNvSpPr txBox="1"/>
          <p:nvPr/>
        </p:nvSpPr>
        <p:spPr>
          <a:xfrm>
            <a:off x="6894500" y="2958850"/>
            <a:ext cx="2173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ids of moms who </a:t>
            </a:r>
            <a:r>
              <a:rPr b="1" lang="en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didn’t finish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high school: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ntercept = </a:t>
            </a:r>
            <a:r>
              <a:rPr lang="en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slope = </a:t>
            </a:r>
            <a:r>
              <a:rPr lang="en" sz="1500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</a:rPr>
              <a:t>0.6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1" name="Google Shape;371;p48"/>
          <p:cNvCxnSpPr/>
          <p:nvPr/>
        </p:nvCxnSpPr>
        <p:spPr>
          <a:xfrm rot="10800000">
            <a:off x="6517725" y="2610600"/>
            <a:ext cx="475800" cy="438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2" name="Google Shape;372;p48"/>
          <p:cNvSpPr txBox="1"/>
          <p:nvPr/>
        </p:nvSpPr>
        <p:spPr>
          <a:xfrm>
            <a:off x="6894500" y="1739650"/>
            <a:ext cx="2009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kids of moms who </a:t>
            </a:r>
            <a:r>
              <a:rPr b="1" lang="en" sz="15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finished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high school: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ntercept = </a:t>
            </a:r>
            <a:r>
              <a:rPr lang="en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" sz="15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= 32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slope = </a:t>
            </a:r>
            <a:r>
              <a:rPr lang="en" sz="1500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</a:rPr>
              <a:t>0.6</a:t>
            </a:r>
            <a:endParaRPr sz="1500">
              <a:solidFill>
                <a:srgbClr val="6D9EE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3" name="Google Shape;373;p48"/>
          <p:cNvCxnSpPr/>
          <p:nvPr/>
        </p:nvCxnSpPr>
        <p:spPr>
          <a:xfrm flipH="1">
            <a:off x="6526550" y="2022818"/>
            <a:ext cx="527400" cy="4062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4" name="Google Shape;374;p48"/>
          <p:cNvSpPr txBox="1"/>
          <p:nvPr/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9"/>
          <p:cNvSpPr txBox="1"/>
          <p:nvPr>
            <p:ph idx="1" type="body"/>
          </p:nvPr>
        </p:nvSpPr>
        <p:spPr>
          <a:xfrm>
            <a:off x="457200" y="857400"/>
            <a:ext cx="8229600" cy="40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i="1" lang="en">
                <a:solidFill>
                  <a:schemeClr val="dk2"/>
                </a:solidFill>
              </a:rPr>
              <a:t>X</a:t>
            </a:r>
            <a:r>
              <a:rPr baseline="-25000" i="1" lang="en">
                <a:solidFill>
                  <a:schemeClr val="dk2"/>
                </a:solidFill>
              </a:rPr>
              <a:t>i</a:t>
            </a:r>
            <a:r>
              <a:rPr baseline="-25000" lang="en">
                <a:solidFill>
                  <a:schemeClr val="dk2"/>
                </a:solidFill>
              </a:rPr>
              <a:t>2</a:t>
            </a:r>
            <a:r>
              <a:rPr lang="en">
                <a:solidFill>
                  <a:schemeClr val="dk2"/>
                </a:solidFill>
              </a:rPr>
              <a:t> = mom_hs = “Did mother finish high school?” ∈ {0, 1}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i="1" lang="en">
                <a:solidFill>
                  <a:schemeClr val="dk2"/>
                </a:solidFill>
              </a:rPr>
              <a:t>X</a:t>
            </a:r>
            <a:r>
              <a:rPr baseline="-25000" i="1" lang="en">
                <a:solidFill>
                  <a:schemeClr val="dk2"/>
                </a:solidFill>
              </a:rPr>
              <a:t>i</a:t>
            </a:r>
            <a:r>
              <a:rPr baseline="-25000" lang="en">
                <a:solidFill>
                  <a:schemeClr val="dk2"/>
                </a:solidFill>
              </a:rPr>
              <a:t>3</a:t>
            </a:r>
            <a:r>
              <a:rPr lang="en">
                <a:solidFill>
                  <a:schemeClr val="dk2"/>
                </a:solidFill>
              </a:rPr>
              <a:t> = mom_iq = mother’s IQ score ∈ [70, 140]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i="1" lang="en">
                <a:solidFill>
                  <a:schemeClr val="dk2"/>
                </a:solidFill>
              </a:rPr>
              <a:t>y</a:t>
            </a:r>
            <a:r>
              <a:rPr baseline="-25000" i="1" lang="en">
                <a:solidFill>
                  <a:schemeClr val="dk2"/>
                </a:solidFill>
              </a:rPr>
              <a:t>i</a:t>
            </a:r>
            <a:r>
              <a:rPr lang="en">
                <a:solidFill>
                  <a:schemeClr val="dk2"/>
                </a:solidFill>
              </a:rPr>
              <a:t> = kid_score = child’s score on cognitive test ∈ [0, 140]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2"/>
                </a:solidFill>
              </a:rPr>
              <a:t>y</a:t>
            </a:r>
            <a:r>
              <a:rPr baseline="-25000" i="1" lang="en">
                <a:solidFill>
                  <a:schemeClr val="dk2"/>
                </a:solidFill>
              </a:rPr>
              <a:t>i</a:t>
            </a:r>
            <a:r>
              <a:rPr lang="en">
                <a:solidFill>
                  <a:schemeClr val="dk2"/>
                </a:solidFill>
              </a:rPr>
              <a:t> =  𝛽</a:t>
            </a:r>
            <a:r>
              <a:rPr baseline="-25000" lang="en">
                <a:solidFill>
                  <a:schemeClr val="dk2"/>
                </a:solidFill>
              </a:rPr>
              <a:t>1</a:t>
            </a:r>
            <a:r>
              <a:rPr lang="en">
                <a:solidFill>
                  <a:schemeClr val="dk2"/>
                </a:solidFill>
              </a:rPr>
              <a:t> + 𝛽</a:t>
            </a:r>
            <a:r>
              <a:rPr baseline="-25000" lang="en">
                <a:solidFill>
                  <a:schemeClr val="dk2"/>
                </a:solidFill>
              </a:rPr>
              <a:t>2</a:t>
            </a:r>
            <a:r>
              <a:rPr i="1" lang="en">
                <a:solidFill>
                  <a:schemeClr val="dk2"/>
                </a:solidFill>
              </a:rPr>
              <a:t>X</a:t>
            </a:r>
            <a:r>
              <a:rPr baseline="-25000" i="1" lang="en">
                <a:solidFill>
                  <a:schemeClr val="dk2"/>
                </a:solidFill>
              </a:rPr>
              <a:t>i</a:t>
            </a:r>
            <a:r>
              <a:rPr baseline="-25000" lang="en">
                <a:solidFill>
                  <a:schemeClr val="dk2"/>
                </a:solidFill>
              </a:rPr>
              <a:t>2</a:t>
            </a:r>
            <a:r>
              <a:rPr lang="en">
                <a:solidFill>
                  <a:schemeClr val="dk2"/>
                </a:solidFill>
              </a:rPr>
              <a:t> + 𝛽</a:t>
            </a:r>
            <a:r>
              <a:rPr baseline="-25000" lang="en">
                <a:solidFill>
                  <a:schemeClr val="dk2"/>
                </a:solidFill>
              </a:rPr>
              <a:t>3</a:t>
            </a:r>
            <a:r>
              <a:rPr i="1" lang="en">
                <a:solidFill>
                  <a:schemeClr val="dk2"/>
                </a:solidFill>
              </a:rPr>
              <a:t>X</a:t>
            </a:r>
            <a:r>
              <a:rPr baseline="-25000" i="1" lang="en">
                <a:solidFill>
                  <a:schemeClr val="dk2"/>
                </a:solidFill>
              </a:rPr>
              <a:t>i</a:t>
            </a:r>
            <a:r>
              <a:rPr baseline="-25000" lang="en">
                <a:solidFill>
                  <a:schemeClr val="dk2"/>
                </a:solidFill>
              </a:rPr>
              <a:t>3</a:t>
            </a:r>
            <a:r>
              <a:rPr lang="en">
                <a:solidFill>
                  <a:schemeClr val="dk2"/>
                </a:solidFill>
              </a:rPr>
              <a:t> + </a:t>
            </a:r>
            <a:r>
              <a:rPr lang="en"/>
              <a:t>𝛽</a:t>
            </a:r>
            <a:r>
              <a:rPr baseline="-25000" lang="en"/>
              <a:t>4</a:t>
            </a:r>
            <a:r>
              <a:rPr i="1" lang="en">
                <a:solidFill>
                  <a:srgbClr val="00FF00"/>
                </a:solidFill>
              </a:rPr>
              <a:t>X</a:t>
            </a:r>
            <a:r>
              <a:rPr baseline="-25000" i="1" lang="en">
                <a:solidFill>
                  <a:srgbClr val="00FF00"/>
                </a:solidFill>
              </a:rPr>
              <a:t>i</a:t>
            </a:r>
            <a:r>
              <a:rPr baseline="-25000" lang="en">
                <a:solidFill>
                  <a:srgbClr val="00FF00"/>
                </a:solidFill>
              </a:rPr>
              <a:t>2</a:t>
            </a:r>
            <a:r>
              <a:rPr i="1" lang="en">
                <a:solidFill>
                  <a:srgbClr val="00FF00"/>
                </a:solidFill>
              </a:rPr>
              <a:t>X</a:t>
            </a:r>
            <a:r>
              <a:rPr baseline="-25000" i="1" lang="en">
                <a:solidFill>
                  <a:srgbClr val="00FF00"/>
                </a:solidFill>
              </a:rPr>
              <a:t>i</a:t>
            </a:r>
            <a:r>
              <a:rPr baseline="-25000" lang="en">
                <a:solidFill>
                  <a:srgbClr val="00FF00"/>
                </a:solidFill>
              </a:rPr>
              <a:t>3</a:t>
            </a:r>
            <a:r>
              <a:rPr lang="en">
                <a:solidFill>
                  <a:schemeClr val="dk2"/>
                </a:solidFill>
              </a:rPr>
              <a:t> + 𝜖</a:t>
            </a:r>
            <a:r>
              <a:rPr baseline="-25000" i="1" lang="en">
                <a:solidFill>
                  <a:schemeClr val="dk2"/>
                </a:solidFill>
              </a:rPr>
              <a:t>i  </a:t>
            </a:r>
            <a:r>
              <a:rPr baseline="-25000" i="1" lang="en">
                <a:solidFill>
                  <a:srgbClr val="FFFFFF"/>
                </a:solidFill>
              </a:rPr>
              <a:t>.</a:t>
            </a:r>
            <a:endParaRPr baseline="-25000" i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900"/>
              <a:t>kid_score = </a:t>
            </a:r>
            <a:r>
              <a:rPr lang="en" sz="1900">
                <a:solidFill>
                  <a:schemeClr val="dk2"/>
                </a:solidFill>
              </a:rPr>
              <a:t>−11 + 51 · mom_hs + 1.1 · mom_iq − 0.5 · </a:t>
            </a:r>
            <a:r>
              <a:rPr lang="en" sz="1900">
                <a:solidFill>
                  <a:srgbClr val="00FF00"/>
                </a:solidFill>
              </a:rPr>
              <a:t>mom_hs · mom_iq</a:t>
            </a:r>
            <a:r>
              <a:rPr lang="en" sz="1900"/>
              <a:t> + error</a:t>
            </a:r>
            <a:endParaRPr baseline="-25000" i="1" sz="1900"/>
          </a:p>
        </p:txBody>
      </p:sp>
      <p:sp>
        <p:nvSpPr>
          <p:cNvPr id="380" name="Google Shape;380;p49"/>
          <p:cNvSpPr txBox="1"/>
          <p:nvPr>
            <p:ph type="title"/>
          </p:nvPr>
        </p:nvSpPr>
        <p:spPr>
          <a:xfrm>
            <a:off x="685800" y="0"/>
            <a:ext cx="7772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Example with </a:t>
            </a:r>
            <a:r>
              <a:rPr lang="en" sz="3500">
                <a:solidFill>
                  <a:srgbClr val="00FF00"/>
                </a:solidFill>
              </a:rPr>
              <a:t>interaction</a:t>
            </a:r>
            <a:r>
              <a:rPr lang="en" sz="3500"/>
              <a:t> of predictors</a:t>
            </a:r>
            <a:endParaRPr sz="3500"/>
          </a:p>
        </p:txBody>
      </p:sp>
      <p:sp>
        <p:nvSpPr>
          <p:cNvPr id="381" name="Google Shape;381;p49"/>
          <p:cNvSpPr txBox="1"/>
          <p:nvPr/>
        </p:nvSpPr>
        <p:spPr>
          <a:xfrm>
            <a:off x="7080510" y="804109"/>
            <a:ext cx="769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No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49"/>
          <p:cNvSpPr txBox="1"/>
          <p:nvPr/>
        </p:nvSpPr>
        <p:spPr>
          <a:xfrm>
            <a:off x="7409643" y="804109"/>
            <a:ext cx="769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Yes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49"/>
          <p:cNvSpPr txBox="1"/>
          <p:nvPr/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0"/>
          <p:cNvSpPr txBox="1"/>
          <p:nvPr>
            <p:ph idx="1" type="body"/>
          </p:nvPr>
        </p:nvSpPr>
        <p:spPr>
          <a:xfrm>
            <a:off x="457200" y="710443"/>
            <a:ext cx="8229600" cy="40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900"/>
              <a:t>kid_score = </a:t>
            </a:r>
            <a:r>
              <a:rPr lang="en" sz="1900">
                <a:solidFill>
                  <a:srgbClr val="FF0000"/>
                </a:solidFill>
              </a:rPr>
              <a:t>−11</a:t>
            </a:r>
            <a:r>
              <a:rPr lang="en" sz="1900"/>
              <a:t> + </a:t>
            </a:r>
            <a:r>
              <a:rPr lang="en" sz="1900">
                <a:solidFill>
                  <a:srgbClr val="BF9000"/>
                </a:solidFill>
              </a:rPr>
              <a:t>51</a:t>
            </a:r>
            <a:r>
              <a:rPr lang="en" sz="1900"/>
              <a:t> · mom_hs + </a:t>
            </a:r>
            <a:r>
              <a:rPr lang="en" sz="1900">
                <a:solidFill>
                  <a:srgbClr val="6D9EEB"/>
                </a:solidFill>
              </a:rPr>
              <a:t>1.1</a:t>
            </a:r>
            <a:r>
              <a:rPr lang="en" sz="1900"/>
              <a:t> · mom_iq </a:t>
            </a:r>
            <a:r>
              <a:rPr lang="en" sz="1900">
                <a:solidFill>
                  <a:srgbClr val="00FF00"/>
                </a:solidFill>
              </a:rPr>
              <a:t>− 0.5</a:t>
            </a:r>
            <a:r>
              <a:rPr lang="en" sz="1900"/>
              <a:t> · mom_hs · mom_iq + erro</a:t>
            </a:r>
            <a:r>
              <a:rPr lang="en" sz="1900">
                <a:solidFill>
                  <a:schemeClr val="dk2"/>
                </a:solidFill>
              </a:rPr>
              <a:t>r</a:t>
            </a:r>
            <a:endParaRPr baseline="-25000" i="1"/>
          </a:p>
        </p:txBody>
      </p:sp>
      <p:sp>
        <p:nvSpPr>
          <p:cNvPr id="389" name="Google Shape;389;p50"/>
          <p:cNvSpPr txBox="1"/>
          <p:nvPr>
            <p:ph type="title"/>
          </p:nvPr>
        </p:nvSpPr>
        <p:spPr>
          <a:xfrm>
            <a:off x="685800" y="0"/>
            <a:ext cx="7772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Example with </a:t>
            </a:r>
            <a:r>
              <a:rPr lang="en" sz="3500">
                <a:solidFill>
                  <a:srgbClr val="00FF00"/>
                </a:solidFill>
              </a:rPr>
              <a:t>interaction</a:t>
            </a:r>
            <a:r>
              <a:rPr lang="en" sz="3500"/>
              <a:t> of predictors</a:t>
            </a:r>
            <a:endParaRPr sz="3500"/>
          </a:p>
        </p:txBody>
      </p:sp>
      <p:pic>
        <p:nvPicPr>
          <p:cNvPr id="390" name="Google Shape;390;p50"/>
          <p:cNvPicPr preferRelativeResize="0"/>
          <p:nvPr/>
        </p:nvPicPr>
        <p:blipFill rotWithShape="1">
          <a:blip r:embed="rId3">
            <a:alphaModFix/>
          </a:blip>
          <a:srcRect b="0" l="248" r="238" t="0"/>
          <a:stretch/>
        </p:blipFill>
        <p:spPr>
          <a:xfrm>
            <a:off x="2413573" y="1602468"/>
            <a:ext cx="4316850" cy="292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50"/>
          <p:cNvSpPr txBox="1"/>
          <p:nvPr/>
        </p:nvSpPr>
        <p:spPr>
          <a:xfrm>
            <a:off x="3852577" y="4756261"/>
            <a:ext cx="1489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mom_iq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50"/>
          <p:cNvSpPr txBox="1"/>
          <p:nvPr/>
        </p:nvSpPr>
        <p:spPr>
          <a:xfrm rot="-5400000">
            <a:off x="1247690" y="2721593"/>
            <a:ext cx="1489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kid_score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50"/>
          <p:cNvSpPr txBox="1"/>
          <p:nvPr/>
        </p:nvSpPr>
        <p:spPr>
          <a:xfrm rot="-5400000">
            <a:off x="778731" y="2840814"/>
            <a:ext cx="3068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20              60             100             140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50"/>
          <p:cNvSpPr txBox="1"/>
          <p:nvPr/>
        </p:nvSpPr>
        <p:spPr>
          <a:xfrm>
            <a:off x="2796032" y="4498570"/>
            <a:ext cx="4232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80                    100                    120                  140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50"/>
          <p:cNvSpPr txBox="1"/>
          <p:nvPr/>
        </p:nvSpPr>
        <p:spPr>
          <a:xfrm>
            <a:off x="6894500" y="1587250"/>
            <a:ext cx="2173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kids of moms who </a:t>
            </a:r>
            <a:r>
              <a:rPr b="1" lang="en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didn’t finish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high school: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intercept = </a:t>
            </a:r>
            <a:r>
              <a:rPr lang="en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−11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slope = </a:t>
            </a:r>
            <a:r>
              <a:rPr lang="en" sz="1500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</a:rPr>
              <a:t>1.1</a:t>
            </a:r>
            <a:endParaRPr sz="1500">
              <a:solidFill>
                <a:srgbClr val="6D9EE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6" name="Google Shape;396;p50"/>
          <p:cNvCxnSpPr>
            <a:stCxn id="395" idx="1"/>
          </p:cNvCxnSpPr>
          <p:nvPr/>
        </p:nvCxnSpPr>
        <p:spPr>
          <a:xfrm flipH="1">
            <a:off x="6518000" y="1783450"/>
            <a:ext cx="376500" cy="369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7" name="Google Shape;397;p50"/>
          <p:cNvSpPr txBox="1"/>
          <p:nvPr/>
        </p:nvSpPr>
        <p:spPr>
          <a:xfrm>
            <a:off x="6707522" y="2628116"/>
            <a:ext cx="2249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kids of moms who </a:t>
            </a:r>
            <a:r>
              <a:rPr b="1" lang="en" sz="15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finished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high school: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intercept = </a:t>
            </a:r>
            <a:r>
              <a:rPr lang="en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−11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" sz="15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51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= 40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lope = </a:t>
            </a:r>
            <a:r>
              <a:rPr lang="en" sz="1500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</a:rPr>
              <a:t>1.1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5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− 0.5</a:t>
            </a:r>
            <a:r>
              <a:rPr lang="en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= 0.6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8" name="Google Shape;398;p50"/>
          <p:cNvCxnSpPr/>
          <p:nvPr/>
        </p:nvCxnSpPr>
        <p:spPr>
          <a:xfrm rot="10800000">
            <a:off x="6526525" y="2538327"/>
            <a:ext cx="484200" cy="1815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9" name="Google Shape;399;p50"/>
          <p:cNvSpPr txBox="1"/>
          <p:nvPr/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51"/>
          <p:cNvGrpSpPr/>
          <p:nvPr/>
        </p:nvGrpSpPr>
        <p:grpSpPr>
          <a:xfrm>
            <a:off x="1960711" y="43725"/>
            <a:ext cx="7153449" cy="1309799"/>
            <a:chOff x="1960711" y="43725"/>
            <a:chExt cx="7153449" cy="1309799"/>
          </a:xfrm>
        </p:grpSpPr>
        <p:pic>
          <p:nvPicPr>
            <p:cNvPr id="405" name="Google Shape;405;p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22937" y="43725"/>
              <a:ext cx="1791224" cy="12327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06" name="Google Shape;406;p51"/>
            <p:cNvCxnSpPr>
              <a:stCxn id="407" idx="1"/>
            </p:cNvCxnSpPr>
            <p:nvPr/>
          </p:nvCxnSpPr>
          <p:spPr>
            <a:xfrm flipH="1" rot="10800000">
              <a:off x="6674099" y="754087"/>
              <a:ext cx="939900" cy="570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8" name="Google Shape;408;p51"/>
            <p:cNvCxnSpPr/>
            <p:nvPr/>
          </p:nvCxnSpPr>
          <p:spPr>
            <a:xfrm flipH="1" rot="10800000">
              <a:off x="6734100" y="577700"/>
              <a:ext cx="1958700" cy="447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407" name="Google Shape;407;p5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5685387" y="268649"/>
              <a:ext cx="988712" cy="10848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9" name="Google Shape;409;p51"/>
            <p:cNvSpPr/>
            <p:nvPr/>
          </p:nvSpPr>
          <p:spPr>
            <a:xfrm>
              <a:off x="1960711" y="68200"/>
              <a:ext cx="3258900" cy="1152000"/>
            </a:xfrm>
            <a:prstGeom prst="wedgeRoundRectCallout">
              <a:avLst>
                <a:gd fmla="val 72815" name="adj1"/>
                <a:gd fmla="val -22096" name="adj2"/>
                <a:gd fmla="val 0" name="adj3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latin typeface="Comic Sans MS"/>
                  <a:ea typeface="Comic Sans MS"/>
                  <a:cs typeface="Comic Sans MS"/>
                  <a:sym typeface="Comic Sans MS"/>
                </a:rPr>
                <a:t>So why not just compute the two means separately and then compare them?</a:t>
              </a:r>
              <a:endParaRPr sz="1900"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410" name="Google Shape;410;p51"/>
          <p:cNvSpPr txBox="1"/>
          <p:nvPr/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2937" y="43725"/>
            <a:ext cx="1791224" cy="12327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6" name="Google Shape;416;p52"/>
          <p:cNvCxnSpPr>
            <a:stCxn id="417" idx="1"/>
          </p:cNvCxnSpPr>
          <p:nvPr/>
        </p:nvCxnSpPr>
        <p:spPr>
          <a:xfrm flipH="1" rot="10800000">
            <a:off x="6674099" y="754087"/>
            <a:ext cx="939900" cy="57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17" name="Google Shape;417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685387" y="268649"/>
            <a:ext cx="988712" cy="10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52"/>
          <p:cNvSpPr/>
          <p:nvPr/>
        </p:nvSpPr>
        <p:spPr>
          <a:xfrm>
            <a:off x="1960711" y="68200"/>
            <a:ext cx="3258900" cy="1152000"/>
          </a:xfrm>
          <a:prstGeom prst="wedgeRoundRectCallout">
            <a:avLst>
              <a:gd fmla="val 72815" name="adj1"/>
              <a:gd fmla="val -22096" name="adj2"/>
              <a:gd fmla="val 0" name="adj3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mic Sans MS"/>
                <a:ea typeface="Comic Sans MS"/>
                <a:cs typeface="Comic Sans MS"/>
                <a:sym typeface="Comic Sans MS"/>
              </a:rPr>
              <a:t>So why not just compute the two means separately and then compare them?</a:t>
            </a:r>
            <a:endParaRPr sz="19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419" name="Google Shape;419;p52"/>
          <p:cNvGraphicFramePr/>
          <p:nvPr/>
        </p:nvGraphicFramePr>
        <p:xfrm>
          <a:off x="1570750" y="239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{BF9F711A-BF5F-487C-892C-2B7349098344}</a:tableStyleId>
              </a:tblPr>
              <a:tblGrid>
                <a:gridCol w="1291975"/>
                <a:gridCol w="1291975"/>
              </a:tblGrid>
              <a:tr h="119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avg kid_score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</a:t>
                      </a:r>
                      <a:endParaRPr sz="3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avg kid_score</a:t>
                      </a:r>
                      <a:endParaRPr sz="15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</a:t>
                      </a:r>
                      <a:endParaRPr sz="3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9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avg kid_score</a:t>
                      </a:r>
                      <a:endParaRPr sz="15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78</a:t>
                      </a:r>
                      <a:endParaRPr sz="3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avg kid_score</a:t>
                      </a:r>
                      <a:endParaRPr sz="3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78</a:t>
                      </a:r>
                      <a:endParaRPr sz="3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0" name="Google Shape;420;p52"/>
          <p:cNvSpPr txBox="1"/>
          <p:nvPr/>
        </p:nvSpPr>
        <p:spPr>
          <a:xfrm>
            <a:off x="66910" y="2503238"/>
            <a:ext cx="1489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Mom finished high school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52"/>
          <p:cNvSpPr txBox="1"/>
          <p:nvPr/>
        </p:nvSpPr>
        <p:spPr>
          <a:xfrm>
            <a:off x="66910" y="3694904"/>
            <a:ext cx="1489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Mom</a:t>
            </a:r>
            <a:br>
              <a:rPr lang="en" sz="2000">
                <a:latin typeface="Calibri"/>
                <a:ea typeface="Calibri"/>
                <a:cs typeface="Calibri"/>
                <a:sym typeface="Calibri"/>
              </a:rPr>
            </a:b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didn’t finish high school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52"/>
          <p:cNvSpPr txBox="1"/>
          <p:nvPr/>
        </p:nvSpPr>
        <p:spPr>
          <a:xfrm>
            <a:off x="1286110" y="1588838"/>
            <a:ext cx="1489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Mom drives Mercedes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52"/>
          <p:cNvSpPr txBox="1"/>
          <p:nvPr/>
        </p:nvSpPr>
        <p:spPr>
          <a:xfrm>
            <a:off x="2733900" y="1588850"/>
            <a:ext cx="1791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Mom doesn’t drive Mercedes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24" name="Google Shape;424;p52"/>
          <p:cNvGraphicFramePr/>
          <p:nvPr/>
        </p:nvGraphicFramePr>
        <p:xfrm>
          <a:off x="6142750" y="239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{BF9F711A-BF5F-487C-892C-2B7349098344}</a:tableStyleId>
              </a:tblPr>
              <a:tblGrid>
                <a:gridCol w="1291975"/>
                <a:gridCol w="1291975"/>
              </a:tblGrid>
              <a:tr h="119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990</a:t>
                      </a:r>
                      <a:endParaRPr sz="4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women</a:t>
                      </a:r>
                      <a:endParaRPr sz="4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4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women</a:t>
                      </a:r>
                      <a:endParaRPr sz="4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9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4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women</a:t>
                      </a:r>
                      <a:endParaRPr sz="4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990</a:t>
                      </a:r>
                      <a:endParaRPr sz="4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women</a:t>
                      </a:r>
                      <a:endParaRPr sz="4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5" name="Google Shape;425;p52"/>
          <p:cNvSpPr txBox="1"/>
          <p:nvPr/>
        </p:nvSpPr>
        <p:spPr>
          <a:xfrm>
            <a:off x="4638910" y="2503238"/>
            <a:ext cx="1489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Mom finished high school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52"/>
          <p:cNvSpPr txBox="1"/>
          <p:nvPr/>
        </p:nvSpPr>
        <p:spPr>
          <a:xfrm>
            <a:off x="4638910" y="3694904"/>
            <a:ext cx="1489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Mom</a:t>
            </a:r>
            <a:br>
              <a:rPr lang="en" sz="2000">
                <a:latin typeface="Calibri"/>
                <a:ea typeface="Calibri"/>
                <a:cs typeface="Calibri"/>
                <a:sym typeface="Calibri"/>
              </a:rPr>
            </a:b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didn’t finish high school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52"/>
          <p:cNvSpPr txBox="1"/>
          <p:nvPr/>
        </p:nvSpPr>
        <p:spPr>
          <a:xfrm>
            <a:off x="5858110" y="1588838"/>
            <a:ext cx="1489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Mom drives Mercedes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52"/>
          <p:cNvSpPr txBox="1"/>
          <p:nvPr/>
        </p:nvSpPr>
        <p:spPr>
          <a:xfrm>
            <a:off x="7305900" y="1588850"/>
            <a:ext cx="1791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Mom doesn’t drive Mercedes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52"/>
          <p:cNvSpPr txBox="1"/>
          <p:nvPr/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30" name="Google Shape;430;p52"/>
          <p:cNvCxnSpPr/>
          <p:nvPr/>
        </p:nvCxnSpPr>
        <p:spPr>
          <a:xfrm flipH="1" rot="10800000">
            <a:off x="6734100" y="577700"/>
            <a:ext cx="1958700" cy="44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6" name="Google Shape;436;p53"/>
          <p:cNvSpPr txBox="1"/>
          <p:nvPr/>
        </p:nvSpPr>
        <p:spPr>
          <a:xfrm>
            <a:off x="2640050" y="1908375"/>
            <a:ext cx="6306900" cy="3011100"/>
          </a:xfrm>
          <a:prstGeom prst="rect">
            <a:avLst/>
          </a:prstGeom>
          <a:solidFill>
            <a:srgbClr val="FFFFFF">
              <a:alpha val="76540"/>
            </a:srgbClr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Helvetica Neue"/>
                <a:ea typeface="Helvetica Neue"/>
                <a:cs typeface="Helvetica Neue"/>
                <a:sym typeface="Helvetica Neue"/>
              </a:rPr>
              <a:t>THINK FOR A MINUTE: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Helvetica Neue"/>
                <a:ea typeface="Helvetica Neue"/>
                <a:cs typeface="Helvetica Neue"/>
                <a:sym typeface="Helvetica Neue"/>
              </a:rPr>
              <a:t>What is the mean outcome for Mercedes-driving moms vs. for non-Mercedes-driving </a:t>
            </a:r>
            <a:r>
              <a:rPr b="1" lang="en" sz="2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moms?</a:t>
            </a:r>
            <a:br>
              <a:rPr b="1" lang="en" sz="2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" sz="2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Compare the two means! What does the comparison tell you about the link between Mercedes-driving and kid_score?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(Feel free to discuss with your neighbor.)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37" name="Google Shape;43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50" y="129550"/>
            <a:ext cx="4141798" cy="152662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2" name="Google Shape;442;p54"/>
          <p:cNvGraphicFramePr/>
          <p:nvPr/>
        </p:nvGraphicFramePr>
        <p:xfrm>
          <a:off x="1570750" y="239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{BF9F711A-BF5F-487C-892C-2B7349098344}</a:tableStyleId>
              </a:tblPr>
              <a:tblGrid>
                <a:gridCol w="1291975"/>
                <a:gridCol w="1291975"/>
              </a:tblGrid>
              <a:tr h="119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 kid_score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</a:t>
                      </a:r>
                      <a:endParaRPr sz="3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 kid_score</a:t>
                      </a:r>
                      <a:endParaRPr sz="15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</a:t>
                      </a:r>
                      <a:endParaRPr sz="3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9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 kid_score</a:t>
                      </a:r>
                      <a:endParaRPr sz="15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78</a:t>
                      </a:r>
                      <a:endParaRPr sz="3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 kid_score</a:t>
                      </a:r>
                      <a:endParaRPr sz="3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78</a:t>
                      </a:r>
                      <a:endParaRPr sz="3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3" name="Google Shape;443;p54"/>
          <p:cNvSpPr txBox="1"/>
          <p:nvPr/>
        </p:nvSpPr>
        <p:spPr>
          <a:xfrm>
            <a:off x="66910" y="2503238"/>
            <a:ext cx="1489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Mom finished high school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54"/>
          <p:cNvSpPr txBox="1"/>
          <p:nvPr/>
        </p:nvSpPr>
        <p:spPr>
          <a:xfrm>
            <a:off x="66910" y="3694904"/>
            <a:ext cx="1489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Mom</a:t>
            </a:r>
            <a:br>
              <a:rPr lang="en" sz="2000">
                <a:latin typeface="Calibri"/>
                <a:ea typeface="Calibri"/>
                <a:cs typeface="Calibri"/>
                <a:sym typeface="Calibri"/>
              </a:rPr>
            </a:b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didn’t f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inish high school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54"/>
          <p:cNvSpPr txBox="1"/>
          <p:nvPr/>
        </p:nvSpPr>
        <p:spPr>
          <a:xfrm>
            <a:off x="1441711" y="1969838"/>
            <a:ext cx="1489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Mercedes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46" name="Google Shape;446;p54"/>
          <p:cNvGraphicFramePr/>
          <p:nvPr/>
        </p:nvGraphicFramePr>
        <p:xfrm>
          <a:off x="6142750" y="239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{BF9F711A-BF5F-487C-892C-2B7349098344}</a:tableStyleId>
              </a:tblPr>
              <a:tblGrid>
                <a:gridCol w="1291975"/>
                <a:gridCol w="1291975"/>
              </a:tblGrid>
              <a:tr h="119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</a:t>
                      </a:r>
                      <a:r>
                        <a:rPr lang="en" sz="4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women</a:t>
                      </a:r>
                      <a:endParaRPr sz="4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" sz="4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women</a:t>
                      </a:r>
                      <a:endParaRPr sz="4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9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" sz="4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women</a:t>
                      </a:r>
                      <a:endParaRPr sz="4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</a:t>
                      </a:r>
                      <a:r>
                        <a:rPr lang="en" sz="4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4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women</a:t>
                      </a:r>
                      <a:endParaRPr sz="4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7" name="Google Shape;447;p54"/>
          <p:cNvSpPr txBox="1"/>
          <p:nvPr/>
        </p:nvSpPr>
        <p:spPr>
          <a:xfrm>
            <a:off x="4638910" y="2503238"/>
            <a:ext cx="1489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Mom finished high school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54"/>
          <p:cNvSpPr txBox="1"/>
          <p:nvPr/>
        </p:nvSpPr>
        <p:spPr>
          <a:xfrm>
            <a:off x="4638910" y="3694904"/>
            <a:ext cx="1489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Mom</a:t>
            </a:r>
            <a:br>
              <a:rPr lang="en" sz="2000">
                <a:latin typeface="Calibri"/>
                <a:ea typeface="Calibri"/>
                <a:cs typeface="Calibri"/>
                <a:sym typeface="Calibri"/>
              </a:rPr>
            </a:b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didn’t finish high school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54"/>
          <p:cNvSpPr txBox="1"/>
          <p:nvPr>
            <p:ph idx="1" type="body"/>
          </p:nvPr>
        </p:nvSpPr>
        <p:spPr>
          <a:xfrm>
            <a:off x="457200" y="95400"/>
            <a:ext cx="8420700" cy="18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Mean kid_score for Mercedes drivers: </a:t>
            </a:r>
            <a:r>
              <a:rPr b="1" lang="en" sz="1800">
                <a:solidFill>
                  <a:schemeClr val="dk2"/>
                </a:solidFill>
              </a:rPr>
              <a:t>0.99 · 90 + 0.01 · 78 ≈ 90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Mean kid_score for non-Mercedes drivers: </a:t>
            </a:r>
            <a:r>
              <a:rPr b="1" lang="en" sz="1800">
                <a:solidFill>
                  <a:schemeClr val="dk2"/>
                </a:solidFill>
              </a:rPr>
              <a:t>0.01 · 90 + 0.99 · 78 ≈ 78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But really driving Mercedes makes no difference (for fixed high-school predictor)!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Root of evil: </a:t>
            </a:r>
            <a:r>
              <a:rPr b="1" lang="en" sz="1800">
                <a:solidFill>
                  <a:schemeClr val="dk2"/>
                </a:solidFill>
              </a:rPr>
              <a:t>correlation</a:t>
            </a:r>
            <a:r>
              <a:rPr lang="en" sz="1800">
                <a:solidFill>
                  <a:schemeClr val="dk2"/>
                </a:solidFill>
              </a:rPr>
              <a:t> between </a:t>
            </a:r>
            <a:r>
              <a:rPr lang="en" sz="1800">
                <a:solidFill>
                  <a:schemeClr val="dk2"/>
                </a:solidFill>
              </a:rPr>
              <a:t>finishing high school and </a:t>
            </a:r>
            <a:r>
              <a:rPr lang="en" sz="1800">
                <a:solidFill>
                  <a:schemeClr val="dk2"/>
                </a:solidFill>
              </a:rPr>
              <a:t>driving Mercedes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Regression</a:t>
            </a:r>
            <a:r>
              <a:rPr lang="en" sz="1800">
                <a:solidFill>
                  <a:schemeClr val="dk2"/>
                </a:solidFill>
              </a:rPr>
              <a:t> to the rescue: </a:t>
            </a:r>
            <a:r>
              <a:rPr b="1" lang="en" sz="1800">
                <a:solidFill>
                  <a:schemeClr val="dk2"/>
                </a:solidFill>
              </a:rPr>
              <a:t>kid_score = </a:t>
            </a:r>
            <a:r>
              <a:rPr b="1" lang="en" sz="1800">
                <a:solidFill>
                  <a:srgbClr val="FF0000"/>
                </a:solidFill>
              </a:rPr>
              <a:t>78</a:t>
            </a:r>
            <a:r>
              <a:rPr b="1" lang="en" sz="1800">
                <a:solidFill>
                  <a:schemeClr val="dk2"/>
                </a:solidFill>
              </a:rPr>
              <a:t> + </a:t>
            </a:r>
            <a:r>
              <a:rPr b="1" lang="en" sz="1800">
                <a:solidFill>
                  <a:srgbClr val="BF9000"/>
                </a:solidFill>
              </a:rPr>
              <a:t>12</a:t>
            </a:r>
            <a:r>
              <a:rPr b="1" lang="en" sz="1800">
                <a:solidFill>
                  <a:schemeClr val="dk2"/>
                </a:solidFill>
              </a:rPr>
              <a:t> · mom_hs + </a:t>
            </a:r>
            <a:r>
              <a:rPr b="1" lang="en" sz="1800">
                <a:solidFill>
                  <a:srgbClr val="00FF00"/>
                </a:solidFill>
              </a:rPr>
              <a:t>0</a:t>
            </a:r>
            <a:r>
              <a:rPr b="1" lang="en" sz="1800">
                <a:solidFill>
                  <a:schemeClr val="dk2"/>
                </a:solidFill>
              </a:rPr>
              <a:t> · mercedes + error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450" name="Google Shape;450;p54"/>
          <p:cNvSpPr txBox="1"/>
          <p:nvPr/>
        </p:nvSpPr>
        <p:spPr>
          <a:xfrm>
            <a:off x="2773301" y="1969850"/>
            <a:ext cx="1618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No 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Mercedes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54"/>
          <p:cNvSpPr txBox="1"/>
          <p:nvPr/>
        </p:nvSpPr>
        <p:spPr>
          <a:xfrm>
            <a:off x="5937511" y="1969838"/>
            <a:ext cx="1489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Mercedes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54"/>
          <p:cNvSpPr txBox="1"/>
          <p:nvPr/>
        </p:nvSpPr>
        <p:spPr>
          <a:xfrm>
            <a:off x="7269101" y="1969850"/>
            <a:ext cx="1618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No Mercedes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3" name="Google Shape;453;p54"/>
          <p:cNvGrpSpPr/>
          <p:nvPr/>
        </p:nvGrpSpPr>
        <p:grpSpPr>
          <a:xfrm>
            <a:off x="3852762" y="1995750"/>
            <a:ext cx="2160942" cy="3176424"/>
            <a:chOff x="3852762" y="1995750"/>
            <a:chExt cx="2160942" cy="3176424"/>
          </a:xfrm>
        </p:grpSpPr>
        <p:pic>
          <p:nvPicPr>
            <p:cNvPr id="454" name="Google Shape;454;p5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3852762" y="4087299"/>
              <a:ext cx="988712" cy="10848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5" name="Google Shape;455;p54"/>
            <p:cNvSpPr/>
            <p:nvPr/>
          </p:nvSpPr>
          <p:spPr>
            <a:xfrm>
              <a:off x="4082004" y="1995750"/>
              <a:ext cx="1931700" cy="1152000"/>
            </a:xfrm>
            <a:prstGeom prst="wedgeRoundRectCallout">
              <a:avLst>
                <a:gd fmla="val -33899" name="adj1"/>
                <a:gd fmla="val 138448" name="adj2"/>
                <a:gd fmla="val 0" name="adj3"/>
              </a:avLst>
            </a:prstGeom>
            <a:solidFill>
              <a:srgbClr val="EFEFEF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>
                  <a:latin typeface="Comic Sans MS"/>
                  <a:ea typeface="Comic Sans MS"/>
                  <a:cs typeface="Comic Sans MS"/>
                  <a:sym typeface="Comic Sans MS"/>
                </a:rPr>
                <a:t>Aha!</a:t>
              </a:r>
              <a:endParaRPr sz="6000"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456" name="Google Shape;456;p54"/>
          <p:cNvSpPr txBox="1"/>
          <p:nvPr/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5"/>
          <p:cNvSpPr txBox="1"/>
          <p:nvPr>
            <p:ph idx="12" type="sldNum"/>
          </p:nvPr>
        </p:nvSpPr>
        <p:spPr>
          <a:xfrm>
            <a:off x="6851525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2" name="Google Shape;462;p55"/>
          <p:cNvPicPr preferRelativeResize="0"/>
          <p:nvPr/>
        </p:nvPicPr>
        <p:blipFill rotWithShape="1">
          <a:blip r:embed="rId3">
            <a:alphaModFix/>
          </a:blip>
          <a:srcRect b="0" l="0" r="0" t="12960"/>
          <a:stretch/>
        </p:blipFill>
        <p:spPr>
          <a:xfrm>
            <a:off x="0" y="1336853"/>
            <a:ext cx="9144000" cy="3780523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55"/>
          <p:cNvSpPr/>
          <p:nvPr/>
        </p:nvSpPr>
        <p:spPr>
          <a:xfrm rot="-5401127">
            <a:off x="6809274" y="1427051"/>
            <a:ext cx="915000" cy="957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Course eval (“indicative feedback”) open until 22 Oct</a:t>
            </a:r>
            <a:br>
              <a:rPr lang="en" sz="2900"/>
            </a:br>
            <a:r>
              <a:rPr lang="en" sz="2900"/>
              <a:t>Go to </a:t>
            </a:r>
            <a:r>
              <a:rPr lang="en" sz="2900" u="sng">
                <a:solidFill>
                  <a:schemeClr val="hlink"/>
                </a:solidFill>
                <a:hlinkClick r:id="rId4"/>
              </a:rPr>
              <a:t>https://isa.epfl.ch</a:t>
            </a:r>
            <a:r>
              <a:rPr lang="en" sz="2900"/>
              <a:t> now!</a:t>
            </a:r>
            <a:endParaRPr sz="29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6"/>
          <p:cNvSpPr txBox="1"/>
          <p:nvPr>
            <p:ph idx="12" type="sldNum"/>
          </p:nvPr>
        </p:nvSpPr>
        <p:spPr>
          <a:xfrm>
            <a:off x="6851525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0" name="Google Shape;470;p56"/>
          <p:cNvSpPr txBox="1"/>
          <p:nvPr>
            <p:ph type="title"/>
          </p:nvPr>
        </p:nvSpPr>
        <p:spPr>
          <a:xfrm>
            <a:off x="457200" y="1828800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2"/>
                </a:solidFill>
              </a:rPr>
              <a:t>Quantifying uncertainty</a:t>
            </a:r>
            <a:endParaRPr sz="4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7"/>
          <p:cNvSpPr txBox="1"/>
          <p:nvPr>
            <p:ph idx="1" type="body"/>
          </p:nvPr>
        </p:nvSpPr>
        <p:spPr>
          <a:xfrm>
            <a:off x="457200" y="857400"/>
            <a:ext cx="8229600" cy="7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>
                <a:solidFill>
                  <a:schemeClr val="dk2"/>
                </a:solidFill>
              </a:rPr>
              <a:t>Statistical software gives you more than just coefficients </a:t>
            </a:r>
            <a:r>
              <a:rPr lang="en">
                <a:solidFill>
                  <a:srgbClr val="4A86E8"/>
                </a:solidFill>
              </a:rPr>
              <a:t>𝛽</a:t>
            </a:r>
            <a:r>
              <a:rPr lang="en">
                <a:solidFill>
                  <a:schemeClr val="dk2"/>
                </a:solidFill>
              </a:rPr>
              <a:t>:</a:t>
            </a:r>
            <a:endParaRPr baseline="-25000" sz="1900"/>
          </a:p>
        </p:txBody>
      </p:sp>
      <p:sp>
        <p:nvSpPr>
          <p:cNvPr id="476" name="Google Shape;476;p57"/>
          <p:cNvSpPr txBox="1"/>
          <p:nvPr>
            <p:ph type="title"/>
          </p:nvPr>
        </p:nvSpPr>
        <p:spPr>
          <a:xfrm>
            <a:off x="685800" y="0"/>
            <a:ext cx="7772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Quantifying uncertainty</a:t>
            </a:r>
            <a:endParaRPr sz="3500"/>
          </a:p>
        </p:txBody>
      </p:sp>
      <p:pic>
        <p:nvPicPr>
          <p:cNvPr id="477" name="Google Shape;47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300" y="1717075"/>
            <a:ext cx="5769012" cy="3248099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57"/>
          <p:cNvSpPr/>
          <p:nvPr/>
        </p:nvSpPr>
        <p:spPr>
          <a:xfrm>
            <a:off x="3468625" y="2686847"/>
            <a:ext cx="874831" cy="423613"/>
          </a:xfrm>
          <a:custGeom>
            <a:rect b="b" l="l" r="r" t="t"/>
            <a:pathLst>
              <a:path extrusionOk="0" h="33166" w="56034">
                <a:moveTo>
                  <a:pt x="34847" y="1438"/>
                </a:moveTo>
                <a:cubicBezTo>
                  <a:pt x="28773" y="1438"/>
                  <a:pt x="22393" y="-4"/>
                  <a:pt x="16631" y="1917"/>
                </a:cubicBezTo>
                <a:cubicBezTo>
                  <a:pt x="8747" y="4545"/>
                  <a:pt x="-3901" y="15082"/>
                  <a:pt x="1291" y="21571"/>
                </a:cubicBezTo>
                <a:cubicBezTo>
                  <a:pt x="11533" y="34371"/>
                  <a:pt x="37385" y="37083"/>
                  <a:pt x="50187" y="26844"/>
                </a:cubicBezTo>
                <a:cubicBezTo>
                  <a:pt x="53941" y="23842"/>
                  <a:pt x="57244" y="17886"/>
                  <a:pt x="55460" y="13422"/>
                </a:cubicBezTo>
                <a:cubicBezTo>
                  <a:pt x="52367" y="5684"/>
                  <a:pt x="42701" y="0"/>
                  <a:pt x="34368" y="0"/>
                </a:cubicBezTo>
              </a:path>
            </a:pathLst>
          </a:cu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479" name="Google Shape;479;p57"/>
          <p:cNvCxnSpPr/>
          <p:nvPr/>
        </p:nvCxnSpPr>
        <p:spPr>
          <a:xfrm flipH="1">
            <a:off x="4402825" y="1409050"/>
            <a:ext cx="3541500" cy="13659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0" name="Google Shape;480;p57"/>
          <p:cNvSpPr/>
          <p:nvPr/>
        </p:nvSpPr>
        <p:spPr>
          <a:xfrm>
            <a:off x="2237922" y="4160584"/>
            <a:ext cx="3114650" cy="423613"/>
          </a:xfrm>
          <a:custGeom>
            <a:rect b="b" l="l" r="r" t="t"/>
            <a:pathLst>
              <a:path extrusionOk="0" h="33166" w="56034">
                <a:moveTo>
                  <a:pt x="34847" y="1438"/>
                </a:moveTo>
                <a:cubicBezTo>
                  <a:pt x="28773" y="1438"/>
                  <a:pt x="22393" y="-4"/>
                  <a:pt x="16631" y="1917"/>
                </a:cubicBezTo>
                <a:cubicBezTo>
                  <a:pt x="8747" y="4545"/>
                  <a:pt x="-3901" y="15082"/>
                  <a:pt x="1291" y="21571"/>
                </a:cubicBezTo>
                <a:cubicBezTo>
                  <a:pt x="11533" y="34371"/>
                  <a:pt x="37385" y="37083"/>
                  <a:pt x="50187" y="26844"/>
                </a:cubicBezTo>
                <a:cubicBezTo>
                  <a:pt x="53941" y="23842"/>
                  <a:pt x="57244" y="17886"/>
                  <a:pt x="55460" y="13422"/>
                </a:cubicBezTo>
                <a:cubicBezTo>
                  <a:pt x="52367" y="5684"/>
                  <a:pt x="42701" y="0"/>
                  <a:pt x="34368" y="0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1" name="Google Shape;481;p57"/>
          <p:cNvSpPr/>
          <p:nvPr/>
        </p:nvSpPr>
        <p:spPr>
          <a:xfrm>
            <a:off x="6026455" y="4417344"/>
            <a:ext cx="1808357" cy="336552"/>
          </a:xfrm>
          <a:custGeom>
            <a:rect b="b" l="l" r="r" t="t"/>
            <a:pathLst>
              <a:path extrusionOk="0" h="33166" w="56034">
                <a:moveTo>
                  <a:pt x="34847" y="1438"/>
                </a:moveTo>
                <a:cubicBezTo>
                  <a:pt x="28773" y="1438"/>
                  <a:pt x="22393" y="-4"/>
                  <a:pt x="16631" y="1917"/>
                </a:cubicBezTo>
                <a:cubicBezTo>
                  <a:pt x="8747" y="4545"/>
                  <a:pt x="-3901" y="15082"/>
                  <a:pt x="1291" y="21571"/>
                </a:cubicBezTo>
                <a:cubicBezTo>
                  <a:pt x="11533" y="34371"/>
                  <a:pt x="37385" y="37083"/>
                  <a:pt x="50187" y="26844"/>
                </a:cubicBezTo>
                <a:cubicBezTo>
                  <a:pt x="53941" y="23842"/>
                  <a:pt x="57244" y="17886"/>
                  <a:pt x="55460" y="13422"/>
                </a:cubicBezTo>
                <a:cubicBezTo>
                  <a:pt x="52367" y="5684"/>
                  <a:pt x="42701" y="0"/>
                  <a:pt x="34368" y="0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482" name="Google Shape;482;p57"/>
          <p:cNvGrpSpPr/>
          <p:nvPr/>
        </p:nvGrpSpPr>
        <p:grpSpPr>
          <a:xfrm>
            <a:off x="5983225" y="1817450"/>
            <a:ext cx="3160175" cy="1238929"/>
            <a:chOff x="5983225" y="1817450"/>
            <a:chExt cx="3160175" cy="1238929"/>
          </a:xfrm>
        </p:grpSpPr>
        <p:sp>
          <p:nvSpPr>
            <p:cNvPr id="483" name="Google Shape;483;p57"/>
            <p:cNvSpPr/>
            <p:nvPr/>
          </p:nvSpPr>
          <p:spPr>
            <a:xfrm>
              <a:off x="5983225" y="2719827"/>
              <a:ext cx="874831" cy="336552"/>
            </a:xfrm>
            <a:custGeom>
              <a:rect b="b" l="l" r="r" t="t"/>
              <a:pathLst>
                <a:path extrusionOk="0" h="33166" w="56034">
                  <a:moveTo>
                    <a:pt x="34847" y="1438"/>
                  </a:moveTo>
                  <a:cubicBezTo>
                    <a:pt x="28773" y="1438"/>
                    <a:pt x="22393" y="-4"/>
                    <a:pt x="16631" y="1917"/>
                  </a:cubicBezTo>
                  <a:cubicBezTo>
                    <a:pt x="8747" y="4545"/>
                    <a:pt x="-3901" y="15082"/>
                    <a:pt x="1291" y="21571"/>
                  </a:cubicBezTo>
                  <a:cubicBezTo>
                    <a:pt x="11533" y="34371"/>
                    <a:pt x="37385" y="37083"/>
                    <a:pt x="50187" y="26844"/>
                  </a:cubicBezTo>
                  <a:cubicBezTo>
                    <a:pt x="53941" y="23842"/>
                    <a:pt x="57244" y="17886"/>
                    <a:pt x="55460" y="13422"/>
                  </a:cubicBezTo>
                  <a:cubicBezTo>
                    <a:pt x="52367" y="5684"/>
                    <a:pt x="42701" y="0"/>
                    <a:pt x="34368" y="0"/>
                  </a:cubicBezTo>
                </a:path>
              </a:pathLst>
            </a:cu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84" name="Google Shape;484;p57"/>
            <p:cNvSpPr txBox="1"/>
            <p:nvPr/>
          </p:nvSpPr>
          <p:spPr>
            <a:xfrm>
              <a:off x="6620100" y="1817450"/>
              <a:ext cx="2523300" cy="3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b="1" lang="en" sz="15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-value:</a:t>
              </a:r>
              <a:r>
                <a:rPr lang="en" sz="15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 probability of estimating such an extreme coefficient if the true coefficient were zero</a:t>
              </a:r>
              <a:br>
                <a:rPr lang="en" sz="15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" sz="15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(= null hypothesis)</a:t>
              </a:r>
              <a:endParaRPr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5" name="Google Shape;485;p57"/>
          <p:cNvGrpSpPr/>
          <p:nvPr/>
        </p:nvGrpSpPr>
        <p:grpSpPr>
          <a:xfrm>
            <a:off x="118962" y="1995750"/>
            <a:ext cx="2160942" cy="3176424"/>
            <a:chOff x="118962" y="1995750"/>
            <a:chExt cx="2160942" cy="3176424"/>
          </a:xfrm>
        </p:grpSpPr>
        <p:pic>
          <p:nvPicPr>
            <p:cNvPr id="486" name="Google Shape;486;p5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118962" y="4087299"/>
              <a:ext cx="988712" cy="10848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7" name="Google Shape;487;p57"/>
            <p:cNvSpPr/>
            <p:nvPr/>
          </p:nvSpPr>
          <p:spPr>
            <a:xfrm>
              <a:off x="348204" y="1995750"/>
              <a:ext cx="1931700" cy="1152000"/>
            </a:xfrm>
            <a:prstGeom prst="wedgeRoundRectCallout">
              <a:avLst>
                <a:gd fmla="val -33899" name="adj1"/>
                <a:gd fmla="val 138448" name="adj2"/>
                <a:gd fmla="val 0" name="adj3"/>
              </a:avLst>
            </a:prstGeom>
            <a:solidFill>
              <a:srgbClr val="EFEFEF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>
                  <a:latin typeface="Comic Sans MS"/>
                  <a:ea typeface="Comic Sans MS"/>
                  <a:cs typeface="Comic Sans MS"/>
                  <a:sym typeface="Comic Sans MS"/>
                </a:rPr>
                <a:t>Aha!</a:t>
              </a:r>
              <a:endParaRPr sz="6000"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488" name="Google Shape;488;p57"/>
          <p:cNvSpPr txBox="1"/>
          <p:nvPr/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/>
        </p:nvSpPr>
        <p:spPr>
          <a:xfrm>
            <a:off x="303300" y="1166300"/>
            <a:ext cx="8662800" cy="3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Give us feedback on this lecture here: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https://go.epfl.ch/ada2023-lec5-feedback</a:t>
            </a:r>
            <a:r>
              <a:rPr lang="en" sz="2400"/>
              <a:t>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What did you (not) like about this lecture?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What was (not) well explained?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On what would you like more (fewer) details?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31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Feedback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5" name="Google Shape;165;p3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8"/>
          <p:cNvSpPr txBox="1"/>
          <p:nvPr>
            <p:ph idx="1" type="body"/>
          </p:nvPr>
        </p:nvSpPr>
        <p:spPr>
          <a:xfrm>
            <a:off x="196525" y="857400"/>
            <a:ext cx="8490300" cy="39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b="1" lang="en">
                <a:solidFill>
                  <a:schemeClr val="dk2"/>
                </a:solidFill>
              </a:rPr>
              <a:t>Residual</a:t>
            </a:r>
            <a:r>
              <a:rPr lang="en">
                <a:solidFill>
                  <a:schemeClr val="dk2"/>
                </a:solidFill>
              </a:rPr>
              <a:t> for data point </a:t>
            </a:r>
            <a:r>
              <a:rPr i="1" lang="en">
                <a:solidFill>
                  <a:schemeClr val="dk2"/>
                </a:solidFill>
              </a:rPr>
              <a:t>i</a:t>
            </a:r>
            <a:r>
              <a:rPr lang="en">
                <a:solidFill>
                  <a:schemeClr val="dk2"/>
                </a:solidFill>
              </a:rPr>
              <a:t>: estimation error on data point </a:t>
            </a:r>
            <a:r>
              <a:rPr i="1" lang="en">
                <a:solidFill>
                  <a:schemeClr val="dk2"/>
                </a:solidFill>
              </a:rPr>
              <a:t>i</a:t>
            </a:r>
            <a:r>
              <a:rPr lang="en">
                <a:solidFill>
                  <a:schemeClr val="dk2"/>
                </a:solidFill>
              </a:rPr>
              <a:t>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>
                <a:solidFill>
                  <a:schemeClr val="dk2"/>
                </a:solidFill>
              </a:rPr>
              <a:t>Mean of residuals = 0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(total overestimation = total underestimation)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>
                <a:solidFill>
                  <a:schemeClr val="dk2"/>
                </a:solidFill>
              </a:rPr>
              <a:t>Variance of residuals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=</a:t>
            </a:r>
            <a:r>
              <a:rPr lang="en">
                <a:solidFill>
                  <a:schemeClr val="dk2"/>
                </a:solidFill>
              </a:rPr>
              <a:t> avg squared</a:t>
            </a:r>
            <a:r>
              <a:rPr lang="en">
                <a:solidFill>
                  <a:schemeClr val="dk2"/>
                </a:solidFill>
              </a:rPr>
              <a:t> distance of predicted value from observed value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= “unexplained variance”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>
                <a:solidFill>
                  <a:schemeClr val="dk2"/>
                </a:solidFill>
              </a:rPr>
              <a:t>Fraction of </a:t>
            </a:r>
            <a:r>
              <a:rPr lang="en">
                <a:solidFill>
                  <a:schemeClr val="dk2"/>
                </a:solidFill>
              </a:rPr>
              <a:t>variance </a:t>
            </a:r>
            <a:r>
              <a:rPr lang="en">
                <a:solidFill>
                  <a:schemeClr val="dk2"/>
                </a:solidFill>
              </a:rPr>
              <a:t>explained by the model: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94" name="Google Shape;494;p58"/>
          <p:cNvSpPr txBox="1"/>
          <p:nvPr>
            <p:ph type="title"/>
          </p:nvPr>
        </p:nvSpPr>
        <p:spPr>
          <a:xfrm>
            <a:off x="685800" y="0"/>
            <a:ext cx="7772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Residuals and </a:t>
            </a:r>
            <a:r>
              <a:rPr i="1" lang="en" sz="3500"/>
              <a:t>R</a:t>
            </a:r>
            <a:r>
              <a:rPr baseline="30000" lang="en" sz="3500"/>
              <a:t>2</a:t>
            </a:r>
            <a:endParaRPr baseline="30000" sz="3500"/>
          </a:p>
        </p:txBody>
      </p:sp>
      <p:pic>
        <p:nvPicPr>
          <p:cNvPr id="495" name="Google Shape;49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7350" y="1398830"/>
            <a:ext cx="2489299" cy="56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1375" y="4526350"/>
            <a:ext cx="2839375" cy="560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7" name="Google Shape;497;p58"/>
          <p:cNvCxnSpPr/>
          <p:nvPr/>
        </p:nvCxnSpPr>
        <p:spPr>
          <a:xfrm>
            <a:off x="3848675" y="3979675"/>
            <a:ext cx="1286100" cy="63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8" name="Google Shape;498;p58"/>
          <p:cNvCxnSpPr/>
          <p:nvPr/>
        </p:nvCxnSpPr>
        <p:spPr>
          <a:xfrm flipH="1">
            <a:off x="6115050" y="4469225"/>
            <a:ext cx="1016700" cy="29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9" name="Google Shape;499;p58"/>
          <p:cNvSpPr txBox="1"/>
          <p:nvPr/>
        </p:nvSpPr>
        <p:spPr>
          <a:xfrm>
            <a:off x="6455841" y="4185727"/>
            <a:ext cx="2523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Variance of</a:t>
            </a:r>
            <a:br>
              <a:rPr lang="en" sz="1800"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outcomes </a:t>
            </a:r>
            <a:r>
              <a:rPr i="1"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0" name="Google Shape;500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1600" y="1703625"/>
            <a:ext cx="2236561" cy="15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58"/>
          <p:cNvSpPr txBox="1"/>
          <p:nvPr/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9"/>
          <p:cNvSpPr txBox="1"/>
          <p:nvPr>
            <p:ph type="title"/>
          </p:nvPr>
        </p:nvSpPr>
        <p:spPr>
          <a:xfrm>
            <a:off x="685800" y="0"/>
            <a:ext cx="7772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Residuals and </a:t>
            </a:r>
            <a:r>
              <a:rPr i="1" lang="en" sz="3500"/>
              <a:t>R</a:t>
            </a:r>
            <a:r>
              <a:rPr baseline="30000" lang="en" sz="3500"/>
              <a:t>2</a:t>
            </a:r>
            <a:endParaRPr baseline="30000" sz="3500"/>
          </a:p>
        </p:txBody>
      </p:sp>
      <p:pic>
        <p:nvPicPr>
          <p:cNvPr id="507" name="Google Shape;50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7350" y="1398830"/>
            <a:ext cx="2489299" cy="56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1375" y="4526350"/>
            <a:ext cx="2839375" cy="560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9" name="Google Shape;509;p59"/>
          <p:cNvCxnSpPr/>
          <p:nvPr/>
        </p:nvCxnSpPr>
        <p:spPr>
          <a:xfrm>
            <a:off x="3848675" y="3979675"/>
            <a:ext cx="1286100" cy="63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0" name="Google Shape;510;p59"/>
          <p:cNvCxnSpPr/>
          <p:nvPr/>
        </p:nvCxnSpPr>
        <p:spPr>
          <a:xfrm flipH="1">
            <a:off x="6115050" y="4469225"/>
            <a:ext cx="1016700" cy="29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1" name="Google Shape;511;p59"/>
          <p:cNvSpPr txBox="1"/>
          <p:nvPr/>
        </p:nvSpPr>
        <p:spPr>
          <a:xfrm>
            <a:off x="6455841" y="4185727"/>
            <a:ext cx="2523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Variance of</a:t>
            </a:r>
            <a:br>
              <a:rPr lang="en" sz="1800"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outcomes </a:t>
            </a:r>
            <a:r>
              <a:rPr i="1"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59"/>
          <p:cNvSpPr txBox="1"/>
          <p:nvPr>
            <p:ph idx="1" type="body"/>
          </p:nvPr>
        </p:nvSpPr>
        <p:spPr>
          <a:xfrm>
            <a:off x="196525" y="857400"/>
            <a:ext cx="8490300" cy="39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b="1" lang="en">
                <a:solidFill>
                  <a:schemeClr val="dk2"/>
                </a:solidFill>
              </a:rPr>
              <a:t>Residual</a:t>
            </a:r>
            <a:r>
              <a:rPr lang="en">
                <a:solidFill>
                  <a:schemeClr val="dk2"/>
                </a:solidFill>
              </a:rPr>
              <a:t> for data point </a:t>
            </a:r>
            <a:r>
              <a:rPr i="1" lang="en">
                <a:solidFill>
                  <a:schemeClr val="dk2"/>
                </a:solidFill>
              </a:rPr>
              <a:t>i</a:t>
            </a:r>
            <a:r>
              <a:rPr lang="en">
                <a:solidFill>
                  <a:schemeClr val="dk2"/>
                </a:solidFill>
              </a:rPr>
              <a:t>: estimation error on data point </a:t>
            </a:r>
            <a:r>
              <a:rPr i="1" lang="en">
                <a:solidFill>
                  <a:schemeClr val="dk2"/>
                </a:solidFill>
              </a:rPr>
              <a:t>i</a:t>
            </a:r>
            <a:r>
              <a:rPr lang="en">
                <a:solidFill>
                  <a:schemeClr val="dk2"/>
                </a:solidFill>
              </a:rPr>
              <a:t>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>
                <a:solidFill>
                  <a:schemeClr val="dk2"/>
                </a:solidFill>
              </a:rPr>
              <a:t>Mean of residuals = 0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(total overestimation = total underestimation)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>
                <a:solidFill>
                  <a:schemeClr val="dk2"/>
                </a:solidFill>
              </a:rPr>
              <a:t>Variance of residuals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= avg squared distance of predicted value from observed value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= “unexplained variance”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>
                <a:solidFill>
                  <a:schemeClr val="dk2"/>
                </a:solidFill>
              </a:rPr>
              <a:t>Fraction of variance explained by the model: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513" name="Google Shape;513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1600" y="1703625"/>
            <a:ext cx="2236561" cy="1514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4" name="Google Shape;514;p59"/>
          <p:cNvGrpSpPr/>
          <p:nvPr/>
        </p:nvGrpSpPr>
        <p:grpSpPr>
          <a:xfrm>
            <a:off x="118962" y="1995750"/>
            <a:ext cx="2160942" cy="3176424"/>
            <a:chOff x="118962" y="1995750"/>
            <a:chExt cx="2160942" cy="3176424"/>
          </a:xfrm>
        </p:grpSpPr>
        <p:pic>
          <p:nvPicPr>
            <p:cNvPr id="515" name="Google Shape;515;p5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118962" y="4087299"/>
              <a:ext cx="988712" cy="10848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6" name="Google Shape;516;p59"/>
            <p:cNvSpPr/>
            <p:nvPr/>
          </p:nvSpPr>
          <p:spPr>
            <a:xfrm>
              <a:off x="348204" y="1995750"/>
              <a:ext cx="1931700" cy="1152000"/>
            </a:xfrm>
            <a:prstGeom prst="wedgeRoundRectCallout">
              <a:avLst>
                <a:gd fmla="val -33899" name="adj1"/>
                <a:gd fmla="val 138448" name="adj2"/>
                <a:gd fmla="val 0" name="adj3"/>
              </a:avLst>
            </a:prstGeom>
            <a:solidFill>
              <a:srgbClr val="EFEFEF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>
                  <a:latin typeface="Comic Sans MS"/>
                  <a:ea typeface="Comic Sans MS"/>
                  <a:cs typeface="Comic Sans MS"/>
                  <a:sym typeface="Comic Sans MS"/>
                </a:rPr>
                <a:t>Aha!</a:t>
              </a:r>
              <a:endParaRPr sz="6000"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517" name="Google Shape;517;p59"/>
          <p:cNvSpPr txBox="1"/>
          <p:nvPr/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0"/>
          <p:cNvSpPr txBox="1"/>
          <p:nvPr>
            <p:ph type="title"/>
          </p:nvPr>
        </p:nvSpPr>
        <p:spPr>
          <a:xfrm>
            <a:off x="685800" y="0"/>
            <a:ext cx="7772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Coefficient of determination: </a:t>
            </a:r>
            <a:r>
              <a:rPr i="1" lang="en" sz="3500"/>
              <a:t>R</a:t>
            </a:r>
            <a:r>
              <a:rPr baseline="30000" lang="en" sz="3500"/>
              <a:t>2</a:t>
            </a:r>
            <a:endParaRPr baseline="30000" sz="3500"/>
          </a:p>
        </p:txBody>
      </p:sp>
      <p:pic>
        <p:nvPicPr>
          <p:cNvPr id="523" name="Google Shape;523;p60"/>
          <p:cNvPicPr preferRelativeResize="0"/>
          <p:nvPr/>
        </p:nvPicPr>
        <p:blipFill rotWithShape="1">
          <a:blip r:embed="rId3">
            <a:alphaModFix/>
          </a:blip>
          <a:srcRect b="50670" l="0" r="0" t="0"/>
          <a:stretch/>
        </p:blipFill>
        <p:spPr>
          <a:xfrm>
            <a:off x="32977" y="1314600"/>
            <a:ext cx="4529776" cy="297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60"/>
          <p:cNvPicPr preferRelativeResize="0"/>
          <p:nvPr/>
        </p:nvPicPr>
        <p:blipFill rotWithShape="1">
          <a:blip r:embed="rId3">
            <a:alphaModFix/>
          </a:blip>
          <a:srcRect b="0" l="0" r="0" t="50670"/>
          <a:stretch/>
        </p:blipFill>
        <p:spPr>
          <a:xfrm>
            <a:off x="4562752" y="1314600"/>
            <a:ext cx="4529776" cy="2975321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60"/>
          <p:cNvSpPr txBox="1"/>
          <p:nvPr>
            <p:ph type="title"/>
          </p:nvPr>
        </p:nvSpPr>
        <p:spPr>
          <a:xfrm>
            <a:off x="76200" y="4267200"/>
            <a:ext cx="44865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500"/>
              <a:t>R</a:t>
            </a:r>
            <a:r>
              <a:rPr baseline="30000" lang="en" sz="3500"/>
              <a:t>2</a:t>
            </a:r>
            <a:r>
              <a:rPr lang="en" sz="3500">
                <a:solidFill>
                  <a:schemeClr val="dk2"/>
                </a:solidFill>
              </a:rPr>
              <a:t> = 0.147</a:t>
            </a:r>
            <a:endParaRPr baseline="30000" sz="3500"/>
          </a:p>
        </p:txBody>
      </p:sp>
      <p:sp>
        <p:nvSpPr>
          <p:cNvPr id="526" name="Google Shape;526;p60"/>
          <p:cNvSpPr txBox="1"/>
          <p:nvPr>
            <p:ph type="title"/>
          </p:nvPr>
        </p:nvSpPr>
        <p:spPr>
          <a:xfrm>
            <a:off x="4572000" y="4267200"/>
            <a:ext cx="44865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500"/>
              <a:t>R</a:t>
            </a:r>
            <a:r>
              <a:rPr baseline="30000" lang="en" sz="3500"/>
              <a:t>2</a:t>
            </a:r>
            <a:r>
              <a:rPr lang="en" sz="3500">
                <a:solidFill>
                  <a:schemeClr val="dk2"/>
                </a:solidFill>
              </a:rPr>
              <a:t> = 0.865</a:t>
            </a:r>
            <a:endParaRPr baseline="30000" sz="3500"/>
          </a:p>
        </p:txBody>
      </p:sp>
      <p:pic>
        <p:nvPicPr>
          <p:cNvPr id="527" name="Google Shape;527;p60"/>
          <p:cNvPicPr preferRelativeResize="0"/>
          <p:nvPr/>
        </p:nvPicPr>
        <p:blipFill rotWithShape="1">
          <a:blip r:embed="rId4">
            <a:alphaModFix/>
          </a:blip>
          <a:srcRect b="5615" l="0" r="0" t="0"/>
          <a:stretch/>
        </p:blipFill>
        <p:spPr>
          <a:xfrm>
            <a:off x="3152325" y="732350"/>
            <a:ext cx="2839375" cy="5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60"/>
          <p:cNvSpPr txBox="1"/>
          <p:nvPr/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1"/>
          <p:cNvSpPr txBox="1"/>
          <p:nvPr>
            <p:ph type="title"/>
          </p:nvPr>
        </p:nvSpPr>
        <p:spPr>
          <a:xfrm>
            <a:off x="685800" y="0"/>
            <a:ext cx="7772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Coefficient of determination: </a:t>
            </a:r>
            <a:r>
              <a:rPr i="1" lang="en" sz="3500"/>
              <a:t>R</a:t>
            </a:r>
            <a:r>
              <a:rPr baseline="30000" lang="en" sz="3500"/>
              <a:t>2</a:t>
            </a:r>
            <a:endParaRPr baseline="30000" sz="3500"/>
          </a:p>
        </p:txBody>
      </p:sp>
      <p:pic>
        <p:nvPicPr>
          <p:cNvPr id="534" name="Google Shape;53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750" y="672488"/>
            <a:ext cx="5224499" cy="3798525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61"/>
          <p:cNvSpPr txBox="1"/>
          <p:nvPr/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2"/>
          <p:cNvSpPr txBox="1"/>
          <p:nvPr>
            <p:ph type="title"/>
          </p:nvPr>
        </p:nvSpPr>
        <p:spPr>
          <a:xfrm>
            <a:off x="685800" y="0"/>
            <a:ext cx="7772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Coefficient of determination: </a:t>
            </a:r>
            <a:r>
              <a:rPr i="1" lang="en" sz="3500"/>
              <a:t>R</a:t>
            </a:r>
            <a:r>
              <a:rPr baseline="30000" lang="en" sz="3500"/>
              <a:t>2</a:t>
            </a:r>
            <a:endParaRPr baseline="30000" sz="3500"/>
          </a:p>
        </p:txBody>
      </p:sp>
      <p:sp>
        <p:nvSpPr>
          <p:cNvPr id="541" name="Google Shape;541;p62"/>
          <p:cNvSpPr txBox="1"/>
          <p:nvPr>
            <p:ph type="title"/>
          </p:nvPr>
        </p:nvSpPr>
        <p:spPr>
          <a:xfrm>
            <a:off x="2328750" y="4343400"/>
            <a:ext cx="44865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500"/>
              <a:t>R</a:t>
            </a:r>
            <a:r>
              <a:rPr baseline="30000" lang="en" sz="3500"/>
              <a:t>2</a:t>
            </a:r>
            <a:r>
              <a:rPr lang="en" sz="3500">
                <a:solidFill>
                  <a:schemeClr val="dk2"/>
                </a:solidFill>
              </a:rPr>
              <a:t> = 0.67 everywhere!</a:t>
            </a:r>
            <a:endParaRPr baseline="30000" sz="3500"/>
          </a:p>
        </p:txBody>
      </p:sp>
      <p:pic>
        <p:nvPicPr>
          <p:cNvPr id="542" name="Google Shape;54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750" y="672488"/>
            <a:ext cx="5224499" cy="3798525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62"/>
          <p:cNvSpPr txBox="1"/>
          <p:nvPr/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3"/>
          <p:cNvSpPr txBox="1"/>
          <p:nvPr>
            <p:ph idx="12" type="sldNum"/>
          </p:nvPr>
        </p:nvSpPr>
        <p:spPr>
          <a:xfrm>
            <a:off x="6851525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9" name="Google Shape;549;p63"/>
          <p:cNvSpPr txBox="1"/>
          <p:nvPr>
            <p:ph type="title"/>
          </p:nvPr>
        </p:nvSpPr>
        <p:spPr>
          <a:xfrm>
            <a:off x="457200" y="1828800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2"/>
                </a:solidFill>
              </a:rPr>
              <a:t>Assumptions made in regression modeling</a:t>
            </a:r>
            <a:endParaRPr sz="4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4"/>
          <p:cNvSpPr txBox="1"/>
          <p:nvPr>
            <p:ph idx="1" type="body"/>
          </p:nvPr>
        </p:nvSpPr>
        <p:spPr>
          <a:xfrm>
            <a:off x="457200" y="857400"/>
            <a:ext cx="8229600" cy="39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Validity:</a:t>
            </a:r>
            <a:endParaRPr/>
          </a:p>
          <a:p>
            <a:pPr indent="-381000" lvl="1" marL="914400" rtl="0" algn="l">
              <a:spcBef>
                <a:spcPts val="560"/>
              </a:spcBef>
              <a:spcAft>
                <a:spcPts val="0"/>
              </a:spcAft>
              <a:buSzPts val="2400"/>
              <a:buAutoNum type="alphaLcPeriod"/>
            </a:pPr>
            <a:r>
              <a:rPr lang="en"/>
              <a:t>Outcome measure should accurately reflect the phenomenon of interest</a:t>
            </a:r>
            <a:endParaRPr/>
          </a:p>
          <a:p>
            <a:pPr indent="-381000" lvl="1" marL="914400" rtl="0" algn="l">
              <a:spcBef>
                <a:spcPts val="560"/>
              </a:spcBef>
              <a:spcAft>
                <a:spcPts val="0"/>
              </a:spcAft>
              <a:buSzPts val="2400"/>
              <a:buAutoNum type="alphaLcPeriod"/>
            </a:pPr>
            <a:r>
              <a:rPr lang="en"/>
              <a:t>Model should include all relevant predictors</a:t>
            </a:r>
            <a:endParaRPr/>
          </a:p>
          <a:p>
            <a:pPr indent="-381000" lvl="1" marL="914400" rtl="0" algn="l">
              <a:spcBef>
                <a:spcPts val="560"/>
              </a:spcBef>
              <a:spcAft>
                <a:spcPts val="0"/>
              </a:spcAft>
              <a:buSzPts val="2400"/>
              <a:buAutoNum type="alphaLcPeriod"/>
            </a:pPr>
            <a:r>
              <a:rPr lang="en"/>
              <a:t>Model should generalize to cases to which it will be applied</a:t>
            </a:r>
            <a:endParaRPr/>
          </a:p>
        </p:txBody>
      </p:sp>
      <p:sp>
        <p:nvSpPr>
          <p:cNvPr id="555" name="Google Shape;555;p64"/>
          <p:cNvSpPr txBox="1"/>
          <p:nvPr>
            <p:ph type="title"/>
          </p:nvPr>
        </p:nvSpPr>
        <p:spPr>
          <a:xfrm>
            <a:off x="685800" y="0"/>
            <a:ext cx="7772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Assumptions for regression modeling</a:t>
            </a:r>
            <a:endParaRPr baseline="30000" sz="3500"/>
          </a:p>
        </p:txBody>
      </p:sp>
      <p:sp>
        <p:nvSpPr>
          <p:cNvPr id="556" name="Google Shape;556;p64"/>
          <p:cNvSpPr txBox="1"/>
          <p:nvPr/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5"/>
          <p:cNvSpPr txBox="1"/>
          <p:nvPr>
            <p:ph idx="1" type="body"/>
          </p:nvPr>
        </p:nvSpPr>
        <p:spPr>
          <a:xfrm>
            <a:off x="457200" y="857400"/>
            <a:ext cx="8229600" cy="39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en"/>
              <a:t>Linearity</a:t>
            </a:r>
            <a:r>
              <a:rPr lang="en"/>
              <a:t>:</a:t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r>
              <a:rPr lang="en"/>
              <a:t>But very flexible: we require linearity in </a:t>
            </a:r>
            <a:r>
              <a:rPr i="1" lang="en"/>
              <a:t>predictors</a:t>
            </a:r>
            <a:r>
              <a:rPr lang="en"/>
              <a:t> (not necessarily in raw inputs); predictors can be arbitrary functions of raw inputs, e.g.,</a:t>
            </a:r>
            <a:br>
              <a:rPr lang="en"/>
            </a:br>
            <a:r>
              <a:rPr lang="en">
                <a:solidFill>
                  <a:schemeClr val="dk2"/>
                </a:solidFill>
              </a:rPr>
              <a:t>- logarithms, polynomials, reciprocals, … </a:t>
            </a:r>
            <a:br>
              <a:rPr lang="en">
                <a:solidFill>
                  <a:schemeClr val="dk2"/>
                </a:solidFill>
              </a:rPr>
            </a:br>
            <a:r>
              <a:rPr lang="en"/>
              <a:t>- interactions (i.e., products) of multiple inputs</a:t>
            </a:r>
            <a:br>
              <a:rPr lang="en"/>
            </a:br>
            <a:r>
              <a:rPr lang="en"/>
              <a:t>- discretization of raw inputs, coded as indicator variables</a:t>
            </a:r>
            <a:endParaRPr/>
          </a:p>
        </p:txBody>
      </p:sp>
      <p:sp>
        <p:nvSpPr>
          <p:cNvPr id="562" name="Google Shape;562;p65"/>
          <p:cNvSpPr txBox="1"/>
          <p:nvPr>
            <p:ph type="title"/>
          </p:nvPr>
        </p:nvSpPr>
        <p:spPr>
          <a:xfrm>
            <a:off x="685800" y="0"/>
            <a:ext cx="7772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Assumptions for regression modeling (2)</a:t>
            </a:r>
            <a:endParaRPr baseline="30000" sz="3500"/>
          </a:p>
        </p:txBody>
      </p:sp>
      <p:pic>
        <p:nvPicPr>
          <p:cNvPr id="563" name="Google Shape;56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625" y="1467069"/>
            <a:ext cx="6596680" cy="8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65"/>
          <p:cNvSpPr txBox="1"/>
          <p:nvPr/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65" name="Google Shape;565;p65"/>
          <p:cNvGrpSpPr/>
          <p:nvPr/>
        </p:nvGrpSpPr>
        <p:grpSpPr>
          <a:xfrm>
            <a:off x="5204302" y="1004775"/>
            <a:ext cx="1231383" cy="670262"/>
            <a:chOff x="3908902" y="3747975"/>
            <a:chExt cx="1231383" cy="670262"/>
          </a:xfrm>
        </p:grpSpPr>
        <p:pic>
          <p:nvPicPr>
            <p:cNvPr id="566" name="Google Shape;566;p65"/>
            <p:cNvPicPr preferRelativeResize="0"/>
            <p:nvPr/>
          </p:nvPicPr>
          <p:blipFill rotWithShape="1">
            <a:blip r:embed="rId4">
              <a:alphaModFix/>
            </a:blip>
            <a:srcRect b="5300" l="45205" r="42132" t="72915"/>
            <a:stretch/>
          </p:blipFill>
          <p:spPr>
            <a:xfrm rot="45">
              <a:off x="3932587" y="3888617"/>
              <a:ext cx="674299" cy="52961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67" name="Google Shape;567;p65"/>
            <p:cNvCxnSpPr/>
            <p:nvPr/>
          </p:nvCxnSpPr>
          <p:spPr>
            <a:xfrm rot="10800000">
              <a:off x="4270000" y="3747975"/>
              <a:ext cx="0" cy="65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68" name="Google Shape;568;p65"/>
            <p:cNvCxnSpPr/>
            <p:nvPr/>
          </p:nvCxnSpPr>
          <p:spPr>
            <a:xfrm>
              <a:off x="4269984" y="4398631"/>
              <a:ext cx="870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69" name="Google Shape;569;p65"/>
            <p:cNvCxnSpPr/>
            <p:nvPr/>
          </p:nvCxnSpPr>
          <p:spPr>
            <a:xfrm>
              <a:off x="3908902" y="4194501"/>
              <a:ext cx="686400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570" name="Google Shape;570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5441" y="1004766"/>
            <a:ext cx="632275" cy="5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6"/>
          <p:cNvSpPr txBox="1"/>
          <p:nvPr>
            <p:ph idx="1" type="body"/>
          </p:nvPr>
        </p:nvSpPr>
        <p:spPr>
          <a:xfrm>
            <a:off x="457200" y="857400"/>
            <a:ext cx="8229600" cy="39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en"/>
              <a:t>Independence of errors: no interaction between data points</a:t>
            </a:r>
            <a:endParaRPr/>
          </a:p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en"/>
              <a:t>Equal variance of errors</a:t>
            </a:r>
            <a:endParaRPr/>
          </a:p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en"/>
              <a:t>Normality (Gaussianity) of errors</a:t>
            </a:r>
            <a:endParaRPr/>
          </a:p>
        </p:txBody>
      </p:sp>
      <p:sp>
        <p:nvSpPr>
          <p:cNvPr id="576" name="Google Shape;576;p66"/>
          <p:cNvSpPr txBox="1"/>
          <p:nvPr>
            <p:ph type="title"/>
          </p:nvPr>
        </p:nvSpPr>
        <p:spPr>
          <a:xfrm>
            <a:off x="685800" y="0"/>
            <a:ext cx="7772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Assumptions for regression modeling (3)</a:t>
            </a:r>
            <a:endParaRPr baseline="30000" sz="3500"/>
          </a:p>
        </p:txBody>
      </p:sp>
      <p:sp>
        <p:nvSpPr>
          <p:cNvPr id="577" name="Google Shape;577;p66"/>
          <p:cNvSpPr/>
          <p:nvPr/>
        </p:nvSpPr>
        <p:spPr>
          <a:xfrm>
            <a:off x="5212650" y="1512800"/>
            <a:ext cx="198900" cy="916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66"/>
          <p:cNvSpPr txBox="1"/>
          <p:nvPr/>
        </p:nvSpPr>
        <p:spPr>
          <a:xfrm>
            <a:off x="5008041" y="1671127"/>
            <a:ext cx="2523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less important</a:t>
            </a:r>
            <a:br>
              <a:rPr lang="en" sz="1800"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 practice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66"/>
          <p:cNvSpPr txBox="1"/>
          <p:nvPr/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7"/>
          <p:cNvSpPr txBox="1"/>
          <p:nvPr>
            <p:ph idx="12" type="sldNum"/>
          </p:nvPr>
        </p:nvSpPr>
        <p:spPr>
          <a:xfrm>
            <a:off x="6851525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5" name="Google Shape;585;p67"/>
          <p:cNvSpPr txBox="1"/>
          <p:nvPr>
            <p:ph type="title"/>
          </p:nvPr>
        </p:nvSpPr>
        <p:spPr>
          <a:xfrm>
            <a:off x="457200" y="1828800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2"/>
                </a:solidFill>
              </a:rPr>
              <a:t>Transformations of predictors and outcomes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idx="12" type="sldNum"/>
          </p:nvPr>
        </p:nvSpPr>
        <p:spPr>
          <a:xfrm>
            <a:off x="6851525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1" name="Google Shape;171;p32"/>
          <p:cNvPicPr preferRelativeResize="0"/>
          <p:nvPr/>
        </p:nvPicPr>
        <p:blipFill rotWithShape="1">
          <a:blip r:embed="rId3">
            <a:alphaModFix/>
          </a:blip>
          <a:srcRect b="0" l="0" r="0" t="12960"/>
          <a:stretch/>
        </p:blipFill>
        <p:spPr>
          <a:xfrm>
            <a:off x="0" y="1336853"/>
            <a:ext cx="9144000" cy="378052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2"/>
          <p:cNvSpPr/>
          <p:nvPr/>
        </p:nvSpPr>
        <p:spPr>
          <a:xfrm rot="-5401127">
            <a:off x="6809274" y="1427051"/>
            <a:ext cx="915000" cy="957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Course eval (“indicative feedback”) open until 22 Oct</a:t>
            </a:r>
            <a:br>
              <a:rPr lang="en" sz="2900"/>
            </a:br>
            <a:r>
              <a:rPr lang="en" sz="2900"/>
              <a:t>Go to </a:t>
            </a:r>
            <a:r>
              <a:rPr lang="en" sz="2900" u="sng">
                <a:solidFill>
                  <a:schemeClr val="hlink"/>
                </a:solidFill>
                <a:hlinkClick r:id="rId4"/>
              </a:rPr>
              <a:t>https://isa.epfl.ch</a:t>
            </a:r>
            <a:r>
              <a:rPr lang="en" sz="2900"/>
              <a:t> now!</a:t>
            </a:r>
            <a:endParaRPr sz="29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8"/>
          <p:cNvSpPr txBox="1"/>
          <p:nvPr>
            <p:ph idx="1" type="body"/>
          </p:nvPr>
        </p:nvSpPr>
        <p:spPr>
          <a:xfrm>
            <a:off x="457200" y="721450"/>
            <a:ext cx="8229600" cy="18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we apply linear transformations to predictors, the model remains “equally good”: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The fitted coefficients may change, but predicted outcomes and model fit (</a:t>
            </a:r>
            <a:r>
              <a:rPr i="1" lang="en"/>
              <a:t>R</a:t>
            </a:r>
            <a:r>
              <a:rPr baseline="30000" lang="en"/>
              <a:t>2</a:t>
            </a:r>
            <a:r>
              <a:rPr lang="en"/>
              <a:t>) won’t change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instance,</a:t>
            </a:r>
            <a:endParaRPr/>
          </a:p>
        </p:txBody>
      </p:sp>
      <p:sp>
        <p:nvSpPr>
          <p:cNvPr id="591" name="Google Shape;591;p68"/>
          <p:cNvSpPr txBox="1"/>
          <p:nvPr>
            <p:ph type="title"/>
          </p:nvPr>
        </p:nvSpPr>
        <p:spPr>
          <a:xfrm>
            <a:off x="685800" y="0"/>
            <a:ext cx="777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Transformations of predictors</a:t>
            </a:r>
            <a:endParaRPr baseline="30000" sz="3500"/>
          </a:p>
        </p:txBody>
      </p:sp>
      <p:pic>
        <p:nvPicPr>
          <p:cNvPr id="592" name="Google Shape;59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872" y="2829929"/>
            <a:ext cx="7392351" cy="7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68"/>
          <p:cNvSpPr txBox="1"/>
          <p:nvPr/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8" name="Google Shape;598;p69"/>
          <p:cNvPicPr preferRelativeResize="0"/>
          <p:nvPr/>
        </p:nvPicPr>
        <p:blipFill rotWithShape="1">
          <a:blip r:embed="rId3">
            <a:alphaModFix/>
          </a:blip>
          <a:srcRect b="583" l="0" r="0" t="583"/>
          <a:stretch/>
        </p:blipFill>
        <p:spPr>
          <a:xfrm>
            <a:off x="5988800" y="2691525"/>
            <a:ext cx="2500399" cy="1720850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69"/>
          <p:cNvSpPr/>
          <p:nvPr/>
        </p:nvSpPr>
        <p:spPr>
          <a:xfrm>
            <a:off x="6064300" y="3314850"/>
            <a:ext cx="1184300" cy="462500"/>
          </a:xfrm>
          <a:custGeom>
            <a:rect b="b" l="l" r="r" t="t"/>
            <a:pathLst>
              <a:path extrusionOk="0" h="18500" w="47372">
                <a:moveTo>
                  <a:pt x="0" y="15733"/>
                </a:moveTo>
                <a:lnTo>
                  <a:pt x="0" y="18500"/>
                </a:lnTo>
                <a:lnTo>
                  <a:pt x="47372" y="4323"/>
                </a:lnTo>
                <a:lnTo>
                  <a:pt x="473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600" name="Google Shape;600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0175" y="2743675"/>
            <a:ext cx="1184300" cy="11896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1" name="Google Shape;601;p69"/>
          <p:cNvCxnSpPr/>
          <p:nvPr/>
        </p:nvCxnSpPr>
        <p:spPr>
          <a:xfrm flipH="1">
            <a:off x="6048450" y="3067050"/>
            <a:ext cx="2390700" cy="7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2" name="Google Shape;602;p69"/>
          <p:cNvSpPr txBox="1"/>
          <p:nvPr>
            <p:ph idx="1" type="body"/>
          </p:nvPr>
        </p:nvSpPr>
        <p:spPr>
          <a:xfrm>
            <a:off x="457200" y="797650"/>
            <a:ext cx="8229600" cy="18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Compute the mean value of a predictor over all data points, and subtract it from each value of that predictor:</a:t>
            </a:r>
            <a:br>
              <a:rPr lang="en"/>
            </a:br>
            <a:r>
              <a:rPr i="1" lang="en">
                <a:solidFill>
                  <a:schemeClr val="dk2"/>
                </a:solidFill>
              </a:rPr>
              <a:t>X</a:t>
            </a:r>
            <a:r>
              <a:rPr baseline="-25000" i="1" lang="en">
                <a:solidFill>
                  <a:schemeClr val="dk2"/>
                </a:solidFill>
              </a:rPr>
              <a:t>ij</a:t>
            </a:r>
            <a:r>
              <a:rPr lang="en">
                <a:solidFill>
                  <a:schemeClr val="dk2"/>
                </a:solidFill>
              </a:rPr>
              <a:t> ← </a:t>
            </a:r>
            <a:r>
              <a:rPr i="1" lang="en">
                <a:solidFill>
                  <a:schemeClr val="dk2"/>
                </a:solidFill>
              </a:rPr>
              <a:t>X</a:t>
            </a:r>
            <a:r>
              <a:rPr baseline="-25000" i="1" lang="en">
                <a:solidFill>
                  <a:schemeClr val="dk2"/>
                </a:solidFill>
              </a:rPr>
              <a:t>ij</a:t>
            </a:r>
            <a:r>
              <a:rPr lang="en">
                <a:solidFill>
                  <a:schemeClr val="dk2"/>
                </a:solidFill>
              </a:rPr>
              <a:t> − mean(</a:t>
            </a:r>
            <a:r>
              <a:rPr i="1" lang="en">
                <a:solidFill>
                  <a:schemeClr val="dk2"/>
                </a:solidFill>
              </a:rPr>
              <a:t>X</a:t>
            </a:r>
            <a:r>
              <a:rPr baseline="-25000" lang="en">
                <a:solidFill>
                  <a:schemeClr val="dk2"/>
                </a:solidFill>
              </a:rPr>
              <a:t>1</a:t>
            </a:r>
            <a:r>
              <a:rPr baseline="-25000" i="1" lang="en">
                <a:solidFill>
                  <a:schemeClr val="dk2"/>
                </a:solidFill>
              </a:rPr>
              <a:t>j</a:t>
            </a:r>
            <a:r>
              <a:rPr lang="en">
                <a:solidFill>
                  <a:schemeClr val="dk2"/>
                </a:solidFill>
              </a:rPr>
              <a:t>, …, </a:t>
            </a:r>
            <a:r>
              <a:rPr i="1" lang="en">
                <a:solidFill>
                  <a:schemeClr val="dk2"/>
                </a:solidFill>
              </a:rPr>
              <a:t>X</a:t>
            </a:r>
            <a:r>
              <a:rPr baseline="-25000" i="1" lang="en">
                <a:solidFill>
                  <a:schemeClr val="dk2"/>
                </a:solidFill>
              </a:rPr>
              <a:t>nj</a:t>
            </a:r>
            <a:r>
              <a:rPr lang="en">
                <a:solidFill>
                  <a:schemeClr val="dk2"/>
                </a:solidFill>
              </a:rPr>
              <a:t>)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⇒ the predictor </a:t>
            </a:r>
            <a:r>
              <a:rPr i="1" lang="en">
                <a:solidFill>
                  <a:schemeClr val="dk2"/>
                </a:solidFill>
              </a:rPr>
              <a:t>X</a:t>
            </a:r>
            <a:r>
              <a:rPr baseline="-25000" i="1" lang="en">
                <a:solidFill>
                  <a:schemeClr val="dk2"/>
                </a:solidFill>
              </a:rPr>
              <a:t>ij</a:t>
            </a:r>
            <a:r>
              <a:rPr lang="en"/>
              <a:t> now has mean 0</a:t>
            </a:r>
            <a:endParaRPr/>
          </a:p>
        </p:txBody>
      </p:sp>
      <p:sp>
        <p:nvSpPr>
          <p:cNvPr id="603" name="Google Shape;603;p69"/>
          <p:cNvSpPr txBox="1"/>
          <p:nvPr>
            <p:ph type="title"/>
          </p:nvPr>
        </p:nvSpPr>
        <p:spPr>
          <a:xfrm>
            <a:off x="685800" y="0"/>
            <a:ext cx="777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Mean-centering of predictors</a:t>
            </a:r>
            <a:endParaRPr baseline="30000" sz="3500"/>
          </a:p>
        </p:txBody>
      </p:sp>
      <p:sp>
        <p:nvSpPr>
          <p:cNvPr id="604" name="Google Shape;604;p69"/>
          <p:cNvSpPr/>
          <p:nvPr/>
        </p:nvSpPr>
        <p:spPr>
          <a:xfrm>
            <a:off x="6064300" y="3462800"/>
            <a:ext cx="1184300" cy="790782"/>
          </a:xfrm>
          <a:custGeom>
            <a:rect b="b" l="l" r="r" t="t"/>
            <a:pathLst>
              <a:path extrusionOk="0" h="18500" w="47372">
                <a:moveTo>
                  <a:pt x="0" y="15733"/>
                </a:moveTo>
                <a:lnTo>
                  <a:pt x="0" y="18500"/>
                </a:lnTo>
                <a:lnTo>
                  <a:pt x="47372" y="4323"/>
                </a:lnTo>
                <a:lnTo>
                  <a:pt x="473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cxnSp>
        <p:nvCxnSpPr>
          <p:cNvPr id="605" name="Google Shape;605;p69"/>
          <p:cNvCxnSpPr/>
          <p:nvPr/>
        </p:nvCxnSpPr>
        <p:spPr>
          <a:xfrm>
            <a:off x="7624488" y="2725675"/>
            <a:ext cx="0" cy="15906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6" name="Google Shape;606;p69"/>
          <p:cNvSpPr txBox="1"/>
          <p:nvPr/>
        </p:nvSpPr>
        <p:spPr>
          <a:xfrm>
            <a:off x="5790892" y="4337514"/>
            <a:ext cx="2740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-100          -50             </a:t>
            </a:r>
            <a:r>
              <a:rPr lang="en" sz="15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    50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7" name="Google Shape;607;p69"/>
          <p:cNvCxnSpPr/>
          <p:nvPr/>
        </p:nvCxnSpPr>
        <p:spPr>
          <a:xfrm>
            <a:off x="6051175" y="3325661"/>
            <a:ext cx="240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8" name="Google Shape;608;p69"/>
          <p:cNvSpPr/>
          <p:nvPr/>
        </p:nvSpPr>
        <p:spPr>
          <a:xfrm>
            <a:off x="7575014" y="3285005"/>
            <a:ext cx="95100" cy="95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69"/>
          <p:cNvSpPr txBox="1"/>
          <p:nvPr/>
        </p:nvSpPr>
        <p:spPr>
          <a:xfrm>
            <a:off x="6378401" y="2041873"/>
            <a:ext cx="20799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mean kid_score for moms with mean IQ: </a:t>
            </a:r>
            <a:r>
              <a:rPr lang="en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86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0" name="Google Shape;610;p69"/>
          <p:cNvCxnSpPr/>
          <p:nvPr/>
        </p:nvCxnSpPr>
        <p:spPr>
          <a:xfrm flipH="1">
            <a:off x="7705075" y="2581925"/>
            <a:ext cx="528600" cy="589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1" name="Google Shape;611;p69"/>
          <p:cNvSpPr txBox="1"/>
          <p:nvPr/>
        </p:nvSpPr>
        <p:spPr>
          <a:xfrm rot="-5400000">
            <a:off x="4791795" y="3306750"/>
            <a:ext cx="1973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0        50      100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2" name="Google Shape;612;p69"/>
          <p:cNvPicPr preferRelativeResize="0"/>
          <p:nvPr/>
        </p:nvPicPr>
        <p:blipFill rotWithShape="1">
          <a:blip r:embed="rId3">
            <a:alphaModFix/>
          </a:blip>
          <a:srcRect b="583" l="0" r="0" t="583"/>
          <a:stretch/>
        </p:blipFill>
        <p:spPr>
          <a:xfrm>
            <a:off x="2407400" y="2691525"/>
            <a:ext cx="2500399" cy="1720850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69"/>
          <p:cNvSpPr txBox="1"/>
          <p:nvPr/>
        </p:nvSpPr>
        <p:spPr>
          <a:xfrm>
            <a:off x="3014377" y="4565761"/>
            <a:ext cx="1489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mom_iq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69"/>
          <p:cNvSpPr txBox="1"/>
          <p:nvPr/>
        </p:nvSpPr>
        <p:spPr>
          <a:xfrm rot="-5400000">
            <a:off x="1264979" y="3337916"/>
            <a:ext cx="1489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kid_score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69"/>
          <p:cNvSpPr txBox="1"/>
          <p:nvPr/>
        </p:nvSpPr>
        <p:spPr>
          <a:xfrm rot="-5400000">
            <a:off x="1313020" y="3359091"/>
            <a:ext cx="2014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0        50      100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6" name="Google Shape;616;p69"/>
          <p:cNvPicPr preferRelativeResize="0"/>
          <p:nvPr/>
        </p:nvPicPr>
        <p:blipFill rotWithShape="1">
          <a:blip r:embed="rId5">
            <a:alphaModFix/>
          </a:blip>
          <a:srcRect b="6559" l="14587" r="13973" t="0"/>
          <a:stretch/>
        </p:blipFill>
        <p:spPr>
          <a:xfrm>
            <a:off x="454249" y="3447773"/>
            <a:ext cx="1027800" cy="1437451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69"/>
          <p:cNvSpPr txBox="1"/>
          <p:nvPr/>
        </p:nvSpPr>
        <p:spPr>
          <a:xfrm>
            <a:off x="129989" y="2789225"/>
            <a:ext cx="18768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(hypothetical) mean kid_score for moms with IQ = 0: </a:t>
            </a:r>
            <a:r>
              <a:rPr lang="en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69"/>
          <p:cNvSpPr/>
          <p:nvPr/>
        </p:nvSpPr>
        <p:spPr>
          <a:xfrm>
            <a:off x="4013301" y="3228896"/>
            <a:ext cx="95100" cy="951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69"/>
          <p:cNvSpPr txBox="1"/>
          <p:nvPr/>
        </p:nvSpPr>
        <p:spPr>
          <a:xfrm>
            <a:off x="2379181" y="4375614"/>
            <a:ext cx="2740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0             50             100           150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69"/>
          <p:cNvSpPr/>
          <p:nvPr/>
        </p:nvSpPr>
        <p:spPr>
          <a:xfrm>
            <a:off x="2482900" y="3314850"/>
            <a:ext cx="1184300" cy="462500"/>
          </a:xfrm>
          <a:custGeom>
            <a:rect b="b" l="l" r="r" t="t"/>
            <a:pathLst>
              <a:path extrusionOk="0" h="18500" w="47372">
                <a:moveTo>
                  <a:pt x="0" y="15733"/>
                </a:moveTo>
                <a:lnTo>
                  <a:pt x="0" y="18500"/>
                </a:lnTo>
                <a:lnTo>
                  <a:pt x="47372" y="4323"/>
                </a:lnTo>
                <a:lnTo>
                  <a:pt x="473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21" name="Google Shape;621;p69"/>
          <p:cNvSpPr/>
          <p:nvPr/>
        </p:nvSpPr>
        <p:spPr>
          <a:xfrm>
            <a:off x="4618100" y="2990700"/>
            <a:ext cx="250700" cy="146950"/>
          </a:xfrm>
          <a:custGeom>
            <a:rect b="b" l="l" r="r" t="t"/>
            <a:pathLst>
              <a:path extrusionOk="0" h="5878" w="10028">
                <a:moveTo>
                  <a:pt x="0" y="3630"/>
                </a:moveTo>
                <a:lnTo>
                  <a:pt x="173" y="5878"/>
                </a:lnTo>
                <a:lnTo>
                  <a:pt x="10028" y="2074"/>
                </a:lnTo>
                <a:lnTo>
                  <a:pt x="100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622" name="Google Shape;622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8775" y="2743675"/>
            <a:ext cx="1184300" cy="11896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3" name="Google Shape;623;p69"/>
          <p:cNvCxnSpPr/>
          <p:nvPr/>
        </p:nvCxnSpPr>
        <p:spPr>
          <a:xfrm flipH="1">
            <a:off x="2467050" y="3067050"/>
            <a:ext cx="2390700" cy="7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4" name="Google Shape;624;p69"/>
          <p:cNvSpPr/>
          <p:nvPr/>
        </p:nvSpPr>
        <p:spPr>
          <a:xfrm>
            <a:off x="2482900" y="3515400"/>
            <a:ext cx="1184300" cy="738196"/>
          </a:xfrm>
          <a:custGeom>
            <a:rect b="b" l="l" r="r" t="t"/>
            <a:pathLst>
              <a:path extrusionOk="0" h="18500" w="47372">
                <a:moveTo>
                  <a:pt x="0" y="15733"/>
                </a:moveTo>
                <a:lnTo>
                  <a:pt x="0" y="18500"/>
                </a:lnTo>
                <a:lnTo>
                  <a:pt x="47372" y="4323"/>
                </a:lnTo>
                <a:lnTo>
                  <a:pt x="473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25" name="Google Shape;625;p69"/>
          <p:cNvSpPr/>
          <p:nvPr/>
        </p:nvSpPr>
        <p:spPr>
          <a:xfrm>
            <a:off x="2509107" y="3771578"/>
            <a:ext cx="95100" cy="95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6" name="Google Shape;626;p69"/>
          <p:cNvCxnSpPr>
            <a:endCxn id="625" idx="2"/>
          </p:cNvCxnSpPr>
          <p:nvPr/>
        </p:nvCxnSpPr>
        <p:spPr>
          <a:xfrm>
            <a:off x="1657407" y="3533828"/>
            <a:ext cx="851700" cy="285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7" name="Google Shape;627;p69"/>
          <p:cNvSpPr txBox="1"/>
          <p:nvPr/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70"/>
          <p:cNvSpPr txBox="1"/>
          <p:nvPr>
            <p:ph idx="1" type="body"/>
          </p:nvPr>
        </p:nvSpPr>
        <p:spPr>
          <a:xfrm>
            <a:off x="457200" y="797650"/>
            <a:ext cx="8229600" cy="38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… you have a convenient interpretation of coefficients</a:t>
            </a:r>
            <a:r>
              <a:rPr lang="en">
                <a:solidFill>
                  <a:schemeClr val="dk2"/>
                </a:solidFill>
              </a:rPr>
              <a:t> 𝛽</a:t>
            </a:r>
            <a:r>
              <a:rPr baseline="-25000" i="1" lang="en">
                <a:solidFill>
                  <a:schemeClr val="dk2"/>
                </a:solidFill>
              </a:rPr>
              <a:t>j</a:t>
            </a:r>
            <a:r>
              <a:rPr lang="en">
                <a:solidFill>
                  <a:schemeClr val="dk2"/>
                </a:solidFill>
              </a:rPr>
              <a:t> of main predictors (i.e., non-interaction predictors)</a:t>
            </a:r>
            <a:r>
              <a:rPr lang="en"/>
              <a:t>: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●"/>
            </a:pPr>
            <a:r>
              <a:rPr i="1" lang="en">
                <a:solidFill>
                  <a:schemeClr val="dk2"/>
                </a:solidFill>
              </a:rPr>
              <a:t>j</a:t>
            </a:r>
            <a:r>
              <a:rPr lang="en">
                <a:solidFill>
                  <a:schemeClr val="dk2"/>
                </a:solidFill>
              </a:rPr>
              <a:t> = 1 (i.e., intercept):</a:t>
            </a:r>
            <a:endParaRPr>
              <a:solidFill>
                <a:schemeClr val="dk2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chemeClr val="dk2"/>
                </a:solidFill>
              </a:rPr>
              <a:t>Estimated mean outcome when each predictor has its mean value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i="1" lang="en">
                <a:solidFill>
                  <a:schemeClr val="dk2"/>
                </a:solidFill>
              </a:rPr>
              <a:t>j</a:t>
            </a:r>
            <a:r>
              <a:rPr lang="en">
                <a:solidFill>
                  <a:schemeClr val="dk2"/>
                </a:solidFill>
              </a:rPr>
              <a:t> &gt; 1:</a:t>
            </a:r>
            <a:endParaRPr>
              <a:solidFill>
                <a:schemeClr val="dk2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chemeClr val="dk2"/>
                </a:solidFill>
              </a:rPr>
              <a:t>Model w/o interactions: estimated mean increase in outcome </a:t>
            </a:r>
            <a:r>
              <a:rPr i="1" lang="en">
                <a:solidFill>
                  <a:schemeClr val="dk2"/>
                </a:solidFill>
              </a:rPr>
              <a:t>y</a:t>
            </a:r>
            <a:r>
              <a:rPr lang="en">
                <a:solidFill>
                  <a:schemeClr val="dk2"/>
                </a:solidFill>
              </a:rPr>
              <a:t> for each unit increase in </a:t>
            </a:r>
            <a:r>
              <a:rPr i="1" lang="en">
                <a:solidFill>
                  <a:schemeClr val="dk2"/>
                </a:solidFill>
              </a:rPr>
              <a:t>X</a:t>
            </a:r>
            <a:r>
              <a:rPr baseline="-25000" i="1" lang="en">
                <a:solidFill>
                  <a:schemeClr val="dk2"/>
                </a:solidFill>
              </a:rPr>
              <a:t>ij</a:t>
            </a:r>
            <a:endParaRPr>
              <a:solidFill>
                <a:schemeClr val="dk2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chemeClr val="dk2"/>
                </a:solidFill>
              </a:rPr>
              <a:t>Model with interactions: estimated mean increase in outcome </a:t>
            </a:r>
            <a:r>
              <a:rPr i="1" lang="en">
                <a:solidFill>
                  <a:schemeClr val="dk2"/>
                </a:solidFill>
              </a:rPr>
              <a:t>y</a:t>
            </a:r>
            <a:r>
              <a:rPr lang="en">
                <a:solidFill>
                  <a:schemeClr val="dk2"/>
                </a:solidFill>
              </a:rPr>
              <a:t> for each unit increase in </a:t>
            </a:r>
            <a:r>
              <a:rPr i="1" lang="en">
                <a:solidFill>
                  <a:schemeClr val="dk2"/>
                </a:solidFill>
              </a:rPr>
              <a:t>X</a:t>
            </a:r>
            <a:r>
              <a:rPr baseline="-25000" i="1" lang="en">
                <a:solidFill>
                  <a:schemeClr val="dk2"/>
                </a:solidFill>
              </a:rPr>
              <a:t>ij</a:t>
            </a:r>
            <a:r>
              <a:rPr lang="en">
                <a:solidFill>
                  <a:schemeClr val="dk2"/>
                </a:solidFill>
              </a:rPr>
              <a:t> </a:t>
            </a:r>
            <a:r>
              <a:rPr b="1" lang="en">
                <a:solidFill>
                  <a:schemeClr val="dk2"/>
                </a:solidFill>
              </a:rPr>
              <a:t>when each other predictor has its mean value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633" name="Google Shape;633;p70"/>
          <p:cNvSpPr txBox="1"/>
          <p:nvPr>
            <p:ph type="title"/>
          </p:nvPr>
        </p:nvSpPr>
        <p:spPr>
          <a:xfrm>
            <a:off x="685800" y="0"/>
            <a:ext cx="777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After mean-centering of predictors, …</a:t>
            </a:r>
            <a:endParaRPr baseline="30000" sz="3500"/>
          </a:p>
        </p:txBody>
      </p:sp>
      <p:sp>
        <p:nvSpPr>
          <p:cNvPr id="634" name="Google Shape;634;p70"/>
          <p:cNvSpPr txBox="1"/>
          <p:nvPr/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71"/>
          <p:cNvSpPr txBox="1"/>
          <p:nvPr>
            <p:ph idx="1" type="body"/>
          </p:nvPr>
        </p:nvSpPr>
        <p:spPr>
          <a:xfrm>
            <a:off x="457200" y="721450"/>
            <a:ext cx="8229600" cy="39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First </a:t>
            </a:r>
            <a:r>
              <a:rPr b="1" lang="en"/>
              <a:t>mean-center</a:t>
            </a:r>
            <a:r>
              <a:rPr lang="en"/>
              <a:t> all predictors, then </a:t>
            </a:r>
            <a:r>
              <a:rPr b="1" lang="en"/>
              <a:t>divide them by their standard deviations:</a:t>
            </a:r>
            <a:br>
              <a:rPr lang="en"/>
            </a:br>
            <a:r>
              <a:rPr i="1" lang="en"/>
              <a:t>X</a:t>
            </a:r>
            <a:r>
              <a:rPr baseline="-25000" i="1" lang="en"/>
              <a:t>ij</a:t>
            </a:r>
            <a:r>
              <a:rPr lang="en"/>
              <a:t> ← [</a:t>
            </a:r>
            <a:r>
              <a:rPr i="1" lang="en">
                <a:solidFill>
                  <a:schemeClr val="dk2"/>
                </a:solidFill>
              </a:rPr>
              <a:t>X</a:t>
            </a:r>
            <a:r>
              <a:rPr baseline="-25000" i="1" lang="en">
                <a:solidFill>
                  <a:schemeClr val="dk2"/>
                </a:solidFill>
              </a:rPr>
              <a:t>ij</a:t>
            </a:r>
            <a:r>
              <a:rPr lang="en">
                <a:solidFill>
                  <a:schemeClr val="dk2"/>
                </a:solidFill>
              </a:rPr>
              <a:t> − mean(</a:t>
            </a:r>
            <a:r>
              <a:rPr i="1" lang="en">
                <a:solidFill>
                  <a:schemeClr val="dk2"/>
                </a:solidFill>
              </a:rPr>
              <a:t>X</a:t>
            </a:r>
            <a:r>
              <a:rPr baseline="-25000" lang="en">
                <a:solidFill>
                  <a:schemeClr val="dk2"/>
                </a:solidFill>
              </a:rPr>
              <a:t>1</a:t>
            </a:r>
            <a:r>
              <a:rPr baseline="-25000" i="1" lang="en">
                <a:solidFill>
                  <a:schemeClr val="dk2"/>
                </a:solidFill>
              </a:rPr>
              <a:t>j</a:t>
            </a:r>
            <a:r>
              <a:rPr lang="en">
                <a:solidFill>
                  <a:schemeClr val="dk2"/>
                </a:solidFill>
              </a:rPr>
              <a:t>, …, </a:t>
            </a:r>
            <a:r>
              <a:rPr i="1" lang="en">
                <a:solidFill>
                  <a:schemeClr val="dk2"/>
                </a:solidFill>
              </a:rPr>
              <a:t>X</a:t>
            </a:r>
            <a:r>
              <a:rPr baseline="-25000" i="1" lang="en">
                <a:solidFill>
                  <a:schemeClr val="dk2"/>
                </a:solidFill>
              </a:rPr>
              <a:t>nj</a:t>
            </a:r>
            <a:r>
              <a:rPr lang="en">
                <a:solidFill>
                  <a:schemeClr val="dk2"/>
                </a:solidFill>
              </a:rPr>
              <a:t>)] / sd(</a:t>
            </a:r>
            <a:r>
              <a:rPr i="1" lang="en">
                <a:solidFill>
                  <a:schemeClr val="dk2"/>
                </a:solidFill>
              </a:rPr>
              <a:t>X</a:t>
            </a:r>
            <a:r>
              <a:rPr baseline="-25000" lang="en">
                <a:solidFill>
                  <a:schemeClr val="dk2"/>
                </a:solidFill>
              </a:rPr>
              <a:t>1</a:t>
            </a:r>
            <a:r>
              <a:rPr baseline="-25000" i="1" lang="en">
                <a:solidFill>
                  <a:schemeClr val="dk2"/>
                </a:solidFill>
              </a:rPr>
              <a:t>j</a:t>
            </a:r>
            <a:r>
              <a:rPr lang="en">
                <a:solidFill>
                  <a:schemeClr val="dk2"/>
                </a:solidFill>
              </a:rPr>
              <a:t>, …, </a:t>
            </a:r>
            <a:r>
              <a:rPr i="1" lang="en">
                <a:solidFill>
                  <a:schemeClr val="dk2"/>
                </a:solidFill>
              </a:rPr>
              <a:t>X</a:t>
            </a:r>
            <a:r>
              <a:rPr baseline="-25000" i="1" lang="en">
                <a:solidFill>
                  <a:schemeClr val="dk2"/>
                </a:solidFill>
              </a:rPr>
              <a:t>nj</a:t>
            </a:r>
            <a:r>
              <a:rPr lang="en">
                <a:solidFill>
                  <a:schemeClr val="dk2"/>
                </a:solidFill>
              </a:rPr>
              <a:t>)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Resulting values are </a:t>
            </a:r>
            <a:r>
              <a:rPr lang="en">
                <a:solidFill>
                  <a:schemeClr val="dk2"/>
                </a:solidFill>
              </a:rPr>
              <a:t>called “</a:t>
            </a:r>
            <a:r>
              <a:rPr b="1" lang="en">
                <a:solidFill>
                  <a:schemeClr val="dk2"/>
                </a:solidFill>
              </a:rPr>
              <a:t>z-scores</a:t>
            </a:r>
            <a:r>
              <a:rPr lang="en">
                <a:solidFill>
                  <a:schemeClr val="dk2"/>
                </a:solidFill>
              </a:rPr>
              <a:t>”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predictors now have the same units:</a:t>
            </a:r>
            <a:br>
              <a:rPr lang="en"/>
            </a:br>
            <a:r>
              <a:rPr lang="en"/>
              <a:t>distance (in terms of standard deviations) from the mean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This lets us compare coefficients for predictors with previously incomparable units of measurement, e.g., IQ score vs. earnings in Swiss francs vs. height in centimeters</a:t>
            </a:r>
            <a:endParaRPr/>
          </a:p>
        </p:txBody>
      </p:sp>
      <p:sp>
        <p:nvSpPr>
          <p:cNvPr id="640" name="Google Shape;640;p71"/>
          <p:cNvSpPr txBox="1"/>
          <p:nvPr>
            <p:ph type="title"/>
          </p:nvPr>
        </p:nvSpPr>
        <p:spPr>
          <a:xfrm>
            <a:off x="685800" y="0"/>
            <a:ext cx="777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Standardization via z-scores</a:t>
            </a:r>
            <a:endParaRPr baseline="30000" sz="3500"/>
          </a:p>
        </p:txBody>
      </p:sp>
      <p:sp>
        <p:nvSpPr>
          <p:cNvPr id="641" name="Google Shape;641;p71"/>
          <p:cNvSpPr txBox="1"/>
          <p:nvPr/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72"/>
          <p:cNvSpPr txBox="1"/>
          <p:nvPr>
            <p:ph idx="1" type="body"/>
          </p:nvPr>
        </p:nvSpPr>
        <p:spPr>
          <a:xfrm>
            <a:off x="457200" y="721450"/>
            <a:ext cx="8229600" cy="39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Practical:</a:t>
            </a:r>
            <a:r>
              <a:rPr lang="en"/>
              <a:t> makes sense if the outcome </a:t>
            </a:r>
            <a:r>
              <a:rPr i="1" lang="en"/>
              <a:t>y</a:t>
            </a:r>
            <a:br>
              <a:rPr lang="en"/>
            </a:br>
            <a:r>
              <a:rPr lang="en"/>
              <a:t>f</a:t>
            </a:r>
            <a:r>
              <a:rPr lang="en"/>
              <a:t>ollows a heavy-tailed distribution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works for non-negative outcomes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Theoretical:</a:t>
            </a:r>
            <a:r>
              <a:rPr lang="en"/>
              <a:t> turns an additive model</a:t>
            </a:r>
            <a:br>
              <a:rPr lang="en"/>
            </a:br>
            <a:r>
              <a:rPr lang="en"/>
              <a:t>i</a:t>
            </a:r>
            <a:r>
              <a:rPr lang="en"/>
              <a:t>nto </a:t>
            </a:r>
            <a:r>
              <a:rPr lang="en"/>
              <a:t>a</a:t>
            </a:r>
            <a:r>
              <a:rPr lang="en"/>
              <a:t> </a:t>
            </a:r>
            <a:r>
              <a:rPr b="1" lang="en"/>
              <a:t>multiplicative model:</a:t>
            </a:r>
            <a:endParaRPr b="1"/>
          </a:p>
        </p:txBody>
      </p:sp>
      <p:sp>
        <p:nvSpPr>
          <p:cNvPr id="647" name="Google Shape;647;p72"/>
          <p:cNvSpPr txBox="1"/>
          <p:nvPr>
            <p:ph type="title"/>
          </p:nvPr>
        </p:nvSpPr>
        <p:spPr>
          <a:xfrm>
            <a:off x="685800" y="0"/>
            <a:ext cx="777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Logarithmic outcomes</a:t>
            </a:r>
            <a:endParaRPr baseline="30000" sz="3500"/>
          </a:p>
        </p:txBody>
      </p:sp>
      <p:pic>
        <p:nvPicPr>
          <p:cNvPr id="648" name="Google Shape;648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6599" y="530525"/>
            <a:ext cx="3243500" cy="242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825" y="2950398"/>
            <a:ext cx="7329600" cy="19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72"/>
          <p:cNvSpPr txBox="1"/>
          <p:nvPr/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73"/>
          <p:cNvSpPr txBox="1"/>
          <p:nvPr>
            <p:ph idx="1" type="body"/>
          </p:nvPr>
        </p:nvSpPr>
        <p:spPr>
          <a:xfrm>
            <a:off x="457200" y="1849925"/>
            <a:ext cx="8229600" cy="28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 </a:t>
            </a:r>
            <a:r>
              <a:rPr b="1" lang="en"/>
              <a:t>additive</a:t>
            </a:r>
            <a:r>
              <a:rPr lang="en"/>
              <a:t> increase of 1 in predictor </a:t>
            </a:r>
            <a:r>
              <a:rPr i="1" lang="en">
                <a:solidFill>
                  <a:schemeClr val="dk2"/>
                </a:solidFill>
              </a:rPr>
              <a:t>X</a:t>
            </a:r>
            <a:r>
              <a:rPr baseline="-25000" i="1" lang="en">
                <a:solidFill>
                  <a:schemeClr val="dk2"/>
                </a:solidFill>
              </a:rPr>
              <a:t>·</a:t>
            </a:r>
            <a:r>
              <a:rPr baseline="-25000" lang="en">
                <a:solidFill>
                  <a:schemeClr val="dk2"/>
                </a:solidFill>
              </a:rPr>
              <a:t>1</a:t>
            </a:r>
            <a:r>
              <a:rPr lang="en">
                <a:solidFill>
                  <a:schemeClr val="dk2"/>
                </a:solidFill>
              </a:rPr>
              <a:t> is associated with a </a:t>
            </a:r>
            <a:r>
              <a:rPr b="1" lang="en">
                <a:solidFill>
                  <a:schemeClr val="dk2"/>
                </a:solidFill>
              </a:rPr>
              <a:t>multiplicative</a:t>
            </a:r>
            <a:r>
              <a:rPr lang="en">
                <a:solidFill>
                  <a:schemeClr val="dk2"/>
                </a:solidFill>
              </a:rPr>
              <a:t> increase of </a:t>
            </a:r>
            <a:r>
              <a:rPr i="1" lang="en">
                <a:solidFill>
                  <a:schemeClr val="dk2"/>
                </a:solidFill>
              </a:rPr>
              <a:t>B</a:t>
            </a:r>
            <a:r>
              <a:rPr baseline="-25000" lang="en">
                <a:solidFill>
                  <a:schemeClr val="dk2"/>
                </a:solidFill>
              </a:rPr>
              <a:t>1</a:t>
            </a:r>
            <a:r>
              <a:rPr lang="en">
                <a:solidFill>
                  <a:schemeClr val="dk2"/>
                </a:solidFill>
              </a:rPr>
              <a:t> := exp(</a:t>
            </a:r>
            <a:r>
              <a:rPr i="1" lang="en">
                <a:solidFill>
                  <a:schemeClr val="dk2"/>
                </a:solidFill>
              </a:rPr>
              <a:t>b</a:t>
            </a:r>
            <a:r>
              <a:rPr baseline="-25000" lang="en">
                <a:solidFill>
                  <a:schemeClr val="dk2"/>
                </a:solidFill>
              </a:rPr>
              <a:t>1</a:t>
            </a:r>
            <a:r>
              <a:rPr lang="en">
                <a:solidFill>
                  <a:schemeClr val="dk2"/>
                </a:solidFill>
              </a:rPr>
              <a:t>) in the outcome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>
                <a:solidFill>
                  <a:schemeClr val="dk2"/>
                </a:solidFill>
              </a:rPr>
              <a:t>If </a:t>
            </a:r>
            <a:r>
              <a:rPr i="1" lang="en">
                <a:solidFill>
                  <a:schemeClr val="dk2"/>
                </a:solidFill>
              </a:rPr>
              <a:t>b</a:t>
            </a:r>
            <a:r>
              <a:rPr baseline="-25000" lang="en">
                <a:solidFill>
                  <a:schemeClr val="dk2"/>
                </a:solidFill>
              </a:rPr>
              <a:t>1</a:t>
            </a:r>
            <a:r>
              <a:rPr lang="en">
                <a:solidFill>
                  <a:schemeClr val="dk2"/>
                </a:solidFill>
              </a:rPr>
              <a:t> ≈ 0, we can immediately interpret </a:t>
            </a:r>
            <a:r>
              <a:rPr i="1" lang="en">
                <a:solidFill>
                  <a:schemeClr val="dk2"/>
                </a:solidFill>
              </a:rPr>
              <a:t>b</a:t>
            </a:r>
            <a:r>
              <a:rPr baseline="-25000" lang="en">
                <a:solidFill>
                  <a:schemeClr val="dk2"/>
                </a:solidFill>
              </a:rPr>
              <a:t>1</a:t>
            </a:r>
            <a:r>
              <a:rPr lang="en">
                <a:solidFill>
                  <a:schemeClr val="dk2"/>
                </a:solidFill>
              </a:rPr>
              <a:t> (without needing to exponentiate it first to get </a:t>
            </a:r>
            <a:r>
              <a:rPr i="1" lang="en">
                <a:solidFill>
                  <a:schemeClr val="dk2"/>
                </a:solidFill>
              </a:rPr>
              <a:t>B</a:t>
            </a:r>
            <a:r>
              <a:rPr baseline="-25000" lang="en">
                <a:solidFill>
                  <a:schemeClr val="dk2"/>
                </a:solidFill>
              </a:rPr>
              <a:t>1</a:t>
            </a:r>
            <a:r>
              <a:rPr lang="en">
                <a:solidFill>
                  <a:schemeClr val="dk2"/>
                </a:solidFill>
              </a:rPr>
              <a:t>!) as the </a:t>
            </a:r>
            <a:r>
              <a:rPr b="1" lang="en">
                <a:solidFill>
                  <a:schemeClr val="dk2"/>
                </a:solidFill>
              </a:rPr>
              <a:t>relative increase</a:t>
            </a:r>
            <a:r>
              <a:rPr lang="en">
                <a:solidFill>
                  <a:schemeClr val="dk2"/>
                </a:solidFill>
              </a:rPr>
              <a:t> in outcomes, since exp(</a:t>
            </a:r>
            <a:r>
              <a:rPr i="1" lang="en">
                <a:solidFill>
                  <a:schemeClr val="dk2"/>
                </a:solidFill>
              </a:rPr>
              <a:t>b</a:t>
            </a:r>
            <a:r>
              <a:rPr baseline="-25000" lang="en">
                <a:solidFill>
                  <a:schemeClr val="dk2"/>
                </a:solidFill>
              </a:rPr>
              <a:t>1</a:t>
            </a:r>
            <a:r>
              <a:rPr lang="en">
                <a:solidFill>
                  <a:schemeClr val="dk2"/>
                </a:solidFill>
              </a:rPr>
              <a:t>) ≈ 1 + </a:t>
            </a:r>
            <a:r>
              <a:rPr i="1" lang="en">
                <a:solidFill>
                  <a:schemeClr val="dk2"/>
                </a:solidFill>
              </a:rPr>
              <a:t>b</a:t>
            </a:r>
            <a:r>
              <a:rPr baseline="-25000" lang="en">
                <a:solidFill>
                  <a:schemeClr val="dk2"/>
                </a:solidFill>
              </a:rPr>
              <a:t>1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>
                <a:solidFill>
                  <a:schemeClr val="dk2"/>
                </a:solidFill>
              </a:rPr>
              <a:t>E.g., </a:t>
            </a:r>
            <a:r>
              <a:rPr i="1" lang="en">
                <a:solidFill>
                  <a:schemeClr val="dk2"/>
                </a:solidFill>
              </a:rPr>
              <a:t>b</a:t>
            </a:r>
            <a:r>
              <a:rPr baseline="-25000" lang="en">
                <a:solidFill>
                  <a:schemeClr val="dk2"/>
                </a:solidFill>
              </a:rPr>
              <a:t>1</a:t>
            </a:r>
            <a:r>
              <a:rPr lang="en">
                <a:solidFill>
                  <a:schemeClr val="dk2"/>
                </a:solidFill>
              </a:rPr>
              <a:t> = 0.05 ⇒ </a:t>
            </a:r>
            <a:r>
              <a:rPr i="1" lang="en">
                <a:solidFill>
                  <a:schemeClr val="dk2"/>
                </a:solidFill>
              </a:rPr>
              <a:t>B</a:t>
            </a:r>
            <a:r>
              <a:rPr baseline="-25000" lang="en">
                <a:solidFill>
                  <a:schemeClr val="dk2"/>
                </a:solidFill>
              </a:rPr>
              <a:t>1</a:t>
            </a:r>
            <a:r>
              <a:rPr lang="en">
                <a:solidFill>
                  <a:schemeClr val="dk2"/>
                </a:solidFill>
              </a:rPr>
              <a:t> = exp(</a:t>
            </a:r>
            <a:r>
              <a:rPr i="1" lang="en">
                <a:solidFill>
                  <a:schemeClr val="dk2"/>
                </a:solidFill>
              </a:rPr>
              <a:t>b</a:t>
            </a:r>
            <a:r>
              <a:rPr baseline="-25000" lang="en">
                <a:solidFill>
                  <a:schemeClr val="dk2"/>
                </a:solidFill>
              </a:rPr>
              <a:t>1</a:t>
            </a:r>
            <a:r>
              <a:rPr lang="en">
                <a:solidFill>
                  <a:schemeClr val="dk2"/>
                </a:solidFill>
              </a:rPr>
              <a:t>) ≈ 1.05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⇒ “+1 in predictor </a:t>
            </a:r>
            <a:r>
              <a:rPr i="1" lang="en">
                <a:solidFill>
                  <a:schemeClr val="dk2"/>
                </a:solidFill>
              </a:rPr>
              <a:t>X</a:t>
            </a:r>
            <a:r>
              <a:rPr baseline="-25000" i="1" lang="en">
                <a:solidFill>
                  <a:schemeClr val="dk2"/>
                </a:solidFill>
              </a:rPr>
              <a:t>·</a:t>
            </a:r>
            <a:r>
              <a:rPr baseline="-25000" lang="en">
                <a:solidFill>
                  <a:schemeClr val="dk2"/>
                </a:solidFill>
              </a:rPr>
              <a:t>1</a:t>
            </a:r>
            <a:r>
              <a:rPr lang="en">
                <a:solidFill>
                  <a:schemeClr val="dk2"/>
                </a:solidFill>
              </a:rPr>
              <a:t>” is associated with “+5% in outcome”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56" name="Google Shape;656;p73"/>
          <p:cNvSpPr txBox="1"/>
          <p:nvPr>
            <p:ph type="title"/>
          </p:nvPr>
        </p:nvSpPr>
        <p:spPr>
          <a:xfrm>
            <a:off x="162650" y="0"/>
            <a:ext cx="882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Logarithmic outcomes: Interpreting coefficients</a:t>
            </a:r>
            <a:endParaRPr baseline="30000" sz="3500"/>
          </a:p>
        </p:txBody>
      </p:sp>
      <p:pic>
        <p:nvPicPr>
          <p:cNvPr id="657" name="Google Shape;657;p73"/>
          <p:cNvPicPr preferRelativeResize="0"/>
          <p:nvPr/>
        </p:nvPicPr>
        <p:blipFill rotWithShape="1">
          <a:blip r:embed="rId3">
            <a:alphaModFix/>
          </a:blip>
          <a:srcRect b="0" l="41863" r="0" t="51943"/>
          <a:stretch/>
        </p:blipFill>
        <p:spPr>
          <a:xfrm>
            <a:off x="2441438" y="815800"/>
            <a:ext cx="4261125" cy="9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73"/>
          <p:cNvSpPr txBox="1"/>
          <p:nvPr/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74"/>
          <p:cNvSpPr txBox="1"/>
          <p:nvPr>
            <p:ph idx="12" type="sldNum"/>
          </p:nvPr>
        </p:nvSpPr>
        <p:spPr>
          <a:xfrm>
            <a:off x="6851525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4" name="Google Shape;664;p74"/>
          <p:cNvSpPr txBox="1"/>
          <p:nvPr>
            <p:ph type="title"/>
          </p:nvPr>
        </p:nvSpPr>
        <p:spPr>
          <a:xfrm>
            <a:off x="457200" y="1828800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2"/>
                </a:solidFill>
              </a:rPr>
              <a:t>Going beyond linear regression for comparing means</a:t>
            </a:r>
            <a:endParaRPr sz="4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75"/>
          <p:cNvSpPr txBox="1"/>
          <p:nvPr>
            <p:ph idx="1" type="body"/>
          </p:nvPr>
        </p:nvSpPr>
        <p:spPr>
          <a:xfrm>
            <a:off x="457200" y="2031475"/>
            <a:ext cx="8229600" cy="26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Logistic regression: binary outcomes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Poisson regression: non-negative integer outcomes (e.g., counts)</a:t>
            </a:r>
            <a:endParaRPr/>
          </a:p>
        </p:txBody>
      </p:sp>
      <p:sp>
        <p:nvSpPr>
          <p:cNvPr id="670" name="Google Shape;670;p75"/>
          <p:cNvSpPr txBox="1"/>
          <p:nvPr>
            <p:ph type="title"/>
          </p:nvPr>
        </p:nvSpPr>
        <p:spPr>
          <a:xfrm>
            <a:off x="685800" y="381000"/>
            <a:ext cx="777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Beyond linear regression:</a:t>
            </a:r>
            <a:br>
              <a:rPr lang="en" sz="3500"/>
            </a:br>
            <a:r>
              <a:rPr lang="en" sz="3500"/>
              <a:t>generalized linear models</a:t>
            </a:r>
            <a:endParaRPr baseline="30000" sz="3500"/>
          </a:p>
        </p:txBody>
      </p:sp>
      <p:sp>
        <p:nvSpPr>
          <p:cNvPr id="671" name="Google Shape;671;p75"/>
          <p:cNvSpPr txBox="1"/>
          <p:nvPr/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7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7" name="Google Shape;677;p76"/>
          <p:cNvSpPr txBox="1"/>
          <p:nvPr>
            <p:ph type="title"/>
          </p:nvPr>
        </p:nvSpPr>
        <p:spPr>
          <a:xfrm>
            <a:off x="685800" y="0"/>
            <a:ext cx="777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Beyond comparing means; or, A taste of causality: “Difference in differences”</a:t>
            </a:r>
            <a:endParaRPr sz="3500"/>
          </a:p>
        </p:txBody>
      </p:sp>
      <p:pic>
        <p:nvPicPr>
          <p:cNvPr id="678" name="Google Shape;678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9050" y="1355600"/>
            <a:ext cx="3369875" cy="3236249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p76"/>
          <p:cNvSpPr txBox="1"/>
          <p:nvPr>
            <p:ph idx="4294967295" type="body"/>
          </p:nvPr>
        </p:nvSpPr>
        <p:spPr>
          <a:xfrm>
            <a:off x="457200" y="1409050"/>
            <a:ext cx="4807200" cy="3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Two groups: </a:t>
            </a:r>
            <a:r>
              <a:rPr i="1" lang="en" sz="240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" sz="2400">
                <a:latin typeface="Calibri"/>
                <a:ea typeface="Calibri"/>
                <a:cs typeface="Calibri"/>
                <a:sym typeface="Calibri"/>
              </a:rPr>
              <a:t>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At time 2, group </a:t>
            </a:r>
            <a:r>
              <a:rPr i="1" lang="en" sz="240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 receives a </a:t>
            </a: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treatment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, group </a:t>
            </a:r>
            <a:r>
              <a:rPr i="1" lang="en" sz="24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 doesn’t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Question: Did the treatment have an </a:t>
            </a: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effect?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 If so, how large was it?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i="1" lang="en" sz="240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i="1" lang="en" sz="24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 don’t start out the same at time 1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There is a temporal “baseline effect” even w/o treatment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7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5" name="Google Shape;685;p77"/>
          <p:cNvSpPr txBox="1"/>
          <p:nvPr>
            <p:ph type="title"/>
          </p:nvPr>
        </p:nvSpPr>
        <p:spPr>
          <a:xfrm>
            <a:off x="685800" y="0"/>
            <a:ext cx="777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2"/>
                </a:solidFill>
              </a:rPr>
              <a:t>Beyond comparing means; or, A taste of causality: “Difference in differences”</a:t>
            </a:r>
            <a:r>
              <a:rPr lang="en" sz="3500"/>
              <a:t> (2)</a:t>
            </a:r>
            <a:endParaRPr sz="3500"/>
          </a:p>
        </p:txBody>
      </p:sp>
      <p:pic>
        <p:nvPicPr>
          <p:cNvPr id="686" name="Google Shape;686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9050" y="1355600"/>
            <a:ext cx="3369875" cy="3236249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77"/>
          <p:cNvSpPr txBox="1"/>
          <p:nvPr>
            <p:ph idx="4294967295" type="body"/>
          </p:nvPr>
        </p:nvSpPr>
        <p:spPr>
          <a:xfrm>
            <a:off x="457200" y="1409050"/>
            <a:ext cx="5061900" cy="3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Elegant linear model with binary predictors:</a:t>
            </a:r>
            <a:br>
              <a:rPr lang="en" sz="2400">
                <a:latin typeface="Calibri"/>
                <a:ea typeface="Calibri"/>
                <a:cs typeface="Calibri"/>
                <a:sym typeface="Calibri"/>
              </a:rPr>
            </a:br>
            <a:r>
              <a:rPr b="1" i="1" lang="en" sz="2400"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1" baseline="-25000" i="1" lang="en" sz="2400"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1" i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b="1" i="1" lang="en" sz="24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 · treated</a:t>
            </a:r>
            <a:r>
              <a:rPr b="1" baseline="-25000" i="1" lang="en" sz="24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b="1" i="1" lang="en" sz="24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 · time2</a:t>
            </a:r>
            <a:r>
              <a:rPr b="1" baseline="-25000" i="1" lang="en" sz="2400">
                <a:latin typeface="Calibri"/>
                <a:ea typeface="Calibri"/>
                <a:cs typeface="Calibri"/>
                <a:sym typeface="Calibri"/>
              </a:rPr>
              <a:t>t</a:t>
            </a:r>
            <a:br>
              <a:rPr b="1" lang="en" sz="2400"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     + </a:t>
            </a:r>
            <a:r>
              <a:rPr b="1" i="1" lang="en" sz="24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 · (treated</a:t>
            </a:r>
            <a:r>
              <a:rPr b="1" baseline="-25000" i="1" lang="en" sz="24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 · time2</a:t>
            </a:r>
            <a:r>
              <a:rPr b="1" baseline="-25000" i="1" lang="en" sz="24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) + error</a:t>
            </a:r>
            <a:r>
              <a:rPr b="1" baseline="-25000" i="1" lang="en" sz="2400"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b="1" i="1" lang="en" sz="24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 = treatment effect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All of this with one single regression!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You get quantification of uncertainty (significance) for free!</a:t>
            </a:r>
            <a:br>
              <a:rPr lang="en" sz="2400">
                <a:latin typeface="Calibri"/>
                <a:ea typeface="Calibri"/>
                <a:cs typeface="Calibri"/>
                <a:sym typeface="Calibri"/>
              </a:rPr>
            </a:b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77"/>
          <p:cNvSpPr/>
          <p:nvPr/>
        </p:nvSpPr>
        <p:spPr>
          <a:xfrm>
            <a:off x="6379675" y="3570200"/>
            <a:ext cx="103800" cy="605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77"/>
          <p:cNvSpPr/>
          <p:nvPr/>
        </p:nvSpPr>
        <p:spPr>
          <a:xfrm>
            <a:off x="6362375" y="3120678"/>
            <a:ext cx="103800" cy="361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77"/>
          <p:cNvSpPr/>
          <p:nvPr/>
        </p:nvSpPr>
        <p:spPr>
          <a:xfrm>
            <a:off x="7929600" y="3120675"/>
            <a:ext cx="103800" cy="406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1" name="Google Shape;691;p77"/>
          <p:cNvCxnSpPr/>
          <p:nvPr/>
        </p:nvCxnSpPr>
        <p:spPr>
          <a:xfrm>
            <a:off x="6362375" y="3527301"/>
            <a:ext cx="15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92" name="Google Shape;692;p77"/>
          <p:cNvSpPr/>
          <p:nvPr/>
        </p:nvSpPr>
        <p:spPr>
          <a:xfrm>
            <a:off x="7929600" y="2358675"/>
            <a:ext cx="103800" cy="273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77"/>
          <p:cNvSpPr txBox="1"/>
          <p:nvPr/>
        </p:nvSpPr>
        <p:spPr>
          <a:xfrm>
            <a:off x="6510932" y="3613250"/>
            <a:ext cx="351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i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77"/>
          <p:cNvSpPr txBox="1"/>
          <p:nvPr/>
        </p:nvSpPr>
        <p:spPr>
          <a:xfrm>
            <a:off x="6484998" y="3003650"/>
            <a:ext cx="351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i="1" sz="24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77"/>
          <p:cNvSpPr txBox="1"/>
          <p:nvPr/>
        </p:nvSpPr>
        <p:spPr>
          <a:xfrm>
            <a:off x="8010599" y="3079850"/>
            <a:ext cx="351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i="1" sz="2400"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77"/>
          <p:cNvSpPr txBox="1"/>
          <p:nvPr/>
        </p:nvSpPr>
        <p:spPr>
          <a:xfrm>
            <a:off x="8010599" y="2207072"/>
            <a:ext cx="351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i="1" sz="240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idx="12" type="sldNum"/>
          </p:nvPr>
        </p:nvSpPr>
        <p:spPr>
          <a:xfrm>
            <a:off x="6851525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9" name="Google Shape;1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8" y="0"/>
            <a:ext cx="6851919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0" name="Google Shape;180;p33"/>
          <p:cNvGrpSpPr/>
          <p:nvPr/>
        </p:nvGrpSpPr>
        <p:grpSpPr>
          <a:xfrm>
            <a:off x="1172058" y="355800"/>
            <a:ext cx="7971995" cy="2514184"/>
            <a:chOff x="1172058" y="355800"/>
            <a:chExt cx="7971995" cy="2514184"/>
          </a:xfrm>
        </p:grpSpPr>
        <p:sp>
          <p:nvSpPr>
            <p:cNvPr id="181" name="Google Shape;181;p33"/>
            <p:cNvSpPr/>
            <p:nvPr/>
          </p:nvSpPr>
          <p:spPr>
            <a:xfrm>
              <a:off x="1172058" y="1486298"/>
              <a:ext cx="3010006" cy="1383686"/>
            </a:xfrm>
            <a:custGeom>
              <a:rect b="b" l="l" r="r" t="t"/>
              <a:pathLst>
                <a:path extrusionOk="0" h="33166" w="56034">
                  <a:moveTo>
                    <a:pt x="34847" y="1438"/>
                  </a:moveTo>
                  <a:cubicBezTo>
                    <a:pt x="28773" y="1438"/>
                    <a:pt x="22393" y="-4"/>
                    <a:pt x="16631" y="1917"/>
                  </a:cubicBezTo>
                  <a:cubicBezTo>
                    <a:pt x="8747" y="4545"/>
                    <a:pt x="-3901" y="15082"/>
                    <a:pt x="1291" y="21571"/>
                  </a:cubicBezTo>
                  <a:cubicBezTo>
                    <a:pt x="11533" y="34371"/>
                    <a:pt x="37385" y="37083"/>
                    <a:pt x="50187" y="26844"/>
                  </a:cubicBezTo>
                  <a:cubicBezTo>
                    <a:pt x="53941" y="23842"/>
                    <a:pt x="57244" y="17886"/>
                    <a:pt x="55460" y="13422"/>
                  </a:cubicBezTo>
                  <a:cubicBezTo>
                    <a:pt x="52367" y="5684"/>
                    <a:pt x="42701" y="0"/>
                    <a:pt x="34368" y="0"/>
                  </a:cubicBezTo>
                </a:path>
              </a:pathLst>
            </a:custGeom>
            <a:noFill/>
            <a:ln cap="flat" cmpd="sng" w="762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82" name="Google Shape;182;p33"/>
            <p:cNvSpPr txBox="1"/>
            <p:nvPr/>
          </p:nvSpPr>
          <p:spPr>
            <a:xfrm>
              <a:off x="6630353" y="355800"/>
              <a:ext cx="2513700" cy="12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Linear</a:t>
              </a:r>
              <a:endParaRPr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regression</a:t>
              </a:r>
              <a:endParaRPr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3" name="Google Shape;183;p33"/>
            <p:cNvCxnSpPr>
              <a:stCxn id="182" idx="1"/>
            </p:cNvCxnSpPr>
            <p:nvPr/>
          </p:nvCxnSpPr>
          <p:spPr>
            <a:xfrm flipH="1">
              <a:off x="4261853" y="961050"/>
              <a:ext cx="2368500" cy="107040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7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2" name="Google Shape;702;p78"/>
          <p:cNvSpPr txBox="1"/>
          <p:nvPr>
            <p:ph type="title"/>
          </p:nvPr>
        </p:nvSpPr>
        <p:spPr>
          <a:xfrm>
            <a:off x="685800" y="0"/>
            <a:ext cx="777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2"/>
                </a:solidFill>
              </a:rPr>
              <a:t>Beyond comparing means; or, A taste of causality: “Difference in differences”</a:t>
            </a:r>
            <a:r>
              <a:rPr lang="en" sz="3500"/>
              <a:t> (2)</a:t>
            </a:r>
            <a:endParaRPr sz="3500"/>
          </a:p>
        </p:txBody>
      </p:sp>
      <p:pic>
        <p:nvPicPr>
          <p:cNvPr id="703" name="Google Shape;703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9050" y="1355600"/>
            <a:ext cx="3369875" cy="3236249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78"/>
          <p:cNvSpPr txBox="1"/>
          <p:nvPr>
            <p:ph idx="4294967295" type="body"/>
          </p:nvPr>
        </p:nvSpPr>
        <p:spPr>
          <a:xfrm>
            <a:off x="457200" y="1409050"/>
            <a:ext cx="5061900" cy="3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Elegant linear model with binary predictors:</a:t>
            </a:r>
            <a:br>
              <a:rPr lang="en" sz="2400">
                <a:latin typeface="Calibri"/>
                <a:ea typeface="Calibri"/>
                <a:cs typeface="Calibri"/>
                <a:sym typeface="Calibri"/>
              </a:rPr>
            </a:br>
            <a:r>
              <a:rPr b="1" i="1" lang="en" sz="2400"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1" baseline="-25000" i="1" lang="en" sz="2400"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1" i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b="1" i="1" lang="en" sz="24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 · treated</a:t>
            </a:r>
            <a:r>
              <a:rPr b="1" baseline="-25000" i="1" lang="en" sz="24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b="1" i="1" lang="en" sz="24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 · time2</a:t>
            </a:r>
            <a:r>
              <a:rPr b="1" baseline="-25000" i="1" lang="en" sz="2400">
                <a:latin typeface="Calibri"/>
                <a:ea typeface="Calibri"/>
                <a:cs typeface="Calibri"/>
                <a:sym typeface="Calibri"/>
              </a:rPr>
              <a:t>t</a:t>
            </a:r>
            <a:br>
              <a:rPr b="1" lang="en" sz="2400"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     + </a:t>
            </a:r>
            <a:r>
              <a:rPr b="1" i="1" lang="en" sz="24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 · (treated</a:t>
            </a:r>
            <a:r>
              <a:rPr b="1" baseline="-25000" i="1" lang="en" sz="24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 · time2</a:t>
            </a:r>
            <a:r>
              <a:rPr b="1" baseline="-25000" i="1" lang="en" sz="24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) + error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b="1" i="1" lang="en" sz="24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 = treatment effect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All of this with one single regression!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You get quantification of uncertainty (significance) for free!</a:t>
            </a:r>
            <a:br>
              <a:rPr lang="en" sz="2400">
                <a:latin typeface="Calibri"/>
                <a:ea typeface="Calibri"/>
                <a:cs typeface="Calibri"/>
                <a:sym typeface="Calibri"/>
              </a:rPr>
            </a:b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78"/>
          <p:cNvSpPr/>
          <p:nvPr/>
        </p:nvSpPr>
        <p:spPr>
          <a:xfrm>
            <a:off x="6379675" y="3570200"/>
            <a:ext cx="103800" cy="605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78"/>
          <p:cNvSpPr/>
          <p:nvPr/>
        </p:nvSpPr>
        <p:spPr>
          <a:xfrm>
            <a:off x="6362375" y="3120678"/>
            <a:ext cx="103800" cy="361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78"/>
          <p:cNvSpPr/>
          <p:nvPr/>
        </p:nvSpPr>
        <p:spPr>
          <a:xfrm>
            <a:off x="7929600" y="3120675"/>
            <a:ext cx="103800" cy="406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8" name="Google Shape;708;p78"/>
          <p:cNvCxnSpPr/>
          <p:nvPr/>
        </p:nvCxnSpPr>
        <p:spPr>
          <a:xfrm>
            <a:off x="6362375" y="3527301"/>
            <a:ext cx="15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09" name="Google Shape;709;p78"/>
          <p:cNvSpPr/>
          <p:nvPr/>
        </p:nvSpPr>
        <p:spPr>
          <a:xfrm>
            <a:off x="7929600" y="2358675"/>
            <a:ext cx="103800" cy="273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78"/>
          <p:cNvSpPr txBox="1"/>
          <p:nvPr/>
        </p:nvSpPr>
        <p:spPr>
          <a:xfrm>
            <a:off x="6510932" y="3613250"/>
            <a:ext cx="351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i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78"/>
          <p:cNvSpPr txBox="1"/>
          <p:nvPr/>
        </p:nvSpPr>
        <p:spPr>
          <a:xfrm>
            <a:off x="6484998" y="3003650"/>
            <a:ext cx="351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i="1" sz="24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78"/>
          <p:cNvSpPr txBox="1"/>
          <p:nvPr/>
        </p:nvSpPr>
        <p:spPr>
          <a:xfrm>
            <a:off x="8010599" y="3079850"/>
            <a:ext cx="351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i="1" sz="2400"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78"/>
          <p:cNvSpPr txBox="1"/>
          <p:nvPr/>
        </p:nvSpPr>
        <p:spPr>
          <a:xfrm>
            <a:off x="8010599" y="2207072"/>
            <a:ext cx="351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i="1" sz="240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4" name="Google Shape;714;p78"/>
          <p:cNvGrpSpPr/>
          <p:nvPr/>
        </p:nvGrpSpPr>
        <p:grpSpPr>
          <a:xfrm>
            <a:off x="1770525" y="1202700"/>
            <a:ext cx="5484551" cy="3969477"/>
            <a:chOff x="1770525" y="1202700"/>
            <a:chExt cx="5484551" cy="3969477"/>
          </a:xfrm>
        </p:grpSpPr>
        <p:pic>
          <p:nvPicPr>
            <p:cNvPr id="715" name="Google Shape;715;p7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90931" y="2358677"/>
              <a:ext cx="2564145" cy="281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6" name="Google Shape;716;p78"/>
            <p:cNvSpPr/>
            <p:nvPr/>
          </p:nvSpPr>
          <p:spPr>
            <a:xfrm>
              <a:off x="1770525" y="1202700"/>
              <a:ext cx="3665400" cy="857400"/>
            </a:xfrm>
            <a:prstGeom prst="wedgeRoundRectCallout">
              <a:avLst>
                <a:gd fmla="val 54343" name="adj1"/>
                <a:gd fmla="val 145200" name="adj2"/>
                <a:gd fmla="val 0" name="adj3"/>
              </a:avLst>
            </a:prstGeom>
            <a:solidFill>
              <a:srgbClr val="EFEFEF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100">
                  <a:latin typeface="Comic Sans MS"/>
                  <a:ea typeface="Comic Sans MS"/>
                  <a:cs typeface="Comic Sans MS"/>
                  <a:sym typeface="Comic Sans MS"/>
                </a:rPr>
                <a:t>What a treat!</a:t>
              </a:r>
              <a:endParaRPr sz="4100"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7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2" name="Google Shape;722;p79"/>
          <p:cNvSpPr txBox="1"/>
          <p:nvPr>
            <p:ph type="title"/>
          </p:nvPr>
        </p:nvSpPr>
        <p:spPr>
          <a:xfrm>
            <a:off x="685800" y="0"/>
            <a:ext cx="777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 bonanza of causality:</a:t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Next lecture!</a:t>
            </a:r>
            <a:endParaRPr sz="3500"/>
          </a:p>
        </p:txBody>
      </p:sp>
      <p:pic>
        <p:nvPicPr>
          <p:cNvPr id="723" name="Google Shape;723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0931" y="2358677"/>
            <a:ext cx="2564145" cy="28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79"/>
          <p:cNvSpPr/>
          <p:nvPr/>
        </p:nvSpPr>
        <p:spPr>
          <a:xfrm>
            <a:off x="1467175" y="1362150"/>
            <a:ext cx="4878000" cy="1152000"/>
          </a:xfrm>
          <a:prstGeom prst="wedgeRoundRectCallout">
            <a:avLst>
              <a:gd fmla="val 32454" name="adj1"/>
              <a:gd fmla="val 94397" name="adj2"/>
              <a:gd fmla="val 0" name="adj3"/>
            </a:avLst>
          </a:prstGeom>
          <a:solidFill>
            <a:srgbClr val="EFEFE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ic Sans MS"/>
                <a:ea typeface="Comic Sans MS"/>
                <a:cs typeface="Comic Sans MS"/>
                <a:sym typeface="Comic Sans MS"/>
              </a:rPr>
              <a:t>$#1t!, my banana is non-linear…</a:t>
            </a:r>
            <a:endParaRPr sz="3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80"/>
          <p:cNvSpPr txBox="1"/>
          <p:nvPr>
            <p:ph idx="1" type="body"/>
          </p:nvPr>
        </p:nvSpPr>
        <p:spPr>
          <a:xfrm>
            <a:off x="457200" y="721450"/>
            <a:ext cx="8229600" cy="39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Linear regression as a tool for comparing means across subgroups of data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How? Read group means off from fitted coefficients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Advantages over plain comparison of means “by hand”: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Accounting for correlations among predictors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Quantification of uncertainty (significance) “for free”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Additive vs. multiplicative model: all it takes is a log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Caveat emptor: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Model must be appropriately specified, else nonsense results → stay critical, run diagnostics (e.g., </a:t>
            </a:r>
            <a:r>
              <a:rPr i="1" lang="en"/>
              <a:t>R</a:t>
            </a:r>
            <a:r>
              <a:rPr baseline="30000" lang="en"/>
              <a:t>2</a:t>
            </a:r>
            <a:r>
              <a:rPr lang="en"/>
              <a:t>, data viz)</a:t>
            </a:r>
            <a:endParaRPr/>
          </a:p>
        </p:txBody>
      </p:sp>
      <p:sp>
        <p:nvSpPr>
          <p:cNvPr id="730" name="Google Shape;730;p80"/>
          <p:cNvSpPr txBox="1"/>
          <p:nvPr>
            <p:ph type="title"/>
          </p:nvPr>
        </p:nvSpPr>
        <p:spPr>
          <a:xfrm>
            <a:off x="685800" y="0"/>
            <a:ext cx="777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Summary</a:t>
            </a:r>
            <a:endParaRPr baseline="30000" sz="3500"/>
          </a:p>
        </p:txBody>
      </p:sp>
      <p:sp>
        <p:nvSpPr>
          <p:cNvPr id="731" name="Google Shape;731;p80"/>
          <p:cNvSpPr txBox="1"/>
          <p:nvPr/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81"/>
          <p:cNvSpPr txBox="1"/>
          <p:nvPr>
            <p:ph idx="12" type="sldNum"/>
          </p:nvPr>
        </p:nvSpPr>
        <p:spPr>
          <a:xfrm>
            <a:off x="6851525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7" name="Google Shape;737;p81"/>
          <p:cNvPicPr preferRelativeResize="0"/>
          <p:nvPr/>
        </p:nvPicPr>
        <p:blipFill rotWithShape="1">
          <a:blip r:embed="rId3">
            <a:alphaModFix/>
          </a:blip>
          <a:srcRect b="0" l="0" r="0" t="12960"/>
          <a:stretch/>
        </p:blipFill>
        <p:spPr>
          <a:xfrm>
            <a:off x="0" y="1336853"/>
            <a:ext cx="9144000" cy="3780523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81"/>
          <p:cNvSpPr/>
          <p:nvPr/>
        </p:nvSpPr>
        <p:spPr>
          <a:xfrm rot="-5401127">
            <a:off x="6809274" y="1427051"/>
            <a:ext cx="915000" cy="957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Course eval (“indicative feedback”) open until 22 Oct</a:t>
            </a:r>
            <a:br>
              <a:rPr lang="en" sz="2900"/>
            </a:br>
            <a:r>
              <a:rPr lang="en" sz="2900"/>
              <a:t>Go to </a:t>
            </a:r>
            <a:r>
              <a:rPr lang="en" sz="2900" u="sng">
                <a:solidFill>
                  <a:schemeClr val="hlink"/>
                </a:solidFill>
                <a:hlinkClick r:id="rId4"/>
              </a:rPr>
              <a:t>https://isa.epfl.ch</a:t>
            </a:r>
            <a:r>
              <a:rPr lang="en" sz="2900"/>
              <a:t> now!</a:t>
            </a:r>
            <a:endParaRPr sz="29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82"/>
          <p:cNvSpPr txBox="1"/>
          <p:nvPr/>
        </p:nvSpPr>
        <p:spPr>
          <a:xfrm>
            <a:off x="303300" y="1166300"/>
            <a:ext cx="8662800" cy="3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Give us feedback on this lecture here: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https://go.epfl.ch/ada2023-lec5-feedback</a:t>
            </a:r>
            <a:r>
              <a:rPr lang="en" sz="2400"/>
              <a:t>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What did you (not) like about this lecture?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What was (not) well explained?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On what would you like more (fewer) details?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5" name="Google Shape;745;p82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Feedback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6" name="Google Shape;746;p8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83"/>
          <p:cNvSpPr txBox="1"/>
          <p:nvPr>
            <p:ph idx="1" type="body"/>
          </p:nvPr>
        </p:nvSpPr>
        <p:spPr>
          <a:xfrm>
            <a:off x="352697" y="1270525"/>
            <a:ext cx="78327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Much of the material in this lecture is based on Andrew Gelman and Jennifer Hill’s great book “Data Analysis Using Regression and Multilevel/Hierarchical Models”, available for free 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here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1600"/>
              </a:spcAft>
              <a:buSzPts val="2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For a neat and gentle written intro to linear regression, especially check out chapters 3 and 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8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3" name="Google Shape;753;p83"/>
          <p:cNvSpPr txBox="1"/>
          <p:nvPr>
            <p:ph type="title"/>
          </p:nvPr>
        </p:nvSpPr>
        <p:spPr>
          <a:xfrm>
            <a:off x="685800" y="0"/>
            <a:ext cx="777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500">
                <a:latin typeface="Calibri"/>
                <a:ea typeface="Calibri"/>
                <a:cs typeface="Calibri"/>
                <a:sym typeface="Calibri"/>
              </a:rPr>
              <a:t>Credits</a:t>
            </a:r>
            <a:endParaRPr b="0" baseline="30000" sz="3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84"/>
          <p:cNvSpPr txBox="1"/>
          <p:nvPr>
            <p:ph idx="1" type="body"/>
          </p:nvPr>
        </p:nvSpPr>
        <p:spPr>
          <a:xfrm>
            <a:off x="457200" y="1020050"/>
            <a:ext cx="8229600" cy="3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Interpretation of coefficient of logarithmic predictor: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Multiplicative</a:t>
            </a:r>
            <a:r>
              <a:rPr lang="en"/>
              <a:t> i</a:t>
            </a:r>
            <a:r>
              <a:rPr lang="en"/>
              <a:t>ncrease by 1% in predictor </a:t>
            </a:r>
            <a:r>
              <a:rPr i="1" lang="en">
                <a:solidFill>
                  <a:schemeClr val="dk2"/>
                </a:solidFill>
              </a:rPr>
              <a:t>X</a:t>
            </a:r>
            <a:r>
              <a:rPr baseline="-25000" i="1" lang="en">
                <a:solidFill>
                  <a:schemeClr val="dk2"/>
                </a:solidFill>
              </a:rPr>
              <a:t>·</a:t>
            </a:r>
            <a:r>
              <a:rPr baseline="-25000" lang="en">
                <a:solidFill>
                  <a:schemeClr val="dk2"/>
                </a:solidFill>
              </a:rPr>
              <a:t>1</a:t>
            </a:r>
            <a:r>
              <a:rPr lang="en">
                <a:solidFill>
                  <a:schemeClr val="dk2"/>
                </a:solidFill>
              </a:rPr>
              <a:t> is associated with a </a:t>
            </a:r>
            <a:r>
              <a:rPr b="1" lang="en">
                <a:solidFill>
                  <a:schemeClr val="dk2"/>
                </a:solidFill>
              </a:rPr>
              <a:t>multiplicative</a:t>
            </a:r>
            <a:r>
              <a:rPr lang="en">
                <a:solidFill>
                  <a:schemeClr val="dk2"/>
                </a:solidFill>
              </a:rPr>
              <a:t> increase by </a:t>
            </a:r>
            <a:r>
              <a:rPr i="1" lang="en">
                <a:solidFill>
                  <a:schemeClr val="dk2"/>
                </a:solidFill>
              </a:rPr>
              <a:t>b</a:t>
            </a:r>
            <a:r>
              <a:rPr baseline="-25000" lang="en">
                <a:solidFill>
                  <a:schemeClr val="dk2"/>
                </a:solidFill>
              </a:rPr>
              <a:t>1</a:t>
            </a:r>
            <a:r>
              <a:rPr lang="en">
                <a:solidFill>
                  <a:schemeClr val="dk2"/>
                </a:solidFill>
              </a:rPr>
              <a:t>% in the outcome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>
                <a:solidFill>
                  <a:schemeClr val="dk2"/>
                </a:solidFill>
              </a:rPr>
              <a:t>Why?</a:t>
            </a:r>
            <a:endParaRPr>
              <a:solidFill>
                <a:schemeClr val="dk2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</a:pPr>
            <a:r>
              <a:rPr lang="en">
                <a:solidFill>
                  <a:schemeClr val="dk2"/>
                </a:solidFill>
              </a:rPr>
              <a:t>log(</a:t>
            </a:r>
            <a:r>
              <a:rPr i="1" lang="en">
                <a:solidFill>
                  <a:schemeClr val="dk2"/>
                </a:solidFill>
              </a:rPr>
              <a:t>y</a:t>
            </a:r>
            <a:r>
              <a:rPr lang="en">
                <a:solidFill>
                  <a:schemeClr val="dk2"/>
                </a:solidFill>
              </a:rPr>
              <a:t>) = </a:t>
            </a:r>
            <a:r>
              <a:rPr i="1" lang="en">
                <a:solidFill>
                  <a:schemeClr val="dk2"/>
                </a:solidFill>
              </a:rPr>
              <a:t>a</a:t>
            </a:r>
            <a:r>
              <a:rPr lang="en">
                <a:solidFill>
                  <a:schemeClr val="dk2"/>
                </a:solidFill>
              </a:rPr>
              <a:t> + </a:t>
            </a:r>
            <a:r>
              <a:rPr i="1" lang="en">
                <a:solidFill>
                  <a:schemeClr val="dk2"/>
                </a:solidFill>
              </a:rPr>
              <a:t>b</a:t>
            </a:r>
            <a:r>
              <a:rPr lang="en">
                <a:solidFill>
                  <a:schemeClr val="dk2"/>
                </a:solidFill>
              </a:rPr>
              <a:t> log(</a:t>
            </a:r>
            <a:r>
              <a:rPr i="1" lang="en">
                <a:solidFill>
                  <a:schemeClr val="dk2"/>
                </a:solidFill>
              </a:rPr>
              <a:t>X</a:t>
            </a:r>
            <a:r>
              <a:rPr lang="en">
                <a:solidFill>
                  <a:schemeClr val="dk2"/>
                </a:solidFill>
              </a:rPr>
              <a:t>) ⇒ </a:t>
            </a:r>
            <a:r>
              <a:rPr i="1" lang="en">
                <a:solidFill>
                  <a:schemeClr val="dk2"/>
                </a:solidFill>
              </a:rPr>
              <a:t>y</a:t>
            </a:r>
            <a:r>
              <a:rPr lang="en">
                <a:solidFill>
                  <a:schemeClr val="dk2"/>
                </a:solidFill>
              </a:rPr>
              <a:t> = exp(</a:t>
            </a:r>
            <a:r>
              <a:rPr i="1" lang="en">
                <a:solidFill>
                  <a:schemeClr val="dk2"/>
                </a:solidFill>
              </a:rPr>
              <a:t>a</a:t>
            </a:r>
            <a:r>
              <a:rPr lang="en">
                <a:solidFill>
                  <a:schemeClr val="dk2"/>
                </a:solidFill>
              </a:rPr>
              <a:t>) * </a:t>
            </a:r>
            <a:r>
              <a:rPr i="1" lang="en">
                <a:solidFill>
                  <a:schemeClr val="dk2"/>
                </a:solidFill>
              </a:rPr>
              <a:t>X</a:t>
            </a:r>
            <a:r>
              <a:rPr baseline="30000" i="1" lang="en">
                <a:solidFill>
                  <a:schemeClr val="dk2"/>
                </a:solidFill>
              </a:rPr>
              <a:t>b</a:t>
            </a:r>
            <a:endParaRPr baseline="30000" i="1">
              <a:solidFill>
                <a:schemeClr val="dk2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</a:pPr>
            <a:r>
              <a:rPr lang="en">
                <a:solidFill>
                  <a:schemeClr val="dk2"/>
                </a:solidFill>
              </a:rPr>
              <a:t>Multiplying </a:t>
            </a:r>
            <a:r>
              <a:rPr i="1" lang="en">
                <a:solidFill>
                  <a:schemeClr val="dk2"/>
                </a:solidFill>
              </a:rPr>
              <a:t>X</a:t>
            </a:r>
            <a:r>
              <a:rPr lang="en">
                <a:solidFill>
                  <a:schemeClr val="dk2"/>
                </a:solidFill>
              </a:rPr>
              <a:t> by a factor </a:t>
            </a:r>
            <a:r>
              <a:rPr i="1" lang="en">
                <a:solidFill>
                  <a:schemeClr val="dk2"/>
                </a:solidFill>
              </a:rPr>
              <a:t>c</a:t>
            </a:r>
            <a:r>
              <a:rPr lang="en">
                <a:solidFill>
                  <a:schemeClr val="dk2"/>
                </a:solidFill>
              </a:rPr>
              <a:t> multiplies </a:t>
            </a:r>
            <a:r>
              <a:rPr i="1" lang="en">
                <a:solidFill>
                  <a:schemeClr val="dk2"/>
                </a:solidFill>
              </a:rPr>
              <a:t>y</a:t>
            </a:r>
            <a:r>
              <a:rPr lang="en">
                <a:solidFill>
                  <a:schemeClr val="dk2"/>
                </a:solidFill>
              </a:rPr>
              <a:t> by a factor of </a:t>
            </a:r>
            <a:r>
              <a:rPr i="1" lang="en">
                <a:solidFill>
                  <a:schemeClr val="dk2"/>
                </a:solidFill>
              </a:rPr>
              <a:t>c</a:t>
            </a:r>
            <a:r>
              <a:rPr baseline="30000" i="1" lang="en">
                <a:solidFill>
                  <a:schemeClr val="dk2"/>
                </a:solidFill>
              </a:rPr>
              <a:t>b</a:t>
            </a:r>
            <a:endParaRPr>
              <a:solidFill>
                <a:schemeClr val="dk2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</a:pPr>
            <a:r>
              <a:rPr i="1" lang="en">
                <a:solidFill>
                  <a:schemeClr val="dk2"/>
                </a:solidFill>
              </a:rPr>
              <a:t>c</a:t>
            </a:r>
            <a:r>
              <a:rPr baseline="30000" i="1" lang="en">
                <a:solidFill>
                  <a:schemeClr val="dk2"/>
                </a:solidFill>
              </a:rPr>
              <a:t>b</a:t>
            </a:r>
            <a:r>
              <a:rPr lang="en">
                <a:solidFill>
                  <a:schemeClr val="dk2"/>
                </a:solidFill>
              </a:rPr>
              <a:t> ≈ 1 + </a:t>
            </a:r>
            <a:r>
              <a:rPr i="1" lang="en">
                <a:solidFill>
                  <a:schemeClr val="dk2"/>
                </a:solidFill>
              </a:rPr>
              <a:t>b</a:t>
            </a:r>
            <a:r>
              <a:rPr lang="en">
                <a:solidFill>
                  <a:schemeClr val="dk2"/>
                </a:solidFill>
              </a:rPr>
              <a:t>*(</a:t>
            </a:r>
            <a:r>
              <a:rPr i="1" lang="en">
                <a:solidFill>
                  <a:schemeClr val="dk2"/>
                </a:solidFill>
              </a:rPr>
              <a:t>c</a:t>
            </a:r>
            <a:r>
              <a:rPr lang="en">
                <a:solidFill>
                  <a:schemeClr val="dk2"/>
                </a:solidFill>
              </a:rPr>
              <a:t>–1) for </a:t>
            </a:r>
            <a:r>
              <a:rPr i="1" lang="en">
                <a:solidFill>
                  <a:schemeClr val="dk2"/>
                </a:solidFill>
              </a:rPr>
              <a:t>c</a:t>
            </a:r>
            <a:r>
              <a:rPr lang="en">
                <a:solidFill>
                  <a:schemeClr val="dk2"/>
                </a:solidFill>
              </a:rPr>
              <a:t> ≈ 1 (hint: Taylor approximation!)</a:t>
            </a:r>
            <a:endParaRPr>
              <a:solidFill>
                <a:schemeClr val="dk2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</a:pPr>
            <a:r>
              <a:rPr lang="en">
                <a:solidFill>
                  <a:schemeClr val="dk2"/>
                </a:solidFill>
              </a:rPr>
              <a:t>Example when using </a:t>
            </a:r>
            <a:r>
              <a:rPr i="1" lang="en">
                <a:solidFill>
                  <a:schemeClr val="dk2"/>
                </a:solidFill>
              </a:rPr>
              <a:t>c</a:t>
            </a:r>
            <a:r>
              <a:rPr lang="en">
                <a:solidFill>
                  <a:schemeClr val="dk2"/>
                </a:solidFill>
              </a:rPr>
              <a:t> = 1.01 (i.e., increase by 1%):</a:t>
            </a:r>
            <a:br>
              <a:rPr lang="en">
                <a:solidFill>
                  <a:schemeClr val="dk2"/>
                </a:solidFill>
              </a:rPr>
            </a:br>
            <a:r>
              <a:rPr i="1" lang="en">
                <a:solidFill>
                  <a:schemeClr val="dk2"/>
                </a:solidFill>
              </a:rPr>
              <a:t>b</a:t>
            </a:r>
            <a:r>
              <a:rPr lang="en">
                <a:solidFill>
                  <a:schemeClr val="dk2"/>
                </a:solidFill>
              </a:rPr>
              <a:t> = 2 ⇒ increasing </a:t>
            </a:r>
            <a:r>
              <a:rPr i="1" lang="en">
                <a:solidFill>
                  <a:schemeClr val="dk2"/>
                </a:solidFill>
              </a:rPr>
              <a:t>X</a:t>
            </a:r>
            <a:r>
              <a:rPr lang="en">
                <a:solidFill>
                  <a:schemeClr val="dk2"/>
                </a:solidFill>
              </a:rPr>
              <a:t> by 1% increases </a:t>
            </a:r>
            <a:r>
              <a:rPr i="1" lang="en">
                <a:solidFill>
                  <a:schemeClr val="dk2"/>
                </a:solidFill>
              </a:rPr>
              <a:t>y</a:t>
            </a:r>
            <a:r>
              <a:rPr lang="en">
                <a:solidFill>
                  <a:schemeClr val="dk2"/>
                </a:solidFill>
              </a:rPr>
              <a:t> by 2%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59" name="Google Shape;759;p84"/>
          <p:cNvSpPr txBox="1"/>
          <p:nvPr>
            <p:ph type="title"/>
          </p:nvPr>
        </p:nvSpPr>
        <p:spPr>
          <a:xfrm>
            <a:off x="162650" y="0"/>
            <a:ext cx="882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Bonus: </a:t>
            </a:r>
            <a:r>
              <a:rPr lang="en" sz="3500"/>
              <a:t>Logarithmic outcomes and predictors</a:t>
            </a:r>
            <a:endParaRPr baseline="30000" sz="3500"/>
          </a:p>
        </p:txBody>
      </p:sp>
      <p:sp>
        <p:nvSpPr>
          <p:cNvPr id="760" name="Google Shape;760;p84"/>
          <p:cNvSpPr txBox="1"/>
          <p:nvPr/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352697" y="1270525"/>
            <a:ext cx="78327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Much of the material in this lecture is based on Andrew Gelman and Jennifer Hill’s great book “Data Analysis Using Regression and Multilevel/Hierarchical Models”, available for free 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here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1600"/>
              </a:spcAft>
              <a:buSzPts val="2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For a neat and gentle written intro to linear regression, especially check out chapters 3 and 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34"/>
          <p:cNvSpPr txBox="1"/>
          <p:nvPr>
            <p:ph type="title"/>
          </p:nvPr>
        </p:nvSpPr>
        <p:spPr>
          <a:xfrm>
            <a:off x="685800" y="0"/>
            <a:ext cx="777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500">
                <a:latin typeface="Calibri"/>
                <a:ea typeface="Calibri"/>
                <a:cs typeface="Calibri"/>
                <a:sym typeface="Calibri"/>
              </a:rPr>
              <a:t>Credits</a:t>
            </a:r>
            <a:endParaRPr b="0" baseline="30000" sz="3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idx="12" type="sldNum"/>
          </p:nvPr>
        </p:nvSpPr>
        <p:spPr>
          <a:xfrm>
            <a:off x="6851525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5"/>
          <p:cNvSpPr txBox="1"/>
          <p:nvPr>
            <p:ph type="title"/>
          </p:nvPr>
        </p:nvSpPr>
        <p:spPr>
          <a:xfrm>
            <a:off x="457200" y="1143000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2"/>
                </a:solidFill>
              </a:rPr>
              <a:t>What you should already know about linear regression</a:t>
            </a:r>
            <a:endParaRPr sz="4000"/>
          </a:p>
        </p:txBody>
      </p:sp>
      <p:grpSp>
        <p:nvGrpSpPr>
          <p:cNvPr id="197" name="Google Shape;197;p35"/>
          <p:cNvGrpSpPr/>
          <p:nvPr/>
        </p:nvGrpSpPr>
        <p:grpSpPr>
          <a:xfrm>
            <a:off x="979300" y="2590700"/>
            <a:ext cx="7518710" cy="2405325"/>
            <a:chOff x="979300" y="2590700"/>
            <a:chExt cx="7518710" cy="2405325"/>
          </a:xfrm>
        </p:grpSpPr>
        <p:sp>
          <p:nvSpPr>
            <p:cNvPr id="198" name="Google Shape;198;p35"/>
            <p:cNvSpPr txBox="1"/>
            <p:nvPr/>
          </p:nvSpPr>
          <p:spPr>
            <a:xfrm>
              <a:off x="2844365" y="2685550"/>
              <a:ext cx="3022500" cy="2300100"/>
            </a:xfrm>
            <a:prstGeom prst="rect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latin typeface="Helvetica Neue"/>
                  <a:ea typeface="Helvetica Neue"/>
                  <a:cs typeface="Helvetica Neue"/>
                  <a:sym typeface="Helvetica Neue"/>
                </a:rPr>
                <a:t>POLLING TIME</a:t>
              </a:r>
              <a:endParaRPr b="1" sz="26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-330200" lvl="0" marL="457200" rtl="0" algn="l">
                <a:spcBef>
                  <a:spcPts val="0"/>
                </a:spcBef>
                <a:spcAft>
                  <a:spcPts val="0"/>
                </a:spcAft>
                <a:buSzPts val="1600"/>
                <a:buFont typeface="Helvetica Neue"/>
                <a:buChar char="●"/>
              </a:pPr>
              <a:r>
                <a:rPr b="1" lang="en" sz="1600">
                  <a:latin typeface="Helvetica Neue"/>
                  <a:ea typeface="Helvetica Neue"/>
                  <a:cs typeface="Helvetica Neue"/>
                  <a:sym typeface="Helvetica Neue"/>
                </a:rPr>
                <a:t>“How familiar are you with linear regression?”</a:t>
              </a:r>
              <a:endParaRPr b="1" sz="16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-330200" lvl="0" marL="457200" rtl="0" algn="l">
                <a:spcBef>
                  <a:spcPts val="0"/>
                </a:spcBef>
                <a:spcAft>
                  <a:spcPts val="0"/>
                </a:spcAft>
                <a:buSzPts val="1600"/>
                <a:buFont typeface="Helvetica Neue"/>
                <a:buChar char="●"/>
              </a:pPr>
              <a:r>
                <a:rPr lang="en" sz="16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Scan QR code or go to</a:t>
              </a:r>
              <a:br>
                <a:rPr lang="en" sz="16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</a:br>
              <a:r>
                <a:rPr lang="en" sz="1600" u="sng">
                  <a:solidFill>
                    <a:srgbClr val="0277BD"/>
                  </a:solidFill>
                  <a:latin typeface="Helvetica Neue"/>
                  <a:ea typeface="Helvetica Neue"/>
                  <a:cs typeface="Helvetica Neue"/>
                  <a:sym typeface="Helvetica Neue"/>
                  <a:hlinkClick r:id="rId3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https://web.speakup.info/room/join/66626</a:t>
              </a:r>
              <a:endParaRPr sz="16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199" name="Google Shape;199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79300" y="2590700"/>
              <a:ext cx="1294775" cy="2405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" name="Google Shape;200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91447" y="2627393"/>
              <a:ext cx="2106563" cy="210658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idx="1" type="body"/>
          </p:nvPr>
        </p:nvSpPr>
        <p:spPr>
          <a:xfrm>
            <a:off x="457200" y="857400"/>
            <a:ext cx="8229600" cy="40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1" lang="en"/>
              <a:t>Given:</a:t>
            </a:r>
            <a:r>
              <a:rPr lang="en"/>
              <a:t> </a:t>
            </a:r>
            <a:r>
              <a:rPr i="1" lang="en"/>
              <a:t>n</a:t>
            </a:r>
            <a:r>
              <a:rPr lang="en"/>
              <a:t> data points (</a:t>
            </a:r>
            <a:r>
              <a:rPr i="1" lang="en">
                <a:solidFill>
                  <a:schemeClr val="dk2"/>
                </a:solidFill>
              </a:rPr>
              <a:t>X</a:t>
            </a:r>
            <a:r>
              <a:rPr baseline="-25000" i="1" lang="en">
                <a:solidFill>
                  <a:schemeClr val="dk2"/>
                </a:solidFill>
              </a:rPr>
              <a:t>i</a:t>
            </a:r>
            <a:r>
              <a:rPr lang="en">
                <a:solidFill>
                  <a:schemeClr val="dk2"/>
                </a:solidFill>
              </a:rPr>
              <a:t>, </a:t>
            </a:r>
            <a:r>
              <a:rPr i="1" lang="en">
                <a:solidFill>
                  <a:schemeClr val="dk2"/>
                </a:solidFill>
              </a:rPr>
              <a:t>y</a:t>
            </a:r>
            <a:r>
              <a:rPr baseline="-25000" i="1" lang="en">
                <a:solidFill>
                  <a:schemeClr val="dk2"/>
                </a:solidFill>
              </a:rPr>
              <a:t>i</a:t>
            </a:r>
            <a:r>
              <a:rPr lang="en"/>
              <a:t>), where </a:t>
            </a:r>
            <a:r>
              <a:rPr i="1" lang="en">
                <a:solidFill>
                  <a:schemeClr val="dk2"/>
                </a:solidFill>
              </a:rPr>
              <a:t>X</a:t>
            </a:r>
            <a:r>
              <a:rPr baseline="-25000" i="1" lang="en">
                <a:solidFill>
                  <a:schemeClr val="dk2"/>
                </a:solidFill>
              </a:rPr>
              <a:t>i</a:t>
            </a:r>
            <a:r>
              <a:rPr lang="en">
                <a:solidFill>
                  <a:schemeClr val="dk2"/>
                </a:solidFill>
              </a:rPr>
              <a:t> is </a:t>
            </a:r>
            <a:r>
              <a:rPr i="1" lang="en">
                <a:solidFill>
                  <a:schemeClr val="dk2"/>
                </a:solidFill>
              </a:rPr>
              <a:t>k</a:t>
            </a:r>
            <a:r>
              <a:rPr lang="en">
                <a:solidFill>
                  <a:schemeClr val="dk2"/>
                </a:solidFill>
              </a:rPr>
              <a:t>-dimensional vector of predictors (a.k.a. features) </a:t>
            </a:r>
            <a:r>
              <a:rPr lang="en">
                <a:solidFill>
                  <a:schemeClr val="dk2"/>
                </a:solidFill>
              </a:rPr>
              <a:t>of </a:t>
            </a:r>
            <a:r>
              <a:rPr i="1" lang="en">
                <a:solidFill>
                  <a:schemeClr val="dk2"/>
                </a:solidFill>
              </a:rPr>
              <a:t>i</a:t>
            </a:r>
            <a:r>
              <a:rPr lang="en">
                <a:solidFill>
                  <a:schemeClr val="dk2"/>
                </a:solidFill>
              </a:rPr>
              <a:t>-th data point</a:t>
            </a:r>
            <a:r>
              <a:rPr lang="en">
                <a:solidFill>
                  <a:schemeClr val="dk2"/>
                </a:solidFill>
              </a:rPr>
              <a:t>, and </a:t>
            </a:r>
            <a:r>
              <a:rPr i="1" lang="en">
                <a:solidFill>
                  <a:schemeClr val="dk2"/>
                </a:solidFill>
              </a:rPr>
              <a:t>y</a:t>
            </a:r>
            <a:r>
              <a:rPr baseline="-25000" i="1" lang="en">
                <a:solidFill>
                  <a:schemeClr val="dk2"/>
                </a:solidFill>
              </a:rPr>
              <a:t>i</a:t>
            </a:r>
            <a:r>
              <a:rPr lang="en">
                <a:solidFill>
                  <a:schemeClr val="dk2"/>
                </a:solidFill>
              </a:rPr>
              <a:t> is scalar outcome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Goal:</a:t>
            </a:r>
            <a:r>
              <a:rPr lang="en"/>
              <a:t> </a:t>
            </a:r>
            <a:r>
              <a:rPr lang="en">
                <a:solidFill>
                  <a:schemeClr val="dk2"/>
                </a:solidFill>
              </a:rPr>
              <a:t>find the optimal coefficient vector 𝛽 = (𝛽</a:t>
            </a:r>
            <a:r>
              <a:rPr baseline="-25000" lang="en">
                <a:solidFill>
                  <a:schemeClr val="dk2"/>
                </a:solidFill>
              </a:rPr>
              <a:t>1</a:t>
            </a:r>
            <a:r>
              <a:rPr lang="en">
                <a:solidFill>
                  <a:schemeClr val="dk2"/>
                </a:solidFill>
              </a:rPr>
              <a:t>, …, 𝛽</a:t>
            </a:r>
            <a:r>
              <a:rPr baseline="-25000" i="1" lang="en">
                <a:solidFill>
                  <a:schemeClr val="dk2"/>
                </a:solidFill>
              </a:rPr>
              <a:t>k</a:t>
            </a:r>
            <a:r>
              <a:rPr lang="en">
                <a:solidFill>
                  <a:schemeClr val="dk2"/>
                </a:solidFill>
              </a:rPr>
              <a:t>) for approximating the </a:t>
            </a:r>
            <a:r>
              <a:rPr i="1" lang="en">
                <a:solidFill>
                  <a:schemeClr val="dk2"/>
                </a:solidFill>
              </a:rPr>
              <a:t>y</a:t>
            </a:r>
            <a:r>
              <a:rPr baseline="-25000" i="1" lang="en">
                <a:solidFill>
                  <a:schemeClr val="dk2"/>
                </a:solidFill>
              </a:rPr>
              <a:t>i</a:t>
            </a:r>
            <a:r>
              <a:rPr lang="en">
                <a:solidFill>
                  <a:schemeClr val="dk2"/>
                </a:solidFill>
              </a:rPr>
              <a:t>’s as a linear function of the </a:t>
            </a:r>
            <a:r>
              <a:rPr i="1" lang="en">
                <a:solidFill>
                  <a:schemeClr val="dk2"/>
                </a:solidFill>
              </a:rPr>
              <a:t>X</a:t>
            </a:r>
            <a:r>
              <a:rPr baseline="-25000" i="1" lang="en">
                <a:solidFill>
                  <a:schemeClr val="dk2"/>
                </a:solidFill>
              </a:rPr>
              <a:t>i</a:t>
            </a:r>
            <a:r>
              <a:rPr lang="en">
                <a:solidFill>
                  <a:schemeClr val="dk2"/>
                </a:solidFill>
              </a:rPr>
              <a:t>’s:</a:t>
            </a:r>
            <a:br>
              <a:rPr lang="en">
                <a:solidFill>
                  <a:schemeClr val="dk2"/>
                </a:solidFill>
              </a:rPr>
            </a:br>
            <a:br>
              <a:rPr lang="en">
                <a:solidFill>
                  <a:schemeClr val="dk2"/>
                </a:solidFill>
              </a:rPr>
            </a:b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where 𝜖</a:t>
            </a:r>
            <a:r>
              <a:rPr baseline="-25000" i="1" lang="en">
                <a:solidFill>
                  <a:schemeClr val="dk2"/>
                </a:solidFill>
              </a:rPr>
              <a:t>i</a:t>
            </a:r>
            <a:r>
              <a:rPr lang="en">
                <a:solidFill>
                  <a:schemeClr val="dk2"/>
                </a:solidFill>
              </a:rPr>
              <a:t> are error terms that should be as small as possible</a:t>
            </a:r>
            <a:endParaRPr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i="1" lang="en">
                <a:solidFill>
                  <a:schemeClr val="dk2"/>
                </a:solidFill>
              </a:rPr>
              <a:t>X</a:t>
            </a:r>
            <a:r>
              <a:rPr baseline="-25000" i="1" lang="en">
                <a:solidFill>
                  <a:schemeClr val="dk2"/>
                </a:solidFill>
              </a:rPr>
              <a:t>i</a:t>
            </a:r>
            <a:r>
              <a:rPr baseline="-25000" lang="en">
                <a:solidFill>
                  <a:schemeClr val="dk2"/>
                </a:solidFill>
              </a:rPr>
              <a:t>1</a:t>
            </a:r>
            <a:r>
              <a:rPr lang="en">
                <a:solidFill>
                  <a:schemeClr val="dk2"/>
                </a:solidFill>
              </a:rPr>
              <a:t> usually the constant 1 (by def) ⇒ 𝛽</a:t>
            </a:r>
            <a:r>
              <a:rPr baseline="-25000" lang="en">
                <a:solidFill>
                  <a:schemeClr val="dk2"/>
                </a:solidFill>
              </a:rPr>
              <a:t>1</a:t>
            </a:r>
            <a:r>
              <a:rPr lang="en">
                <a:solidFill>
                  <a:schemeClr val="dk2"/>
                </a:solidFill>
              </a:rPr>
              <a:t> a constant intercept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6" name="Google Shape;206;p36"/>
          <p:cNvSpPr txBox="1"/>
          <p:nvPr>
            <p:ph idx="12" type="sldNum"/>
          </p:nvPr>
        </p:nvSpPr>
        <p:spPr>
          <a:xfrm>
            <a:off x="6851525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36"/>
          <p:cNvSpPr txBox="1"/>
          <p:nvPr>
            <p:ph type="title"/>
          </p:nvPr>
        </p:nvSpPr>
        <p:spPr>
          <a:xfrm>
            <a:off x="685800" y="0"/>
            <a:ext cx="7772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Linear regression as you know it</a:t>
            </a:r>
            <a:endParaRPr sz="3500"/>
          </a:p>
        </p:txBody>
      </p:sp>
      <p:pic>
        <p:nvPicPr>
          <p:cNvPr id="208" name="Google Shape;2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625" y="3143469"/>
            <a:ext cx="6596680" cy="857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9" name="Google Shape;209;p36"/>
          <p:cNvGrpSpPr/>
          <p:nvPr/>
        </p:nvGrpSpPr>
        <p:grpSpPr>
          <a:xfrm>
            <a:off x="2740325" y="2981474"/>
            <a:ext cx="6206732" cy="621676"/>
            <a:chOff x="2740325" y="2981474"/>
            <a:chExt cx="6206732" cy="621676"/>
          </a:xfrm>
        </p:grpSpPr>
        <p:sp>
          <p:nvSpPr>
            <p:cNvPr id="210" name="Google Shape;210;p36"/>
            <p:cNvSpPr/>
            <p:nvPr/>
          </p:nvSpPr>
          <p:spPr>
            <a:xfrm>
              <a:off x="2740325" y="2981474"/>
              <a:ext cx="1391775" cy="294800"/>
            </a:xfrm>
            <a:custGeom>
              <a:rect b="b" l="l" r="r" t="t"/>
              <a:pathLst>
                <a:path extrusionOk="0" h="11792" w="55671">
                  <a:moveTo>
                    <a:pt x="0" y="10063"/>
                  </a:moveTo>
                  <a:cubicBezTo>
                    <a:pt x="4783" y="8392"/>
                    <a:pt x="19422" y="-252"/>
                    <a:pt x="28700" y="36"/>
                  </a:cubicBezTo>
                  <a:cubicBezTo>
                    <a:pt x="37979" y="324"/>
                    <a:pt x="51176" y="9833"/>
                    <a:pt x="55671" y="11792"/>
                  </a:cubicBezTo>
                </a:path>
              </a:pathLst>
            </a:cu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sp>
          <p:nvSpPr>
            <p:cNvPr id="211" name="Google Shape;211;p36"/>
            <p:cNvSpPr txBox="1"/>
            <p:nvPr/>
          </p:nvSpPr>
          <p:spPr>
            <a:xfrm>
              <a:off x="4140757" y="3097950"/>
              <a:ext cx="4806300" cy="50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Scalar product (a.k.a. </a:t>
              </a:r>
              <a:r>
                <a:rPr lang="en" sz="19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lang="en" sz="19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ot product) of 2 vectors</a:t>
              </a:r>
              <a:endParaRPr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idx="12" type="sldNum"/>
          </p:nvPr>
        </p:nvSpPr>
        <p:spPr>
          <a:xfrm>
            <a:off x="8223125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37"/>
          <p:cNvSpPr txBox="1"/>
          <p:nvPr>
            <p:ph type="title"/>
          </p:nvPr>
        </p:nvSpPr>
        <p:spPr>
          <a:xfrm>
            <a:off x="685800" y="0"/>
            <a:ext cx="7772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Example with one predictor</a:t>
            </a:r>
            <a:endParaRPr sz="3500"/>
          </a:p>
        </p:txBody>
      </p:sp>
      <p:pic>
        <p:nvPicPr>
          <p:cNvPr descr="http://upload.wikimedia.org/wikipedia/commons/thumb/3/3a/Linear_regression.svg/400px-Linear_regression.svg.png" id="218" name="Google Shape;21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5750" y="857400"/>
            <a:ext cx="5975700" cy="38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7"/>
          <p:cNvSpPr txBox="1"/>
          <p:nvPr/>
        </p:nvSpPr>
        <p:spPr>
          <a:xfrm>
            <a:off x="6647688" y="4602257"/>
            <a:ext cx="370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2800" u="none" cap="none" strike="noStrike">
                <a:latin typeface="Calibri"/>
                <a:ea typeface="Calibri"/>
                <a:cs typeface="Calibri"/>
                <a:sym typeface="Calibri"/>
              </a:rPr>
              <a:t>X</a:t>
            </a:r>
            <a:endParaRPr i="1"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7"/>
          <p:cNvSpPr txBox="1"/>
          <p:nvPr/>
        </p:nvSpPr>
        <p:spPr>
          <a:xfrm>
            <a:off x="3922776" y="2013232"/>
            <a:ext cx="346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800">
                <a:latin typeface="Calibri"/>
                <a:ea typeface="Calibri"/>
                <a:cs typeface="Calibri"/>
                <a:sym typeface="Calibri"/>
              </a:rPr>
              <a:t>y</a:t>
            </a:r>
            <a:endParaRPr i="1"/>
          </a:p>
        </p:txBody>
      </p:sp>
      <p:sp>
        <p:nvSpPr>
          <p:cNvPr id="221" name="Google Shape;221;p37"/>
          <p:cNvSpPr/>
          <p:nvPr/>
        </p:nvSpPr>
        <p:spPr>
          <a:xfrm>
            <a:off x="4703225" y="3367575"/>
            <a:ext cx="167700" cy="994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7"/>
          <p:cNvSpPr txBox="1"/>
          <p:nvPr/>
        </p:nvSpPr>
        <p:spPr>
          <a:xfrm>
            <a:off x="4895133" y="3535450"/>
            <a:ext cx="1752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𝛽</a:t>
            </a:r>
            <a:r>
              <a:rPr baseline="-25000"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intercept</a:t>
            </a:r>
            <a:endParaRPr i="1"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7"/>
          <p:cNvSpPr txBox="1"/>
          <p:nvPr/>
        </p:nvSpPr>
        <p:spPr>
          <a:xfrm>
            <a:off x="7390062" y="2544850"/>
            <a:ext cx="2133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𝛽</a:t>
            </a:r>
            <a:r>
              <a:rPr baseline="-25000"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slope</a:t>
            </a:r>
            <a:endParaRPr i="1"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7"/>
          <p:cNvSpPr txBox="1"/>
          <p:nvPr/>
        </p:nvSpPr>
        <p:spPr>
          <a:xfrm>
            <a:off x="560769" y="1415050"/>
            <a:ext cx="31914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i="1" lang="en" sz="35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" sz="3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≈</a:t>
            </a:r>
            <a:r>
              <a:rPr lang="en" sz="3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𝛽</a:t>
            </a:r>
            <a:r>
              <a:rPr baseline="-25000" lang="en" sz="3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3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" sz="3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𝛽</a:t>
            </a:r>
            <a:r>
              <a:rPr baseline="-25000" lang="en" sz="3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" sz="3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i="1" sz="3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5" name="Google Shape;225;p37"/>
          <p:cNvCxnSpPr/>
          <p:nvPr/>
        </p:nvCxnSpPr>
        <p:spPr>
          <a:xfrm>
            <a:off x="5488800" y="2968770"/>
            <a:ext cx="1761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37"/>
          <p:cNvCxnSpPr/>
          <p:nvPr/>
        </p:nvCxnSpPr>
        <p:spPr>
          <a:xfrm>
            <a:off x="7258991" y="2157166"/>
            <a:ext cx="0" cy="81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Google Shape;227;p37"/>
          <p:cNvSpPr txBox="1"/>
          <p:nvPr/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