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7"/>
  </p:notesMasterIdLst>
  <p:handoutMasterIdLst>
    <p:handoutMasterId r:id="rId28"/>
  </p:handoutMasterIdLst>
  <p:sldIdLst>
    <p:sldId id="833" r:id="rId2"/>
    <p:sldId id="869" r:id="rId3"/>
    <p:sldId id="870" r:id="rId4"/>
    <p:sldId id="871" r:id="rId5"/>
    <p:sldId id="872" r:id="rId6"/>
    <p:sldId id="873" r:id="rId7"/>
    <p:sldId id="874" r:id="rId8"/>
    <p:sldId id="875" r:id="rId9"/>
    <p:sldId id="876" r:id="rId10"/>
    <p:sldId id="877" r:id="rId11"/>
    <p:sldId id="878" r:id="rId12"/>
    <p:sldId id="879" r:id="rId13"/>
    <p:sldId id="799" r:id="rId14"/>
    <p:sldId id="827" r:id="rId15"/>
    <p:sldId id="828" r:id="rId16"/>
    <p:sldId id="862" r:id="rId17"/>
    <p:sldId id="864" r:id="rId18"/>
    <p:sldId id="865" r:id="rId19"/>
    <p:sldId id="867" r:id="rId20"/>
    <p:sldId id="866" r:id="rId21"/>
    <p:sldId id="868" r:id="rId22"/>
    <p:sldId id="802" r:id="rId23"/>
    <p:sldId id="881" r:id="rId24"/>
    <p:sldId id="882" r:id="rId25"/>
    <p:sldId id="880" r:id="rId26"/>
  </p:sldIdLst>
  <p:sldSz cx="9144000" cy="6858000" type="screen4x3"/>
  <p:notesSz cx="6794500" cy="9906000"/>
  <p:defaultTextStyle>
    <a:defPPr>
      <a:defRPr lang="zh-CN"/>
    </a:defPPr>
    <a:lvl1pPr algn="ctr" rtl="0" eaLnBrk="0" fontAlgn="ctr" hangingPunct="0">
      <a:spcBef>
        <a:spcPct val="0"/>
      </a:spcBef>
      <a:spcAft>
        <a:spcPct val="0"/>
      </a:spcAft>
      <a:buSzPct val="75000"/>
      <a:defRPr sz="6000" kern="1200">
        <a:solidFill>
          <a:srgbClr val="FFFF00"/>
        </a:solidFill>
        <a:latin typeface="Copperplate Gothic Bold" pitchFamily="34" charset="0"/>
        <a:ea typeface="宋体" charset="-122"/>
        <a:cs typeface="+mn-cs"/>
      </a:defRPr>
    </a:lvl1pPr>
    <a:lvl2pPr marL="457200" algn="ctr" rtl="0" eaLnBrk="0" fontAlgn="ctr" hangingPunct="0">
      <a:spcBef>
        <a:spcPct val="0"/>
      </a:spcBef>
      <a:spcAft>
        <a:spcPct val="0"/>
      </a:spcAft>
      <a:buSzPct val="75000"/>
      <a:defRPr sz="6000" kern="1200">
        <a:solidFill>
          <a:srgbClr val="FFFF00"/>
        </a:solidFill>
        <a:latin typeface="Copperplate Gothic Bold" pitchFamily="34" charset="0"/>
        <a:ea typeface="宋体" charset="-122"/>
        <a:cs typeface="+mn-cs"/>
      </a:defRPr>
    </a:lvl2pPr>
    <a:lvl3pPr marL="914400" algn="ctr" rtl="0" eaLnBrk="0" fontAlgn="ctr" hangingPunct="0">
      <a:spcBef>
        <a:spcPct val="0"/>
      </a:spcBef>
      <a:spcAft>
        <a:spcPct val="0"/>
      </a:spcAft>
      <a:buSzPct val="75000"/>
      <a:defRPr sz="6000" kern="1200">
        <a:solidFill>
          <a:srgbClr val="FFFF00"/>
        </a:solidFill>
        <a:latin typeface="Copperplate Gothic Bold" pitchFamily="34" charset="0"/>
        <a:ea typeface="宋体" charset="-122"/>
        <a:cs typeface="+mn-cs"/>
      </a:defRPr>
    </a:lvl3pPr>
    <a:lvl4pPr marL="1371600" algn="ctr" rtl="0" eaLnBrk="0" fontAlgn="ctr" hangingPunct="0">
      <a:spcBef>
        <a:spcPct val="0"/>
      </a:spcBef>
      <a:spcAft>
        <a:spcPct val="0"/>
      </a:spcAft>
      <a:buSzPct val="75000"/>
      <a:defRPr sz="6000" kern="1200">
        <a:solidFill>
          <a:srgbClr val="FFFF00"/>
        </a:solidFill>
        <a:latin typeface="Copperplate Gothic Bold" pitchFamily="34" charset="0"/>
        <a:ea typeface="宋体" charset="-122"/>
        <a:cs typeface="+mn-cs"/>
      </a:defRPr>
    </a:lvl4pPr>
    <a:lvl5pPr marL="1828800" algn="ctr" rtl="0" eaLnBrk="0" fontAlgn="ctr" hangingPunct="0">
      <a:spcBef>
        <a:spcPct val="0"/>
      </a:spcBef>
      <a:spcAft>
        <a:spcPct val="0"/>
      </a:spcAft>
      <a:buSzPct val="75000"/>
      <a:defRPr sz="6000" kern="1200">
        <a:solidFill>
          <a:srgbClr val="FFFF00"/>
        </a:solidFill>
        <a:latin typeface="Copperplate Gothic Bold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6000" kern="1200">
        <a:solidFill>
          <a:srgbClr val="FFFF00"/>
        </a:solidFill>
        <a:latin typeface="Copperplate Gothic Bold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6000" kern="1200">
        <a:solidFill>
          <a:srgbClr val="FFFF00"/>
        </a:solidFill>
        <a:latin typeface="Copperplate Gothic Bold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6000" kern="1200">
        <a:solidFill>
          <a:srgbClr val="FFFF00"/>
        </a:solidFill>
        <a:latin typeface="Copperplate Gothic Bold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6000" kern="1200">
        <a:solidFill>
          <a:srgbClr val="FFFF00"/>
        </a:solidFill>
        <a:latin typeface="Copperplate Gothic Bold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66"/>
    <a:srgbClr val="FFFF00"/>
    <a:srgbClr val="FF9966"/>
    <a:srgbClr val="0000FF"/>
    <a:srgbClr val="003300"/>
    <a:srgbClr val="CCFFCC"/>
    <a:srgbClr val="FF9933"/>
    <a:srgbClr val="6600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8364" autoAdjust="0"/>
  </p:normalViewPr>
  <p:slideViewPr>
    <p:cSldViewPr>
      <p:cViewPr varScale="1">
        <p:scale>
          <a:sx n="115" d="100"/>
          <a:sy n="115" d="100"/>
        </p:scale>
        <p:origin x="7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446" y="-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base" hangingPunct="1">
              <a:buSzTx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buSzTx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base" hangingPunct="1">
              <a:buSzTx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buSzTx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5693288-6DA2-4D98-A54A-836F0C9FF7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624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base" hangingPunct="1">
              <a:buSzTx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buSzTx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base" hangingPunct="1">
              <a:buSzTx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buSzTx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A620109-6AEB-4EA0-94C4-680EE0D1E6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1pPr>
            <a:lvl2pPr marL="742950" indent="-28575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2pPr>
            <a:lvl3pPr marL="11430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3pPr>
            <a:lvl4pPr marL="16002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4pPr>
            <a:lvl5pPr marL="20574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9pPr>
          </a:lstStyle>
          <a:p>
            <a:pPr algn="r" eaLnBrk="1" fontAlgn="base" hangingPunct="1">
              <a:buSzTx/>
            </a:pPr>
            <a:fld id="{AE517CDC-2603-40A3-8FFB-CABD3A1323B1}" type="slidenum">
              <a:rPr lang="zh-CN" altLang="en-US" sz="1200">
                <a:solidFill>
                  <a:schemeClr val="tx1"/>
                </a:solidFill>
                <a:latin typeface="Times New Roman" pitchFamily="18" charset="0"/>
              </a:rPr>
              <a:pPr algn="r" eaLnBrk="1" fontAlgn="base" hangingPunct="1">
                <a:buSzTx/>
              </a:pPr>
              <a:t>1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0833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1pPr>
            <a:lvl2pPr marL="742950" indent="-28575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2pPr>
            <a:lvl3pPr marL="11430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3pPr>
            <a:lvl4pPr marL="16002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4pPr>
            <a:lvl5pPr marL="20574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9pPr>
          </a:lstStyle>
          <a:p>
            <a:fld id="{270D5442-CB0E-43F4-926E-068C5E511AB2}" type="slidenum">
              <a:rPr lang="zh-CN" altLang="en-US" sz="1200" smtClean="0">
                <a:solidFill>
                  <a:schemeClr val="tx1"/>
                </a:solidFill>
                <a:latin typeface="Arial" charset="0"/>
              </a:rPr>
              <a:pPr/>
              <a:t>13</a:t>
            </a:fld>
            <a:endParaRPr lang="en-US" altLang="zh-CN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1pPr>
            <a:lvl2pPr marL="742950" indent="-28575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2pPr>
            <a:lvl3pPr marL="11430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3pPr>
            <a:lvl4pPr marL="16002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4pPr>
            <a:lvl5pPr marL="20574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9pPr>
          </a:lstStyle>
          <a:p>
            <a:fld id="{270D5442-CB0E-43F4-926E-068C5E511AB2}" type="slidenum">
              <a:rPr lang="zh-CN" altLang="en-US" sz="1200" smtClean="0">
                <a:solidFill>
                  <a:schemeClr val="tx1"/>
                </a:solidFill>
                <a:latin typeface="Arial" charset="0"/>
              </a:rPr>
              <a:pPr/>
              <a:t>14</a:t>
            </a:fld>
            <a:endParaRPr lang="en-US" altLang="zh-CN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1pPr>
            <a:lvl2pPr marL="742950" indent="-28575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2pPr>
            <a:lvl3pPr marL="11430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3pPr>
            <a:lvl4pPr marL="16002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4pPr>
            <a:lvl5pPr marL="20574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9pPr>
          </a:lstStyle>
          <a:p>
            <a:fld id="{270D5442-CB0E-43F4-926E-068C5E511AB2}" type="slidenum">
              <a:rPr lang="zh-CN" altLang="en-US" sz="1200" smtClean="0">
                <a:solidFill>
                  <a:schemeClr val="tx1"/>
                </a:solidFill>
                <a:latin typeface="Arial" charset="0"/>
              </a:rPr>
              <a:pPr/>
              <a:t>15</a:t>
            </a:fld>
            <a:endParaRPr lang="en-US" altLang="zh-CN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1pPr>
            <a:lvl2pPr marL="742950" indent="-28575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2pPr>
            <a:lvl3pPr marL="11430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3pPr>
            <a:lvl4pPr marL="16002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4pPr>
            <a:lvl5pPr marL="20574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9pPr>
          </a:lstStyle>
          <a:p>
            <a:fld id="{270D5442-CB0E-43F4-926E-068C5E511AB2}" type="slidenum">
              <a:rPr lang="zh-CN" altLang="en-US" sz="1200" smtClean="0">
                <a:solidFill>
                  <a:schemeClr val="tx1"/>
                </a:solidFill>
                <a:latin typeface="Arial" charset="0"/>
              </a:rPr>
              <a:pPr/>
              <a:t>17</a:t>
            </a:fld>
            <a:endParaRPr lang="en-US" altLang="zh-CN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02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1pPr>
            <a:lvl2pPr marL="742950" indent="-28575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2pPr>
            <a:lvl3pPr marL="11430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3pPr>
            <a:lvl4pPr marL="16002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4pPr>
            <a:lvl5pPr marL="20574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9pPr>
          </a:lstStyle>
          <a:p>
            <a:fld id="{270D5442-CB0E-43F4-926E-068C5E511AB2}" type="slidenum">
              <a:rPr lang="zh-CN" altLang="en-US" sz="1200" smtClean="0">
                <a:solidFill>
                  <a:schemeClr val="tx1"/>
                </a:solidFill>
                <a:latin typeface="Arial" charset="0"/>
              </a:rPr>
              <a:pPr/>
              <a:t>18</a:t>
            </a:fld>
            <a:endParaRPr lang="en-US" altLang="zh-CN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9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1pPr>
            <a:lvl2pPr marL="742950" indent="-28575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2pPr>
            <a:lvl3pPr marL="11430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3pPr>
            <a:lvl4pPr marL="16002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4pPr>
            <a:lvl5pPr marL="20574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9pPr>
          </a:lstStyle>
          <a:p>
            <a:fld id="{270D5442-CB0E-43F4-926E-068C5E511AB2}" type="slidenum">
              <a:rPr lang="zh-CN" altLang="en-US" sz="1200" smtClean="0">
                <a:solidFill>
                  <a:schemeClr val="tx1"/>
                </a:solidFill>
                <a:latin typeface="Arial" charset="0"/>
              </a:rPr>
              <a:pPr/>
              <a:t>20</a:t>
            </a:fld>
            <a:endParaRPr lang="en-US" altLang="zh-CN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1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1pPr>
            <a:lvl2pPr marL="742950" indent="-28575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2pPr>
            <a:lvl3pPr marL="11430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3pPr>
            <a:lvl4pPr marL="16002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4pPr>
            <a:lvl5pPr marL="20574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9pPr>
          </a:lstStyle>
          <a:p>
            <a:pPr algn="r" eaLnBrk="1" fontAlgn="base" hangingPunct="1">
              <a:buSzTx/>
            </a:pPr>
            <a:fld id="{B51F4EB1-F4D2-4AB5-8E53-D194390E1A7A}" type="slidenum">
              <a:rPr lang="zh-CN" altLang="en-US" sz="1200">
                <a:solidFill>
                  <a:schemeClr val="tx1"/>
                </a:solidFill>
                <a:latin typeface="Arial" charset="0"/>
              </a:rPr>
              <a:pPr algn="r" eaLnBrk="1" fontAlgn="base" hangingPunct="1">
                <a:buSzTx/>
              </a:pPr>
              <a:t>21</a:t>
            </a:fld>
            <a:endParaRPr lang="en-US" altLang="zh-CN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3201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1pPr>
              <a:lvl2pPr marL="742950" indent="-28575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2pPr>
              <a:lvl3pPr marL="11430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3pPr>
              <a:lvl4pPr marL="16002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4pPr>
              <a:lvl5pPr marL="20574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1pPr>
              <a:lvl2pPr marL="742950" indent="-28575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2pPr>
              <a:lvl3pPr marL="11430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3pPr>
              <a:lvl4pPr marL="16002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4pPr>
              <a:lvl5pPr marL="20574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1pPr>
              <a:lvl2pPr marL="742950" indent="-28575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2pPr>
              <a:lvl3pPr marL="11430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3pPr>
              <a:lvl4pPr marL="16002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4pPr>
              <a:lvl5pPr marL="20574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06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5400">
                <a:latin typeface="Cooper Black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06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30FF0BD-CC34-46BE-8B7B-452DE2A3E3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02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13460-C018-403F-AE6B-6C33036581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51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175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175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80C51-1A5D-4EA4-ABC1-F85CC8FB30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351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76DFD-1F1C-4CD0-87D9-84B00742CB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51253-84AC-42A6-BE65-B860052CE9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1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EADE1-C61C-4964-A603-6A64DC3696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5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FC475-8F4B-4EBB-85E4-2D8517FEB4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9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25B7B-A058-48B1-A446-5C477E3D3A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16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F1236-0B01-4899-A4D2-536F35C08D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60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EF2E0-3FAA-437F-A38B-F565A3318D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41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3F892-1DF3-4E94-89AE-80C980D645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31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98185-0918-4AC4-AF08-20EE4128AA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59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5383213"/>
            <a:ext cx="1692275" cy="1468437"/>
            <a:chOff x="0" y="2458"/>
            <a:chExt cx="2142" cy="1858"/>
          </a:xfrm>
        </p:grpSpPr>
        <p:sp>
          <p:nvSpPr>
            <p:cNvPr id="10957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572" name="Freeform 4"/>
            <p:cNvSpPr>
              <a:spLocks/>
            </p:cNvSpPr>
            <p:nvPr/>
          </p:nvSpPr>
          <p:spPr bwMode="hidden">
            <a:xfrm>
              <a:off x="0" y="2458"/>
              <a:ext cx="1855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573" name="Freeform 5"/>
            <p:cNvSpPr>
              <a:spLocks/>
            </p:cNvSpPr>
            <p:nvPr/>
          </p:nvSpPr>
          <p:spPr bwMode="ltGray">
            <a:xfrm>
              <a:off x="0" y="2735"/>
              <a:ext cx="1744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574" name="Freeform 6"/>
            <p:cNvSpPr>
              <a:spLocks/>
            </p:cNvSpPr>
            <p:nvPr/>
          </p:nvSpPr>
          <p:spPr bwMode="ltGray">
            <a:xfrm>
              <a:off x="0" y="2544"/>
              <a:ext cx="1744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ltGray">
            <a:xfrm>
              <a:off x="209" y="2783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1pPr>
              <a:lvl2pPr marL="742950" indent="-28575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2pPr>
              <a:lvl3pPr marL="11430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3pPr>
              <a:lvl4pPr marL="16002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4pPr>
              <a:lvl5pPr marL="20574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Oval 8"/>
            <p:cNvSpPr>
              <a:spLocks noChangeArrowheads="1"/>
            </p:cNvSpPr>
            <p:nvPr/>
          </p:nvSpPr>
          <p:spPr bwMode="ltGray">
            <a:xfrm>
              <a:off x="1535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1pPr>
              <a:lvl2pPr marL="742950" indent="-28575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2pPr>
              <a:lvl3pPr marL="11430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3pPr>
              <a:lvl4pPr marL="16002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4pPr>
              <a:lvl5pPr marL="20574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Oval 9"/>
            <p:cNvSpPr>
              <a:spLocks noChangeArrowheads="1"/>
            </p:cNvSpPr>
            <p:nvPr/>
          </p:nvSpPr>
          <p:spPr bwMode="ltGray">
            <a:xfrm>
              <a:off x="792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1pPr>
              <a:lvl2pPr marL="742950" indent="-28575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2pPr>
              <a:lvl3pPr marL="11430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3pPr>
              <a:lvl4pPr marL="16002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4pPr>
              <a:lvl5pPr marL="2057400" indent="-228600"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SzPct val="75000"/>
                <a:defRPr sz="6000">
                  <a:solidFill>
                    <a:srgbClr val="FFFF00"/>
                  </a:solidFill>
                  <a:latin typeface="Copperplate Gothic Bold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958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base" hangingPunct="1">
              <a:buSzTx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8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buSzTx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8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913" y="64277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buSzTx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auhaus 93" pitchFamily="82" charset="0"/>
                <a:ea typeface="宋体" charset="-122"/>
              </a:defRPr>
            </a:lvl1pPr>
          </a:lstStyle>
          <a:p>
            <a:pPr>
              <a:defRPr/>
            </a:pPr>
            <a:fld id="{610159F0-4CD5-4DB3-99CE-DDDB0DA5F3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15" descr="leaf_bulle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02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Berlin Sans FB Demi" pitchFamily="34" charset="0"/>
          <a:ea typeface="华文隶书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Berlin Sans FB Demi" pitchFamily="34" charset="0"/>
          <a:ea typeface="华文隶书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Berlin Sans FB Demi" pitchFamily="34" charset="0"/>
          <a:ea typeface="华文隶书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Berlin Sans FB Demi" pitchFamily="34" charset="0"/>
          <a:ea typeface="华文隶书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Berlin Sans FB Demi" pitchFamily="34" charset="0"/>
          <a:ea typeface="华文隶书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Berlin Sans FB Demi" pitchFamily="34" charset="0"/>
          <a:ea typeface="华文隶书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Berlin Sans FB Demi" pitchFamily="34" charset="0"/>
          <a:ea typeface="华文隶书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Berlin Sans FB Demi" pitchFamily="34" charset="0"/>
          <a:ea typeface="华文隶书" pitchFamily="2" charset="-122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Clr>
          <a:srgbClr val="CCFFFF"/>
        </a:buClr>
        <a:buSzPct val="75000"/>
        <a:buFont typeface="Wingdings" pitchFamily="2" charset="2"/>
        <a:buChar char="l"/>
        <a:defRPr sz="3600">
          <a:solidFill>
            <a:srgbClr val="CC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lr>
          <a:srgbClr val="FFFFCC"/>
        </a:buClr>
        <a:buSzPct val="75000"/>
        <a:buFont typeface="Wingdings" pitchFamily="2" charset="2"/>
        <a:buChar char="l"/>
        <a:defRPr sz="3200">
          <a:solidFill>
            <a:srgbClr val="FFFF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rgbClr val="CCCCFF"/>
        </a:buClr>
        <a:buSzPct val="75000"/>
        <a:buFont typeface="Wingdings" pitchFamily="2" charset="2"/>
        <a:buChar char="l"/>
        <a:defRPr sz="2800">
          <a:solidFill>
            <a:srgbClr val="CCCC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1pPr>
            <a:lvl2pPr marL="742950" indent="-28575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2pPr>
            <a:lvl3pPr marL="11430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3pPr>
            <a:lvl4pPr marL="16002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4pPr>
            <a:lvl5pPr marL="2057400" indent="-228600"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SzPct val="75000"/>
              <a:defRPr sz="6000">
                <a:solidFill>
                  <a:srgbClr val="FFFF00"/>
                </a:solidFill>
                <a:latin typeface="Copperplate Gothic Bold" pitchFamily="34" charset="0"/>
                <a:ea typeface="宋体" charset="-122"/>
              </a:defRPr>
            </a:lvl9pPr>
          </a:lstStyle>
          <a:p>
            <a:pPr algn="r" eaLnBrk="1" fontAlgn="base" hangingPunct="1">
              <a:buSzTx/>
            </a:pPr>
            <a:fld id="{7BCC7E99-34D5-4291-8A49-4025AB0FF6D7}" type="slidenum">
              <a:rPr lang="zh-CN" altLang="en-US" sz="1200">
                <a:solidFill>
                  <a:schemeClr val="tx1"/>
                </a:solidFill>
                <a:latin typeface="Garamond" pitchFamily="18" charset="0"/>
              </a:rPr>
              <a:pPr algn="r" eaLnBrk="1" fontAlgn="base" hangingPunct="1">
                <a:buSzTx/>
              </a:pPr>
              <a:t>1</a:t>
            </a:fld>
            <a:endParaRPr lang="en-US" altLang="zh-CN" sz="120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385342"/>
            <a:ext cx="8496944" cy="3267794"/>
          </a:xfrm>
        </p:spPr>
        <p:txBody>
          <a:bodyPr anchor="t" anchorCtr="0"/>
          <a:lstStyle/>
          <a:p>
            <a:pPr eaLnBrk="1" hangingPunct="1"/>
            <a:r>
              <a:rPr lang="zh-CN" altLang="en-US" dirty="0" smtClean="0"/>
              <a:t>请</a:t>
            </a:r>
            <a:r>
              <a:rPr lang="zh-CN" altLang="en-US" dirty="0" smtClean="0">
                <a:solidFill>
                  <a:srgbClr val="FF0000"/>
                </a:solidFill>
              </a:rPr>
              <a:t>务必认真</a:t>
            </a:r>
            <a:r>
              <a:rPr lang="zh-CN" altLang="en-US" dirty="0" smtClean="0"/>
              <a:t>阅读此次实验要求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	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不按要求进行</a:t>
            </a:r>
            <a:r>
              <a:rPr lang="zh-CN" altLang="en-US" sz="6000" dirty="0" smtClean="0"/>
              <a:t>可能</a:t>
            </a:r>
            <a:r>
              <a:rPr lang="zh-CN" altLang="en-US" sz="6000" dirty="0" smtClean="0">
                <a:solidFill>
                  <a:srgbClr val="FF0000"/>
                </a:solidFill>
              </a:rPr>
              <a:t>导致</a:t>
            </a:r>
            <a:r>
              <a:rPr lang="en-US" altLang="zh-CN" sz="6000" dirty="0" smtClean="0">
                <a:solidFill>
                  <a:srgbClr val="FF0000"/>
                </a:solidFill>
              </a:rPr>
              <a:t>0</a:t>
            </a:r>
            <a:r>
              <a:rPr lang="zh-CN" altLang="en-US" sz="6000" dirty="0" smtClean="0">
                <a:solidFill>
                  <a:srgbClr val="FF0000"/>
                </a:solidFill>
              </a:rPr>
              <a:t>分</a:t>
            </a:r>
            <a:r>
              <a:rPr lang="en-US" altLang="zh-CN" sz="6000" dirty="0" smtClean="0">
                <a:solidFill>
                  <a:srgbClr val="FF0000"/>
                </a:solidFill>
              </a:rPr>
              <a:t/>
            </a:r>
            <a:br>
              <a:rPr lang="en-US" altLang="zh-CN" sz="6000" dirty="0" smtClean="0">
                <a:solidFill>
                  <a:srgbClr val="FF0000"/>
                </a:solidFill>
              </a:rPr>
            </a:b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300" dirty="0">
                <a:latin typeface="Arial" panose="020B0604020202020204" pitchFamily="34" charset="0"/>
                <a:cs typeface="Arial" panose="020B0604020202020204" pitchFamily="34" charset="0"/>
              </a:rPr>
              <a:t>https://kl.lilingkun.com/login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53-84AC-42A6-BE65-B860052CE98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7" r="10527"/>
          <a:stretch/>
        </p:blipFill>
        <p:spPr>
          <a:xfrm>
            <a:off x="251520" y="1423194"/>
            <a:ext cx="8640960" cy="5024875"/>
          </a:xfrm>
          <a:prstGeom prst="rect">
            <a:avLst/>
          </a:prstGeom>
          <a:ln>
            <a:solidFill>
              <a:srgbClr val="FF9933"/>
            </a:solidFill>
          </a:ln>
        </p:spPr>
      </p:pic>
      <p:sp>
        <p:nvSpPr>
          <p:cNvPr id="8" name="左箭头 7"/>
          <p:cNvSpPr/>
          <p:nvPr/>
        </p:nvSpPr>
        <p:spPr>
          <a:xfrm>
            <a:off x="3517668" y="2708920"/>
            <a:ext cx="2108663" cy="674163"/>
          </a:xfrm>
          <a:prstGeom prst="leftArrow">
            <a:avLst/>
          </a:prstGeom>
          <a:solidFill>
            <a:srgbClr val="00FFFF"/>
          </a:solidFill>
          <a:ln w="1270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+mn-cs"/>
              </a:rPr>
              <a:t>可以点击查看</a:t>
            </a:r>
          </a:p>
        </p:txBody>
      </p:sp>
    </p:spTree>
    <p:extLst>
      <p:ext uri="{BB962C8B-B14F-4D97-AF65-F5344CB8AC3E}">
        <p14:creationId xmlns:p14="http://schemas.microsoft.com/office/powerpoint/2010/main" val="25236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300" dirty="0">
                <a:latin typeface="Arial" panose="020B0604020202020204" pitchFamily="34" charset="0"/>
                <a:cs typeface="Arial" panose="020B0604020202020204" pitchFamily="34" charset="0"/>
              </a:rPr>
              <a:t>https://kl.lilingkun.com/login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53-84AC-42A6-BE65-B860052CE98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4" r="10144"/>
          <a:stretch/>
        </p:blipFill>
        <p:spPr>
          <a:xfrm>
            <a:off x="196325" y="1412875"/>
            <a:ext cx="8751350" cy="504031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835696" y="3414881"/>
            <a:ext cx="2592288" cy="1015663"/>
          </a:xfrm>
          <a:prstGeom prst="rect">
            <a:avLst/>
          </a:prstGeom>
          <a:pattFill prst="lgConfetti">
            <a:fgClr>
              <a:schemeClr val="accent1">
                <a:lumMod val="20000"/>
                <a:lumOff val="80000"/>
              </a:schemeClr>
            </a:fgClr>
            <a:bgClr>
              <a:schemeClr val="bg2">
                <a:lumMod val="50000"/>
              </a:schemeClr>
            </a:bgClr>
          </a:patt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马赛克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6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300" dirty="0">
                <a:latin typeface="Arial" panose="020B0604020202020204" pitchFamily="34" charset="0"/>
                <a:cs typeface="Arial" panose="020B0604020202020204" pitchFamily="34" charset="0"/>
              </a:rPr>
              <a:t>https://kl.lilingkun.com/login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有问题者在</a:t>
            </a:r>
            <a:r>
              <a:rPr lang="zh-CN" altLang="en-US" dirty="0" smtClean="0">
                <a:solidFill>
                  <a:srgbClr val="FFFF00"/>
                </a:solidFill>
              </a:rPr>
              <a:t>该题目截止提交之前</a:t>
            </a:r>
            <a:r>
              <a:rPr lang="zh-CN" altLang="en-US" dirty="0" smtClean="0"/>
              <a:t>给本人发邮件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53-84AC-42A6-BE65-B860052CE98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2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44788-4EAA-4331-B6A6-83533623B155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Program Work 1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00"/>
                </a:solidFill>
              </a:rPr>
              <a:t>每位</a:t>
            </a:r>
            <a:r>
              <a:rPr lang="zh-CN" altLang="en-US" dirty="0" smtClean="0"/>
              <a:t>同学</a:t>
            </a:r>
            <a:r>
              <a:rPr lang="zh-CN" altLang="en-US" dirty="0"/>
              <a:t>都要</a:t>
            </a:r>
            <a:r>
              <a:rPr lang="zh-CN" altLang="en-US" b="1" dirty="0">
                <a:solidFill>
                  <a:srgbClr val="FFFF00"/>
                </a:solidFill>
              </a:rPr>
              <a:t>独立</a:t>
            </a:r>
            <a:r>
              <a:rPr lang="zh-CN" altLang="en-US" dirty="0"/>
              <a:t>完成“综合程序作业一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8">
              <a:lnSpc>
                <a:spcPct val="120000"/>
              </a:lnSpc>
            </a:pPr>
            <a:endParaRPr lang="zh-CN" altLang="en-US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FF9966"/>
                </a:solidFill>
              </a:rPr>
              <a:t>不</a:t>
            </a:r>
            <a:r>
              <a:rPr lang="zh-CN" altLang="en-US" dirty="0" smtClean="0"/>
              <a:t>接受“我们一起商量着做的”的说法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期末考试也是课程教学过程的一个重要组成部分</a:t>
            </a:r>
            <a:endParaRPr lang="en-US" altLang="zh-CN" dirty="0" smtClean="0"/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/>
              <a:t>期末</a:t>
            </a:r>
            <a:r>
              <a:rPr lang="zh-CN" altLang="en-US" dirty="0" smtClean="0"/>
              <a:t>考试也</a:t>
            </a:r>
            <a:r>
              <a:rPr lang="zh-CN" altLang="en-US" dirty="0">
                <a:solidFill>
                  <a:srgbClr val="FF9966"/>
                </a:solidFill>
              </a:rPr>
              <a:t>不</a:t>
            </a:r>
            <a:r>
              <a:rPr lang="zh-CN" altLang="en-US" dirty="0"/>
              <a:t>接受“我们一起商量着做的”的</a:t>
            </a:r>
            <a:r>
              <a:rPr lang="zh-CN" altLang="en-US" dirty="0" smtClean="0"/>
              <a:t>说法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9966"/>
                </a:solidFill>
              </a:rPr>
              <a:t>不要</a:t>
            </a:r>
            <a:r>
              <a:rPr lang="zh-CN" altLang="en-US" dirty="0"/>
              <a:t>向其他同学索要代码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9966"/>
                </a:solidFill>
              </a:rPr>
              <a:t>不要</a:t>
            </a:r>
            <a:r>
              <a:rPr lang="zh-CN" altLang="en-US" dirty="0"/>
              <a:t>将自己的代码发给其他同学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9966"/>
                </a:solidFill>
              </a:rPr>
              <a:t>不要</a:t>
            </a:r>
            <a:r>
              <a:rPr lang="zh-CN" altLang="en-US" dirty="0"/>
              <a:t>复制其他文献来源的代码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44788-4EAA-4331-B6A6-83533623B155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Program Work 1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从教学平台下载</a:t>
            </a:r>
            <a:r>
              <a:rPr lang="en-US" altLang="zh-CN" dirty="0"/>
              <a:t>Program Work 1 (</a:t>
            </a:r>
            <a:r>
              <a:rPr lang="en-US" altLang="zh-CN" dirty="0" smtClean="0"/>
              <a:t>2023).</a:t>
            </a:r>
            <a:r>
              <a:rPr lang="en-US" altLang="zh-CN" dirty="0" err="1"/>
              <a:t>rar</a:t>
            </a:r>
            <a:r>
              <a:rPr lang="zh-CN" altLang="en-US" dirty="0"/>
              <a:t>并解压缩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636912"/>
            <a:ext cx="8246133" cy="37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44788-4EAA-4331-B6A6-83533623B155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Program Work 1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从教学平台下载</a:t>
            </a:r>
            <a:r>
              <a:rPr lang="en-US" altLang="zh-CN" dirty="0"/>
              <a:t>Program Work 1 (</a:t>
            </a:r>
            <a:r>
              <a:rPr lang="en-US" altLang="zh-CN" dirty="0" smtClean="0"/>
              <a:t>2023).</a:t>
            </a:r>
            <a:r>
              <a:rPr lang="en-US" altLang="zh-CN" dirty="0" err="1"/>
              <a:t>rar</a:t>
            </a:r>
            <a:r>
              <a:rPr lang="zh-CN" altLang="en-US" dirty="0"/>
              <a:t>并解压缩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780928"/>
            <a:ext cx="8640960" cy="26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96"/>
          <a:stretch/>
        </p:blipFill>
        <p:spPr>
          <a:xfrm>
            <a:off x="457200" y="1413767"/>
            <a:ext cx="8229600" cy="47515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300" dirty="0">
                <a:latin typeface="Arial" panose="020B0604020202020204" pitchFamily="34" charset="0"/>
                <a:cs typeface="Arial" panose="020B0604020202020204" pitchFamily="34" charset="0"/>
              </a:rPr>
              <a:t>https://kl.lilingkun.com/login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53-84AC-42A6-BE65-B860052CE98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左箭头 4"/>
          <p:cNvSpPr/>
          <p:nvPr/>
        </p:nvSpPr>
        <p:spPr>
          <a:xfrm>
            <a:off x="2555776" y="5855546"/>
            <a:ext cx="713232" cy="237744"/>
          </a:xfrm>
          <a:prstGeom prst="leftArrow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55976" y="2220159"/>
            <a:ext cx="4572000" cy="1234184"/>
          </a:xfrm>
          <a:prstGeom prst="rect">
            <a:avLst/>
          </a:prstGeom>
          <a:solidFill>
            <a:srgbClr val="00330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28600" indent="-228600" algn="l" fontAlgn="base">
              <a:lnSpc>
                <a:spcPct val="120000"/>
              </a:lnSpc>
              <a:spcBef>
                <a:spcPct val="25000"/>
              </a:spcBef>
              <a:buClr>
                <a:srgbClr val="CCCCFF"/>
              </a:buClr>
              <a:buFont typeface="Wingdings" pitchFamily="2" charset="2"/>
              <a:buChar char="l"/>
            </a:pPr>
            <a:r>
              <a:rPr lang="zh-CN" altLang="en-US" sz="2800" kern="0" dirty="0">
                <a:solidFill>
                  <a:srgbClr val="FF99FF"/>
                </a:solidFill>
                <a:latin typeface="Arial Rounded MT Bold"/>
                <a:ea typeface="黑体"/>
              </a:rPr>
              <a:t>不</a:t>
            </a:r>
            <a:r>
              <a:rPr lang="zh-CN" altLang="en-US" sz="2800" kern="0" dirty="0">
                <a:solidFill>
                  <a:srgbClr val="CCCCFF"/>
                </a:solidFill>
                <a:latin typeface="Arial Rounded MT Bold"/>
                <a:ea typeface="黑体"/>
              </a:rPr>
              <a:t>接受</a:t>
            </a:r>
            <a:r>
              <a:rPr lang="zh-CN" altLang="en-US" sz="2800" kern="0" dirty="0">
                <a:solidFill>
                  <a:srgbClr val="FF99FF"/>
                </a:solidFill>
                <a:latin typeface="Arial Rounded MT Bold"/>
                <a:ea typeface="黑体"/>
              </a:rPr>
              <a:t>其他任何</a:t>
            </a:r>
            <a:r>
              <a:rPr lang="zh-CN" altLang="en-US" sz="2800" kern="0" dirty="0">
                <a:solidFill>
                  <a:srgbClr val="CCCCFF"/>
                </a:solidFill>
                <a:latin typeface="Arial Rounded MT Bold"/>
                <a:ea typeface="黑体"/>
              </a:rPr>
              <a:t>提交方式</a:t>
            </a:r>
            <a:endParaRPr lang="en-US" altLang="zh-CN" sz="2800" kern="0" dirty="0">
              <a:solidFill>
                <a:srgbClr val="CCCCFF"/>
              </a:solidFill>
              <a:latin typeface="Arial Rounded MT Bold"/>
              <a:ea typeface="黑体"/>
            </a:endParaRPr>
          </a:p>
          <a:p>
            <a:pPr marL="228600" indent="-228600" algn="l" fontAlgn="base">
              <a:lnSpc>
                <a:spcPct val="120000"/>
              </a:lnSpc>
              <a:spcBef>
                <a:spcPct val="25000"/>
              </a:spcBef>
              <a:buClr>
                <a:srgbClr val="CCCCFF"/>
              </a:buClr>
              <a:buFont typeface="Wingdings" pitchFamily="2" charset="2"/>
              <a:buChar char="l"/>
            </a:pPr>
            <a:r>
              <a:rPr lang="zh-CN" altLang="en-US" sz="2800" kern="0" dirty="0">
                <a:solidFill>
                  <a:srgbClr val="FF99FF"/>
                </a:solidFill>
                <a:latin typeface="Arial Rounded MT Bold"/>
                <a:ea typeface="黑体"/>
              </a:rPr>
              <a:t>可</a:t>
            </a:r>
            <a:r>
              <a:rPr lang="zh-CN" altLang="en-US" sz="2800" kern="0" dirty="0">
                <a:solidFill>
                  <a:srgbClr val="CCCCFF"/>
                </a:solidFill>
                <a:latin typeface="Arial Rounded MT Bold"/>
                <a:ea typeface="黑体"/>
              </a:rPr>
              <a:t>重复提交</a:t>
            </a:r>
            <a:endParaRPr lang="en-US" altLang="zh-CN" sz="2800" kern="0" dirty="0">
              <a:solidFill>
                <a:srgbClr val="CCCCFF"/>
              </a:solidFill>
              <a:latin typeface="Arial Rounded MT Bold"/>
              <a:ea typeface="黑体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5021288"/>
            <a:ext cx="3171429" cy="10000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5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44788-4EAA-4331-B6A6-83533623B155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Program Work 1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184" y="1412875"/>
            <a:ext cx="8723312" cy="5040313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采用</a:t>
            </a:r>
            <a:r>
              <a:rPr lang="zh-CN" altLang="en-US" dirty="0"/>
              <a:t>教师提供的</a:t>
            </a:r>
            <a:r>
              <a:rPr lang="zh-CN" altLang="en-US" dirty="0" smtClean="0"/>
              <a:t>框架 </a:t>
            </a:r>
            <a:r>
              <a:rPr lang="en-US" altLang="zh-CN" dirty="0" smtClean="0"/>
              <a:t>Relation.cpp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编译器（但是</a:t>
            </a:r>
            <a:r>
              <a:rPr lang="zh-CN" altLang="en-US" dirty="0" smtClean="0">
                <a:solidFill>
                  <a:srgbClr val="FFFF00"/>
                </a:solidFill>
              </a:rPr>
              <a:t>标准</a:t>
            </a:r>
            <a:r>
              <a:rPr lang="en-US" altLang="zh-CN" dirty="0" smtClean="0">
                <a:solidFill>
                  <a:srgbClr val="FFFF00"/>
                </a:solidFill>
              </a:rPr>
              <a:t>C</a:t>
            </a:r>
            <a:r>
              <a:rPr lang="zh-CN" altLang="en-US" dirty="0" smtClean="0">
                <a:solidFill>
                  <a:srgbClr val="FFFF00"/>
                </a:solidFill>
              </a:rPr>
              <a:t>的语法</a:t>
            </a:r>
            <a:r>
              <a:rPr lang="zh-CN" altLang="en-US" dirty="0" smtClean="0"/>
              <a:t>就基本够用了）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将</a:t>
            </a:r>
            <a:r>
              <a:rPr lang="en-US" altLang="zh-CN" b="1" dirty="0">
                <a:solidFill>
                  <a:srgbClr val="FF6600"/>
                </a:solidFill>
              </a:rPr>
              <a:t>11</a:t>
            </a:r>
            <a:r>
              <a:rPr lang="zh-CN" altLang="en-US" dirty="0"/>
              <a:t>个方法</a:t>
            </a:r>
            <a:r>
              <a:rPr lang="zh-CN" altLang="en-US" dirty="0">
                <a:solidFill>
                  <a:srgbClr val="FF99FF"/>
                </a:solidFill>
              </a:rPr>
              <a:t>补充完整</a:t>
            </a:r>
            <a:endParaRPr lang="en-US" altLang="zh-CN" dirty="0">
              <a:solidFill>
                <a:srgbClr val="FF99FF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zh-CN" dirty="0"/>
              <a:t>bool </a:t>
            </a:r>
            <a:r>
              <a:rPr lang="en-US" altLang="zh-CN" dirty="0" err="1"/>
              <a:t>IsReflexive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bool </a:t>
            </a:r>
            <a:r>
              <a:rPr lang="en-US" altLang="zh-CN" dirty="0" err="1"/>
              <a:t>IsIrreflexive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bool </a:t>
            </a:r>
            <a:r>
              <a:rPr lang="en-US" altLang="zh-CN" dirty="0" err="1"/>
              <a:t>IsSymmetric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bool </a:t>
            </a:r>
            <a:r>
              <a:rPr lang="en-US" altLang="zh-CN" dirty="0" err="1"/>
              <a:t>IsAsymmetric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bool </a:t>
            </a:r>
            <a:r>
              <a:rPr lang="en-US" altLang="zh-CN" dirty="0" err="1"/>
              <a:t>IsAntisymmetric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bool </a:t>
            </a:r>
            <a:r>
              <a:rPr lang="en-US" altLang="zh-CN" dirty="0" err="1"/>
              <a:t>IsTransitive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Relation </a:t>
            </a:r>
            <a:r>
              <a:rPr lang="en-US" altLang="zh-CN" dirty="0" err="1"/>
              <a:t>ReflexiveClosure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Relation </a:t>
            </a:r>
            <a:r>
              <a:rPr lang="en-US" altLang="zh-CN" dirty="0" err="1"/>
              <a:t>SymmetricClosure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Relation </a:t>
            </a:r>
            <a:r>
              <a:rPr lang="en-US" altLang="zh-CN" dirty="0" err="1"/>
              <a:t>TransitiveClosure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bool </a:t>
            </a:r>
            <a:r>
              <a:rPr lang="en-US" altLang="zh-CN" dirty="0" err="1"/>
              <a:t>IsEquivalence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bool </a:t>
            </a:r>
            <a:r>
              <a:rPr lang="en-US" altLang="zh-CN" dirty="0" err="1"/>
              <a:t>EquiClasses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*result) </a:t>
            </a:r>
            <a:r>
              <a:rPr lang="en-US" altLang="zh-CN" dirty="0" err="1"/>
              <a:t>const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25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44788-4EAA-4331-B6A6-83533623B155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Program Work 1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184" y="1412875"/>
            <a:ext cx="8723312" cy="504031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将</a:t>
            </a:r>
            <a:r>
              <a:rPr lang="en-US" altLang="zh-CN" b="1" dirty="0">
                <a:solidFill>
                  <a:srgbClr val="FF6600"/>
                </a:solidFill>
              </a:rPr>
              <a:t>11</a:t>
            </a:r>
            <a:r>
              <a:rPr lang="zh-CN" altLang="en-US" dirty="0"/>
              <a:t>个方法</a:t>
            </a:r>
            <a:r>
              <a:rPr lang="zh-CN" altLang="en-US" dirty="0">
                <a:solidFill>
                  <a:srgbClr val="FF99FF"/>
                </a:solidFill>
              </a:rPr>
              <a:t>补充</a:t>
            </a:r>
            <a:r>
              <a:rPr lang="zh-CN" altLang="en-US" dirty="0" smtClean="0">
                <a:solidFill>
                  <a:srgbClr val="FF99FF"/>
                </a:solidFill>
              </a:rPr>
              <a:t>完整</a:t>
            </a:r>
            <a:endParaRPr lang="en-US" altLang="zh-CN" dirty="0" smtClean="0">
              <a:solidFill>
                <a:srgbClr val="FF99FF"/>
              </a:solidFill>
            </a:endParaRPr>
          </a:p>
          <a:p>
            <a:r>
              <a:rPr lang="zh-CN" altLang="en-US" dirty="0" smtClean="0"/>
              <a:t>之后将</a:t>
            </a:r>
            <a:r>
              <a:rPr lang="zh-CN" altLang="en-US" dirty="0" smtClean="0">
                <a:solidFill>
                  <a:srgbClr val="FFFF00"/>
                </a:solidFill>
              </a:rPr>
              <a:t>全部</a:t>
            </a:r>
            <a:r>
              <a:rPr lang="zh-CN" altLang="en-US" dirty="0" smtClean="0"/>
              <a:t>代码粘贴到在线系统中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endParaRPr lang="en-US" altLang="zh-CN" dirty="0" smtClean="0"/>
          </a:p>
          <a:p>
            <a:endParaRPr lang="zh-CN" altLang="en-US" dirty="0"/>
          </a:p>
          <a:p>
            <a:pPr lvl="1"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24944"/>
            <a:ext cx="5012390" cy="3278293"/>
          </a:xfrm>
          <a:prstGeom prst="rect">
            <a:avLst/>
          </a:prstGeom>
          <a:ln>
            <a:solidFill>
              <a:srgbClr val="FF99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左箭头 6"/>
          <p:cNvSpPr/>
          <p:nvPr/>
        </p:nvSpPr>
        <p:spPr>
          <a:xfrm>
            <a:off x="4788024" y="5935202"/>
            <a:ext cx="713232" cy="237744"/>
          </a:xfrm>
          <a:prstGeom prst="leftArrow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8000806" y="3777765"/>
            <a:ext cx="713232" cy="237744"/>
          </a:xfrm>
          <a:prstGeom prst="leftArrow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形标注 8"/>
          <p:cNvSpPr/>
          <p:nvPr/>
        </p:nvSpPr>
        <p:spPr bwMode="auto">
          <a:xfrm>
            <a:off x="1043608" y="4449108"/>
            <a:ext cx="3436416" cy="1512168"/>
          </a:xfrm>
          <a:prstGeom prst="wedgeEllipseCallout">
            <a:avLst>
              <a:gd name="adj1" fmla="val 65800"/>
              <a:gd name="adj2" fmla="val -130453"/>
            </a:avLst>
          </a:prstGeom>
          <a:solidFill>
            <a:srgbClr val="CCFFCC"/>
          </a:solidFill>
          <a:ln w="12700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9535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</a:pPr>
            <a:r>
              <a:rPr lang="zh-CN" altLang="en-US" sz="2000" dirty="0" smtClean="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注意此处的编译器，</a:t>
            </a:r>
            <a:endParaRPr lang="en-US" altLang="zh-CN" sz="2000" dirty="0" smtClean="0">
              <a:solidFill>
                <a:srgbClr val="00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ctr" defTabSz="89535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</a:pPr>
            <a:r>
              <a:rPr lang="zh-CN" altLang="en-US" sz="2000" dirty="0" smtClean="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可能与</a:t>
            </a:r>
            <a:r>
              <a:rPr lang="en-US" altLang="zh-CN" sz="2000" dirty="0" smtClean="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zh-CN" altLang="en-US" sz="2000" dirty="0" smtClean="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的编译器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有所不同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0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Work 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输入为集合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，形式为：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的关系矩阵的维数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不超过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  <a:p>
            <a:pPr lvl="1"/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指定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={0, 1, …,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EF2E0-3FAA-437F-A38B-F565A3318DC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1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12875"/>
            <a:ext cx="8229600" cy="49295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3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altLang="zh-CN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kl.lilingkun.com/login</a:t>
            </a:r>
            <a:endParaRPr lang="zh-CN" altLang="en-US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53-84AC-42A6-BE65-B860052CE98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左箭头 5"/>
          <p:cNvSpPr/>
          <p:nvPr/>
        </p:nvSpPr>
        <p:spPr>
          <a:xfrm>
            <a:off x="5298928" y="4966287"/>
            <a:ext cx="713232" cy="237744"/>
          </a:xfrm>
          <a:prstGeom prst="leftArrow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 bwMode="auto">
          <a:xfrm>
            <a:off x="4572000" y="4869160"/>
            <a:ext cx="648072" cy="43204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9535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</a:pPr>
            <a:endParaRPr kumimoji="0" lang="zh-CN" altLang="en-US" sz="60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Copperplate Gothic Bold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8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44788-4EAA-4331-B6A6-83533623B155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Program Work 1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184" y="1412875"/>
            <a:ext cx="8723312" cy="504031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采用教师提供的框架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99FF"/>
                </a:solidFill>
              </a:rPr>
              <a:t>一定要注意</a:t>
            </a:r>
            <a:r>
              <a:rPr lang="zh-CN" altLang="en-US" dirty="0" smtClean="0"/>
              <a:t>看注释</a:t>
            </a:r>
            <a:r>
              <a:rPr lang="zh-CN" altLang="en-US" dirty="0"/>
              <a:t>说明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完成方法时，</a:t>
            </a:r>
            <a:r>
              <a:rPr lang="zh-CN" altLang="en-US" dirty="0" smtClean="0">
                <a:solidFill>
                  <a:srgbClr val="FF99FF"/>
                </a:solidFill>
              </a:rPr>
              <a:t>严禁</a:t>
            </a:r>
            <a:r>
              <a:rPr lang="zh-CN" altLang="en-US" dirty="0" smtClean="0"/>
              <a:t>添加任何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FFFF00"/>
                </a:solidFill>
              </a:rPr>
              <a:t>可以</a:t>
            </a:r>
            <a:r>
              <a:rPr lang="zh-CN" altLang="en-US" dirty="0">
                <a:solidFill>
                  <a:srgbClr val="FFFF00"/>
                </a:solidFill>
              </a:rPr>
              <a:t>自己调整</a:t>
            </a:r>
            <a:r>
              <a:rPr lang="en-US" altLang="zh-CN" dirty="0"/>
              <a:t>main()</a:t>
            </a:r>
            <a:r>
              <a:rPr lang="zh-CN" altLang="en-US" dirty="0"/>
              <a:t>函数进行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但是提交时</a:t>
            </a:r>
            <a:r>
              <a:rPr lang="zh-CN" altLang="en-US" dirty="0" smtClean="0">
                <a:solidFill>
                  <a:srgbClr val="FF9966"/>
                </a:solidFill>
              </a:rPr>
              <a:t>务必保留</a:t>
            </a:r>
            <a:r>
              <a:rPr lang="zh-CN" altLang="en-US" dirty="0" smtClean="0"/>
              <a:t>原有的</a:t>
            </a:r>
            <a:r>
              <a:rPr lang="en-US" altLang="zh-CN" dirty="0"/>
              <a:t>main()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8">
              <a:lnSpc>
                <a:spcPct val="120000"/>
              </a:lnSpc>
            </a:pP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提供了</a:t>
            </a:r>
            <a:r>
              <a:rPr lang="zh-CN" altLang="en-US" dirty="0" smtClean="0">
                <a:solidFill>
                  <a:srgbClr val="FFFF00"/>
                </a:solidFill>
              </a:rPr>
              <a:t>部分</a:t>
            </a:r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须</a:t>
            </a:r>
            <a:r>
              <a:rPr lang="zh-CN" altLang="en-US" dirty="0" smtClean="0"/>
              <a:t>自查对错，而不是仅仅和结果比对</a:t>
            </a:r>
            <a:endParaRPr lang="en-US" altLang="zh-CN" dirty="0" smtClean="0"/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/>
              <a:t>那只需要“输入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输出”</a:t>
            </a:r>
            <a:r>
              <a:rPr lang="zh-CN" altLang="en-US" dirty="0"/>
              <a:t>功能就</a:t>
            </a:r>
            <a:r>
              <a:rPr lang="zh-CN" altLang="en-US" dirty="0" smtClean="0"/>
              <a:t>可以完成作业了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19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7046913" y="642778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fontAlgn="base" hangingPunct="1">
              <a:buSzTx/>
              <a:defRPr/>
            </a:pPr>
            <a:fld id="{F2EDC3E9-F1E9-4300-B577-0CB745985B9B}" type="slidenum">
              <a:rPr lang="zh-CN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Bauhaus 93" pitchFamily="82" charset="0"/>
              </a:rPr>
              <a:pPr algn="r" eaLnBrk="1" fontAlgn="base" hangingPunct="1">
                <a:buSzTx/>
                <a:defRPr/>
              </a:pPr>
              <a:t>21</a:t>
            </a:fld>
            <a:endParaRPr lang="en-US" altLang="zh-CN" sz="1600"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latin typeface="Bauhaus 93" pitchFamily="82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Program Work 1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一定注意</a:t>
            </a:r>
            <a:r>
              <a:rPr lang="zh-CN" altLang="en-US" dirty="0">
                <a:solidFill>
                  <a:srgbClr val="FF9999"/>
                </a:solidFill>
              </a:rPr>
              <a:t>按时提交</a:t>
            </a:r>
            <a:endParaRPr lang="en-US" altLang="zh-CN" dirty="0"/>
          </a:p>
          <a:p>
            <a:r>
              <a:rPr lang="zh-CN" altLang="en-US" dirty="0"/>
              <a:t>教师</a:t>
            </a:r>
            <a:r>
              <a:rPr lang="zh-CN" altLang="en-US" dirty="0">
                <a:solidFill>
                  <a:srgbClr val="FF99FF"/>
                </a:solidFill>
              </a:rPr>
              <a:t>不处理</a:t>
            </a:r>
            <a:r>
              <a:rPr lang="zh-CN" altLang="en-US" dirty="0"/>
              <a:t>涉及提交的问题</a:t>
            </a:r>
            <a:endParaRPr lang="en-US" altLang="zh-CN" dirty="0"/>
          </a:p>
          <a:p>
            <a:pPr lvl="1"/>
            <a:r>
              <a:rPr lang="zh-CN" altLang="en-US" dirty="0" smtClean="0"/>
              <a:t>教师</a:t>
            </a:r>
            <a:r>
              <a:rPr lang="zh-CN" altLang="en-US" dirty="0"/>
              <a:t>无法保证</a:t>
            </a:r>
            <a:r>
              <a:rPr lang="en-US" altLang="zh-CN" dirty="0"/>
              <a:t>23:59</a:t>
            </a:r>
            <a:r>
              <a:rPr lang="zh-CN" altLang="en-US" dirty="0"/>
              <a:t>之前都能及时收到学生的请求和及时处理</a:t>
            </a:r>
            <a:endParaRPr lang="en-US" altLang="zh-CN" dirty="0"/>
          </a:p>
          <a:p>
            <a:pPr lvl="1"/>
            <a:r>
              <a:rPr lang="zh-CN" altLang="en-US" dirty="0" smtClean="0"/>
              <a:t>从</a:t>
            </a:r>
            <a:r>
              <a:rPr lang="zh-CN" altLang="en-US" dirty="0"/>
              <a:t>历史来看，可能会</a:t>
            </a:r>
            <a:r>
              <a:rPr lang="zh-CN" altLang="en-US" dirty="0" smtClean="0"/>
              <a:t>在提交截止日</a:t>
            </a:r>
            <a:r>
              <a:rPr lang="en-US" altLang="zh-CN" dirty="0">
                <a:solidFill>
                  <a:srgbClr val="FF9999"/>
                </a:solidFill>
              </a:rPr>
              <a:t>23:54</a:t>
            </a:r>
            <a:r>
              <a:rPr lang="zh-CN" altLang="en-US" dirty="0">
                <a:solidFill>
                  <a:srgbClr val="FF9999"/>
                </a:solidFill>
              </a:rPr>
              <a:t>之后</a:t>
            </a:r>
            <a:r>
              <a:rPr lang="zh-CN" altLang="en-US" dirty="0"/>
              <a:t>涌来大量</a:t>
            </a:r>
            <a:r>
              <a:rPr lang="zh-CN" altLang="en-US" dirty="0">
                <a:solidFill>
                  <a:srgbClr val="FF9999"/>
                </a:solidFill>
              </a:rPr>
              <a:t>明显超出教师</a:t>
            </a:r>
            <a:r>
              <a:rPr lang="en-US" altLang="zh-CN" dirty="0">
                <a:solidFill>
                  <a:srgbClr val="FF9999"/>
                </a:solidFill>
              </a:rPr>
              <a:t>5</a:t>
            </a:r>
            <a:r>
              <a:rPr lang="zh-CN" altLang="en-US" dirty="0">
                <a:solidFill>
                  <a:srgbClr val="FF9999"/>
                </a:solidFill>
              </a:rPr>
              <a:t>分钟处理能力</a:t>
            </a:r>
            <a:r>
              <a:rPr lang="zh-CN" altLang="en-US" dirty="0"/>
              <a:t>的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4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Work 1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412875"/>
            <a:ext cx="8715375" cy="50403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以下情况的作业将</a:t>
            </a:r>
            <a:r>
              <a:rPr lang="zh-CN" altLang="en-US" b="1" u="sng" dirty="0">
                <a:solidFill>
                  <a:srgbClr val="FF7C80"/>
                </a:solidFill>
              </a:rPr>
              <a:t>记为</a:t>
            </a:r>
            <a:r>
              <a:rPr lang="en-US" altLang="zh-CN" b="1" u="sng" dirty="0">
                <a:solidFill>
                  <a:srgbClr val="FF7C80"/>
                </a:solidFill>
              </a:rPr>
              <a:t>0</a:t>
            </a:r>
            <a:r>
              <a:rPr lang="zh-CN" altLang="en-US" b="1" u="sng" dirty="0">
                <a:solidFill>
                  <a:srgbClr val="FF7C80"/>
                </a:solidFill>
              </a:rPr>
              <a:t>分</a:t>
            </a:r>
            <a:endParaRPr lang="en-US" altLang="zh-CN" b="1" u="sng" dirty="0">
              <a:solidFill>
                <a:srgbClr val="FF7C8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不</a:t>
            </a:r>
            <a:r>
              <a:rPr lang="zh-CN" altLang="en-US" dirty="0"/>
              <a:t>按时提交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程序高度雷同或存在抄袭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/>
              <a:t>系统会进行查重，高度相似程序所有者的本次程序作业</a:t>
            </a:r>
            <a:r>
              <a:rPr lang="zh-CN" altLang="en-US" dirty="0">
                <a:solidFill>
                  <a:srgbClr val="FF0000"/>
                </a:solidFill>
              </a:rPr>
              <a:t>均</a:t>
            </a:r>
            <a:r>
              <a:rPr lang="zh-CN" altLang="en-US" dirty="0"/>
              <a:t>记作零分，使用</a:t>
            </a:r>
            <a:endParaRPr lang="en-US" altLang="zh-CN" dirty="0"/>
          </a:p>
          <a:p>
            <a:pPr lvl="3">
              <a:lnSpc>
                <a:spcPct val="110000"/>
              </a:lnSpc>
            </a:pPr>
            <a:r>
              <a:rPr lang="en-US" altLang="zh-CN" dirty="0"/>
              <a:t>SIM</a:t>
            </a:r>
            <a:r>
              <a:rPr lang="zh-CN" altLang="en-US" dirty="0"/>
              <a:t>：</a:t>
            </a:r>
            <a:r>
              <a:rPr lang="en-US" altLang="zh-CN" dirty="0"/>
              <a:t>https://dickgrune.com/Programs/similarity_tester/</a:t>
            </a:r>
          </a:p>
          <a:p>
            <a:pPr lvl="3">
              <a:lnSpc>
                <a:spcPct val="110000"/>
              </a:lnSpc>
            </a:pPr>
            <a:r>
              <a:rPr lang="en-US" altLang="zh-CN" dirty="0"/>
              <a:t>MOSS</a:t>
            </a:r>
            <a:r>
              <a:rPr lang="zh-CN" altLang="en-US" dirty="0"/>
              <a:t>：</a:t>
            </a:r>
            <a:r>
              <a:rPr lang="en-US" altLang="zh-CN" dirty="0"/>
              <a:t>https://theory.stanford.edu/~aiken/moss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sz="2800" dirty="0">
                <a:solidFill>
                  <a:srgbClr val="FF9966"/>
                </a:solidFill>
              </a:rPr>
              <a:t>仅</a:t>
            </a:r>
            <a:r>
              <a:rPr lang="zh-CN" altLang="en-US" sz="2800" dirty="0"/>
              <a:t>使用输入输出完成者</a:t>
            </a:r>
            <a:endParaRPr lang="en-US" altLang="zh-CN" sz="2800" dirty="0"/>
          </a:p>
          <a:p>
            <a:pPr lvl="2">
              <a:lnSpc>
                <a:spcPct val="110000"/>
              </a:lnSpc>
            </a:pPr>
            <a:r>
              <a:rPr lang="zh-CN" altLang="en-US" sz="2400" dirty="0"/>
              <a:t>（参看下页示例）</a:t>
            </a:r>
            <a:endParaRPr lang="en-US" altLang="zh-CN" sz="2400" dirty="0"/>
          </a:p>
          <a:p>
            <a:pPr lvl="8">
              <a:lnSpc>
                <a:spcPct val="11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Program Work 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1"/>
          <a:stretch/>
        </p:blipFill>
        <p:spPr>
          <a:xfrm>
            <a:off x="3269741" y="1412875"/>
            <a:ext cx="2016350" cy="5040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97" y="1412875"/>
            <a:ext cx="2829251" cy="5040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69"/>
          <a:stretch/>
        </p:blipFill>
        <p:spPr>
          <a:xfrm>
            <a:off x="597783" y="1412875"/>
            <a:ext cx="2224926" cy="50403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08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Work 1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412875"/>
            <a:ext cx="8715375" cy="50403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以</a:t>
            </a:r>
            <a:r>
              <a:rPr lang="zh-CN" altLang="en-US" dirty="0"/>
              <a:t>平台自动检查结果为</a:t>
            </a:r>
            <a:r>
              <a:rPr lang="zh-CN" altLang="en-US" dirty="0" smtClean="0"/>
              <a:t>准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/>
              <a:t>所有程序作业以最近一次得分最高者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即若某生如下提交了</a:t>
            </a:r>
            <a:r>
              <a:rPr lang="en-US" altLang="zh-CN" dirty="0"/>
              <a:t>4</a:t>
            </a:r>
            <a:r>
              <a:rPr lang="zh-CN" altLang="en-US" dirty="0"/>
              <a:t>次作业，则以第</a:t>
            </a:r>
            <a:r>
              <a:rPr lang="en-US" altLang="zh-CN" dirty="0"/>
              <a:t>3</a:t>
            </a:r>
            <a:r>
              <a:rPr lang="zh-CN" altLang="en-US" dirty="0"/>
              <a:t>次提交的程序为</a:t>
            </a:r>
            <a:r>
              <a:rPr lang="zh-CN" altLang="en-US" dirty="0" smtClean="0"/>
              <a:t>准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endParaRPr lang="en-US" altLang="zh-CN" dirty="0" smtClean="0"/>
          </a:p>
          <a:p>
            <a:pPr lvl="1">
              <a:lnSpc>
                <a:spcPct val="110000"/>
              </a:lnSpc>
            </a:pPr>
            <a:endParaRPr lang="en-US" altLang="zh-CN" dirty="0" smtClean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之后</a:t>
            </a:r>
            <a:r>
              <a:rPr lang="zh-CN" altLang="en-US" dirty="0"/>
              <a:t>计分、查重、判断是否按要求完成均按照第</a:t>
            </a:r>
            <a:r>
              <a:rPr lang="en-US" altLang="zh-CN" dirty="0"/>
              <a:t>3</a:t>
            </a:r>
            <a:r>
              <a:rPr lang="zh-CN" altLang="en-US" dirty="0"/>
              <a:t>次提交的程序处理，而忽视第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次提交的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8">
              <a:lnSpc>
                <a:spcPct val="110000"/>
              </a:lnSpc>
            </a:pPr>
            <a:endParaRPr lang="en-US" altLang="zh-CN" sz="1700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9933"/>
                </a:solidFill>
              </a:rPr>
              <a:t>鼓励</a:t>
            </a:r>
            <a:r>
              <a:rPr lang="zh-CN" altLang="en-US" dirty="0"/>
              <a:t>对结果进行</a:t>
            </a:r>
            <a:r>
              <a:rPr lang="zh-CN" altLang="en-US" dirty="0">
                <a:solidFill>
                  <a:srgbClr val="FFFF00"/>
                </a:solidFill>
              </a:rPr>
              <a:t>公开</a:t>
            </a:r>
            <a:r>
              <a:rPr lang="zh-CN" altLang="en-US" dirty="0"/>
              <a:t>申诉和挑战；但之前请务必</a:t>
            </a:r>
            <a:r>
              <a:rPr lang="zh-CN" altLang="en-US" dirty="0" smtClean="0"/>
              <a:t>自查</a:t>
            </a:r>
            <a:endParaRPr lang="en-US" altLang="zh-CN" sz="33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67974"/>
              </p:ext>
            </p:extLst>
          </p:nvPr>
        </p:nvGraphicFramePr>
        <p:xfrm>
          <a:off x="1763688" y="2996952"/>
          <a:ext cx="4975542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660">
                  <a:extLst>
                    <a:ext uri="{9D8B030D-6E8A-4147-A177-3AD203B41FA5}">
                      <a16:colId xmlns:a16="http://schemas.microsoft.com/office/drawing/2014/main" val="2442035326"/>
                    </a:ext>
                  </a:extLst>
                </a:gridCol>
                <a:gridCol w="2542222">
                  <a:extLst>
                    <a:ext uri="{9D8B030D-6E8A-4147-A177-3AD203B41FA5}">
                      <a16:colId xmlns:a16="http://schemas.microsoft.com/office/drawing/2014/main" val="844751232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269989909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000066"/>
                          </a:solidFill>
                          <a:effectLst/>
                        </a:rPr>
                        <a:t>提交序号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000066"/>
                          </a:solidFill>
                          <a:effectLst/>
                        </a:rPr>
                        <a:t>提交时间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000066"/>
                          </a:solidFill>
                          <a:effectLst/>
                        </a:rPr>
                        <a:t>程序分数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47547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66"/>
                          </a:solidFill>
                          <a:effectLst/>
                        </a:rPr>
                        <a:t>4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66"/>
                          </a:solidFill>
                          <a:effectLst/>
                        </a:rPr>
                        <a:t>2023.5.14 23:30:00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66"/>
                          </a:solidFill>
                          <a:effectLst/>
                        </a:rPr>
                        <a:t>80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1694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66"/>
                          </a:solidFill>
                          <a:effectLst/>
                        </a:rPr>
                        <a:t>3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66"/>
                          </a:solidFill>
                          <a:effectLst/>
                        </a:rPr>
                        <a:t>2023.5.14 21:00:00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66"/>
                          </a:solidFill>
                          <a:effectLst/>
                        </a:rPr>
                        <a:t>100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8803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66"/>
                          </a:solidFill>
                          <a:effectLst/>
                        </a:rPr>
                        <a:t>2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66"/>
                          </a:solidFill>
                          <a:effectLst/>
                        </a:rPr>
                        <a:t>2023.5.13 12:30:00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66"/>
                          </a:solidFill>
                          <a:effectLst/>
                        </a:rPr>
                        <a:t>50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43297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66"/>
                          </a:solidFill>
                          <a:effectLst/>
                        </a:rPr>
                        <a:t>1</a:t>
                      </a:r>
                      <a:endParaRPr lang="zh-CN" sz="2000" b="0" kern="100" dirty="0"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66"/>
                          </a:solidFill>
                          <a:effectLst/>
                        </a:rPr>
                        <a:t>2023.5.13 8:00:00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66"/>
                          </a:solidFill>
                          <a:effectLst/>
                        </a:rPr>
                        <a:t>100</a:t>
                      </a:r>
                      <a:endParaRPr lang="zh-CN" sz="2000" b="0" kern="100" dirty="0"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45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44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其他问题？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53-84AC-42A6-BE65-B860052CE98D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8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4" descr="屏幕剪辑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9" r="11959"/>
          <a:stretch/>
        </p:blipFill>
        <p:spPr>
          <a:xfrm>
            <a:off x="395536" y="1412875"/>
            <a:ext cx="8352928" cy="5040313"/>
          </a:xfrm>
          <a:prstGeom prst="rect">
            <a:avLst/>
          </a:prstGeom>
          <a:ln>
            <a:solidFill>
              <a:srgbClr val="FF9933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300" dirty="0">
                <a:latin typeface="Arial" panose="020B0604020202020204" pitchFamily="34" charset="0"/>
                <a:cs typeface="Arial" panose="020B0604020202020204" pitchFamily="34" charset="0"/>
              </a:rPr>
              <a:t>https://kl.lilingkun.com/login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53-84AC-42A6-BE65-B860052CE98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8" name="左箭头 7"/>
          <p:cNvSpPr/>
          <p:nvPr/>
        </p:nvSpPr>
        <p:spPr>
          <a:xfrm>
            <a:off x="4568980" y="2215618"/>
            <a:ext cx="2108663" cy="674163"/>
          </a:xfrm>
          <a:prstGeom prst="leftArrow">
            <a:avLst/>
          </a:prstGeom>
          <a:solidFill>
            <a:srgbClr val="00FFFF"/>
          </a:solidFill>
          <a:ln w="1270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+mn-cs"/>
              </a:rPr>
              <a:t>学号</a:t>
            </a:r>
          </a:p>
        </p:txBody>
      </p:sp>
      <p:sp>
        <p:nvSpPr>
          <p:cNvPr id="9" name="流程图: 资料带 8"/>
          <p:cNvSpPr/>
          <p:nvPr/>
        </p:nvSpPr>
        <p:spPr>
          <a:xfrm>
            <a:off x="1619672" y="4293096"/>
            <a:ext cx="5367252" cy="674163"/>
          </a:xfrm>
          <a:prstGeom prst="flowChartPunchedTape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+mn-cs"/>
              </a:rPr>
              <a:t>应该是发邮件到校内邮箱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+mn-cs"/>
              </a:rPr>
              <a:t>学号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+mn-cs"/>
              </a:rPr>
              <a:t>@bjtu.edu.cn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784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300" dirty="0">
                <a:latin typeface="Arial" panose="020B0604020202020204" pitchFamily="34" charset="0"/>
                <a:cs typeface="Arial" panose="020B0604020202020204" pitchFamily="34" charset="0"/>
              </a:rPr>
              <a:t>https://kl.lilingkun.com/login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53-84AC-42A6-BE65-B860052CE98D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左箭头 5"/>
          <p:cNvSpPr/>
          <p:nvPr/>
        </p:nvSpPr>
        <p:spPr>
          <a:xfrm>
            <a:off x="4572000" y="2636912"/>
            <a:ext cx="713232" cy="237744"/>
          </a:xfrm>
          <a:prstGeom prst="leftArrow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300" dirty="0">
                <a:latin typeface="Arial" panose="020B0604020202020204" pitchFamily="34" charset="0"/>
                <a:cs typeface="Arial" panose="020B0604020202020204" pitchFamily="34" charset="0"/>
              </a:rPr>
              <a:t>https://kl.lilingkun.com/login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53-84AC-42A6-BE65-B860052CE98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4007"/>
            <a:ext cx="8229600" cy="5018049"/>
          </a:xfrm>
          <a:prstGeom prst="rect">
            <a:avLst/>
          </a:prstGeom>
        </p:spPr>
      </p:pic>
      <p:sp>
        <p:nvSpPr>
          <p:cNvPr id="9" name="左箭头 8"/>
          <p:cNvSpPr/>
          <p:nvPr/>
        </p:nvSpPr>
        <p:spPr>
          <a:xfrm>
            <a:off x="5004048" y="2204864"/>
            <a:ext cx="713232" cy="237744"/>
          </a:xfrm>
          <a:prstGeom prst="leftArrow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3766"/>
            <a:ext cx="8229600" cy="50385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300" dirty="0">
                <a:latin typeface="Arial" panose="020B0604020202020204" pitchFamily="34" charset="0"/>
                <a:cs typeface="Arial" panose="020B0604020202020204" pitchFamily="34" charset="0"/>
              </a:rPr>
              <a:t>https://kl.lilingkun.com/login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53-84AC-42A6-BE65-B860052CE98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左箭头 4"/>
          <p:cNvSpPr/>
          <p:nvPr/>
        </p:nvSpPr>
        <p:spPr>
          <a:xfrm>
            <a:off x="2123728" y="5013176"/>
            <a:ext cx="713232" cy="237744"/>
          </a:xfrm>
          <a:prstGeom prst="leftArrow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300" dirty="0">
                <a:latin typeface="Arial" panose="020B0604020202020204" pitchFamily="34" charset="0"/>
                <a:cs typeface="Arial" panose="020B0604020202020204" pitchFamily="34" charset="0"/>
              </a:rPr>
              <a:t>https://kl.lilingkun.com/login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53-84AC-42A6-BE65-B860052CE98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926" y="1412875"/>
            <a:ext cx="6156148" cy="5040313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>
            <a:off x="2627784" y="5982225"/>
            <a:ext cx="2108663" cy="674163"/>
          </a:xfrm>
          <a:prstGeom prst="leftArrow">
            <a:avLst/>
          </a:prstGeom>
          <a:solidFill>
            <a:srgbClr val="00FFFF"/>
          </a:solidFill>
          <a:ln w="1270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+mn-cs"/>
              </a:rPr>
              <a:t>注意观看</a:t>
            </a:r>
          </a:p>
        </p:txBody>
      </p:sp>
      <p:sp>
        <p:nvSpPr>
          <p:cNvPr id="3" name="椭圆形标注 2"/>
          <p:cNvSpPr/>
          <p:nvPr/>
        </p:nvSpPr>
        <p:spPr bwMode="auto">
          <a:xfrm>
            <a:off x="2964740" y="4149080"/>
            <a:ext cx="3047420" cy="1512168"/>
          </a:xfrm>
          <a:prstGeom prst="wedgeEllipseCallout">
            <a:avLst>
              <a:gd name="adj1" fmla="val -84501"/>
              <a:gd name="adj2" fmla="val 46008"/>
            </a:avLst>
          </a:prstGeom>
          <a:solidFill>
            <a:srgbClr val="CCFFCC"/>
          </a:solidFill>
          <a:ln w="12700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9535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</a:pPr>
            <a:r>
              <a:rPr lang="zh-CN" altLang="en-US" sz="2000" dirty="0" smtClean="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这里的红色小箭头表示换行符，大家写作业时需要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符合输出格式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581" y="1412875"/>
            <a:ext cx="7636838" cy="50403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300" dirty="0">
                <a:latin typeface="Arial" panose="020B0604020202020204" pitchFamily="34" charset="0"/>
                <a:cs typeface="Arial" panose="020B0604020202020204" pitchFamily="34" charset="0"/>
              </a:rPr>
              <a:t>https://kl.lilingkun.com/login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53-84AC-42A6-BE65-B860052CE98D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左箭头 8"/>
          <p:cNvSpPr/>
          <p:nvPr/>
        </p:nvSpPr>
        <p:spPr>
          <a:xfrm>
            <a:off x="3635896" y="2426466"/>
            <a:ext cx="713232" cy="237744"/>
          </a:xfrm>
          <a:prstGeom prst="leftArrow">
            <a:avLst/>
          </a:prstGeom>
          <a:solidFill>
            <a:srgbClr val="00FFFF"/>
          </a:solidFill>
          <a:ln w="1270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左箭头 9"/>
          <p:cNvSpPr/>
          <p:nvPr/>
        </p:nvSpPr>
        <p:spPr>
          <a:xfrm>
            <a:off x="3059832" y="1747525"/>
            <a:ext cx="713232" cy="237744"/>
          </a:xfrm>
          <a:prstGeom prst="leftArrow">
            <a:avLst/>
          </a:prstGeom>
          <a:solidFill>
            <a:srgbClr val="00FFFF"/>
          </a:solidFill>
          <a:ln w="1270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1547664" y="6144287"/>
            <a:ext cx="713232" cy="237744"/>
          </a:xfrm>
          <a:prstGeom prst="leftArrow">
            <a:avLst/>
          </a:prstGeom>
          <a:solidFill>
            <a:srgbClr val="00FFFF"/>
          </a:solidFill>
          <a:ln w="1270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4215384" y="3960043"/>
            <a:ext cx="713232" cy="237744"/>
          </a:xfrm>
          <a:prstGeom prst="leftArrow">
            <a:avLst/>
          </a:prstGeom>
          <a:solidFill>
            <a:srgbClr val="00FFFF"/>
          </a:solidFill>
          <a:ln w="1270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4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300" dirty="0">
                <a:latin typeface="Arial" panose="020B0604020202020204" pitchFamily="34" charset="0"/>
                <a:cs typeface="Arial" panose="020B0604020202020204" pitchFamily="34" charset="0"/>
              </a:rPr>
              <a:t>https://kl.lilingkun.com/login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53-84AC-42A6-BE65-B860052CE98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7" r="10527"/>
          <a:stretch/>
        </p:blipFill>
        <p:spPr>
          <a:xfrm>
            <a:off x="251520" y="1423194"/>
            <a:ext cx="8640960" cy="5024875"/>
          </a:xfrm>
          <a:prstGeom prst="rect">
            <a:avLst/>
          </a:prstGeom>
          <a:ln>
            <a:solidFill>
              <a:srgbClr val="FF9933"/>
            </a:solidFill>
          </a:ln>
        </p:spPr>
      </p:pic>
      <p:sp>
        <p:nvSpPr>
          <p:cNvPr id="7" name="左箭头 6"/>
          <p:cNvSpPr/>
          <p:nvPr/>
        </p:nvSpPr>
        <p:spPr>
          <a:xfrm>
            <a:off x="7236297" y="3261468"/>
            <a:ext cx="1728191" cy="674163"/>
          </a:xfrm>
          <a:prstGeom prst="leftArrow">
            <a:avLst/>
          </a:prstGeom>
          <a:solidFill>
            <a:srgbClr val="00FFFF"/>
          </a:solidFill>
          <a:ln w="1270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+mn-cs"/>
              </a:rPr>
              <a:t>可以多次提交</a:t>
            </a:r>
          </a:p>
        </p:txBody>
      </p:sp>
    </p:spTree>
    <p:extLst>
      <p:ext uri="{BB962C8B-B14F-4D97-AF65-F5344CB8AC3E}">
        <p14:creationId xmlns:p14="http://schemas.microsoft.com/office/powerpoint/2010/main" val="3674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Berlin Sans FB Demi"/>
        <a:ea typeface="华文隶书"/>
        <a:cs typeface=""/>
      </a:majorFont>
      <a:minorFont>
        <a:latin typeface="Arial Rounded MT Bold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95350" rtl="0" eaLnBrk="0" fontAlgn="ctr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75000"/>
          <a:buFontTx/>
          <a:buNone/>
          <a:tabLst/>
          <a:defRPr kumimoji="0" lang="zh-CN" sz="6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opperplate Gothic Bold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95350" rtl="0" eaLnBrk="0" fontAlgn="ctr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75000"/>
          <a:buFontTx/>
          <a:buNone/>
          <a:tabLst/>
          <a:defRPr kumimoji="0" lang="zh-CN" sz="6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opperplate Gothic Bold" pitchFamily="34" charset="0"/>
            <a:ea typeface="宋体" charset="-122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157275005</TotalTime>
  <Pages>0</Pages>
  <Words>728</Words>
  <Characters>0</Characters>
  <Application>Microsoft Office PowerPoint</Application>
  <DocSecurity>0</DocSecurity>
  <PresentationFormat>全屏显示(4:3)</PresentationFormat>
  <Lines>0</Lines>
  <Paragraphs>146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等线</vt:lpstr>
      <vt:lpstr>黑体</vt:lpstr>
      <vt:lpstr>华文隶书</vt:lpstr>
      <vt:lpstr>宋体</vt:lpstr>
      <vt:lpstr>Arial</vt:lpstr>
      <vt:lpstr>Arial Rounded MT Bold</vt:lpstr>
      <vt:lpstr>Bauhaus 93</vt:lpstr>
      <vt:lpstr>Berlin Sans FB Demi</vt:lpstr>
      <vt:lpstr>Cooper Black</vt:lpstr>
      <vt:lpstr>Copperplate Gothic Bold</vt:lpstr>
      <vt:lpstr>Garamond</vt:lpstr>
      <vt:lpstr>Symbol</vt:lpstr>
      <vt:lpstr>Times New Roman</vt:lpstr>
      <vt:lpstr>Wingdings</vt:lpstr>
      <vt:lpstr>Orbit</vt:lpstr>
      <vt:lpstr>请务必认真阅读此次实验要求    不按要求进行可能导致0分 </vt:lpstr>
      <vt:lpstr>https://kl.lilingkun.com/login</vt:lpstr>
      <vt:lpstr>https://kl.lilingkun.com/login</vt:lpstr>
      <vt:lpstr>https://kl.lilingkun.com/login</vt:lpstr>
      <vt:lpstr>https://kl.lilingkun.com/login</vt:lpstr>
      <vt:lpstr>https://kl.lilingkun.com/login</vt:lpstr>
      <vt:lpstr>https://kl.lilingkun.com/login</vt:lpstr>
      <vt:lpstr>https://kl.lilingkun.com/login</vt:lpstr>
      <vt:lpstr>https://kl.lilingkun.com/login</vt:lpstr>
      <vt:lpstr>https://kl.lilingkun.com/login</vt:lpstr>
      <vt:lpstr>https://kl.lilingkun.com/login</vt:lpstr>
      <vt:lpstr>https://kl.lilingkun.com/login</vt:lpstr>
      <vt:lpstr>Program Work 1</vt:lpstr>
      <vt:lpstr>Program Work 1</vt:lpstr>
      <vt:lpstr>Program Work 1</vt:lpstr>
      <vt:lpstr>https://kl.lilingkun.com/login</vt:lpstr>
      <vt:lpstr>Program Work 1</vt:lpstr>
      <vt:lpstr>Program Work 1</vt:lpstr>
      <vt:lpstr>Program Work 1</vt:lpstr>
      <vt:lpstr>Program Work 1</vt:lpstr>
      <vt:lpstr>Program Work 1</vt:lpstr>
      <vt:lpstr>Program Work 1</vt:lpstr>
      <vt:lpstr>Program Work 1</vt:lpstr>
      <vt:lpstr>Program Work 1</vt:lpstr>
      <vt:lpstr>其他问题？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Relations and Digraphs</dc:title>
  <dc:creator>Bat</dc:creator>
  <cp:lastModifiedBy>dell</cp:lastModifiedBy>
  <cp:revision>4093</cp:revision>
  <cp:lastPrinted>1899-12-30T00:00:00Z</cp:lastPrinted>
  <dcterms:created xsi:type="dcterms:W3CDTF">2009-02-24T09:54:34Z</dcterms:created>
  <dcterms:modified xsi:type="dcterms:W3CDTF">2023-10-29T05:03:03Z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