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30"/>
  </p:notesMasterIdLst>
  <p:sldIdLst>
    <p:sldId id="256" r:id="rId2"/>
    <p:sldId id="333" r:id="rId3"/>
    <p:sldId id="332" r:id="rId4"/>
    <p:sldId id="857" r:id="rId5"/>
    <p:sldId id="855" r:id="rId6"/>
    <p:sldId id="312" r:id="rId7"/>
    <p:sldId id="313" r:id="rId8"/>
    <p:sldId id="315" r:id="rId9"/>
    <p:sldId id="314" r:id="rId10"/>
    <p:sldId id="258" r:id="rId11"/>
    <p:sldId id="317" r:id="rId12"/>
    <p:sldId id="856" r:id="rId13"/>
    <p:sldId id="318" r:id="rId14"/>
    <p:sldId id="319" r:id="rId15"/>
    <p:sldId id="259" r:id="rId16"/>
    <p:sldId id="320" r:id="rId17"/>
    <p:sldId id="322" r:id="rId18"/>
    <p:sldId id="323" r:id="rId19"/>
    <p:sldId id="321" r:id="rId20"/>
    <p:sldId id="311" r:id="rId21"/>
    <p:sldId id="265" r:id="rId22"/>
    <p:sldId id="325" r:id="rId23"/>
    <p:sldId id="326" r:id="rId24"/>
    <p:sldId id="327" r:id="rId25"/>
    <p:sldId id="328" r:id="rId26"/>
    <p:sldId id="329" r:id="rId27"/>
    <p:sldId id="859" r:id="rId28"/>
    <p:sldId id="33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64"/>
    <p:restoredTop sz="78768"/>
  </p:normalViewPr>
  <p:slideViewPr>
    <p:cSldViewPr snapToGrid="0" snapToObjects="1">
      <p:cViewPr varScale="1">
        <p:scale>
          <a:sx n="125" d="100"/>
          <a:sy n="125" d="100"/>
        </p:scale>
        <p:origin x="10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1/3/2023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a:t>
            </a:fld>
            <a:endParaRPr lang="en-AU" dirty="0"/>
          </a:p>
        </p:txBody>
      </p:sp>
    </p:spTree>
    <p:extLst>
      <p:ext uri="{BB962C8B-B14F-4D97-AF65-F5344CB8AC3E}">
        <p14:creationId xmlns:p14="http://schemas.microsoft.com/office/powerpoint/2010/main" val="418869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5</a:t>
            </a:fld>
            <a:endParaRPr/>
          </a:p>
        </p:txBody>
      </p:sp>
    </p:spTree>
    <p:extLst>
      <p:ext uri="{BB962C8B-B14F-4D97-AF65-F5344CB8AC3E}">
        <p14:creationId xmlns:p14="http://schemas.microsoft.com/office/powerpoint/2010/main" val="148244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6</a:t>
            </a:fld>
            <a:endParaRPr lang="en-AU"/>
          </a:p>
        </p:txBody>
      </p:sp>
    </p:spTree>
    <p:extLst>
      <p:ext uri="{BB962C8B-B14F-4D97-AF65-F5344CB8AC3E}">
        <p14:creationId xmlns:p14="http://schemas.microsoft.com/office/powerpoint/2010/main" val="293825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7</a:t>
            </a:fld>
            <a:endParaRPr lang="en-AU"/>
          </a:p>
        </p:txBody>
      </p:sp>
    </p:spTree>
    <p:extLst>
      <p:ext uri="{BB962C8B-B14F-4D97-AF65-F5344CB8AC3E}">
        <p14:creationId xmlns:p14="http://schemas.microsoft.com/office/powerpoint/2010/main" val="901587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10</a:t>
            </a:fld>
            <a:endParaRPr lang="en-AU"/>
          </a:p>
        </p:txBody>
      </p:sp>
    </p:spTree>
    <p:extLst>
      <p:ext uri="{BB962C8B-B14F-4D97-AF65-F5344CB8AC3E}">
        <p14:creationId xmlns:p14="http://schemas.microsoft.com/office/powerpoint/2010/main" val="236484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t>12</a:t>
            </a:fld>
            <a:endParaRPr lang="en-AU"/>
          </a:p>
        </p:txBody>
      </p:sp>
    </p:spTree>
    <p:extLst>
      <p:ext uri="{BB962C8B-B14F-4D97-AF65-F5344CB8AC3E}">
        <p14:creationId xmlns:p14="http://schemas.microsoft.com/office/powerpoint/2010/main" val="76328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7" name="Google Shape;23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21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7" name="Google Shape;23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27</a:t>
            </a:fld>
            <a:endParaRPr/>
          </a:p>
        </p:txBody>
      </p:sp>
    </p:spTree>
    <p:extLst>
      <p:ext uri="{BB962C8B-B14F-4D97-AF65-F5344CB8AC3E}">
        <p14:creationId xmlns:p14="http://schemas.microsoft.com/office/powerpoint/2010/main" val="267745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1/3/2023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1/3/2023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dirty="0">
                <a:solidFill>
                  <a:schemeClr val="bg1"/>
                </a:solidFill>
              </a:rPr>
              <a:t>Dr. Iwan Williams</a:t>
            </a:r>
          </a:p>
          <a:p>
            <a:r>
              <a:rPr lang="en-AU" sz="2000" dirty="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Argument – a precise definition:</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478280"/>
            <a:ext cx="10515600" cy="4698683"/>
          </a:xfrm>
        </p:spPr>
        <p:txBody>
          <a:bodyPr>
            <a:normAutofit/>
          </a:bodyPr>
          <a:lstStyle/>
          <a:p>
            <a:endParaRPr lang="en-AU" dirty="0"/>
          </a:p>
          <a:p>
            <a:pPr>
              <a:lnSpc>
                <a:spcPct val="110000"/>
              </a:lnSpc>
            </a:pPr>
            <a:r>
              <a:rPr lang="en-AU" dirty="0"/>
              <a:t>A set of claims</a:t>
            </a:r>
            <a:r>
              <a:rPr lang="en-AU" dirty="0">
                <a:solidFill>
                  <a:srgbClr val="FF0000"/>
                </a:solidFill>
              </a:rPr>
              <a:t> </a:t>
            </a:r>
            <a:r>
              <a:rPr lang="en-AU" dirty="0"/>
              <a:t>(aka. propositions, statements), of which one is a </a:t>
            </a:r>
            <a:r>
              <a:rPr lang="en-AU" dirty="0">
                <a:solidFill>
                  <a:srgbClr val="FF0000"/>
                </a:solidFill>
              </a:rPr>
              <a:t>conclusion</a:t>
            </a:r>
            <a:r>
              <a:rPr lang="en-AU" dirty="0"/>
              <a:t> and the remainder are </a:t>
            </a:r>
            <a:r>
              <a:rPr lang="en-AU" dirty="0">
                <a:solidFill>
                  <a:srgbClr val="FF0000"/>
                </a:solidFill>
              </a:rPr>
              <a:t>premises</a:t>
            </a:r>
            <a:r>
              <a:rPr lang="en-AU" dirty="0"/>
              <a:t>, which are intended to </a:t>
            </a:r>
            <a:r>
              <a:rPr lang="en-AU" dirty="0">
                <a:solidFill>
                  <a:srgbClr val="FF0000"/>
                </a:solidFill>
              </a:rPr>
              <a:t>support</a:t>
            </a:r>
            <a:r>
              <a:rPr lang="en-AU" dirty="0"/>
              <a:t> the conclusion (i.e. give reasons or evidence for believing it).</a:t>
            </a:r>
          </a:p>
        </p:txBody>
      </p:sp>
    </p:spTree>
    <p:extLst>
      <p:ext uri="{BB962C8B-B14F-4D97-AF65-F5344CB8AC3E}">
        <p14:creationId xmlns:p14="http://schemas.microsoft.com/office/powerpoint/2010/main" val="311819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1.2:</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sz="3600" dirty="0">
                <a:solidFill>
                  <a:schemeClr val="tx1"/>
                </a:solidFill>
              </a:rPr>
              <a:t>Identifying </a:t>
            </a:r>
            <a:r>
              <a:rPr lang="en-AU" sz="3600" dirty="0">
                <a:solidFill>
                  <a:srgbClr val="FF0000"/>
                </a:solidFill>
              </a:rPr>
              <a:t>premises</a:t>
            </a:r>
            <a:r>
              <a:rPr lang="en-AU" sz="3600" dirty="0">
                <a:solidFill>
                  <a:schemeClr val="tx1"/>
                </a:solidFill>
              </a:rPr>
              <a:t> and </a:t>
            </a:r>
            <a:r>
              <a:rPr lang="en-AU" sz="3600" dirty="0">
                <a:solidFill>
                  <a:srgbClr val="FF0000"/>
                </a:solidFill>
              </a:rPr>
              <a:t>conclusions</a:t>
            </a:r>
          </a:p>
        </p:txBody>
      </p:sp>
    </p:spTree>
    <p:extLst>
      <p:ext uri="{BB962C8B-B14F-4D97-AF65-F5344CB8AC3E}">
        <p14:creationId xmlns:p14="http://schemas.microsoft.com/office/powerpoint/2010/main" val="272782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Argument – a precise definition:</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478280"/>
            <a:ext cx="10515600" cy="4698683"/>
          </a:xfrm>
        </p:spPr>
        <p:txBody>
          <a:bodyPr>
            <a:normAutofit/>
          </a:bodyPr>
          <a:lstStyle/>
          <a:p>
            <a:endParaRPr lang="en-AU" dirty="0"/>
          </a:p>
          <a:p>
            <a:pPr>
              <a:lnSpc>
                <a:spcPct val="110000"/>
              </a:lnSpc>
            </a:pPr>
            <a:r>
              <a:rPr lang="en-AU" dirty="0"/>
              <a:t>A set of claims</a:t>
            </a:r>
            <a:r>
              <a:rPr lang="en-AU" dirty="0">
                <a:solidFill>
                  <a:srgbClr val="FF0000"/>
                </a:solidFill>
              </a:rPr>
              <a:t> </a:t>
            </a:r>
            <a:r>
              <a:rPr lang="en-AU" dirty="0"/>
              <a:t>(aka. propositions, statements), of which one is a </a:t>
            </a:r>
            <a:r>
              <a:rPr lang="en-AU" dirty="0">
                <a:solidFill>
                  <a:srgbClr val="FF0000"/>
                </a:solidFill>
              </a:rPr>
              <a:t>conclusion</a:t>
            </a:r>
            <a:r>
              <a:rPr lang="en-AU" dirty="0"/>
              <a:t> and the remainder are </a:t>
            </a:r>
            <a:r>
              <a:rPr lang="en-AU" dirty="0">
                <a:solidFill>
                  <a:srgbClr val="FF0000"/>
                </a:solidFill>
              </a:rPr>
              <a:t>premises</a:t>
            </a:r>
            <a:r>
              <a:rPr lang="en-AU" dirty="0"/>
              <a:t>, which are intended to </a:t>
            </a:r>
            <a:r>
              <a:rPr lang="en-AU" dirty="0">
                <a:solidFill>
                  <a:srgbClr val="FF0000"/>
                </a:solidFill>
              </a:rPr>
              <a:t>support</a:t>
            </a:r>
            <a:r>
              <a:rPr lang="en-AU" dirty="0"/>
              <a:t> the conclusion (i.e. give reasons or evidence for believing it).</a:t>
            </a:r>
          </a:p>
        </p:txBody>
      </p:sp>
    </p:spTree>
    <p:extLst>
      <p:ext uri="{BB962C8B-B14F-4D97-AF65-F5344CB8AC3E}">
        <p14:creationId xmlns:p14="http://schemas.microsoft.com/office/powerpoint/2010/main" val="173088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2BE7-27B0-E64E-A13E-4A55EA45D0F7}"/>
              </a:ext>
            </a:extLst>
          </p:cNvPr>
          <p:cNvSpPr>
            <a:spLocks noGrp="1"/>
          </p:cNvSpPr>
          <p:nvPr>
            <p:ph type="title"/>
          </p:nvPr>
        </p:nvSpPr>
        <p:spPr/>
        <p:txBody>
          <a:bodyPr/>
          <a:lstStyle/>
          <a:p>
            <a:r>
              <a:rPr lang="en-AU" dirty="0"/>
              <a:t>Identifying </a:t>
            </a:r>
            <a:r>
              <a:rPr lang="en-AU" dirty="0">
                <a:solidFill>
                  <a:srgbClr val="FF0000"/>
                </a:solidFill>
              </a:rPr>
              <a:t>Conclusions</a:t>
            </a:r>
          </a:p>
        </p:txBody>
      </p:sp>
      <p:sp>
        <p:nvSpPr>
          <p:cNvPr id="3" name="Content Placeholder 2">
            <a:extLst>
              <a:ext uri="{FF2B5EF4-FFF2-40B4-BE49-F238E27FC236}">
                <a16:creationId xmlns:a16="http://schemas.microsoft.com/office/drawing/2014/main" id="{9C4F8DAF-1149-CD49-879F-F296F8804213}"/>
              </a:ext>
            </a:extLst>
          </p:cNvPr>
          <p:cNvSpPr>
            <a:spLocks noGrp="1"/>
          </p:cNvSpPr>
          <p:nvPr>
            <p:ph idx="1"/>
          </p:nvPr>
        </p:nvSpPr>
        <p:spPr/>
        <p:txBody>
          <a:bodyPr>
            <a:normAutofit fontScale="92500" lnSpcReduction="10000"/>
          </a:bodyPr>
          <a:lstStyle/>
          <a:p>
            <a:r>
              <a:rPr lang="en-AU" dirty="0"/>
              <a:t>When reading or listening to an argument, the first step is to identify the conclusion, that is, what the arguer is trying to convince you of</a:t>
            </a:r>
          </a:p>
          <a:p>
            <a:endParaRPr lang="en-AU" dirty="0"/>
          </a:p>
          <a:p>
            <a:r>
              <a:rPr lang="en-AU" dirty="0"/>
              <a:t>Since Jo Bloggs is a politician and politicians are always corrupt, I guess Jo Bloggs is corrupt</a:t>
            </a:r>
          </a:p>
          <a:p>
            <a:endParaRPr lang="en-AU" dirty="0"/>
          </a:p>
          <a:p>
            <a:pPr marL="0" indent="0">
              <a:buNone/>
            </a:pPr>
            <a:r>
              <a:rPr lang="en-AU" dirty="0"/>
              <a:t>P1. Jo Bloggs is a politician</a:t>
            </a:r>
          </a:p>
          <a:p>
            <a:pPr marL="0" indent="0">
              <a:buNone/>
            </a:pPr>
            <a:r>
              <a:rPr lang="en-AU" dirty="0"/>
              <a:t>P2. Politicians are always corrupt</a:t>
            </a:r>
          </a:p>
          <a:p>
            <a:pPr marL="0" indent="0">
              <a:buNone/>
            </a:pPr>
            <a:r>
              <a:rPr lang="en-AU" dirty="0"/>
              <a:t>Therefore,</a:t>
            </a:r>
          </a:p>
          <a:p>
            <a:pPr marL="0" indent="0">
              <a:buNone/>
            </a:pPr>
            <a:r>
              <a:rPr lang="en-AU" dirty="0"/>
              <a:t>C: Jo Bloggs is corrupt</a:t>
            </a:r>
          </a:p>
          <a:p>
            <a:endParaRPr lang="en-AU" dirty="0"/>
          </a:p>
        </p:txBody>
      </p:sp>
    </p:spTree>
    <p:extLst>
      <p:ext uri="{BB962C8B-B14F-4D97-AF65-F5344CB8AC3E}">
        <p14:creationId xmlns:p14="http://schemas.microsoft.com/office/powerpoint/2010/main" val="171111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2BE7-27B0-E64E-A13E-4A55EA45D0F7}"/>
              </a:ext>
            </a:extLst>
          </p:cNvPr>
          <p:cNvSpPr>
            <a:spLocks noGrp="1"/>
          </p:cNvSpPr>
          <p:nvPr>
            <p:ph type="title"/>
          </p:nvPr>
        </p:nvSpPr>
        <p:spPr/>
        <p:txBody>
          <a:bodyPr/>
          <a:lstStyle/>
          <a:p>
            <a:r>
              <a:rPr lang="en-AU" dirty="0"/>
              <a:t>Identifying </a:t>
            </a:r>
            <a:r>
              <a:rPr lang="en-AU" dirty="0">
                <a:solidFill>
                  <a:srgbClr val="FF0000"/>
                </a:solidFill>
              </a:rPr>
              <a:t>Conclusions</a:t>
            </a:r>
          </a:p>
        </p:txBody>
      </p:sp>
      <p:sp>
        <p:nvSpPr>
          <p:cNvPr id="3" name="Content Placeholder 2">
            <a:extLst>
              <a:ext uri="{FF2B5EF4-FFF2-40B4-BE49-F238E27FC236}">
                <a16:creationId xmlns:a16="http://schemas.microsoft.com/office/drawing/2014/main" id="{9C4F8DAF-1149-CD49-879F-F296F8804213}"/>
              </a:ext>
            </a:extLst>
          </p:cNvPr>
          <p:cNvSpPr>
            <a:spLocks noGrp="1"/>
          </p:cNvSpPr>
          <p:nvPr>
            <p:ph idx="1"/>
          </p:nvPr>
        </p:nvSpPr>
        <p:spPr/>
        <p:txBody>
          <a:bodyPr/>
          <a:lstStyle/>
          <a:p>
            <a:r>
              <a:rPr lang="en-AU" dirty="0"/>
              <a:t>Hunting animals is wrong. After all, it’s wrong to kill simply for pleasure and hunting involves the killing of innocent animals for pleasure.</a:t>
            </a:r>
          </a:p>
          <a:p>
            <a:pPr marL="0" indent="0">
              <a:buNone/>
            </a:pPr>
            <a:endParaRPr lang="en-AU" dirty="0"/>
          </a:p>
          <a:p>
            <a:pPr marL="0" indent="0">
              <a:buNone/>
            </a:pPr>
            <a:r>
              <a:rPr lang="en-AU" dirty="0"/>
              <a:t>P1. It’s wrong to kill simply for pleasure </a:t>
            </a:r>
          </a:p>
          <a:p>
            <a:pPr marL="0" indent="0">
              <a:buNone/>
            </a:pPr>
            <a:r>
              <a:rPr lang="en-AU" dirty="0"/>
              <a:t>P2. Hunting involves the killing of innocent animals for pleasure</a:t>
            </a:r>
          </a:p>
          <a:p>
            <a:pPr marL="0" indent="0">
              <a:buNone/>
            </a:pPr>
            <a:r>
              <a:rPr lang="en-AU" dirty="0"/>
              <a:t>Therefore,</a:t>
            </a:r>
          </a:p>
          <a:p>
            <a:pPr marL="0" indent="0">
              <a:buNone/>
            </a:pPr>
            <a:r>
              <a:rPr lang="en-AU" dirty="0"/>
              <a:t>C: Hunting animals is wrong</a:t>
            </a:r>
          </a:p>
          <a:p>
            <a:endParaRPr lang="en-AU" dirty="0"/>
          </a:p>
        </p:txBody>
      </p:sp>
    </p:spTree>
    <p:extLst>
      <p:ext uri="{BB962C8B-B14F-4D97-AF65-F5344CB8AC3E}">
        <p14:creationId xmlns:p14="http://schemas.microsoft.com/office/powerpoint/2010/main" val="129660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2BE7-27B0-E64E-A13E-4A55EA45D0F7}"/>
              </a:ext>
            </a:extLst>
          </p:cNvPr>
          <p:cNvSpPr>
            <a:spLocks noGrp="1"/>
          </p:cNvSpPr>
          <p:nvPr>
            <p:ph type="title"/>
          </p:nvPr>
        </p:nvSpPr>
        <p:spPr/>
        <p:txBody>
          <a:bodyPr/>
          <a:lstStyle/>
          <a:p>
            <a:r>
              <a:rPr lang="en-AU" dirty="0"/>
              <a:t>Identifying </a:t>
            </a:r>
            <a:r>
              <a:rPr lang="en-AU" dirty="0">
                <a:solidFill>
                  <a:srgbClr val="FF0000"/>
                </a:solidFill>
              </a:rPr>
              <a:t>Conclusions</a:t>
            </a:r>
          </a:p>
        </p:txBody>
      </p:sp>
      <p:sp>
        <p:nvSpPr>
          <p:cNvPr id="3" name="Content Placeholder 2">
            <a:extLst>
              <a:ext uri="{FF2B5EF4-FFF2-40B4-BE49-F238E27FC236}">
                <a16:creationId xmlns:a16="http://schemas.microsoft.com/office/drawing/2014/main" id="{9C4F8DAF-1149-CD49-879F-F296F8804213}"/>
              </a:ext>
            </a:extLst>
          </p:cNvPr>
          <p:cNvSpPr>
            <a:spLocks noGrp="1"/>
          </p:cNvSpPr>
          <p:nvPr>
            <p:ph idx="1"/>
          </p:nvPr>
        </p:nvSpPr>
        <p:spPr/>
        <p:txBody>
          <a:bodyPr>
            <a:normAutofit/>
          </a:bodyPr>
          <a:lstStyle/>
          <a:p>
            <a:pPr lvl="0"/>
            <a:r>
              <a:rPr lang="en-AU" sz="4000" b="1" dirty="0"/>
              <a:t>Definition</a:t>
            </a:r>
            <a:r>
              <a:rPr lang="en-AU" sz="4000" dirty="0"/>
              <a:t> – </a:t>
            </a:r>
            <a:r>
              <a:rPr lang="en-AU" sz="4000" dirty="0">
                <a:solidFill>
                  <a:srgbClr val="FF0000"/>
                </a:solidFill>
              </a:rPr>
              <a:t>conclusion:</a:t>
            </a:r>
          </a:p>
          <a:p>
            <a:pPr lvl="1"/>
            <a:r>
              <a:rPr lang="en-AU" sz="3600" dirty="0"/>
              <a:t>The </a:t>
            </a:r>
            <a:r>
              <a:rPr lang="en-AU" sz="3600" dirty="0">
                <a:solidFill>
                  <a:srgbClr val="FF0000"/>
                </a:solidFill>
              </a:rPr>
              <a:t>claim</a:t>
            </a:r>
            <a:r>
              <a:rPr lang="en-AU" sz="3600" dirty="0"/>
              <a:t> that the arguer is trying to convince you of.</a:t>
            </a:r>
          </a:p>
          <a:p>
            <a:pPr marL="0" indent="0">
              <a:buNone/>
            </a:pPr>
            <a:endParaRPr lang="en-AU" sz="4000" dirty="0"/>
          </a:p>
        </p:txBody>
      </p:sp>
    </p:spTree>
    <p:extLst>
      <p:ext uri="{BB962C8B-B14F-4D97-AF65-F5344CB8AC3E}">
        <p14:creationId xmlns:p14="http://schemas.microsoft.com/office/powerpoint/2010/main" val="154032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2BE7-27B0-E64E-A13E-4A55EA45D0F7}"/>
              </a:ext>
            </a:extLst>
          </p:cNvPr>
          <p:cNvSpPr>
            <a:spLocks noGrp="1"/>
          </p:cNvSpPr>
          <p:nvPr>
            <p:ph type="title"/>
          </p:nvPr>
        </p:nvSpPr>
        <p:spPr/>
        <p:txBody>
          <a:bodyPr>
            <a:normAutofit/>
          </a:bodyPr>
          <a:lstStyle/>
          <a:p>
            <a:r>
              <a:rPr lang="en-AU" sz="3600" dirty="0"/>
              <a:t>Identifying </a:t>
            </a:r>
            <a:r>
              <a:rPr lang="en-AU" sz="3600" dirty="0">
                <a:solidFill>
                  <a:srgbClr val="FF0000"/>
                </a:solidFill>
              </a:rPr>
              <a:t>Conclusions </a:t>
            </a:r>
            <a:r>
              <a:rPr lang="en-AU" sz="3600" dirty="0"/>
              <a:t>– Conclusion Indicators</a:t>
            </a:r>
          </a:p>
        </p:txBody>
      </p:sp>
      <p:sp>
        <p:nvSpPr>
          <p:cNvPr id="3" name="Content Placeholder 2">
            <a:extLst>
              <a:ext uri="{FF2B5EF4-FFF2-40B4-BE49-F238E27FC236}">
                <a16:creationId xmlns:a16="http://schemas.microsoft.com/office/drawing/2014/main" id="{9C4F8DAF-1149-CD49-879F-F296F8804213}"/>
              </a:ext>
            </a:extLst>
          </p:cNvPr>
          <p:cNvSpPr>
            <a:spLocks noGrp="1"/>
          </p:cNvSpPr>
          <p:nvPr>
            <p:ph idx="1"/>
          </p:nvPr>
        </p:nvSpPr>
        <p:spPr/>
        <p:txBody>
          <a:bodyPr>
            <a:normAutofit lnSpcReduction="10000"/>
          </a:bodyPr>
          <a:lstStyle/>
          <a:p>
            <a:pPr lvl="1"/>
            <a:r>
              <a:rPr lang="en-AU" dirty="0"/>
              <a:t>Conclusion indicators:</a:t>
            </a:r>
          </a:p>
          <a:p>
            <a:pPr lvl="2"/>
            <a:r>
              <a:rPr lang="en-AU" dirty="0"/>
              <a:t>Therefore, thus, so, hence, consequently, as a result, in conclusion, must, proves, implies, establishes, shows, it follows that</a:t>
            </a:r>
            <a:endParaRPr lang="en-AU" sz="4000" dirty="0"/>
          </a:p>
          <a:p>
            <a:pPr lvl="2"/>
            <a:endParaRPr lang="en-AU" sz="4000" dirty="0"/>
          </a:p>
          <a:p>
            <a:r>
              <a:rPr lang="en-AU" sz="2000" dirty="0"/>
              <a:t>Raphael Nadal </a:t>
            </a:r>
            <a:r>
              <a:rPr lang="en-AU" sz="2000" b="1" dirty="0">
                <a:solidFill>
                  <a:srgbClr val="FF0000"/>
                </a:solidFill>
              </a:rPr>
              <a:t>must</a:t>
            </a:r>
            <a:r>
              <a:rPr lang="en-AU" sz="2000" dirty="0"/>
              <a:t> be one of the greatest tennis players of all times since he won 8 grand slam titles</a:t>
            </a:r>
          </a:p>
          <a:p>
            <a:r>
              <a:rPr lang="en-AU" sz="2000" dirty="0"/>
              <a:t>There are a growing number of organisations which have been set up to deal with bullying. </a:t>
            </a:r>
            <a:r>
              <a:rPr lang="en-AU" sz="2000" dirty="0">
                <a:solidFill>
                  <a:srgbClr val="FF0000"/>
                </a:solidFill>
              </a:rPr>
              <a:t>So</a:t>
            </a:r>
            <a:r>
              <a:rPr lang="en-AU" sz="2000" dirty="0"/>
              <a:t> bullying must be on the increase.  </a:t>
            </a:r>
          </a:p>
          <a:p>
            <a:r>
              <a:rPr lang="en-AU" sz="2100" dirty="0"/>
              <a:t>Since youngsters who read voraciously are more likely to have defective vision than youngsters who do not read very much, </a:t>
            </a:r>
            <a:r>
              <a:rPr lang="en-AU" sz="2100" dirty="0">
                <a:solidFill>
                  <a:srgbClr val="FF0000"/>
                </a:solidFill>
              </a:rPr>
              <a:t>it follows that </a:t>
            </a:r>
            <a:r>
              <a:rPr lang="en-AU" sz="2100" dirty="0"/>
              <a:t>children who do not like to read usually have perfect vision.</a:t>
            </a:r>
            <a:br>
              <a:rPr lang="en-AU" dirty="0"/>
            </a:br>
            <a:endParaRPr lang="en-AU" dirty="0"/>
          </a:p>
          <a:p>
            <a:pPr marL="0" indent="0">
              <a:buNone/>
            </a:pPr>
            <a:endParaRPr lang="en-AU" sz="2000" dirty="0"/>
          </a:p>
          <a:p>
            <a:pPr marL="0" indent="0">
              <a:buNone/>
            </a:pPr>
            <a:endParaRPr lang="en-AU" dirty="0"/>
          </a:p>
          <a:p>
            <a:endParaRPr lang="en-AU" sz="2000" dirty="0"/>
          </a:p>
          <a:p>
            <a:pPr marL="914400" lvl="2" indent="0">
              <a:buNone/>
            </a:pPr>
            <a:endParaRPr lang="en-AU" sz="4000" dirty="0"/>
          </a:p>
          <a:p>
            <a:pPr marL="914400" lvl="2" indent="0">
              <a:buNone/>
            </a:pPr>
            <a:endParaRPr lang="en-AU" sz="4000" dirty="0"/>
          </a:p>
        </p:txBody>
      </p:sp>
    </p:spTree>
    <p:extLst>
      <p:ext uri="{BB962C8B-B14F-4D97-AF65-F5344CB8AC3E}">
        <p14:creationId xmlns:p14="http://schemas.microsoft.com/office/powerpoint/2010/main" val="360601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2BE7-27B0-E64E-A13E-4A55EA45D0F7}"/>
              </a:ext>
            </a:extLst>
          </p:cNvPr>
          <p:cNvSpPr>
            <a:spLocks noGrp="1"/>
          </p:cNvSpPr>
          <p:nvPr>
            <p:ph type="title"/>
          </p:nvPr>
        </p:nvSpPr>
        <p:spPr/>
        <p:txBody>
          <a:bodyPr/>
          <a:lstStyle/>
          <a:p>
            <a:r>
              <a:rPr lang="en-AU" dirty="0"/>
              <a:t>Identifying </a:t>
            </a:r>
            <a:r>
              <a:rPr lang="en-AU" dirty="0">
                <a:solidFill>
                  <a:srgbClr val="FF0000"/>
                </a:solidFill>
              </a:rPr>
              <a:t>Premises</a:t>
            </a:r>
          </a:p>
        </p:txBody>
      </p:sp>
      <p:sp>
        <p:nvSpPr>
          <p:cNvPr id="3" name="Content Placeholder 2">
            <a:extLst>
              <a:ext uri="{FF2B5EF4-FFF2-40B4-BE49-F238E27FC236}">
                <a16:creationId xmlns:a16="http://schemas.microsoft.com/office/drawing/2014/main" id="{9C4F8DAF-1149-CD49-879F-F296F8804213}"/>
              </a:ext>
            </a:extLst>
          </p:cNvPr>
          <p:cNvSpPr>
            <a:spLocks noGrp="1"/>
          </p:cNvSpPr>
          <p:nvPr>
            <p:ph idx="1"/>
          </p:nvPr>
        </p:nvSpPr>
        <p:spPr/>
        <p:txBody>
          <a:bodyPr>
            <a:normAutofit/>
          </a:bodyPr>
          <a:lstStyle/>
          <a:p>
            <a:pPr lvl="0"/>
            <a:r>
              <a:rPr lang="en-AU" sz="4000" b="1" dirty="0"/>
              <a:t>Definition</a:t>
            </a:r>
            <a:r>
              <a:rPr lang="en-AU" sz="4000" dirty="0"/>
              <a:t> – </a:t>
            </a:r>
            <a:r>
              <a:rPr lang="en-AU" sz="4000" dirty="0">
                <a:solidFill>
                  <a:srgbClr val="FF0000"/>
                </a:solidFill>
              </a:rPr>
              <a:t>premise:</a:t>
            </a:r>
          </a:p>
          <a:p>
            <a:pPr lvl="1"/>
            <a:r>
              <a:rPr lang="en-AU" sz="3600" dirty="0"/>
              <a:t>A </a:t>
            </a:r>
            <a:r>
              <a:rPr lang="en-AU" sz="3600" dirty="0">
                <a:solidFill>
                  <a:srgbClr val="FF0000"/>
                </a:solidFill>
              </a:rPr>
              <a:t>reason</a:t>
            </a:r>
            <a:r>
              <a:rPr lang="en-AU" sz="3600" dirty="0"/>
              <a:t> or piece of </a:t>
            </a:r>
            <a:r>
              <a:rPr lang="en-AU" sz="3600" dirty="0">
                <a:solidFill>
                  <a:srgbClr val="FF0000"/>
                </a:solidFill>
              </a:rPr>
              <a:t>evidence</a:t>
            </a:r>
            <a:r>
              <a:rPr lang="en-AU" sz="3600" dirty="0"/>
              <a:t> given in support of a conclusion.</a:t>
            </a:r>
            <a:endParaRPr lang="en-AU" sz="4000" dirty="0"/>
          </a:p>
        </p:txBody>
      </p:sp>
    </p:spTree>
    <p:extLst>
      <p:ext uri="{BB962C8B-B14F-4D97-AF65-F5344CB8AC3E}">
        <p14:creationId xmlns:p14="http://schemas.microsoft.com/office/powerpoint/2010/main" val="322165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2BE7-27B0-E64E-A13E-4A55EA45D0F7}"/>
              </a:ext>
            </a:extLst>
          </p:cNvPr>
          <p:cNvSpPr>
            <a:spLocks noGrp="1"/>
          </p:cNvSpPr>
          <p:nvPr>
            <p:ph type="title"/>
          </p:nvPr>
        </p:nvSpPr>
        <p:spPr/>
        <p:txBody>
          <a:bodyPr>
            <a:normAutofit/>
          </a:bodyPr>
          <a:lstStyle/>
          <a:p>
            <a:r>
              <a:rPr lang="en-AU" sz="3600" dirty="0"/>
              <a:t>Identifying </a:t>
            </a:r>
            <a:r>
              <a:rPr lang="en-AU" sz="3600" dirty="0">
                <a:solidFill>
                  <a:srgbClr val="FF0000"/>
                </a:solidFill>
              </a:rPr>
              <a:t>Premises </a:t>
            </a:r>
            <a:r>
              <a:rPr lang="en-AU" sz="3600" dirty="0"/>
              <a:t>– Premise Indicators</a:t>
            </a:r>
          </a:p>
        </p:txBody>
      </p:sp>
      <p:sp>
        <p:nvSpPr>
          <p:cNvPr id="3" name="Content Placeholder 2">
            <a:extLst>
              <a:ext uri="{FF2B5EF4-FFF2-40B4-BE49-F238E27FC236}">
                <a16:creationId xmlns:a16="http://schemas.microsoft.com/office/drawing/2014/main" id="{9C4F8DAF-1149-CD49-879F-F296F8804213}"/>
              </a:ext>
            </a:extLst>
          </p:cNvPr>
          <p:cNvSpPr>
            <a:spLocks noGrp="1"/>
          </p:cNvSpPr>
          <p:nvPr>
            <p:ph idx="1"/>
          </p:nvPr>
        </p:nvSpPr>
        <p:spPr/>
        <p:txBody>
          <a:bodyPr>
            <a:normAutofit lnSpcReduction="10000"/>
          </a:bodyPr>
          <a:lstStyle/>
          <a:p>
            <a:r>
              <a:rPr lang="en-AU" dirty="0"/>
              <a:t>Premise indicators:</a:t>
            </a:r>
          </a:p>
          <a:p>
            <a:pPr lvl="1"/>
            <a:r>
              <a:rPr lang="en-AU" dirty="0"/>
              <a:t>Since, because, for, follows from, as, is implied by</a:t>
            </a:r>
          </a:p>
          <a:p>
            <a:pPr marL="0" indent="0">
              <a:buNone/>
            </a:pPr>
            <a:endParaRPr lang="en-AU" dirty="0"/>
          </a:p>
          <a:p>
            <a:r>
              <a:rPr lang="en-AU" dirty="0"/>
              <a:t>You shouldn’t drink drink coffee late at night </a:t>
            </a:r>
            <a:r>
              <a:rPr lang="en-AU" dirty="0">
                <a:solidFill>
                  <a:srgbClr val="FF0000"/>
                </a:solidFill>
              </a:rPr>
              <a:t>because</a:t>
            </a:r>
            <a:r>
              <a:rPr lang="en-AU" dirty="0"/>
              <a:t> you won’t be able to get to sleep.</a:t>
            </a:r>
          </a:p>
          <a:p>
            <a:r>
              <a:rPr lang="en-AU" dirty="0">
                <a:solidFill>
                  <a:srgbClr val="FF0000"/>
                </a:solidFill>
              </a:rPr>
              <a:t>Since </a:t>
            </a:r>
            <a:r>
              <a:rPr lang="en-AU" dirty="0"/>
              <a:t>migrant workers are essential to our economy, we should have less restrictive immigration policies.</a:t>
            </a:r>
          </a:p>
          <a:p>
            <a:r>
              <a:rPr lang="en-AU" dirty="0"/>
              <a:t>There are no living creatures on the moon. This </a:t>
            </a:r>
            <a:r>
              <a:rPr lang="en-AU" dirty="0">
                <a:solidFill>
                  <a:srgbClr val="FF0000"/>
                </a:solidFill>
              </a:rPr>
              <a:t>follows from </a:t>
            </a:r>
            <a:r>
              <a:rPr lang="en-AU" dirty="0"/>
              <a:t>the fact that the moon has no atmosphere or liquid water.</a:t>
            </a:r>
            <a:br>
              <a:rPr lang="en-AU" dirty="0"/>
            </a:br>
            <a:endParaRPr lang="en-AU" dirty="0"/>
          </a:p>
          <a:p>
            <a:pPr marL="0" indent="0">
              <a:buNone/>
            </a:pPr>
            <a:endParaRPr lang="en-AU" sz="2000" dirty="0"/>
          </a:p>
          <a:p>
            <a:pPr marL="0" indent="0">
              <a:buNone/>
            </a:pPr>
            <a:endParaRPr lang="en-AU" dirty="0"/>
          </a:p>
          <a:p>
            <a:endParaRPr lang="en-AU" sz="2000" dirty="0"/>
          </a:p>
          <a:p>
            <a:pPr marL="914400" lvl="2" indent="0">
              <a:buNone/>
            </a:pPr>
            <a:endParaRPr lang="en-AU" sz="4000" dirty="0"/>
          </a:p>
          <a:p>
            <a:pPr marL="914400" lvl="2" indent="0">
              <a:buNone/>
            </a:pPr>
            <a:endParaRPr lang="en-AU" sz="4000" dirty="0"/>
          </a:p>
        </p:txBody>
      </p:sp>
    </p:spTree>
    <p:extLst>
      <p:ext uri="{BB962C8B-B14F-4D97-AF65-F5344CB8AC3E}">
        <p14:creationId xmlns:p14="http://schemas.microsoft.com/office/powerpoint/2010/main" val="67620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2BE7-27B0-E64E-A13E-4A55EA45D0F7}"/>
              </a:ext>
            </a:extLst>
          </p:cNvPr>
          <p:cNvSpPr>
            <a:spLocks noGrp="1"/>
          </p:cNvSpPr>
          <p:nvPr>
            <p:ph type="title"/>
          </p:nvPr>
        </p:nvSpPr>
        <p:spPr/>
        <p:txBody>
          <a:bodyPr>
            <a:normAutofit/>
          </a:bodyPr>
          <a:lstStyle/>
          <a:p>
            <a:r>
              <a:rPr lang="en-AU" sz="3600" dirty="0"/>
              <a:t>Identifying </a:t>
            </a:r>
            <a:r>
              <a:rPr lang="en-AU" sz="3600" dirty="0">
                <a:solidFill>
                  <a:srgbClr val="FF0000"/>
                </a:solidFill>
              </a:rPr>
              <a:t>Conclusions/Premises</a:t>
            </a:r>
            <a:endParaRPr lang="en-AU" sz="3600" dirty="0"/>
          </a:p>
        </p:txBody>
      </p:sp>
      <p:sp>
        <p:nvSpPr>
          <p:cNvPr id="3" name="Content Placeholder 2">
            <a:extLst>
              <a:ext uri="{FF2B5EF4-FFF2-40B4-BE49-F238E27FC236}">
                <a16:creationId xmlns:a16="http://schemas.microsoft.com/office/drawing/2014/main" id="{9C4F8DAF-1149-CD49-879F-F296F8804213}"/>
              </a:ext>
            </a:extLst>
          </p:cNvPr>
          <p:cNvSpPr>
            <a:spLocks noGrp="1"/>
          </p:cNvSpPr>
          <p:nvPr>
            <p:ph idx="1"/>
          </p:nvPr>
        </p:nvSpPr>
        <p:spPr/>
        <p:txBody>
          <a:bodyPr>
            <a:normAutofit/>
          </a:bodyPr>
          <a:lstStyle/>
          <a:p>
            <a:r>
              <a:rPr lang="en-AU" sz="2400" dirty="0"/>
              <a:t>I think that Mary should sue the local council. They have admitted they were negligent in not mending the cracked pavement that she tripped over when she broke her ankle and that’s sufficient ground for compensation. </a:t>
            </a:r>
          </a:p>
          <a:p>
            <a:r>
              <a:rPr lang="en-AU" sz="2400" dirty="0"/>
              <a:t>I think that Mary should sue the local council. </a:t>
            </a:r>
            <a:r>
              <a:rPr lang="en-AU" sz="2400" dirty="0">
                <a:solidFill>
                  <a:srgbClr val="FF0000"/>
                </a:solidFill>
              </a:rPr>
              <a:t>Therefore</a:t>
            </a:r>
            <a:r>
              <a:rPr lang="en-AU" sz="2400" dirty="0"/>
              <a:t>, they have admitted they were negligent in not mending the cracked pavement that she tripped over when she broke her ankle and that’s sufficient ground for compensation. </a:t>
            </a:r>
          </a:p>
          <a:p>
            <a:r>
              <a:rPr lang="en-AU" sz="2400" dirty="0"/>
              <a:t>I think that Mary should sue the local council, </a:t>
            </a:r>
            <a:r>
              <a:rPr lang="en-AU" sz="2400" dirty="0">
                <a:solidFill>
                  <a:srgbClr val="FF0000"/>
                </a:solidFill>
              </a:rPr>
              <a:t>because</a:t>
            </a:r>
            <a:r>
              <a:rPr lang="en-AU" sz="2400" dirty="0"/>
              <a:t> they have admitted they were negligent in not mending the cracked pavement that she tripped over when she broke her ankle and that’s sufficient ground for compensation. </a:t>
            </a:r>
          </a:p>
          <a:p>
            <a:endParaRPr lang="en-AU" sz="2400" dirty="0"/>
          </a:p>
          <a:p>
            <a:endParaRPr lang="en-AU" sz="2400" dirty="0"/>
          </a:p>
        </p:txBody>
      </p:sp>
      <p:grpSp>
        <p:nvGrpSpPr>
          <p:cNvPr id="8" name="Group 7">
            <a:extLst>
              <a:ext uri="{FF2B5EF4-FFF2-40B4-BE49-F238E27FC236}">
                <a16:creationId xmlns:a16="http://schemas.microsoft.com/office/drawing/2014/main" id="{18DFDAAA-2C18-6C1D-507A-0F43E94CDBF8}"/>
              </a:ext>
            </a:extLst>
          </p:cNvPr>
          <p:cNvGrpSpPr/>
          <p:nvPr/>
        </p:nvGrpSpPr>
        <p:grpSpPr>
          <a:xfrm>
            <a:off x="1442113" y="3404204"/>
            <a:ext cx="9307774" cy="1132764"/>
            <a:chOff x="1442112" y="3330053"/>
            <a:chExt cx="9307774" cy="1132764"/>
          </a:xfrm>
        </p:grpSpPr>
        <p:cxnSp>
          <p:nvCxnSpPr>
            <p:cNvPr id="6" name="Straight Connector 5">
              <a:extLst>
                <a:ext uri="{FF2B5EF4-FFF2-40B4-BE49-F238E27FC236}">
                  <a16:creationId xmlns:a16="http://schemas.microsoft.com/office/drawing/2014/main" id="{CFF899A9-F814-640E-B862-A0B6444D5E59}"/>
                </a:ext>
              </a:extLst>
            </p:cNvPr>
            <p:cNvCxnSpPr/>
            <p:nvPr/>
          </p:nvCxnSpPr>
          <p:spPr>
            <a:xfrm>
              <a:off x="1442113" y="3330053"/>
              <a:ext cx="9307773" cy="11327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ABCD89-5C8E-88DF-5C44-49FFC5750E5A}"/>
                </a:ext>
              </a:extLst>
            </p:cNvPr>
            <p:cNvCxnSpPr>
              <a:cxnSpLocks/>
            </p:cNvCxnSpPr>
            <p:nvPr/>
          </p:nvCxnSpPr>
          <p:spPr>
            <a:xfrm flipH="1">
              <a:off x="1442112" y="3330053"/>
              <a:ext cx="9307773" cy="11327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243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1.1</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fontScale="92500"/>
          </a:bodyPr>
          <a:lstStyle/>
          <a:p>
            <a:pPr marL="742950" indent="-742950">
              <a:buFont typeface="+mj-lt"/>
              <a:buAutoNum type="arabicPeriod"/>
            </a:pPr>
            <a:r>
              <a:rPr lang="en-AU" sz="3600" dirty="0">
                <a:solidFill>
                  <a:schemeClr val="tx1"/>
                </a:solidFill>
              </a:rPr>
              <a:t>What is critical thinking and why is it important?</a:t>
            </a:r>
          </a:p>
          <a:p>
            <a:pPr marL="742950" indent="-742950">
              <a:buFont typeface="+mj-lt"/>
              <a:buAutoNum type="arabicPeriod"/>
            </a:pPr>
            <a:r>
              <a:rPr lang="en-AU" sz="3600" dirty="0">
                <a:solidFill>
                  <a:schemeClr val="tx1"/>
                </a:solidFill>
              </a:rPr>
              <a:t>What is an </a:t>
            </a:r>
            <a:r>
              <a:rPr lang="en-AU" sz="3600" dirty="0">
                <a:solidFill>
                  <a:srgbClr val="FF0000"/>
                </a:solidFill>
              </a:rPr>
              <a:t>argument?</a:t>
            </a:r>
            <a:endParaRPr lang="en-AU" sz="3600" dirty="0">
              <a:solidFill>
                <a:schemeClr val="tx1"/>
              </a:solidFill>
            </a:endParaRPr>
          </a:p>
          <a:p>
            <a:pPr marL="457200" indent="-457200">
              <a:buFont typeface="+mj-lt"/>
              <a:buAutoNum type="arabicPeriod"/>
            </a:pPr>
            <a:endParaRPr lang="en-AU" dirty="0"/>
          </a:p>
        </p:txBody>
      </p:sp>
    </p:spTree>
    <p:extLst>
      <p:ext uri="{BB962C8B-B14F-4D97-AF65-F5344CB8AC3E}">
        <p14:creationId xmlns:p14="http://schemas.microsoft.com/office/powerpoint/2010/main" val="418547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normAutofit/>
          </a:bodyPr>
          <a:lstStyle/>
          <a:p>
            <a:r>
              <a:rPr lang="en-AU" sz="5400" dirty="0"/>
              <a:t>Lecture 1.3.</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lstStyle/>
          <a:p>
            <a:r>
              <a:rPr lang="en-AU" dirty="0">
                <a:solidFill>
                  <a:srgbClr val="FF0000"/>
                </a:solidFill>
              </a:rPr>
              <a:t>R</a:t>
            </a:r>
            <a:r>
              <a:rPr lang="en-AU" sz="2400" dirty="0">
                <a:solidFill>
                  <a:srgbClr val="FF0000"/>
                </a:solidFill>
              </a:rPr>
              <a:t>epresenting</a:t>
            </a:r>
            <a:r>
              <a:rPr lang="en-AU" sz="2400" dirty="0"/>
              <a:t> </a:t>
            </a:r>
            <a:r>
              <a:rPr lang="en-AU" sz="2400" dirty="0">
                <a:solidFill>
                  <a:schemeClr val="tx1"/>
                </a:solidFill>
              </a:rPr>
              <a:t>arguments</a:t>
            </a:r>
            <a:endParaRPr lang="en-AU" dirty="0">
              <a:solidFill>
                <a:schemeClr val="tx1"/>
              </a:solidFill>
            </a:endParaRPr>
          </a:p>
        </p:txBody>
      </p:sp>
    </p:spTree>
    <p:extLst>
      <p:ext uri="{BB962C8B-B14F-4D97-AF65-F5344CB8AC3E}">
        <p14:creationId xmlns:p14="http://schemas.microsoft.com/office/powerpoint/2010/main" val="372095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10"/>
          <p:cNvSpPr txBox="1">
            <a:spLocks noGrp="1"/>
          </p:cNvSpPr>
          <p:nvPr>
            <p:ph idx="1"/>
          </p:nvPr>
        </p:nvSpPr>
        <p:spPr>
          <a:xfrm>
            <a:off x="676657" y="1690688"/>
            <a:ext cx="5229468" cy="4649152"/>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l" rtl="0">
              <a:lnSpc>
                <a:spcPct val="170000"/>
              </a:lnSpc>
              <a:spcBef>
                <a:spcPts val="0"/>
              </a:spcBef>
              <a:spcAft>
                <a:spcPts val="0"/>
              </a:spcAft>
              <a:buClr>
                <a:srgbClr val="262626"/>
              </a:buClr>
              <a:buSzPts val="2400"/>
              <a:buFont typeface="Calibri"/>
              <a:buAutoNum type="arabicPeriod"/>
            </a:pPr>
            <a:r>
              <a:rPr lang="en-AU" sz="1800" dirty="0"/>
              <a:t>Ordered numbers (</a:t>
            </a:r>
            <a:r>
              <a:rPr lang="en-AU" sz="1800" dirty="0">
                <a:solidFill>
                  <a:srgbClr val="FF0000"/>
                </a:solidFill>
              </a:rPr>
              <a:t>P1</a:t>
            </a:r>
            <a:r>
              <a:rPr lang="en-AU" sz="1800" dirty="0"/>
              <a:t>, </a:t>
            </a:r>
            <a:r>
              <a:rPr lang="en-AU" sz="1800" dirty="0">
                <a:solidFill>
                  <a:srgbClr val="FF0000"/>
                </a:solidFill>
              </a:rPr>
              <a:t>P2</a:t>
            </a:r>
            <a:r>
              <a:rPr lang="en-AU" sz="1800" dirty="0"/>
              <a:t>, </a:t>
            </a:r>
            <a:r>
              <a:rPr lang="en-AU" sz="1800" dirty="0">
                <a:solidFill>
                  <a:srgbClr val="FF0000"/>
                </a:solidFill>
              </a:rPr>
              <a:t>P3</a:t>
            </a:r>
            <a:r>
              <a:rPr lang="en-AU" sz="1800" dirty="0"/>
              <a:t>… etc. for premises and </a:t>
            </a:r>
            <a:r>
              <a:rPr lang="en-AU" sz="1800" dirty="0">
                <a:solidFill>
                  <a:srgbClr val="FF0000"/>
                </a:solidFill>
              </a:rPr>
              <a:t>C</a:t>
            </a:r>
            <a:r>
              <a:rPr lang="en-AU" sz="1800" dirty="0"/>
              <a:t> for conclusion)</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Complete, </a:t>
            </a:r>
            <a:r>
              <a:rPr lang="en-AU" sz="1800" dirty="0">
                <a:solidFill>
                  <a:srgbClr val="FF0000"/>
                </a:solidFill>
              </a:rPr>
              <a:t>self-contained</a:t>
            </a:r>
            <a:r>
              <a:rPr lang="en-AU" sz="1800" dirty="0"/>
              <a:t> sentences</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Premises always come </a:t>
            </a:r>
            <a:r>
              <a:rPr lang="en-AU" sz="1800" dirty="0">
                <a:solidFill>
                  <a:srgbClr val="FF0000"/>
                </a:solidFill>
              </a:rPr>
              <a:t>before</a:t>
            </a:r>
            <a:r>
              <a:rPr lang="en-AU" sz="1800" dirty="0"/>
              <a:t> the conclusion</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Conclusion indicator: </a:t>
            </a:r>
            <a:r>
              <a:rPr lang="en-AU" sz="1800" dirty="0">
                <a:solidFill>
                  <a:srgbClr val="FF0000"/>
                </a:solidFill>
              </a:rPr>
              <a:t>therefore </a:t>
            </a:r>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Cut fluff, i.e. leave out </a:t>
            </a:r>
            <a:r>
              <a:rPr lang="en-AU" sz="1800" dirty="0">
                <a:solidFill>
                  <a:srgbClr val="FF0000"/>
                </a:solidFill>
              </a:rPr>
              <a:t>irrelevant</a:t>
            </a:r>
            <a:r>
              <a:rPr lang="en-AU" sz="1800" dirty="0"/>
              <a:t> statements </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Each numbered premise must contain a </a:t>
            </a:r>
            <a:r>
              <a:rPr lang="en-AU" sz="1800" dirty="0">
                <a:solidFill>
                  <a:srgbClr val="FF0000"/>
                </a:solidFill>
              </a:rPr>
              <a:t>single</a:t>
            </a:r>
            <a:r>
              <a:rPr lang="en-AU" sz="1800" dirty="0"/>
              <a:t> statement</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Do </a:t>
            </a:r>
            <a:r>
              <a:rPr lang="en-AU" sz="1800" dirty="0">
                <a:solidFill>
                  <a:srgbClr val="FF0000"/>
                </a:solidFill>
              </a:rPr>
              <a:t>not</a:t>
            </a:r>
            <a:r>
              <a:rPr lang="en-AU" sz="1800" dirty="0"/>
              <a:t> include </a:t>
            </a:r>
            <a:r>
              <a:rPr lang="en-AU" sz="1800" dirty="0">
                <a:solidFill>
                  <a:srgbClr val="FF0000"/>
                </a:solidFill>
              </a:rPr>
              <a:t>reasoning</a:t>
            </a:r>
            <a:r>
              <a:rPr lang="en-AU" sz="1800" dirty="0"/>
              <a:t> in the conclusion</a:t>
            </a:r>
            <a:endParaRPr sz="1800" dirty="0"/>
          </a:p>
          <a:p>
            <a:pPr marL="0" lvl="0" indent="0" algn="l" rtl="0">
              <a:lnSpc>
                <a:spcPct val="170000"/>
              </a:lnSpc>
              <a:spcBef>
                <a:spcPts val="1300"/>
              </a:spcBef>
              <a:spcAft>
                <a:spcPts val="0"/>
              </a:spcAft>
              <a:buClr>
                <a:srgbClr val="262626"/>
              </a:buClr>
              <a:buSzPts val="2400"/>
              <a:buNone/>
            </a:pPr>
            <a:endParaRPr sz="1800" dirty="0"/>
          </a:p>
        </p:txBody>
      </p:sp>
      <p:sp>
        <p:nvSpPr>
          <p:cNvPr id="4" name="Google Shape;240;p10">
            <a:extLst>
              <a:ext uri="{FF2B5EF4-FFF2-40B4-BE49-F238E27FC236}">
                <a16:creationId xmlns:a16="http://schemas.microsoft.com/office/drawing/2014/main" id="{9E6EF33C-2211-0F43-B83B-BCB4799E236E}"/>
              </a:ext>
            </a:extLst>
          </p:cNvPr>
          <p:cNvSpPr txBox="1">
            <a:spLocks/>
          </p:cNvSpPr>
          <p:nvPr/>
        </p:nvSpPr>
        <p:spPr>
          <a:xfrm>
            <a:off x="6471996" y="2587672"/>
            <a:ext cx="5229468" cy="22717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P1. </a:t>
            </a:r>
            <a:r>
              <a:rPr lang="en-AU" i="1" dirty="0">
                <a:latin typeface="Avenir Book" panose="02000503020000020003" pitchFamily="2" charset="0"/>
              </a:rPr>
              <a:t>Premise 1</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P2. </a:t>
            </a:r>
            <a:r>
              <a:rPr lang="en-AU" i="1" dirty="0">
                <a:latin typeface="Avenir Book" panose="02000503020000020003" pitchFamily="2" charset="0"/>
              </a:rPr>
              <a:t>Premise 2</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Therefore,</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C. </a:t>
            </a:r>
            <a:r>
              <a:rPr lang="en-AU" i="1" dirty="0">
                <a:latin typeface="Avenir Book" panose="02000503020000020003" pitchFamily="2" charset="0"/>
              </a:rPr>
              <a:t>Conclusion</a:t>
            </a: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p:txBody>
      </p:sp>
      <p:sp>
        <p:nvSpPr>
          <p:cNvPr id="8" name="Title 1">
            <a:extLst>
              <a:ext uri="{FF2B5EF4-FFF2-40B4-BE49-F238E27FC236}">
                <a16:creationId xmlns:a16="http://schemas.microsoft.com/office/drawing/2014/main" id="{3FB83FD0-0852-284D-A2D8-ECBF4A6C2ABA}"/>
              </a:ext>
            </a:extLst>
          </p:cNvPr>
          <p:cNvSpPr>
            <a:spLocks noGrp="1"/>
          </p:cNvSpPr>
          <p:nvPr>
            <p:ph type="title"/>
          </p:nvPr>
        </p:nvSpPr>
        <p:spPr/>
        <p:txBody>
          <a:bodyPr/>
          <a:lstStyle/>
          <a:p>
            <a:r>
              <a:rPr lang="en-AU" dirty="0"/>
              <a:t>Standard form</a:t>
            </a:r>
          </a:p>
        </p:txBody>
      </p:sp>
      <p:sp>
        <p:nvSpPr>
          <p:cNvPr id="10" name="Google Shape;240;p10">
            <a:extLst>
              <a:ext uri="{FF2B5EF4-FFF2-40B4-BE49-F238E27FC236}">
                <a16:creationId xmlns:a16="http://schemas.microsoft.com/office/drawing/2014/main" id="{3DB9769D-B945-3048-B5F0-8AD0B7735BA7}"/>
              </a:ext>
            </a:extLst>
          </p:cNvPr>
          <p:cNvSpPr txBox="1">
            <a:spLocks/>
          </p:cNvSpPr>
          <p:nvPr/>
        </p:nvSpPr>
        <p:spPr>
          <a:xfrm>
            <a:off x="6471996" y="2640535"/>
            <a:ext cx="5229468" cy="22717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P1. Socrates is a man</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P2. All men are mortal</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Therefore,</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C. Socrates is mortal</a:t>
            </a: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B1E-EAFA-CB14-3F6A-D921457B329D}"/>
              </a:ext>
            </a:extLst>
          </p:cNvPr>
          <p:cNvSpPr>
            <a:spLocks noGrp="1"/>
          </p:cNvSpPr>
          <p:nvPr>
            <p:ph type="title"/>
          </p:nvPr>
        </p:nvSpPr>
        <p:spPr/>
        <p:txBody>
          <a:bodyPr/>
          <a:lstStyle/>
          <a:p>
            <a:r>
              <a:rPr lang="en-AU" dirty="0"/>
              <a:t>Reconstructing standard form from a paragraph</a:t>
            </a:r>
          </a:p>
        </p:txBody>
      </p:sp>
      <p:sp>
        <p:nvSpPr>
          <p:cNvPr id="4" name="Google Shape;247;p11">
            <a:extLst>
              <a:ext uri="{FF2B5EF4-FFF2-40B4-BE49-F238E27FC236}">
                <a16:creationId xmlns:a16="http://schemas.microsoft.com/office/drawing/2014/main" id="{7962907D-F6DD-8A18-570A-392CE1A00BF2}"/>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10000"/>
          </a:bodyPr>
          <a:lstStyle/>
          <a:p>
            <a:pPr marL="91440" lvl="0" indent="-91440" algn="l" rtl="0">
              <a:lnSpc>
                <a:spcPct val="85000"/>
              </a:lnSpc>
              <a:spcBef>
                <a:spcPts val="0"/>
              </a:spcBef>
              <a:spcAft>
                <a:spcPts val="0"/>
              </a:spcAft>
              <a:buClr>
                <a:srgbClr val="262626"/>
              </a:buClr>
              <a:buSzPts val="2400"/>
              <a:buChar char=" "/>
            </a:pPr>
            <a:r>
              <a:rPr lang="en-AU" dirty="0"/>
              <a:t>At various times governments have established policies requiring vaccination. For example, an 1853 law required universal vaccination against smallpox in England and Wales, with fines levied on people who did not comply. In Australia, attempts to do the same were highly unpopular and never succeeded in passing through parliament. The aim of compulsory vaccination of children was to protect both children and others in the community from smallpox. Smallpox was indeed a dreadful disease, but it has now been eliminated from the world’s population. So children should not be vaccinated against it.</a:t>
            </a:r>
            <a:endParaRPr dirty="0"/>
          </a:p>
          <a:p>
            <a:pPr marL="91440" lvl="0" indent="-91440" algn="l" rtl="0">
              <a:lnSpc>
                <a:spcPct val="85000"/>
              </a:lnSpc>
              <a:spcBef>
                <a:spcPts val="1300"/>
              </a:spcBef>
              <a:spcAft>
                <a:spcPts val="0"/>
              </a:spcAft>
              <a:buClr>
                <a:srgbClr val="262626"/>
              </a:buClr>
              <a:buSzPts val="2400"/>
              <a:buChar char=" "/>
            </a:pPr>
            <a:r>
              <a:rPr lang="en-AU" dirty="0"/>
              <a:t>P1.</a:t>
            </a:r>
            <a:endParaRPr dirty="0"/>
          </a:p>
          <a:p>
            <a:pPr marL="91440" lvl="0" indent="-91440" algn="l" rtl="0">
              <a:lnSpc>
                <a:spcPct val="85000"/>
              </a:lnSpc>
              <a:spcBef>
                <a:spcPts val="1300"/>
              </a:spcBef>
              <a:spcAft>
                <a:spcPts val="0"/>
              </a:spcAft>
              <a:buClr>
                <a:srgbClr val="262626"/>
              </a:buClr>
              <a:buSzPts val="2400"/>
              <a:buChar char=" "/>
            </a:pPr>
            <a:r>
              <a:rPr lang="en-AU" dirty="0"/>
              <a:t>P2.</a:t>
            </a:r>
            <a:endParaRPr dirty="0"/>
          </a:p>
          <a:p>
            <a:pPr marL="91440" lvl="0" indent="-91440" algn="l" rtl="0">
              <a:lnSpc>
                <a:spcPct val="85000"/>
              </a:lnSpc>
              <a:spcBef>
                <a:spcPts val="1300"/>
              </a:spcBef>
              <a:spcAft>
                <a:spcPts val="0"/>
              </a:spcAft>
              <a:buClr>
                <a:srgbClr val="262626"/>
              </a:buClr>
              <a:buSzPts val="2400"/>
              <a:buChar char=" "/>
            </a:pPr>
            <a:r>
              <a:rPr lang="en-AU" i="1" dirty="0"/>
              <a:t>Therefore</a:t>
            </a:r>
            <a:r>
              <a:rPr lang="en-AU" dirty="0"/>
              <a:t>:</a:t>
            </a:r>
            <a:endParaRPr dirty="0"/>
          </a:p>
          <a:p>
            <a:pPr marL="91440" lvl="0" indent="-91440" algn="l" rtl="0">
              <a:lnSpc>
                <a:spcPct val="85000"/>
              </a:lnSpc>
              <a:spcBef>
                <a:spcPts val="1300"/>
              </a:spcBef>
              <a:spcAft>
                <a:spcPts val="0"/>
              </a:spcAft>
              <a:buClr>
                <a:srgbClr val="262626"/>
              </a:buClr>
              <a:buSzPts val="2400"/>
              <a:buChar char=" "/>
            </a:pPr>
            <a:r>
              <a:rPr lang="en-AU" dirty="0"/>
              <a:t>C.</a:t>
            </a:r>
            <a:endParaRPr dirty="0"/>
          </a:p>
        </p:txBody>
      </p:sp>
    </p:spTree>
    <p:extLst>
      <p:ext uri="{BB962C8B-B14F-4D97-AF65-F5344CB8AC3E}">
        <p14:creationId xmlns:p14="http://schemas.microsoft.com/office/powerpoint/2010/main" val="139449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B1E-EAFA-CB14-3F6A-D921457B329D}"/>
              </a:ext>
            </a:extLst>
          </p:cNvPr>
          <p:cNvSpPr>
            <a:spLocks noGrp="1"/>
          </p:cNvSpPr>
          <p:nvPr>
            <p:ph type="title"/>
          </p:nvPr>
        </p:nvSpPr>
        <p:spPr/>
        <p:txBody>
          <a:bodyPr/>
          <a:lstStyle/>
          <a:p>
            <a:r>
              <a:rPr lang="en-AU" dirty="0"/>
              <a:t>Reconstructing standard form from a paragraph</a:t>
            </a:r>
          </a:p>
        </p:txBody>
      </p:sp>
      <p:sp>
        <p:nvSpPr>
          <p:cNvPr id="4" name="Google Shape;247;p11">
            <a:extLst>
              <a:ext uri="{FF2B5EF4-FFF2-40B4-BE49-F238E27FC236}">
                <a16:creationId xmlns:a16="http://schemas.microsoft.com/office/drawing/2014/main" id="{7962907D-F6DD-8A18-570A-392CE1A00BF2}"/>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10000"/>
          </a:bodyPr>
          <a:lstStyle/>
          <a:p>
            <a:pPr marL="91440" lvl="0" indent="-91440" algn="l" rtl="0">
              <a:lnSpc>
                <a:spcPct val="85000"/>
              </a:lnSpc>
              <a:spcBef>
                <a:spcPts val="0"/>
              </a:spcBef>
              <a:spcAft>
                <a:spcPts val="0"/>
              </a:spcAft>
              <a:buClr>
                <a:srgbClr val="262626"/>
              </a:buClr>
              <a:buSzPts val="2400"/>
              <a:buChar char=" "/>
            </a:pPr>
            <a:r>
              <a:rPr lang="en-AU" dirty="0"/>
              <a:t>At various times governments have established policies requiring vaccination. For example, an 1853 law required universal vaccination against smallpox in England and Wales, with fines levied on people who did not comply. In Australia, attempts to do the same were highly unpopular and never succeeded in passing through parliament. The aim of compulsory vaccination of children was to protect both children and others in the community from smallpox. Smallpox was indeed a dreadful disease, but it has now been eliminated from the world’s population. </a:t>
            </a:r>
            <a:r>
              <a:rPr lang="en-AU" b="1" u="sng" dirty="0"/>
              <a:t>So</a:t>
            </a:r>
            <a:r>
              <a:rPr lang="en-AU" dirty="0">
                <a:solidFill>
                  <a:srgbClr val="FF0000"/>
                </a:solidFill>
              </a:rPr>
              <a:t> children should not be vaccinated against it.</a:t>
            </a:r>
            <a:endParaRPr dirty="0">
              <a:solidFill>
                <a:srgbClr val="FF0000"/>
              </a:solidFill>
            </a:endParaRPr>
          </a:p>
          <a:p>
            <a:pPr marL="91440" lvl="0" indent="-91440" algn="l" rtl="0">
              <a:lnSpc>
                <a:spcPct val="85000"/>
              </a:lnSpc>
              <a:spcBef>
                <a:spcPts val="1300"/>
              </a:spcBef>
              <a:spcAft>
                <a:spcPts val="0"/>
              </a:spcAft>
              <a:buClr>
                <a:srgbClr val="262626"/>
              </a:buClr>
              <a:buSzPts val="2400"/>
              <a:buChar char=" "/>
            </a:pPr>
            <a:r>
              <a:rPr lang="en-AU" dirty="0"/>
              <a:t>P1.</a:t>
            </a:r>
            <a:endParaRPr dirty="0"/>
          </a:p>
          <a:p>
            <a:pPr marL="91440" lvl="0" indent="-91440" algn="l" rtl="0">
              <a:lnSpc>
                <a:spcPct val="85000"/>
              </a:lnSpc>
              <a:spcBef>
                <a:spcPts val="1300"/>
              </a:spcBef>
              <a:spcAft>
                <a:spcPts val="0"/>
              </a:spcAft>
              <a:buClr>
                <a:srgbClr val="262626"/>
              </a:buClr>
              <a:buSzPts val="2400"/>
              <a:buChar char=" "/>
            </a:pPr>
            <a:r>
              <a:rPr lang="en-AU" dirty="0"/>
              <a:t>P2.</a:t>
            </a:r>
            <a:endParaRPr dirty="0"/>
          </a:p>
          <a:p>
            <a:pPr marL="91440" lvl="0" indent="-91440" algn="l" rtl="0">
              <a:lnSpc>
                <a:spcPct val="85000"/>
              </a:lnSpc>
              <a:spcBef>
                <a:spcPts val="1300"/>
              </a:spcBef>
              <a:spcAft>
                <a:spcPts val="0"/>
              </a:spcAft>
              <a:buClr>
                <a:srgbClr val="262626"/>
              </a:buClr>
              <a:buSzPts val="2400"/>
              <a:buChar char=" "/>
            </a:pPr>
            <a:r>
              <a:rPr lang="en-AU" i="1" dirty="0"/>
              <a:t>Therefore</a:t>
            </a:r>
            <a:r>
              <a:rPr lang="en-AU" dirty="0"/>
              <a:t>:</a:t>
            </a:r>
            <a:endParaRPr dirty="0"/>
          </a:p>
          <a:p>
            <a:pPr marL="91440" indent="-91440">
              <a:lnSpc>
                <a:spcPct val="85000"/>
              </a:lnSpc>
              <a:spcBef>
                <a:spcPts val="1300"/>
              </a:spcBef>
              <a:buClr>
                <a:srgbClr val="262626"/>
              </a:buClr>
              <a:buSzPts val="2400"/>
              <a:buFont typeface="Arial" panose="020B0604020202020204" pitchFamily="34" charset="0"/>
              <a:buChar char=" "/>
            </a:pPr>
            <a:r>
              <a:rPr lang="en-AU" dirty="0"/>
              <a:t>C. </a:t>
            </a:r>
            <a:r>
              <a:rPr lang="en-AU" dirty="0">
                <a:solidFill>
                  <a:srgbClr val="FF0000"/>
                </a:solidFill>
              </a:rPr>
              <a:t>Children should not be vaccinated against smallpox.</a:t>
            </a:r>
          </a:p>
          <a:p>
            <a:pPr marL="91440" lvl="0" indent="-91440" algn="l" rtl="0">
              <a:lnSpc>
                <a:spcPct val="85000"/>
              </a:lnSpc>
              <a:spcBef>
                <a:spcPts val="1300"/>
              </a:spcBef>
              <a:spcAft>
                <a:spcPts val="0"/>
              </a:spcAft>
              <a:buClr>
                <a:srgbClr val="262626"/>
              </a:buClr>
              <a:buSzPts val="2400"/>
              <a:buChar char=" "/>
            </a:pPr>
            <a:endParaRPr dirty="0"/>
          </a:p>
        </p:txBody>
      </p:sp>
    </p:spTree>
    <p:extLst>
      <p:ext uri="{BB962C8B-B14F-4D97-AF65-F5344CB8AC3E}">
        <p14:creationId xmlns:p14="http://schemas.microsoft.com/office/powerpoint/2010/main" val="3852059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B1E-EAFA-CB14-3F6A-D921457B329D}"/>
              </a:ext>
            </a:extLst>
          </p:cNvPr>
          <p:cNvSpPr>
            <a:spLocks noGrp="1"/>
          </p:cNvSpPr>
          <p:nvPr>
            <p:ph type="title"/>
          </p:nvPr>
        </p:nvSpPr>
        <p:spPr/>
        <p:txBody>
          <a:bodyPr/>
          <a:lstStyle/>
          <a:p>
            <a:r>
              <a:rPr lang="en-AU" dirty="0"/>
              <a:t>Reconstructing standard form from a paragraph</a:t>
            </a:r>
          </a:p>
        </p:txBody>
      </p:sp>
      <p:sp>
        <p:nvSpPr>
          <p:cNvPr id="4" name="Google Shape;247;p11">
            <a:extLst>
              <a:ext uri="{FF2B5EF4-FFF2-40B4-BE49-F238E27FC236}">
                <a16:creationId xmlns:a16="http://schemas.microsoft.com/office/drawing/2014/main" id="{7962907D-F6DD-8A18-570A-392CE1A00BF2}"/>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10000"/>
          </a:bodyPr>
          <a:lstStyle/>
          <a:p>
            <a:pPr marL="91440" lvl="0" indent="-91440" algn="l" rtl="0">
              <a:lnSpc>
                <a:spcPct val="85000"/>
              </a:lnSpc>
              <a:spcBef>
                <a:spcPts val="0"/>
              </a:spcBef>
              <a:spcAft>
                <a:spcPts val="0"/>
              </a:spcAft>
              <a:buClr>
                <a:srgbClr val="262626"/>
              </a:buClr>
              <a:buSzPts val="2400"/>
              <a:buChar char=" "/>
            </a:pPr>
            <a:r>
              <a:rPr lang="en-AU" dirty="0"/>
              <a:t>At various times governments have established policies requiring vaccination. For example, an 1853 law required universal vaccination against smallpox in England and Wales, with fines levied on people who did not comply. In Australia, attempts to do the same were highly unpopular and never succeeded in passing through parliament. The aim of compulsory vaccination of children was to protect both children and others in the community from smallpox. Smallpox was indeed a dreadful disease, but it has now been eliminated from the world’s population. </a:t>
            </a:r>
            <a:r>
              <a:rPr lang="en-AU" b="1" u="sng" dirty="0"/>
              <a:t>So</a:t>
            </a:r>
            <a:r>
              <a:rPr lang="en-AU" dirty="0">
                <a:solidFill>
                  <a:srgbClr val="FF0000"/>
                </a:solidFill>
              </a:rPr>
              <a:t> children should not be vaccinated against it.</a:t>
            </a:r>
            <a:endParaRPr dirty="0">
              <a:solidFill>
                <a:srgbClr val="FF0000"/>
              </a:solidFill>
            </a:endParaRPr>
          </a:p>
          <a:p>
            <a:pPr marL="91440" lvl="0" indent="-91440" algn="l" rtl="0">
              <a:lnSpc>
                <a:spcPct val="85000"/>
              </a:lnSpc>
              <a:spcBef>
                <a:spcPts val="1300"/>
              </a:spcBef>
              <a:spcAft>
                <a:spcPts val="0"/>
              </a:spcAft>
              <a:buClr>
                <a:srgbClr val="262626"/>
              </a:buClr>
              <a:buSzPts val="2400"/>
              <a:buChar char=" "/>
            </a:pPr>
            <a:r>
              <a:rPr lang="en-AU" dirty="0"/>
              <a:t>P1. </a:t>
            </a:r>
            <a:endParaRPr dirty="0"/>
          </a:p>
          <a:p>
            <a:pPr marL="91440" lvl="0" indent="-91440" algn="l" rtl="0">
              <a:lnSpc>
                <a:spcPct val="85000"/>
              </a:lnSpc>
              <a:spcBef>
                <a:spcPts val="1300"/>
              </a:spcBef>
              <a:spcAft>
                <a:spcPts val="0"/>
              </a:spcAft>
              <a:buClr>
                <a:srgbClr val="262626"/>
              </a:buClr>
              <a:buSzPts val="2400"/>
              <a:buChar char=" "/>
            </a:pPr>
            <a:r>
              <a:rPr lang="en-AU" dirty="0"/>
              <a:t>P2.</a:t>
            </a:r>
            <a:endParaRPr dirty="0"/>
          </a:p>
          <a:p>
            <a:pPr marL="91440" lvl="0" indent="-91440" algn="l" rtl="0">
              <a:lnSpc>
                <a:spcPct val="85000"/>
              </a:lnSpc>
              <a:spcBef>
                <a:spcPts val="1300"/>
              </a:spcBef>
              <a:spcAft>
                <a:spcPts val="0"/>
              </a:spcAft>
              <a:buClr>
                <a:srgbClr val="262626"/>
              </a:buClr>
              <a:buSzPts val="2400"/>
              <a:buChar char=" "/>
            </a:pPr>
            <a:r>
              <a:rPr lang="en-AU" i="1" dirty="0"/>
              <a:t>Therefore</a:t>
            </a:r>
            <a:r>
              <a:rPr lang="en-AU" dirty="0"/>
              <a:t>:</a:t>
            </a:r>
            <a:endParaRPr dirty="0"/>
          </a:p>
          <a:p>
            <a:pPr marL="91440" indent="-91440">
              <a:lnSpc>
                <a:spcPct val="85000"/>
              </a:lnSpc>
              <a:spcBef>
                <a:spcPts val="1300"/>
              </a:spcBef>
              <a:buClr>
                <a:srgbClr val="262626"/>
              </a:buClr>
              <a:buSzPts val="2400"/>
              <a:buFont typeface="Arial" panose="020B0604020202020204" pitchFamily="34" charset="0"/>
              <a:buChar char=" "/>
            </a:pPr>
            <a:r>
              <a:rPr lang="en-AU" dirty="0"/>
              <a:t>C. </a:t>
            </a:r>
            <a:r>
              <a:rPr lang="en-AU" dirty="0">
                <a:solidFill>
                  <a:srgbClr val="FF0000"/>
                </a:solidFill>
              </a:rPr>
              <a:t>Children should not be vaccinated against smallpox.</a:t>
            </a:r>
          </a:p>
          <a:p>
            <a:pPr marL="91440" lvl="0" indent="-91440" algn="l" rtl="0">
              <a:lnSpc>
                <a:spcPct val="85000"/>
              </a:lnSpc>
              <a:spcBef>
                <a:spcPts val="1300"/>
              </a:spcBef>
              <a:spcAft>
                <a:spcPts val="0"/>
              </a:spcAft>
              <a:buClr>
                <a:srgbClr val="262626"/>
              </a:buClr>
              <a:buSzPts val="2400"/>
              <a:buChar char=" "/>
            </a:pPr>
            <a:endParaRPr dirty="0"/>
          </a:p>
        </p:txBody>
      </p:sp>
    </p:spTree>
    <p:extLst>
      <p:ext uri="{BB962C8B-B14F-4D97-AF65-F5344CB8AC3E}">
        <p14:creationId xmlns:p14="http://schemas.microsoft.com/office/powerpoint/2010/main" val="1045447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B1E-EAFA-CB14-3F6A-D921457B329D}"/>
              </a:ext>
            </a:extLst>
          </p:cNvPr>
          <p:cNvSpPr>
            <a:spLocks noGrp="1"/>
          </p:cNvSpPr>
          <p:nvPr>
            <p:ph type="title"/>
          </p:nvPr>
        </p:nvSpPr>
        <p:spPr/>
        <p:txBody>
          <a:bodyPr/>
          <a:lstStyle/>
          <a:p>
            <a:r>
              <a:rPr lang="en-AU" dirty="0"/>
              <a:t>Reconstructing standard form from a paragraph</a:t>
            </a:r>
          </a:p>
        </p:txBody>
      </p:sp>
      <p:sp>
        <p:nvSpPr>
          <p:cNvPr id="4" name="Google Shape;247;p11">
            <a:extLst>
              <a:ext uri="{FF2B5EF4-FFF2-40B4-BE49-F238E27FC236}">
                <a16:creationId xmlns:a16="http://schemas.microsoft.com/office/drawing/2014/main" id="{7962907D-F6DD-8A18-570A-392CE1A00BF2}"/>
              </a:ext>
            </a:extLst>
          </p:cNvPr>
          <p:cNvSpPr txBox="1">
            <a:spLocks noGrp="1"/>
          </p:cNvSpPr>
          <p:nvPr>
            <p:ph idx="1"/>
          </p:nvPr>
        </p:nvSpPr>
        <p:spPr>
          <a:xfrm>
            <a:off x="838200" y="1825625"/>
            <a:ext cx="10515600" cy="4430796"/>
          </a:xfrm>
          <a:prstGeom prst="rect">
            <a:avLst/>
          </a:prstGeom>
          <a:noFill/>
          <a:ln>
            <a:noFill/>
          </a:ln>
        </p:spPr>
        <p:txBody>
          <a:bodyPr spcFirstLastPara="1" wrap="square" lIns="91425" tIns="45700" rIns="91425" bIns="45700" anchor="t" anchorCtr="0">
            <a:normAutofit fontScale="85000" lnSpcReduction="20000"/>
          </a:bodyPr>
          <a:lstStyle/>
          <a:p>
            <a:pPr marL="91440" lvl="0" indent="-91440" algn="l" rtl="0">
              <a:lnSpc>
                <a:spcPct val="85000"/>
              </a:lnSpc>
              <a:spcBef>
                <a:spcPts val="0"/>
              </a:spcBef>
              <a:spcAft>
                <a:spcPts val="0"/>
              </a:spcAft>
              <a:buClr>
                <a:srgbClr val="262626"/>
              </a:buClr>
              <a:buSzPts val="2400"/>
              <a:buChar char=" "/>
            </a:pPr>
            <a:r>
              <a:rPr lang="en-AU" dirty="0"/>
              <a:t>At various times governments have established policies requiring vaccination. For example, an 1853 law required universal vaccination against smallpox in England and Wales, with fines levied on people who did not comply. In Australia, attempts to do the same were highly unpopular and never succeeded in passing through parliament. </a:t>
            </a:r>
            <a:r>
              <a:rPr lang="en-AU" dirty="0">
                <a:solidFill>
                  <a:schemeClr val="accent1"/>
                </a:solidFill>
              </a:rPr>
              <a:t>The aim of compulsory vaccination of children was to protect both children and others in the community from smallpox</a:t>
            </a:r>
            <a:r>
              <a:rPr lang="en-AU" dirty="0"/>
              <a:t>. </a:t>
            </a:r>
            <a:r>
              <a:rPr lang="en-AU" dirty="0">
                <a:solidFill>
                  <a:schemeClr val="accent1"/>
                </a:solidFill>
              </a:rPr>
              <a:t>Smallpox</a:t>
            </a:r>
            <a:r>
              <a:rPr lang="en-AU" dirty="0"/>
              <a:t> was indeed a dreadful disease, but it </a:t>
            </a:r>
            <a:r>
              <a:rPr lang="en-AU" dirty="0">
                <a:solidFill>
                  <a:schemeClr val="accent1"/>
                </a:solidFill>
              </a:rPr>
              <a:t>has now been eliminated from the world’s population</a:t>
            </a:r>
            <a:r>
              <a:rPr lang="en-AU" dirty="0"/>
              <a:t>. </a:t>
            </a:r>
            <a:r>
              <a:rPr lang="en-AU" b="1" u="sng" dirty="0"/>
              <a:t>So</a:t>
            </a:r>
            <a:r>
              <a:rPr lang="en-AU" dirty="0">
                <a:solidFill>
                  <a:srgbClr val="FF0000"/>
                </a:solidFill>
              </a:rPr>
              <a:t> children should not be vaccinated against it.</a:t>
            </a:r>
            <a:endParaRPr dirty="0">
              <a:solidFill>
                <a:srgbClr val="FF0000"/>
              </a:solidFill>
            </a:endParaRPr>
          </a:p>
          <a:p>
            <a:pPr marL="91440" lvl="0" indent="-91440">
              <a:lnSpc>
                <a:spcPct val="85000"/>
              </a:lnSpc>
              <a:spcBef>
                <a:spcPts val="1300"/>
              </a:spcBef>
              <a:buClr>
                <a:srgbClr val="262626"/>
              </a:buClr>
              <a:buSzPts val="2400"/>
              <a:buChar char=" "/>
            </a:pPr>
            <a:r>
              <a:rPr lang="en-AU" dirty="0"/>
              <a:t>P1. </a:t>
            </a:r>
            <a:r>
              <a:rPr lang="en-AU" dirty="0">
                <a:solidFill>
                  <a:schemeClr val="accent1"/>
                </a:solidFill>
              </a:rPr>
              <a:t>The aim of compulsory vaccination of children was to protect both children and others in the community from smallpox.</a:t>
            </a:r>
            <a:endParaRPr lang="en-AU" dirty="0"/>
          </a:p>
          <a:p>
            <a:pPr marL="91440" lvl="0" indent="-91440">
              <a:lnSpc>
                <a:spcPct val="85000"/>
              </a:lnSpc>
              <a:spcBef>
                <a:spcPts val="1300"/>
              </a:spcBef>
              <a:buClr>
                <a:srgbClr val="262626"/>
              </a:buClr>
              <a:buSzPts val="2400"/>
              <a:buChar char=" "/>
            </a:pPr>
            <a:r>
              <a:rPr lang="en-AU" dirty="0"/>
              <a:t>P2.</a:t>
            </a:r>
            <a:r>
              <a:rPr lang="en-AU" dirty="0">
                <a:solidFill>
                  <a:schemeClr val="accent1"/>
                </a:solidFill>
              </a:rPr>
              <a:t> Smallpox</a:t>
            </a:r>
            <a:r>
              <a:rPr lang="en-AU" dirty="0"/>
              <a:t> </a:t>
            </a:r>
            <a:r>
              <a:rPr lang="en-AU" dirty="0">
                <a:solidFill>
                  <a:schemeClr val="accent1"/>
                </a:solidFill>
              </a:rPr>
              <a:t>has now been eliminated from the world’s population.</a:t>
            </a:r>
            <a:endParaRPr lang="en-AU" dirty="0"/>
          </a:p>
          <a:p>
            <a:pPr marL="91440" lvl="0" indent="-91440" algn="l" rtl="0">
              <a:lnSpc>
                <a:spcPct val="85000"/>
              </a:lnSpc>
              <a:spcBef>
                <a:spcPts val="1300"/>
              </a:spcBef>
              <a:spcAft>
                <a:spcPts val="0"/>
              </a:spcAft>
              <a:buClr>
                <a:srgbClr val="262626"/>
              </a:buClr>
              <a:buSzPts val="2400"/>
              <a:buChar char=" "/>
            </a:pPr>
            <a:r>
              <a:rPr lang="en-AU" i="1" dirty="0"/>
              <a:t>Therefore</a:t>
            </a:r>
            <a:r>
              <a:rPr lang="en-AU" dirty="0"/>
              <a:t>:</a:t>
            </a:r>
            <a:endParaRPr dirty="0"/>
          </a:p>
          <a:p>
            <a:pPr marL="91440" indent="-91440">
              <a:lnSpc>
                <a:spcPct val="85000"/>
              </a:lnSpc>
              <a:spcBef>
                <a:spcPts val="1300"/>
              </a:spcBef>
              <a:buClr>
                <a:srgbClr val="262626"/>
              </a:buClr>
              <a:buSzPts val="2400"/>
              <a:buFont typeface="Arial" panose="020B0604020202020204" pitchFamily="34" charset="0"/>
              <a:buChar char=" "/>
            </a:pPr>
            <a:r>
              <a:rPr lang="en-AU" dirty="0"/>
              <a:t>C. </a:t>
            </a:r>
            <a:r>
              <a:rPr lang="en-AU" dirty="0">
                <a:solidFill>
                  <a:srgbClr val="FF0000"/>
                </a:solidFill>
              </a:rPr>
              <a:t>Children should not be vaccinated against smallpox.</a:t>
            </a:r>
          </a:p>
          <a:p>
            <a:pPr marL="91440" lvl="0" indent="-91440" algn="l" rtl="0">
              <a:lnSpc>
                <a:spcPct val="85000"/>
              </a:lnSpc>
              <a:spcBef>
                <a:spcPts val="1300"/>
              </a:spcBef>
              <a:spcAft>
                <a:spcPts val="0"/>
              </a:spcAft>
              <a:buClr>
                <a:srgbClr val="262626"/>
              </a:buClr>
              <a:buSzPts val="2400"/>
              <a:buChar char=" "/>
            </a:pPr>
            <a:endParaRPr dirty="0"/>
          </a:p>
        </p:txBody>
      </p:sp>
    </p:spTree>
    <p:extLst>
      <p:ext uri="{BB962C8B-B14F-4D97-AF65-F5344CB8AC3E}">
        <p14:creationId xmlns:p14="http://schemas.microsoft.com/office/powerpoint/2010/main" val="270249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B1E-EAFA-CB14-3F6A-D921457B329D}"/>
              </a:ext>
            </a:extLst>
          </p:cNvPr>
          <p:cNvSpPr>
            <a:spLocks noGrp="1"/>
          </p:cNvSpPr>
          <p:nvPr>
            <p:ph type="title"/>
          </p:nvPr>
        </p:nvSpPr>
        <p:spPr/>
        <p:txBody>
          <a:bodyPr/>
          <a:lstStyle/>
          <a:p>
            <a:r>
              <a:rPr lang="en-AU" dirty="0"/>
              <a:t>Reconstructing standard form from a paragraph</a:t>
            </a:r>
          </a:p>
        </p:txBody>
      </p:sp>
      <p:sp>
        <p:nvSpPr>
          <p:cNvPr id="4" name="Google Shape;247;p11">
            <a:extLst>
              <a:ext uri="{FF2B5EF4-FFF2-40B4-BE49-F238E27FC236}">
                <a16:creationId xmlns:a16="http://schemas.microsoft.com/office/drawing/2014/main" id="{7962907D-F6DD-8A18-570A-392CE1A00BF2}"/>
              </a:ext>
            </a:extLst>
          </p:cNvPr>
          <p:cNvSpPr txBox="1">
            <a:spLocks noGrp="1"/>
          </p:cNvSpPr>
          <p:nvPr>
            <p:ph idx="1"/>
          </p:nvPr>
        </p:nvSpPr>
        <p:spPr>
          <a:xfrm>
            <a:off x="838200" y="1825625"/>
            <a:ext cx="10515600" cy="4430796"/>
          </a:xfrm>
          <a:prstGeom prst="rect">
            <a:avLst/>
          </a:prstGeom>
          <a:noFill/>
          <a:ln>
            <a:noFill/>
          </a:ln>
        </p:spPr>
        <p:txBody>
          <a:bodyPr spcFirstLastPara="1" wrap="square" lIns="91425" tIns="45700" rIns="91425" bIns="45700" anchor="t" anchorCtr="0">
            <a:normAutofit fontScale="85000" lnSpcReduction="20000"/>
          </a:bodyPr>
          <a:lstStyle/>
          <a:p>
            <a:pPr marL="91440" lvl="0" indent="-91440" algn="l" rtl="0">
              <a:lnSpc>
                <a:spcPct val="85000"/>
              </a:lnSpc>
              <a:spcBef>
                <a:spcPts val="0"/>
              </a:spcBef>
              <a:spcAft>
                <a:spcPts val="0"/>
              </a:spcAft>
              <a:buClr>
                <a:srgbClr val="262626"/>
              </a:buClr>
              <a:buSzPts val="2400"/>
              <a:buChar char=" "/>
            </a:pPr>
            <a:r>
              <a:rPr lang="en-AU" strike="sngStrike" dirty="0"/>
              <a:t>At various times governments have established policies requiring vaccination. For example, an 1853 law required universal vaccination against smallpox in England and Wales, with fines levied on people who did not comply. In Australia, attempts to do the same were highly unpopular and never succeeded in passing through parliament. </a:t>
            </a:r>
            <a:r>
              <a:rPr lang="en-AU" dirty="0">
                <a:solidFill>
                  <a:schemeClr val="accent1"/>
                </a:solidFill>
              </a:rPr>
              <a:t>The aim of compulsory vaccination of children was to protect both children and others in the community from smallpox</a:t>
            </a:r>
            <a:r>
              <a:rPr lang="en-AU" dirty="0"/>
              <a:t>. </a:t>
            </a:r>
            <a:r>
              <a:rPr lang="en-AU" dirty="0">
                <a:solidFill>
                  <a:schemeClr val="accent1"/>
                </a:solidFill>
              </a:rPr>
              <a:t>Smallpox</a:t>
            </a:r>
            <a:r>
              <a:rPr lang="en-AU" dirty="0"/>
              <a:t> </a:t>
            </a:r>
            <a:r>
              <a:rPr lang="en-AU" strike="sngStrike" dirty="0"/>
              <a:t>was indeed a dreadful disease, but it </a:t>
            </a:r>
            <a:r>
              <a:rPr lang="en-AU" dirty="0">
                <a:solidFill>
                  <a:schemeClr val="accent1"/>
                </a:solidFill>
              </a:rPr>
              <a:t>has now been eliminated from the world’s population</a:t>
            </a:r>
            <a:r>
              <a:rPr lang="en-AU" dirty="0"/>
              <a:t>. </a:t>
            </a:r>
            <a:r>
              <a:rPr lang="en-AU" b="1" u="sng" dirty="0"/>
              <a:t>So</a:t>
            </a:r>
            <a:r>
              <a:rPr lang="en-AU" dirty="0">
                <a:solidFill>
                  <a:srgbClr val="FF0000"/>
                </a:solidFill>
              </a:rPr>
              <a:t> children should not be vaccinated against it.</a:t>
            </a:r>
            <a:endParaRPr dirty="0">
              <a:solidFill>
                <a:srgbClr val="FF0000"/>
              </a:solidFill>
            </a:endParaRPr>
          </a:p>
          <a:p>
            <a:pPr marL="91440" lvl="0" indent="-91440">
              <a:lnSpc>
                <a:spcPct val="85000"/>
              </a:lnSpc>
              <a:spcBef>
                <a:spcPts val="1300"/>
              </a:spcBef>
              <a:buClr>
                <a:srgbClr val="262626"/>
              </a:buClr>
              <a:buSzPts val="2400"/>
              <a:buChar char=" "/>
            </a:pPr>
            <a:r>
              <a:rPr lang="en-AU" dirty="0"/>
              <a:t>P1. </a:t>
            </a:r>
            <a:r>
              <a:rPr lang="en-AU" dirty="0">
                <a:solidFill>
                  <a:schemeClr val="accent1"/>
                </a:solidFill>
              </a:rPr>
              <a:t>The aim of compulsory vaccination of children was to protect both children and others in the community from smallpox.</a:t>
            </a:r>
            <a:endParaRPr lang="en-AU" dirty="0"/>
          </a:p>
          <a:p>
            <a:pPr marL="91440" lvl="0" indent="-91440">
              <a:lnSpc>
                <a:spcPct val="85000"/>
              </a:lnSpc>
              <a:spcBef>
                <a:spcPts val="1300"/>
              </a:spcBef>
              <a:buClr>
                <a:srgbClr val="262626"/>
              </a:buClr>
              <a:buSzPts val="2400"/>
              <a:buChar char=" "/>
            </a:pPr>
            <a:r>
              <a:rPr lang="en-AU" dirty="0"/>
              <a:t>P2.</a:t>
            </a:r>
            <a:r>
              <a:rPr lang="en-AU" dirty="0">
                <a:solidFill>
                  <a:schemeClr val="accent1"/>
                </a:solidFill>
              </a:rPr>
              <a:t> Smallpox</a:t>
            </a:r>
            <a:r>
              <a:rPr lang="en-AU" dirty="0"/>
              <a:t> </a:t>
            </a:r>
            <a:r>
              <a:rPr lang="en-AU" dirty="0">
                <a:solidFill>
                  <a:schemeClr val="accent1"/>
                </a:solidFill>
              </a:rPr>
              <a:t>has now been eliminated from the world’s population.</a:t>
            </a:r>
            <a:endParaRPr lang="en-AU" dirty="0"/>
          </a:p>
          <a:p>
            <a:pPr marL="91440" lvl="0" indent="-91440" algn="l" rtl="0">
              <a:lnSpc>
                <a:spcPct val="85000"/>
              </a:lnSpc>
              <a:spcBef>
                <a:spcPts val="1300"/>
              </a:spcBef>
              <a:spcAft>
                <a:spcPts val="0"/>
              </a:spcAft>
              <a:buClr>
                <a:srgbClr val="262626"/>
              </a:buClr>
              <a:buSzPts val="2400"/>
              <a:buChar char=" "/>
            </a:pPr>
            <a:r>
              <a:rPr lang="en-AU" i="1" dirty="0"/>
              <a:t>Therefore</a:t>
            </a:r>
            <a:r>
              <a:rPr lang="en-AU" dirty="0"/>
              <a:t>:</a:t>
            </a:r>
            <a:endParaRPr dirty="0"/>
          </a:p>
          <a:p>
            <a:pPr marL="91440" indent="-91440">
              <a:lnSpc>
                <a:spcPct val="85000"/>
              </a:lnSpc>
              <a:spcBef>
                <a:spcPts val="1300"/>
              </a:spcBef>
              <a:buClr>
                <a:srgbClr val="262626"/>
              </a:buClr>
              <a:buSzPts val="2400"/>
              <a:buFont typeface="Arial" panose="020B0604020202020204" pitchFamily="34" charset="0"/>
              <a:buChar char=" "/>
            </a:pPr>
            <a:r>
              <a:rPr lang="en-AU" dirty="0"/>
              <a:t>C. </a:t>
            </a:r>
            <a:r>
              <a:rPr lang="en-AU" dirty="0">
                <a:solidFill>
                  <a:srgbClr val="FF0000"/>
                </a:solidFill>
              </a:rPr>
              <a:t>Children should not be vaccinated against smallpox.</a:t>
            </a:r>
          </a:p>
          <a:p>
            <a:pPr marL="91440" lvl="0" indent="-91440" algn="l" rtl="0">
              <a:lnSpc>
                <a:spcPct val="85000"/>
              </a:lnSpc>
              <a:spcBef>
                <a:spcPts val="1300"/>
              </a:spcBef>
              <a:spcAft>
                <a:spcPts val="0"/>
              </a:spcAft>
              <a:buClr>
                <a:srgbClr val="262626"/>
              </a:buClr>
              <a:buSzPts val="2400"/>
              <a:buChar char=" "/>
            </a:pPr>
            <a:endParaRPr dirty="0"/>
          </a:p>
        </p:txBody>
      </p:sp>
    </p:spTree>
    <p:extLst>
      <p:ext uri="{BB962C8B-B14F-4D97-AF65-F5344CB8AC3E}">
        <p14:creationId xmlns:p14="http://schemas.microsoft.com/office/powerpoint/2010/main" val="4152984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10"/>
          <p:cNvSpPr txBox="1">
            <a:spLocks noGrp="1"/>
          </p:cNvSpPr>
          <p:nvPr>
            <p:ph idx="1"/>
          </p:nvPr>
        </p:nvSpPr>
        <p:spPr>
          <a:xfrm>
            <a:off x="676657" y="1690688"/>
            <a:ext cx="5229468" cy="4649152"/>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l" rtl="0">
              <a:lnSpc>
                <a:spcPct val="170000"/>
              </a:lnSpc>
              <a:spcBef>
                <a:spcPts val="0"/>
              </a:spcBef>
              <a:spcAft>
                <a:spcPts val="0"/>
              </a:spcAft>
              <a:buClr>
                <a:srgbClr val="262626"/>
              </a:buClr>
              <a:buSzPts val="2400"/>
              <a:buFont typeface="Calibri"/>
              <a:buAutoNum type="arabicPeriod"/>
            </a:pPr>
            <a:r>
              <a:rPr lang="en-AU" sz="1800" dirty="0"/>
              <a:t>Ordered numbers (</a:t>
            </a:r>
            <a:r>
              <a:rPr lang="en-AU" sz="1800" dirty="0">
                <a:solidFill>
                  <a:srgbClr val="FF0000"/>
                </a:solidFill>
              </a:rPr>
              <a:t>P1</a:t>
            </a:r>
            <a:r>
              <a:rPr lang="en-AU" sz="1800" dirty="0"/>
              <a:t>, </a:t>
            </a:r>
            <a:r>
              <a:rPr lang="en-AU" sz="1800" dirty="0">
                <a:solidFill>
                  <a:srgbClr val="FF0000"/>
                </a:solidFill>
              </a:rPr>
              <a:t>P2</a:t>
            </a:r>
            <a:r>
              <a:rPr lang="en-AU" sz="1800" dirty="0"/>
              <a:t>, </a:t>
            </a:r>
            <a:r>
              <a:rPr lang="en-AU" sz="1800" dirty="0">
                <a:solidFill>
                  <a:srgbClr val="FF0000"/>
                </a:solidFill>
              </a:rPr>
              <a:t>P3</a:t>
            </a:r>
            <a:r>
              <a:rPr lang="en-AU" sz="1800" dirty="0"/>
              <a:t>… etc. for premises and </a:t>
            </a:r>
            <a:r>
              <a:rPr lang="en-AU" sz="1800" dirty="0">
                <a:solidFill>
                  <a:srgbClr val="FF0000"/>
                </a:solidFill>
              </a:rPr>
              <a:t>C</a:t>
            </a:r>
            <a:r>
              <a:rPr lang="en-AU" sz="1800" dirty="0"/>
              <a:t> for conclusion)</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Complete, </a:t>
            </a:r>
            <a:r>
              <a:rPr lang="en-AU" sz="1800" dirty="0">
                <a:solidFill>
                  <a:srgbClr val="FF0000"/>
                </a:solidFill>
              </a:rPr>
              <a:t>self-contained</a:t>
            </a:r>
            <a:r>
              <a:rPr lang="en-AU" sz="1800" dirty="0"/>
              <a:t> sentences</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Premises always come </a:t>
            </a:r>
            <a:r>
              <a:rPr lang="en-AU" sz="1800" dirty="0">
                <a:solidFill>
                  <a:srgbClr val="FF0000"/>
                </a:solidFill>
              </a:rPr>
              <a:t>before</a:t>
            </a:r>
            <a:r>
              <a:rPr lang="en-AU" sz="1800" dirty="0"/>
              <a:t> the conclusion</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Conclusion indicator: </a:t>
            </a:r>
            <a:r>
              <a:rPr lang="en-AU" sz="1800" dirty="0">
                <a:solidFill>
                  <a:srgbClr val="FF0000"/>
                </a:solidFill>
              </a:rPr>
              <a:t>therefore </a:t>
            </a:r>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Cut fluff, i.e. leave out </a:t>
            </a:r>
            <a:r>
              <a:rPr lang="en-AU" sz="1800" dirty="0">
                <a:solidFill>
                  <a:srgbClr val="FF0000"/>
                </a:solidFill>
              </a:rPr>
              <a:t>irrelevant</a:t>
            </a:r>
            <a:r>
              <a:rPr lang="en-AU" sz="1800" dirty="0"/>
              <a:t> statements </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Each numbered premise must contain a </a:t>
            </a:r>
            <a:r>
              <a:rPr lang="en-AU" sz="1800" dirty="0">
                <a:solidFill>
                  <a:srgbClr val="FF0000"/>
                </a:solidFill>
              </a:rPr>
              <a:t>single</a:t>
            </a:r>
            <a:r>
              <a:rPr lang="en-AU" sz="1800" dirty="0"/>
              <a:t> statement</a:t>
            </a:r>
            <a:endParaRPr sz="1800" dirty="0"/>
          </a:p>
          <a:p>
            <a:pPr marL="457200" lvl="0" indent="-457200" algn="l" rtl="0">
              <a:lnSpc>
                <a:spcPct val="170000"/>
              </a:lnSpc>
              <a:spcBef>
                <a:spcPts val="1300"/>
              </a:spcBef>
              <a:spcAft>
                <a:spcPts val="0"/>
              </a:spcAft>
              <a:buClr>
                <a:srgbClr val="262626"/>
              </a:buClr>
              <a:buSzPts val="2400"/>
              <a:buFont typeface="Calibri"/>
              <a:buAutoNum type="arabicPeriod"/>
            </a:pPr>
            <a:r>
              <a:rPr lang="en-AU" sz="1800" dirty="0"/>
              <a:t>Do </a:t>
            </a:r>
            <a:r>
              <a:rPr lang="en-AU" sz="1800" dirty="0">
                <a:solidFill>
                  <a:srgbClr val="FF0000"/>
                </a:solidFill>
              </a:rPr>
              <a:t>not</a:t>
            </a:r>
            <a:r>
              <a:rPr lang="en-AU" sz="1800" dirty="0"/>
              <a:t> include </a:t>
            </a:r>
            <a:r>
              <a:rPr lang="en-AU" sz="1800" dirty="0">
                <a:solidFill>
                  <a:srgbClr val="FF0000"/>
                </a:solidFill>
              </a:rPr>
              <a:t>reasoning</a:t>
            </a:r>
            <a:r>
              <a:rPr lang="en-AU" sz="1800" dirty="0"/>
              <a:t> in the conclusion</a:t>
            </a:r>
            <a:endParaRPr sz="1800" dirty="0"/>
          </a:p>
          <a:p>
            <a:pPr marL="0" lvl="0" indent="0" algn="l" rtl="0">
              <a:lnSpc>
                <a:spcPct val="170000"/>
              </a:lnSpc>
              <a:spcBef>
                <a:spcPts val="1300"/>
              </a:spcBef>
              <a:spcAft>
                <a:spcPts val="0"/>
              </a:spcAft>
              <a:buClr>
                <a:srgbClr val="262626"/>
              </a:buClr>
              <a:buSzPts val="2400"/>
              <a:buNone/>
            </a:pPr>
            <a:endParaRPr sz="1800" dirty="0"/>
          </a:p>
        </p:txBody>
      </p:sp>
      <p:sp>
        <p:nvSpPr>
          <p:cNvPr id="8" name="Title 1">
            <a:extLst>
              <a:ext uri="{FF2B5EF4-FFF2-40B4-BE49-F238E27FC236}">
                <a16:creationId xmlns:a16="http://schemas.microsoft.com/office/drawing/2014/main" id="{3FB83FD0-0852-284D-A2D8-ECBF4A6C2ABA}"/>
              </a:ext>
            </a:extLst>
          </p:cNvPr>
          <p:cNvSpPr>
            <a:spLocks noGrp="1"/>
          </p:cNvSpPr>
          <p:nvPr>
            <p:ph type="title"/>
          </p:nvPr>
        </p:nvSpPr>
        <p:spPr/>
        <p:txBody>
          <a:bodyPr/>
          <a:lstStyle/>
          <a:p>
            <a:r>
              <a:rPr lang="en-AU" dirty="0"/>
              <a:t>Standard form</a:t>
            </a:r>
          </a:p>
        </p:txBody>
      </p:sp>
      <p:sp>
        <p:nvSpPr>
          <p:cNvPr id="10" name="Google Shape;240;p10">
            <a:extLst>
              <a:ext uri="{FF2B5EF4-FFF2-40B4-BE49-F238E27FC236}">
                <a16:creationId xmlns:a16="http://schemas.microsoft.com/office/drawing/2014/main" id="{3DB9769D-B945-3048-B5F0-8AD0B7735BA7}"/>
              </a:ext>
            </a:extLst>
          </p:cNvPr>
          <p:cNvSpPr txBox="1">
            <a:spLocks/>
          </p:cNvSpPr>
          <p:nvPr/>
        </p:nvSpPr>
        <p:spPr>
          <a:xfrm>
            <a:off x="6471996" y="2640535"/>
            <a:ext cx="5229468" cy="227171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P1. Socrates is a man</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P2. All men are mortal</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Therefore,</a:t>
            </a:r>
          </a:p>
          <a:p>
            <a:pPr marL="0" indent="0">
              <a:lnSpc>
                <a:spcPct val="85000"/>
              </a:lnSpc>
              <a:spcBef>
                <a:spcPts val="1300"/>
              </a:spcBef>
              <a:buClr>
                <a:srgbClr val="262626"/>
              </a:buClr>
              <a:buSzPts val="2400"/>
              <a:buFont typeface="Arial" panose="020B0604020202020204" pitchFamily="34" charset="0"/>
              <a:buNone/>
            </a:pPr>
            <a:r>
              <a:rPr lang="en-AU" dirty="0">
                <a:latin typeface="Avenir Book" panose="02000503020000020003" pitchFamily="2" charset="0"/>
              </a:rPr>
              <a:t>C. Socrates is mortal</a:t>
            </a: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a:p>
            <a:pPr marL="0" indent="0">
              <a:lnSpc>
                <a:spcPct val="85000"/>
              </a:lnSpc>
              <a:spcBef>
                <a:spcPts val="1300"/>
              </a:spcBef>
              <a:buClr>
                <a:srgbClr val="262626"/>
              </a:buClr>
              <a:buSzPts val="2400"/>
              <a:buFont typeface="Arial" panose="020B0604020202020204" pitchFamily="34" charset="0"/>
              <a:buNone/>
            </a:pPr>
            <a:endParaRPr lang="en-AU" dirty="0">
              <a:latin typeface="Avenir Book" panose="02000503020000020003" pitchFamily="2" charset="0"/>
            </a:endParaRPr>
          </a:p>
        </p:txBody>
      </p:sp>
    </p:spTree>
    <p:extLst>
      <p:ext uri="{BB962C8B-B14F-4D97-AF65-F5344CB8AC3E}">
        <p14:creationId xmlns:p14="http://schemas.microsoft.com/office/powerpoint/2010/main" val="1600375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BB1E-EAFA-CB14-3F6A-D921457B329D}"/>
              </a:ext>
            </a:extLst>
          </p:cNvPr>
          <p:cNvSpPr>
            <a:spLocks noGrp="1"/>
          </p:cNvSpPr>
          <p:nvPr>
            <p:ph type="title"/>
          </p:nvPr>
        </p:nvSpPr>
        <p:spPr/>
        <p:txBody>
          <a:bodyPr/>
          <a:lstStyle/>
          <a:p>
            <a:r>
              <a:rPr lang="en-AU" dirty="0"/>
              <a:t>Argument maps</a:t>
            </a:r>
          </a:p>
        </p:txBody>
      </p:sp>
      <p:sp>
        <p:nvSpPr>
          <p:cNvPr id="3" name="TextBox 2">
            <a:extLst>
              <a:ext uri="{FF2B5EF4-FFF2-40B4-BE49-F238E27FC236}">
                <a16:creationId xmlns:a16="http://schemas.microsoft.com/office/drawing/2014/main" id="{B72D3FDB-7E5E-88C8-3E1D-F22EAC819CF6}"/>
              </a:ext>
            </a:extLst>
          </p:cNvPr>
          <p:cNvSpPr txBox="1"/>
          <p:nvPr/>
        </p:nvSpPr>
        <p:spPr>
          <a:xfrm>
            <a:off x="838201" y="1936376"/>
            <a:ext cx="5257800" cy="4524315"/>
          </a:xfrm>
          <a:prstGeom prst="rect">
            <a:avLst/>
          </a:prstGeom>
          <a:noFill/>
        </p:spPr>
        <p:txBody>
          <a:bodyPr wrap="square" rtlCol="0">
            <a:spAutoFit/>
          </a:bodyPr>
          <a:lstStyle/>
          <a:p>
            <a:r>
              <a:rPr lang="en-AU" sz="2400" b="1" dirty="0">
                <a:latin typeface="Avenir Book" panose="02000503020000020003" pitchFamily="2" charset="0"/>
              </a:rPr>
              <a:t>Paragraph form:</a:t>
            </a:r>
          </a:p>
          <a:p>
            <a:r>
              <a:rPr lang="en-AU" sz="2400" dirty="0">
                <a:latin typeface="Avenir Book" panose="02000503020000020003" pitchFamily="2" charset="0"/>
              </a:rPr>
              <a:t>Since Jo Bloggs is a politician and politicians are always corrupt, I guess Jo Bloggs is corrupt</a:t>
            </a:r>
          </a:p>
          <a:p>
            <a:endParaRPr lang="en-AU" sz="2400" dirty="0">
              <a:latin typeface="Avenir Book" panose="02000503020000020003" pitchFamily="2" charset="0"/>
            </a:endParaRPr>
          </a:p>
          <a:p>
            <a:endParaRPr lang="en-AU" sz="2400" dirty="0">
              <a:latin typeface="Avenir Book" panose="02000503020000020003" pitchFamily="2" charset="0"/>
            </a:endParaRPr>
          </a:p>
          <a:p>
            <a:r>
              <a:rPr lang="en-AU" sz="2400" b="1" dirty="0">
                <a:latin typeface="Avenir Book" panose="02000503020000020003" pitchFamily="2" charset="0"/>
              </a:rPr>
              <a:t>Standard form:</a:t>
            </a:r>
          </a:p>
          <a:p>
            <a:r>
              <a:rPr lang="en-AU" sz="2400" dirty="0">
                <a:latin typeface="Avenir Book" panose="02000503020000020003" pitchFamily="2" charset="0"/>
              </a:rPr>
              <a:t>P1. Jo Bloggs is a politician</a:t>
            </a:r>
          </a:p>
          <a:p>
            <a:r>
              <a:rPr lang="en-AU" sz="2400" dirty="0">
                <a:latin typeface="Avenir Book" panose="02000503020000020003" pitchFamily="2" charset="0"/>
              </a:rPr>
              <a:t>P2. Politicians are always corrupt</a:t>
            </a:r>
          </a:p>
          <a:p>
            <a:r>
              <a:rPr lang="en-AU" sz="2400" dirty="0">
                <a:latin typeface="Avenir Book" panose="02000503020000020003" pitchFamily="2" charset="0"/>
              </a:rPr>
              <a:t>Therefore,</a:t>
            </a:r>
          </a:p>
          <a:p>
            <a:r>
              <a:rPr lang="en-AU" sz="2400" dirty="0">
                <a:latin typeface="Avenir Book" panose="02000503020000020003" pitchFamily="2" charset="0"/>
              </a:rPr>
              <a:t>C: Jo Bloggs is corrupt</a:t>
            </a:r>
          </a:p>
          <a:p>
            <a:endParaRPr lang="en-AU" sz="2400" dirty="0">
              <a:latin typeface="Avenir Book" panose="02000503020000020003" pitchFamily="2" charset="0"/>
            </a:endParaRPr>
          </a:p>
        </p:txBody>
      </p:sp>
      <p:sp>
        <p:nvSpPr>
          <p:cNvPr id="5" name="Rectangle 4">
            <a:extLst>
              <a:ext uri="{FF2B5EF4-FFF2-40B4-BE49-F238E27FC236}">
                <a16:creationId xmlns:a16="http://schemas.microsoft.com/office/drawing/2014/main" id="{202C589E-F404-10F2-3E50-661F24B0EC26}"/>
              </a:ext>
            </a:extLst>
          </p:cNvPr>
          <p:cNvSpPr/>
          <p:nvPr/>
        </p:nvSpPr>
        <p:spPr>
          <a:xfrm>
            <a:off x="7458635" y="4198534"/>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1</a:t>
            </a:r>
          </a:p>
        </p:txBody>
      </p:sp>
      <p:sp>
        <p:nvSpPr>
          <p:cNvPr id="8" name="Rectangle 7">
            <a:extLst>
              <a:ext uri="{FF2B5EF4-FFF2-40B4-BE49-F238E27FC236}">
                <a16:creationId xmlns:a16="http://schemas.microsoft.com/office/drawing/2014/main" id="{2B48400D-3DD6-77B7-A536-A4F2BCFBA914}"/>
              </a:ext>
            </a:extLst>
          </p:cNvPr>
          <p:cNvSpPr/>
          <p:nvPr/>
        </p:nvSpPr>
        <p:spPr>
          <a:xfrm>
            <a:off x="9897035" y="4216463"/>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2</a:t>
            </a:r>
          </a:p>
        </p:txBody>
      </p:sp>
      <p:sp>
        <p:nvSpPr>
          <p:cNvPr id="9" name="Rectangle 8">
            <a:extLst>
              <a:ext uri="{FF2B5EF4-FFF2-40B4-BE49-F238E27FC236}">
                <a16:creationId xmlns:a16="http://schemas.microsoft.com/office/drawing/2014/main" id="{A92B0E94-A6AF-6124-7B75-6D74A7D544DF}"/>
              </a:ext>
            </a:extLst>
          </p:cNvPr>
          <p:cNvSpPr/>
          <p:nvPr/>
        </p:nvSpPr>
        <p:spPr>
          <a:xfrm>
            <a:off x="8641976" y="1383616"/>
            <a:ext cx="1324800" cy="13255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solidFill>
                  <a:schemeClr val="tx1"/>
                </a:solidFill>
              </a:rPr>
              <a:t>C</a:t>
            </a:r>
          </a:p>
        </p:txBody>
      </p:sp>
      <p:cxnSp>
        <p:nvCxnSpPr>
          <p:cNvPr id="11" name="Elbow Connector 10">
            <a:extLst>
              <a:ext uri="{FF2B5EF4-FFF2-40B4-BE49-F238E27FC236}">
                <a16:creationId xmlns:a16="http://schemas.microsoft.com/office/drawing/2014/main" id="{5554DF35-8A3E-5F2A-69B1-CA0E112FFABE}"/>
              </a:ext>
            </a:extLst>
          </p:cNvPr>
          <p:cNvCxnSpPr>
            <a:stCxn id="5" idx="0"/>
            <a:endCxn id="9" idx="2"/>
          </p:cNvCxnSpPr>
          <p:nvPr/>
        </p:nvCxnSpPr>
        <p:spPr>
          <a:xfrm rot="5400000" flipH="1" flipV="1">
            <a:off x="7968028" y="2862187"/>
            <a:ext cx="1489354" cy="1183341"/>
          </a:xfrm>
          <a:prstGeom prst="bentConnector3">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29590226-7187-B570-9DBE-EBEBB4502A96}"/>
              </a:ext>
            </a:extLst>
          </p:cNvPr>
          <p:cNvCxnSpPr>
            <a:cxnSpLocks/>
            <a:stCxn id="8" idx="0"/>
            <a:endCxn id="9" idx="2"/>
          </p:cNvCxnSpPr>
          <p:nvPr/>
        </p:nvCxnSpPr>
        <p:spPr>
          <a:xfrm rot="16200000" flipV="1">
            <a:off x="9178265" y="2835292"/>
            <a:ext cx="1507283" cy="1255059"/>
          </a:xfrm>
          <a:prstGeom prst="bentConnector3">
            <a:avLst>
              <a:gd name="adj1" fmla="val 5068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72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2060"/>
              </a:buClr>
              <a:buSzPts val="5400"/>
              <a:buFont typeface="Calibri"/>
              <a:buNone/>
            </a:pPr>
            <a:r>
              <a:rPr lang="en-AU" dirty="0">
                <a:solidFill>
                  <a:srgbClr val="002060"/>
                </a:solidFill>
              </a:rPr>
              <a:t>What is Critical Thinking? </a:t>
            </a:r>
            <a:br>
              <a:rPr lang="en-AU" dirty="0">
                <a:solidFill>
                  <a:srgbClr val="002060"/>
                </a:solidFill>
              </a:rPr>
            </a:br>
            <a:r>
              <a:rPr lang="en-AU" sz="2000" dirty="0">
                <a:solidFill>
                  <a:srgbClr val="002060"/>
                </a:solidFill>
              </a:rPr>
              <a:t>“a universal  toolkit for evaluating claims”</a:t>
            </a:r>
            <a:endParaRPr dirty="0"/>
          </a:p>
        </p:txBody>
      </p:sp>
      <p:sp>
        <p:nvSpPr>
          <p:cNvPr id="181" name="Google Shape;181;p3"/>
          <p:cNvSpPr txBox="1">
            <a:spLocks noGrp="1"/>
          </p:cNvSpPr>
          <p:nvPr>
            <p:ph type="body" idx="1"/>
          </p:nvPr>
        </p:nvSpPr>
        <p:spPr>
          <a:xfrm>
            <a:off x="657224" y="2157731"/>
            <a:ext cx="10753725" cy="376618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85000"/>
              </a:lnSpc>
              <a:spcBef>
                <a:spcPts val="0"/>
              </a:spcBef>
              <a:spcAft>
                <a:spcPts val="0"/>
              </a:spcAft>
              <a:buClr>
                <a:srgbClr val="262626"/>
              </a:buClr>
              <a:buSzPts val="2400"/>
              <a:buNone/>
            </a:pPr>
            <a:r>
              <a:rPr lang="en-AU" dirty="0"/>
              <a:t>Critical thinking is the ability to rationally and fairly evaluate </a:t>
            </a:r>
            <a:r>
              <a:rPr lang="en-AU" i="1" dirty="0">
                <a:solidFill>
                  <a:srgbClr val="FF0000"/>
                </a:solidFill>
              </a:rPr>
              <a:t>claims</a:t>
            </a:r>
            <a:r>
              <a:rPr lang="en-AU" i="1" dirty="0"/>
              <a:t> </a:t>
            </a:r>
            <a:r>
              <a:rPr lang="en-AU" dirty="0"/>
              <a:t>of all kinds: statements, beliefs, hypotheses, theories, proposals, policies and decisions.</a:t>
            </a:r>
            <a:endParaRPr dirty="0"/>
          </a:p>
          <a:p>
            <a:pPr marL="91440" lvl="0" indent="0" algn="l" rtl="0">
              <a:lnSpc>
                <a:spcPct val="85000"/>
              </a:lnSpc>
              <a:spcBef>
                <a:spcPts val="1300"/>
              </a:spcBef>
              <a:spcAft>
                <a:spcPts val="0"/>
              </a:spcAft>
              <a:buClr>
                <a:srgbClr val="262626"/>
              </a:buClr>
              <a:buSzPts val="2400"/>
              <a:buNone/>
            </a:pPr>
            <a:endParaRPr dirty="0"/>
          </a:p>
          <a:p>
            <a:pPr marL="0" lvl="0" indent="0" algn="l" rtl="0">
              <a:lnSpc>
                <a:spcPct val="85000"/>
              </a:lnSpc>
              <a:spcBef>
                <a:spcPts val="1300"/>
              </a:spcBef>
              <a:spcAft>
                <a:spcPts val="0"/>
              </a:spcAft>
              <a:buClr>
                <a:srgbClr val="262626"/>
              </a:buClr>
              <a:buSzPts val="2400"/>
              <a:buNone/>
            </a:pPr>
            <a:r>
              <a:rPr lang="en-AU" dirty="0"/>
              <a:t>In order to rationally evaluate a claim, you have to be able to understand the </a:t>
            </a:r>
            <a:r>
              <a:rPr lang="en-AU" dirty="0">
                <a:solidFill>
                  <a:srgbClr val="FF0000"/>
                </a:solidFill>
              </a:rPr>
              <a:t>arguments</a:t>
            </a:r>
            <a:r>
              <a:rPr lang="en-AU" i="1" dirty="0"/>
              <a:t> </a:t>
            </a:r>
            <a:r>
              <a:rPr lang="en-AU" dirty="0"/>
              <a:t>(reasons, evidence) for and against it.</a:t>
            </a:r>
            <a:endParaRPr dirty="0"/>
          </a:p>
          <a:p>
            <a:pPr marL="91440" lvl="0" indent="0" algn="l" rtl="0">
              <a:lnSpc>
                <a:spcPct val="85000"/>
              </a:lnSpc>
              <a:spcBef>
                <a:spcPts val="1300"/>
              </a:spcBef>
              <a:spcAft>
                <a:spcPts val="0"/>
              </a:spcAft>
              <a:buClr>
                <a:srgbClr val="262626"/>
              </a:buClr>
              <a:buSzPts val="2400"/>
              <a:buNone/>
            </a:pPr>
            <a:endParaRPr dirty="0"/>
          </a:p>
          <a:p>
            <a:pPr marL="0" lvl="0" indent="0" algn="l" rtl="0">
              <a:lnSpc>
                <a:spcPct val="85000"/>
              </a:lnSpc>
              <a:spcBef>
                <a:spcPts val="1300"/>
              </a:spcBef>
              <a:spcAft>
                <a:spcPts val="0"/>
              </a:spcAft>
              <a:buClr>
                <a:srgbClr val="262626"/>
              </a:buClr>
              <a:buSzPts val="2400"/>
              <a:buNone/>
            </a:pPr>
            <a:r>
              <a:rPr lang="en-AU" dirty="0"/>
              <a:t>This unit aims to improve your ability to understand and evaluate arguments on any topic – this is possible because there are standards of argument quality that are </a:t>
            </a:r>
            <a:r>
              <a:rPr lang="en-AU" dirty="0">
                <a:solidFill>
                  <a:srgbClr val="FF0000"/>
                </a:solidFill>
              </a:rPr>
              <a:t>independent</a:t>
            </a:r>
            <a:r>
              <a:rPr lang="en-AU" i="1" dirty="0"/>
              <a:t> </a:t>
            </a:r>
            <a:r>
              <a:rPr lang="en-AU" dirty="0"/>
              <a:t>of subject matter. </a:t>
            </a:r>
            <a:endParaRPr dirty="0"/>
          </a:p>
          <a:p>
            <a:pPr marL="91440" lvl="0" indent="0" algn="l" rtl="0">
              <a:lnSpc>
                <a:spcPct val="85000"/>
              </a:lnSpc>
              <a:spcBef>
                <a:spcPts val="1300"/>
              </a:spcBef>
              <a:spcAft>
                <a:spcPts val="0"/>
              </a:spcAft>
              <a:buClr>
                <a:srgbClr val="262626"/>
              </a:buClr>
              <a:buSzPts val="24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32274" y="2633936"/>
            <a:ext cx="3123523" cy="461665"/>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400" dirty="0"/>
              <a:t>Reasoning skills</a:t>
            </a:r>
          </a:p>
        </p:txBody>
      </p:sp>
      <p:sp>
        <p:nvSpPr>
          <p:cNvPr id="10" name="Rectangle 9"/>
          <p:cNvSpPr/>
          <p:nvPr/>
        </p:nvSpPr>
        <p:spPr>
          <a:xfrm>
            <a:off x="3398720" y="5952827"/>
            <a:ext cx="1190625" cy="400110"/>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000" dirty="0"/>
              <a:t>Support</a:t>
            </a:r>
          </a:p>
        </p:txBody>
      </p:sp>
      <p:sp>
        <p:nvSpPr>
          <p:cNvPr id="11" name="Rectangle 10"/>
          <p:cNvSpPr/>
          <p:nvPr/>
        </p:nvSpPr>
        <p:spPr>
          <a:xfrm>
            <a:off x="6853293" y="2633935"/>
            <a:ext cx="2943224" cy="461665"/>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400" dirty="0"/>
              <a:t>Mindset</a:t>
            </a:r>
          </a:p>
        </p:txBody>
      </p:sp>
      <p:sp>
        <p:nvSpPr>
          <p:cNvPr id="12" name="Rectangle 11"/>
          <p:cNvSpPr/>
          <p:nvPr/>
        </p:nvSpPr>
        <p:spPr>
          <a:xfrm>
            <a:off x="1398810" y="4106423"/>
            <a:ext cx="2066925" cy="829945"/>
          </a:xfrm>
          <a:prstGeom prst="rect">
            <a:avLst/>
          </a:prstGeom>
          <a:solidFill>
            <a:schemeClr val="bg1">
              <a:lumMod val="95000"/>
            </a:schemeClr>
          </a:solidFill>
          <a:ln w="38100">
            <a:solidFill>
              <a:schemeClr val="accent1"/>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AU" sz="2400" dirty="0"/>
              <a:t>Representing Arguments</a:t>
            </a:r>
          </a:p>
        </p:txBody>
      </p:sp>
      <p:sp>
        <p:nvSpPr>
          <p:cNvPr id="13" name="Rectangle 12"/>
          <p:cNvSpPr/>
          <p:nvPr/>
        </p:nvSpPr>
        <p:spPr>
          <a:xfrm>
            <a:off x="4522333" y="4106423"/>
            <a:ext cx="2066925" cy="830997"/>
          </a:xfrm>
          <a:prstGeom prst="rect">
            <a:avLst/>
          </a:prstGeom>
          <a:solidFill>
            <a:schemeClr val="bg1">
              <a:lumMod val="95000"/>
            </a:schemeClr>
          </a:solidFill>
          <a:ln w="38100">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AU" sz="2400" dirty="0"/>
              <a:t>Evaluating Arguments</a:t>
            </a:r>
          </a:p>
        </p:txBody>
      </p:sp>
      <p:sp>
        <p:nvSpPr>
          <p:cNvPr id="15" name="Rectangle 14"/>
          <p:cNvSpPr/>
          <p:nvPr/>
        </p:nvSpPr>
        <p:spPr>
          <a:xfrm>
            <a:off x="6522243" y="5950534"/>
            <a:ext cx="1190625" cy="400110"/>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000" dirty="0"/>
              <a:t>Truth</a:t>
            </a:r>
          </a:p>
        </p:txBody>
      </p:sp>
      <p:cxnSp>
        <p:nvCxnSpPr>
          <p:cNvPr id="17" name="Straight Connector 16"/>
          <p:cNvCxnSpPr>
            <a:cxnSpLocks/>
            <a:stCxn id="9" idx="2"/>
            <a:endCxn id="12" idx="0"/>
          </p:cNvCxnSpPr>
          <p:nvPr/>
        </p:nvCxnSpPr>
        <p:spPr>
          <a:xfrm flipH="1">
            <a:off x="2432571" y="3095601"/>
            <a:ext cx="1562100" cy="10102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3" idx="0"/>
          </p:cNvCxnSpPr>
          <p:nvPr/>
        </p:nvCxnSpPr>
        <p:spPr>
          <a:xfrm>
            <a:off x="3994036" y="3095601"/>
            <a:ext cx="1561760" cy="10108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p:cNvCxnSpPr>
          <p:nvPr/>
        </p:nvCxnSpPr>
        <p:spPr>
          <a:xfrm flipH="1">
            <a:off x="3994034" y="4937420"/>
            <a:ext cx="1561762" cy="10131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2"/>
          </p:cNvCxnSpPr>
          <p:nvPr/>
        </p:nvCxnSpPr>
        <p:spPr>
          <a:xfrm>
            <a:off x="5555796" y="4937420"/>
            <a:ext cx="1561760" cy="10131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326731" y="523480"/>
            <a:ext cx="3538537" cy="1077218"/>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3200" dirty="0"/>
              <a:t>Two aspects of critical thinking</a:t>
            </a:r>
          </a:p>
        </p:txBody>
      </p:sp>
      <p:cxnSp>
        <p:nvCxnSpPr>
          <p:cNvPr id="26" name="Straight Connector 25"/>
          <p:cNvCxnSpPr>
            <a:cxnSpLocks/>
            <a:stCxn id="11" idx="0"/>
            <a:endCxn id="23" idx="2"/>
          </p:cNvCxnSpPr>
          <p:nvPr/>
        </p:nvCxnSpPr>
        <p:spPr>
          <a:xfrm flipH="1" flipV="1">
            <a:off x="6096000" y="1600698"/>
            <a:ext cx="2228905" cy="10332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a:stCxn id="9" idx="0"/>
            <a:endCxn id="23" idx="2"/>
          </p:cNvCxnSpPr>
          <p:nvPr/>
        </p:nvCxnSpPr>
        <p:spPr>
          <a:xfrm flipV="1">
            <a:off x="3994036" y="1600698"/>
            <a:ext cx="2101964" cy="103323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par>
                                <p:cTn id="25" presetID="22" presetClass="entr" presetSubtype="1"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par>
                                <p:cTn id="28" presetID="22" presetClass="entr" presetSubtype="1"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par>
                                <p:cTn id="42" presetID="22" presetClass="entr" presetSubtype="1"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bldLvl="0" animBg="1"/>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002060"/>
              </a:buClr>
              <a:buSzPts val="5400"/>
              <a:buFont typeface="Calibri"/>
              <a:buNone/>
            </a:pPr>
            <a:r>
              <a:rPr lang="en-AU" dirty="0"/>
              <a:t>Why arguments?</a:t>
            </a:r>
            <a:endParaRPr dirty="0"/>
          </a:p>
        </p:txBody>
      </p:sp>
      <p:sp>
        <p:nvSpPr>
          <p:cNvPr id="181" name="Google Shape;181;p3"/>
          <p:cNvSpPr txBox="1">
            <a:spLocks noGrp="1"/>
          </p:cNvSpPr>
          <p:nvPr>
            <p:ph type="body" idx="1"/>
          </p:nvPr>
        </p:nvSpPr>
        <p:spPr>
          <a:xfrm>
            <a:off x="657224" y="2157731"/>
            <a:ext cx="10753725" cy="3766185"/>
          </a:xfrm>
          <a:prstGeom prst="rect">
            <a:avLst/>
          </a:prstGeom>
          <a:noFill/>
          <a:ln>
            <a:noFill/>
          </a:ln>
        </p:spPr>
        <p:txBody>
          <a:bodyPr spcFirstLastPara="1" wrap="square" lIns="91425" tIns="45700" rIns="91425" bIns="45700" anchor="t" anchorCtr="0">
            <a:normAutofit fontScale="92500" lnSpcReduction="20000"/>
          </a:bodyPr>
          <a:lstStyle/>
          <a:p>
            <a:pPr marL="91440" lvl="0" indent="0" algn="l" rtl="0">
              <a:lnSpc>
                <a:spcPct val="85000"/>
              </a:lnSpc>
              <a:spcBef>
                <a:spcPts val="1300"/>
              </a:spcBef>
              <a:spcAft>
                <a:spcPts val="0"/>
              </a:spcAft>
              <a:buClr>
                <a:srgbClr val="262626"/>
              </a:buClr>
              <a:buSzPts val="2400"/>
              <a:buNone/>
            </a:pPr>
            <a:r>
              <a:rPr lang="en-AU" dirty="0"/>
              <a:t>Arguments are everywhere!</a:t>
            </a:r>
          </a:p>
          <a:p>
            <a:pPr marL="548640" indent="-457200">
              <a:lnSpc>
                <a:spcPct val="85000"/>
              </a:lnSpc>
              <a:spcBef>
                <a:spcPts val="1300"/>
              </a:spcBef>
              <a:buClr>
                <a:srgbClr val="262626"/>
              </a:buClr>
              <a:buSzPts val="2400"/>
            </a:pPr>
            <a:r>
              <a:rPr lang="en-AU" dirty="0"/>
              <a:t>Academia</a:t>
            </a:r>
          </a:p>
          <a:p>
            <a:pPr marL="548640" indent="-457200">
              <a:lnSpc>
                <a:spcPct val="85000"/>
              </a:lnSpc>
              <a:spcBef>
                <a:spcPts val="1300"/>
              </a:spcBef>
              <a:buClr>
                <a:srgbClr val="262626"/>
              </a:buClr>
              <a:buSzPts val="2400"/>
            </a:pPr>
            <a:r>
              <a:rPr lang="en-AU" dirty="0"/>
              <a:t>Politics</a:t>
            </a:r>
          </a:p>
          <a:p>
            <a:pPr marL="548640" indent="-457200">
              <a:lnSpc>
                <a:spcPct val="85000"/>
              </a:lnSpc>
              <a:spcBef>
                <a:spcPts val="1300"/>
              </a:spcBef>
              <a:buClr>
                <a:srgbClr val="262626"/>
              </a:buClr>
              <a:buSzPts val="2400"/>
            </a:pPr>
            <a:r>
              <a:rPr lang="en-AU" dirty="0"/>
              <a:t>Advertising</a:t>
            </a:r>
          </a:p>
          <a:p>
            <a:pPr marL="548640" indent="-457200">
              <a:lnSpc>
                <a:spcPct val="85000"/>
              </a:lnSpc>
              <a:spcBef>
                <a:spcPts val="1300"/>
              </a:spcBef>
              <a:buClr>
                <a:srgbClr val="262626"/>
              </a:buClr>
              <a:buSzPts val="2400"/>
            </a:pPr>
            <a:r>
              <a:rPr lang="en-AU" dirty="0"/>
              <a:t>Our own decision making</a:t>
            </a:r>
          </a:p>
          <a:p>
            <a:pPr marL="548640" indent="-457200">
              <a:lnSpc>
                <a:spcPct val="85000"/>
              </a:lnSpc>
              <a:spcBef>
                <a:spcPts val="1300"/>
              </a:spcBef>
              <a:buClr>
                <a:srgbClr val="262626"/>
              </a:buClr>
              <a:buSzPts val="2400"/>
            </a:pPr>
            <a:r>
              <a:rPr lang="en-AU" dirty="0"/>
              <a:t>…</a:t>
            </a:r>
          </a:p>
          <a:p>
            <a:pPr marL="548640" indent="-457200">
              <a:lnSpc>
                <a:spcPct val="85000"/>
              </a:lnSpc>
              <a:spcBef>
                <a:spcPts val="1300"/>
              </a:spcBef>
              <a:buClr>
                <a:srgbClr val="262626"/>
              </a:buClr>
              <a:buSzPts val="2400"/>
            </a:pPr>
            <a:endParaRPr lang="en-AU" dirty="0"/>
          </a:p>
          <a:p>
            <a:pPr marL="91440" indent="0">
              <a:lnSpc>
                <a:spcPct val="85000"/>
              </a:lnSpc>
              <a:spcBef>
                <a:spcPts val="1300"/>
              </a:spcBef>
              <a:buClr>
                <a:srgbClr val="262626"/>
              </a:buClr>
              <a:buSzPts val="2400"/>
              <a:buNone/>
            </a:pPr>
            <a:r>
              <a:rPr lang="en-AU" dirty="0"/>
              <a:t>Many of them are bullshit</a:t>
            </a:r>
            <a:endParaRPr dirty="0"/>
          </a:p>
        </p:txBody>
      </p:sp>
    </p:spTree>
    <p:extLst>
      <p:ext uri="{BB962C8B-B14F-4D97-AF65-F5344CB8AC3E}">
        <p14:creationId xmlns:p14="http://schemas.microsoft.com/office/powerpoint/2010/main" val="313072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Arguments</a:t>
            </a: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a:bodyPr>
          <a:lstStyle/>
          <a:p>
            <a:r>
              <a:rPr lang="en-AU" dirty="0"/>
              <a:t>To give reasons or evidence for believing something is to give an </a:t>
            </a:r>
            <a:r>
              <a:rPr lang="en-AU" dirty="0">
                <a:solidFill>
                  <a:srgbClr val="FF0000"/>
                </a:solidFill>
              </a:rPr>
              <a:t>argument</a:t>
            </a:r>
            <a:r>
              <a:rPr lang="en-AU" dirty="0"/>
              <a:t>.</a:t>
            </a:r>
          </a:p>
          <a:p>
            <a:r>
              <a:rPr lang="en-AU" dirty="0"/>
              <a:t>Critical thinking is all about the ability to </a:t>
            </a:r>
            <a:r>
              <a:rPr lang="en-AU" dirty="0">
                <a:solidFill>
                  <a:srgbClr val="FF0000"/>
                </a:solidFill>
              </a:rPr>
              <a:t>identify</a:t>
            </a:r>
            <a:r>
              <a:rPr lang="en-AU" dirty="0"/>
              <a:t>, </a:t>
            </a:r>
            <a:r>
              <a:rPr lang="en-AU" dirty="0">
                <a:solidFill>
                  <a:srgbClr val="FF0000"/>
                </a:solidFill>
              </a:rPr>
              <a:t>reconstruct</a:t>
            </a:r>
            <a:r>
              <a:rPr lang="en-AU" dirty="0"/>
              <a:t>, </a:t>
            </a:r>
            <a:r>
              <a:rPr lang="en-AU" dirty="0">
                <a:solidFill>
                  <a:srgbClr val="FF0000"/>
                </a:solidFill>
              </a:rPr>
              <a:t>create</a:t>
            </a:r>
            <a:r>
              <a:rPr lang="en-AU" dirty="0"/>
              <a:t>, and to </a:t>
            </a:r>
            <a:r>
              <a:rPr lang="en-AU" i="1" dirty="0">
                <a:solidFill>
                  <a:srgbClr val="FF0000"/>
                </a:solidFill>
              </a:rPr>
              <a:t>evaluate </a:t>
            </a:r>
            <a:r>
              <a:rPr lang="en-AU" dirty="0"/>
              <a:t>arguments. </a:t>
            </a:r>
            <a:endParaRPr lang="en-AU" i="1" dirty="0"/>
          </a:p>
          <a:p>
            <a:r>
              <a:rPr lang="en-AU" dirty="0"/>
              <a:t>You’ll find arguments everywhere: newspapers, documentaries, internet forums, lectures, political speeches, debates, science, courts, textbooks, etc.</a:t>
            </a:r>
          </a:p>
          <a:p>
            <a:r>
              <a:rPr lang="en-AU" dirty="0"/>
              <a:t>Having the skills to identify and evaluate arguments including your own is essential to make (intellectual, practical, social, interpersonal) progress.</a:t>
            </a:r>
          </a:p>
          <a:p>
            <a:endParaRPr lang="en-AU" dirty="0"/>
          </a:p>
        </p:txBody>
      </p:sp>
    </p:spTree>
    <p:extLst>
      <p:ext uri="{BB962C8B-B14F-4D97-AF65-F5344CB8AC3E}">
        <p14:creationId xmlns:p14="http://schemas.microsoft.com/office/powerpoint/2010/main" val="226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8AC8-EBE5-3849-888F-341FFE830C8F}"/>
              </a:ext>
            </a:extLst>
          </p:cNvPr>
          <p:cNvSpPr>
            <a:spLocks noGrp="1"/>
          </p:cNvSpPr>
          <p:nvPr>
            <p:ph type="title"/>
          </p:nvPr>
        </p:nvSpPr>
        <p:spPr/>
        <p:txBody>
          <a:bodyPr/>
          <a:lstStyle/>
          <a:p>
            <a:r>
              <a:rPr lang="en-AU" dirty="0"/>
              <a:t>Recognising arguments</a:t>
            </a:r>
            <a:endParaRPr lang="en-AU" dirty="0">
              <a:solidFill>
                <a:srgbClr val="FF0000"/>
              </a:solidFill>
            </a:endParaRPr>
          </a:p>
        </p:txBody>
      </p:sp>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a:bodyPr>
          <a:lstStyle/>
          <a:p>
            <a:pPr marL="0" indent="0">
              <a:buNone/>
            </a:pPr>
            <a:r>
              <a:rPr lang="en-AU" b="1" dirty="0"/>
              <a:t>Argument - a rough definition:</a:t>
            </a:r>
          </a:p>
          <a:p>
            <a:endParaRPr lang="en-AU" dirty="0"/>
          </a:p>
          <a:p>
            <a:r>
              <a:rPr lang="en-AU" dirty="0"/>
              <a:t>All arguments attempt to provide reasons for thinking some claim is true.</a:t>
            </a:r>
          </a:p>
          <a:p>
            <a:endParaRPr lang="en-AU" dirty="0"/>
          </a:p>
          <a:p>
            <a:pPr marL="0" indent="0">
              <a:buNone/>
            </a:pPr>
            <a:r>
              <a:rPr lang="en-AU" dirty="0"/>
              <a:t>Thus an argument is different from simply </a:t>
            </a:r>
            <a:r>
              <a:rPr lang="en-AU" dirty="0">
                <a:solidFill>
                  <a:srgbClr val="FF0000"/>
                </a:solidFill>
              </a:rPr>
              <a:t>asserting</a:t>
            </a:r>
            <a:r>
              <a:rPr lang="en-AU" dirty="0"/>
              <a:t> something.</a:t>
            </a:r>
          </a:p>
          <a:p>
            <a:pPr marL="457200" lvl="1" indent="0">
              <a:buNone/>
            </a:pPr>
            <a:endParaRPr lang="en-AU" dirty="0"/>
          </a:p>
          <a:p>
            <a:pPr marL="457200" lvl="1" indent="0">
              <a:buNone/>
            </a:pPr>
            <a:endParaRPr lang="en-AU" dirty="0"/>
          </a:p>
        </p:txBody>
      </p:sp>
      <p:sp>
        <p:nvSpPr>
          <p:cNvPr id="6" name="Content Placeholder 2">
            <a:extLst>
              <a:ext uri="{FF2B5EF4-FFF2-40B4-BE49-F238E27FC236}">
                <a16:creationId xmlns:a16="http://schemas.microsoft.com/office/drawing/2014/main" id="{2B4FF90F-C3D3-CBD2-F1B2-DFC108563FC0}"/>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253426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DA98-102D-C69A-DBC0-DDEE8556BC8E}"/>
              </a:ext>
            </a:extLst>
          </p:cNvPr>
          <p:cNvSpPr>
            <a:spLocks noGrp="1"/>
          </p:cNvSpPr>
          <p:nvPr>
            <p:ph type="title"/>
          </p:nvPr>
        </p:nvSpPr>
        <p:spPr/>
        <p:txBody>
          <a:bodyPr/>
          <a:lstStyle/>
          <a:p>
            <a:r>
              <a:rPr lang="en-AU" dirty="0"/>
              <a:t>Recognising arguments: </a:t>
            </a:r>
            <a:r>
              <a:rPr lang="en-AU" dirty="0">
                <a:solidFill>
                  <a:srgbClr val="FF0000"/>
                </a:solidFill>
              </a:rPr>
              <a:t>Claims</a:t>
            </a:r>
          </a:p>
        </p:txBody>
      </p:sp>
      <p:sp>
        <p:nvSpPr>
          <p:cNvPr id="3" name="Content Placeholder 2">
            <a:extLst>
              <a:ext uri="{FF2B5EF4-FFF2-40B4-BE49-F238E27FC236}">
                <a16:creationId xmlns:a16="http://schemas.microsoft.com/office/drawing/2014/main" id="{D287620A-417F-2066-1433-D840A5CEF430}"/>
              </a:ext>
            </a:extLst>
          </p:cNvPr>
          <p:cNvSpPr>
            <a:spLocks noGrp="1"/>
          </p:cNvSpPr>
          <p:nvPr>
            <p:ph idx="1"/>
          </p:nvPr>
        </p:nvSpPr>
        <p:spPr/>
        <p:txBody>
          <a:bodyPr>
            <a:normAutofit fontScale="92500" lnSpcReduction="20000"/>
          </a:bodyPr>
          <a:lstStyle/>
          <a:p>
            <a:r>
              <a:rPr lang="en-AU" dirty="0">
                <a:solidFill>
                  <a:schemeClr val="bg2">
                    <a:lumMod val="50000"/>
                  </a:schemeClr>
                </a:solidFill>
              </a:rPr>
              <a:t>“All arguments attempt to provide reasons for thinking some claim is true.”</a:t>
            </a:r>
          </a:p>
          <a:p>
            <a:endParaRPr lang="en-AU" dirty="0"/>
          </a:p>
          <a:p>
            <a:r>
              <a:rPr lang="en-AU" dirty="0"/>
              <a:t>A </a:t>
            </a:r>
            <a:r>
              <a:rPr lang="en-AU" dirty="0">
                <a:solidFill>
                  <a:srgbClr val="FF0000"/>
                </a:solidFill>
              </a:rPr>
              <a:t>claim</a:t>
            </a:r>
            <a:r>
              <a:rPr lang="en-AU" dirty="0"/>
              <a:t> is just a sentence that can either be </a:t>
            </a:r>
            <a:r>
              <a:rPr lang="en-AU" dirty="0">
                <a:solidFill>
                  <a:srgbClr val="FF0000"/>
                </a:solidFill>
              </a:rPr>
              <a:t>true</a:t>
            </a:r>
            <a:r>
              <a:rPr lang="en-AU" dirty="0"/>
              <a:t> or </a:t>
            </a:r>
            <a:r>
              <a:rPr lang="en-AU" dirty="0">
                <a:solidFill>
                  <a:srgbClr val="FF0000"/>
                </a:solidFill>
              </a:rPr>
              <a:t>false</a:t>
            </a:r>
            <a:r>
              <a:rPr lang="en-AU" dirty="0"/>
              <a:t>.</a:t>
            </a:r>
          </a:p>
          <a:p>
            <a:r>
              <a:rPr lang="en-AU" dirty="0"/>
              <a:t>Claims are also known as a </a:t>
            </a:r>
            <a:r>
              <a:rPr lang="en-AU" dirty="0">
                <a:solidFill>
                  <a:srgbClr val="FF0000"/>
                </a:solidFill>
              </a:rPr>
              <a:t>“statements”</a:t>
            </a:r>
            <a:r>
              <a:rPr lang="en-AU" dirty="0"/>
              <a:t>, </a:t>
            </a:r>
            <a:r>
              <a:rPr lang="en-AU" dirty="0">
                <a:solidFill>
                  <a:srgbClr val="FF0000"/>
                </a:solidFill>
              </a:rPr>
              <a:t>“declarative sentences”</a:t>
            </a:r>
            <a:r>
              <a:rPr lang="en-AU" dirty="0"/>
              <a:t>, or </a:t>
            </a:r>
            <a:r>
              <a:rPr lang="en-AU" dirty="0">
                <a:solidFill>
                  <a:srgbClr val="FF0000"/>
                </a:solidFill>
              </a:rPr>
              <a:t>“propositions”.</a:t>
            </a:r>
            <a:r>
              <a:rPr lang="en-AU" dirty="0"/>
              <a:t> </a:t>
            </a:r>
          </a:p>
          <a:p>
            <a:pPr lvl="1"/>
            <a:endParaRPr lang="en-AU" dirty="0"/>
          </a:p>
          <a:p>
            <a:r>
              <a:rPr lang="en-AU" dirty="0"/>
              <a:t>It’s going to rain later</a:t>
            </a:r>
          </a:p>
          <a:p>
            <a:r>
              <a:rPr lang="en-AU" dirty="0"/>
              <a:t>Philosophers are odd, unworldly people</a:t>
            </a:r>
          </a:p>
          <a:p>
            <a:r>
              <a:rPr lang="en-AU" dirty="0"/>
              <a:t>The world is facing environmental catastrophe</a:t>
            </a:r>
          </a:p>
          <a:p>
            <a:r>
              <a:rPr lang="en-AU" dirty="0"/>
              <a:t>It’s important to become an effective critical thinker</a:t>
            </a:r>
          </a:p>
          <a:p>
            <a:endParaRPr lang="en-AU" dirty="0"/>
          </a:p>
        </p:txBody>
      </p:sp>
    </p:spTree>
    <p:extLst>
      <p:ext uri="{BB962C8B-B14F-4D97-AF65-F5344CB8AC3E}">
        <p14:creationId xmlns:p14="http://schemas.microsoft.com/office/powerpoint/2010/main" val="307688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68FA-8468-4F0F-95FF-288BD58A6F30}"/>
              </a:ext>
            </a:extLst>
          </p:cNvPr>
          <p:cNvSpPr>
            <a:spLocks noGrp="1"/>
          </p:cNvSpPr>
          <p:nvPr>
            <p:ph type="title"/>
          </p:nvPr>
        </p:nvSpPr>
        <p:spPr/>
        <p:txBody>
          <a:bodyPr/>
          <a:lstStyle/>
          <a:p>
            <a:r>
              <a:rPr lang="en-AU" dirty="0"/>
              <a:t>Recognising arguments: </a:t>
            </a:r>
            <a:r>
              <a:rPr lang="en-AU" dirty="0">
                <a:solidFill>
                  <a:srgbClr val="FF0000"/>
                </a:solidFill>
              </a:rPr>
              <a:t>Reasons</a:t>
            </a:r>
          </a:p>
        </p:txBody>
      </p:sp>
      <p:sp>
        <p:nvSpPr>
          <p:cNvPr id="3" name="Content Placeholder 2">
            <a:extLst>
              <a:ext uri="{FF2B5EF4-FFF2-40B4-BE49-F238E27FC236}">
                <a16:creationId xmlns:a16="http://schemas.microsoft.com/office/drawing/2014/main" id="{A9CA7DED-6402-C8A9-DA33-F677A7D66654}"/>
              </a:ext>
            </a:extLst>
          </p:cNvPr>
          <p:cNvSpPr>
            <a:spLocks noGrp="1"/>
          </p:cNvSpPr>
          <p:nvPr>
            <p:ph idx="1"/>
          </p:nvPr>
        </p:nvSpPr>
        <p:spPr/>
        <p:txBody>
          <a:bodyPr>
            <a:normAutofit fontScale="85000" lnSpcReduction="20000"/>
          </a:bodyPr>
          <a:lstStyle/>
          <a:p>
            <a:r>
              <a:rPr lang="en-AU" dirty="0">
                <a:solidFill>
                  <a:schemeClr val="bg2">
                    <a:lumMod val="50000"/>
                  </a:schemeClr>
                </a:solidFill>
              </a:rPr>
              <a:t>“All arguments attempt to provide reasons for thinking some claim is true.”</a:t>
            </a:r>
          </a:p>
          <a:p>
            <a:endParaRPr lang="en-AU" dirty="0"/>
          </a:p>
          <a:p>
            <a:r>
              <a:rPr lang="en-AU" dirty="0"/>
              <a:t>Reasons provide </a:t>
            </a:r>
            <a:r>
              <a:rPr lang="en-AU" dirty="0">
                <a:solidFill>
                  <a:srgbClr val="FF0000"/>
                </a:solidFill>
              </a:rPr>
              <a:t>support</a:t>
            </a:r>
            <a:r>
              <a:rPr lang="en-AU" dirty="0"/>
              <a:t> or </a:t>
            </a:r>
            <a:r>
              <a:rPr lang="en-AU" dirty="0">
                <a:solidFill>
                  <a:srgbClr val="FF0000"/>
                </a:solidFill>
              </a:rPr>
              <a:t>evidence </a:t>
            </a:r>
            <a:r>
              <a:rPr lang="en-AU" dirty="0"/>
              <a:t>for a claim.</a:t>
            </a:r>
          </a:p>
          <a:p>
            <a:endParaRPr lang="en-AU" dirty="0"/>
          </a:p>
          <a:p>
            <a:r>
              <a:rPr lang="en-AU" dirty="0"/>
              <a:t>It’s going to rain later; I know because </a:t>
            </a:r>
            <a:r>
              <a:rPr lang="en-AU" b="1" dirty="0"/>
              <a:t>I heard the weather forecast on the radio which is usually reliable.</a:t>
            </a:r>
          </a:p>
          <a:p>
            <a:r>
              <a:rPr lang="en-AU" b="1" dirty="0"/>
              <a:t>I’ve met a few philosophers in my time and they’ve always been strange people, heads in the clouds, not really in touch with the real world. </a:t>
            </a:r>
            <a:r>
              <a:rPr lang="en-AU" dirty="0"/>
              <a:t>Philosophers are odd, unworldly people.</a:t>
            </a:r>
          </a:p>
          <a:p>
            <a:r>
              <a:rPr lang="en-AU" b="1" dirty="0"/>
              <a:t>Climate scientists predict that </a:t>
            </a:r>
            <a:r>
              <a:rPr lang="en-AU" dirty="0"/>
              <a:t>the world is facing environmental catastrophe, </a:t>
            </a:r>
            <a:r>
              <a:rPr lang="en-AU" b="1" dirty="0"/>
              <a:t>and</a:t>
            </a:r>
            <a:r>
              <a:rPr lang="en-AU" dirty="0"/>
              <a:t> </a:t>
            </a:r>
            <a:r>
              <a:rPr lang="en-AU" b="1" dirty="0"/>
              <a:t>they are the experts on these issues. </a:t>
            </a:r>
          </a:p>
        </p:txBody>
      </p:sp>
    </p:spTree>
    <p:extLst>
      <p:ext uri="{BB962C8B-B14F-4D97-AF65-F5344CB8AC3E}">
        <p14:creationId xmlns:p14="http://schemas.microsoft.com/office/powerpoint/2010/main" val="316072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3075</TotalTime>
  <Words>1967</Words>
  <Application>Microsoft Macintosh PowerPoint</Application>
  <PresentationFormat>Widescreen</PresentationFormat>
  <Paragraphs>196</Paragraphs>
  <Slides>28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Avenir Book</vt:lpstr>
      <vt:lpstr>Calibri</vt:lpstr>
      <vt:lpstr>Office Theme</vt:lpstr>
      <vt:lpstr>Critical Thinking S1 2023</vt:lpstr>
      <vt:lpstr>Lecture 1.1</vt:lpstr>
      <vt:lpstr>What is Critical Thinking?  “a universal  toolkit for evaluating claims”</vt:lpstr>
      <vt:lpstr>PowerPoint Presentation</vt:lpstr>
      <vt:lpstr>Why arguments?</vt:lpstr>
      <vt:lpstr>Arguments</vt:lpstr>
      <vt:lpstr>Recognising arguments</vt:lpstr>
      <vt:lpstr>Recognising arguments: Claims</vt:lpstr>
      <vt:lpstr>Recognising arguments: Reasons</vt:lpstr>
      <vt:lpstr>Argument – a precise definition:</vt:lpstr>
      <vt:lpstr>Lecture 1.2:</vt:lpstr>
      <vt:lpstr>Argument – a precise definition:</vt:lpstr>
      <vt:lpstr>Identifying Conclusions</vt:lpstr>
      <vt:lpstr>Identifying Conclusions</vt:lpstr>
      <vt:lpstr>Identifying Conclusions</vt:lpstr>
      <vt:lpstr>Identifying Conclusions – Conclusion Indicators</vt:lpstr>
      <vt:lpstr>Identifying Premises</vt:lpstr>
      <vt:lpstr>Identifying Premises – Premise Indicators</vt:lpstr>
      <vt:lpstr>Identifying Conclusions/Premises</vt:lpstr>
      <vt:lpstr>Lecture 1.3.</vt:lpstr>
      <vt:lpstr>Standard form</vt:lpstr>
      <vt:lpstr>Reconstructing standard form from a paragraph</vt:lpstr>
      <vt:lpstr>Reconstructing standard form from a paragraph</vt:lpstr>
      <vt:lpstr>Reconstructing standard form from a paragraph</vt:lpstr>
      <vt:lpstr>Reconstructing standard form from a paragraph</vt:lpstr>
      <vt:lpstr>Reconstructing standard form from a paragraph</vt:lpstr>
      <vt:lpstr>Standard form</vt:lpstr>
      <vt:lpstr>Argument 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36</cp:revision>
  <dcterms:created xsi:type="dcterms:W3CDTF">2022-02-24T05:30:00Z</dcterms:created>
  <dcterms:modified xsi:type="dcterms:W3CDTF">2023-03-01T04:40:04Z</dcterms:modified>
</cp:coreProperties>
</file>