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39"/>
  </p:notesMasterIdLst>
  <p:sldIdLst>
    <p:sldId id="256" r:id="rId2"/>
    <p:sldId id="1805" r:id="rId3"/>
    <p:sldId id="1793" r:id="rId4"/>
    <p:sldId id="1792" r:id="rId5"/>
    <p:sldId id="257" r:id="rId6"/>
    <p:sldId id="259" r:id="rId7"/>
    <p:sldId id="260" r:id="rId8"/>
    <p:sldId id="1807" r:id="rId9"/>
    <p:sldId id="1808" r:id="rId10"/>
    <p:sldId id="1810" r:id="rId11"/>
    <p:sldId id="264" r:id="rId12"/>
    <p:sldId id="1740" r:id="rId13"/>
    <p:sldId id="263" r:id="rId14"/>
    <p:sldId id="270" r:id="rId15"/>
    <p:sldId id="1798" r:id="rId16"/>
    <p:sldId id="271" r:id="rId17"/>
    <p:sldId id="1767" r:id="rId18"/>
    <p:sldId id="1809" r:id="rId19"/>
    <p:sldId id="1690" r:id="rId20"/>
    <p:sldId id="267" r:id="rId21"/>
    <p:sldId id="1730" r:id="rId22"/>
    <p:sldId id="1691" r:id="rId23"/>
    <p:sldId id="1692" r:id="rId24"/>
    <p:sldId id="258" r:id="rId25"/>
    <p:sldId id="1795" r:id="rId26"/>
    <p:sldId id="1781" r:id="rId27"/>
    <p:sldId id="273" r:id="rId28"/>
    <p:sldId id="268" r:id="rId29"/>
    <p:sldId id="1800" r:id="rId30"/>
    <p:sldId id="262" r:id="rId31"/>
    <p:sldId id="1744" r:id="rId32"/>
    <p:sldId id="1591" r:id="rId33"/>
    <p:sldId id="261" r:id="rId34"/>
    <p:sldId id="1762" r:id="rId35"/>
    <p:sldId id="1799" r:id="rId36"/>
    <p:sldId id="801" r:id="rId37"/>
    <p:sldId id="17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35"/>
    <p:restoredTop sz="92412"/>
  </p:normalViewPr>
  <p:slideViewPr>
    <p:cSldViewPr snapToGrid="0" snapToObjects="1">
      <p:cViewPr varScale="1">
        <p:scale>
          <a:sx n="80" d="100"/>
          <a:sy n="80" d="100"/>
        </p:scale>
        <p:origin x="19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5/5/2023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4</a:t>
            </a:fld>
            <a:endParaRPr lang="en-AU"/>
          </a:p>
        </p:txBody>
      </p:sp>
    </p:spTree>
    <p:extLst>
      <p:ext uri="{BB962C8B-B14F-4D97-AF65-F5344CB8AC3E}">
        <p14:creationId xmlns:p14="http://schemas.microsoft.com/office/powerpoint/2010/main" val="150481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36</a:t>
            </a:fld>
            <a:endParaRPr lang="en-AU" dirty="0"/>
          </a:p>
        </p:txBody>
      </p:sp>
    </p:spTree>
    <p:extLst>
      <p:ext uri="{BB962C8B-B14F-4D97-AF65-F5344CB8AC3E}">
        <p14:creationId xmlns:p14="http://schemas.microsoft.com/office/powerpoint/2010/main" val="508628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15</a:t>
            </a:fld>
            <a:endParaRPr lang="en-AU"/>
          </a:p>
        </p:txBody>
      </p:sp>
    </p:spTree>
    <p:extLst>
      <p:ext uri="{BB962C8B-B14F-4D97-AF65-F5344CB8AC3E}">
        <p14:creationId xmlns:p14="http://schemas.microsoft.com/office/powerpoint/2010/main" val="177880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17</a:t>
            </a:fld>
            <a:endParaRPr lang="en-AU"/>
          </a:p>
        </p:txBody>
      </p:sp>
    </p:spTree>
    <p:extLst>
      <p:ext uri="{BB962C8B-B14F-4D97-AF65-F5344CB8AC3E}">
        <p14:creationId xmlns:p14="http://schemas.microsoft.com/office/powerpoint/2010/main" val="393059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19</a:t>
            </a:fld>
            <a:endParaRPr lang="en-AU"/>
          </a:p>
        </p:txBody>
      </p:sp>
    </p:spTree>
    <p:extLst>
      <p:ext uri="{BB962C8B-B14F-4D97-AF65-F5344CB8AC3E}">
        <p14:creationId xmlns:p14="http://schemas.microsoft.com/office/powerpoint/2010/main" val="55900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22</a:t>
            </a:fld>
            <a:endParaRPr lang="en-AU"/>
          </a:p>
        </p:txBody>
      </p:sp>
    </p:spTree>
    <p:extLst>
      <p:ext uri="{BB962C8B-B14F-4D97-AF65-F5344CB8AC3E}">
        <p14:creationId xmlns:p14="http://schemas.microsoft.com/office/powerpoint/2010/main" val="42500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23</a:t>
            </a:fld>
            <a:endParaRPr lang="en-AU"/>
          </a:p>
        </p:txBody>
      </p:sp>
    </p:spTree>
    <p:extLst>
      <p:ext uri="{BB962C8B-B14F-4D97-AF65-F5344CB8AC3E}">
        <p14:creationId xmlns:p14="http://schemas.microsoft.com/office/powerpoint/2010/main" val="945814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31</a:t>
            </a:fld>
            <a:endParaRPr lang="en-AU"/>
          </a:p>
        </p:txBody>
      </p:sp>
    </p:spTree>
    <p:extLst>
      <p:ext uri="{BB962C8B-B14F-4D97-AF65-F5344CB8AC3E}">
        <p14:creationId xmlns:p14="http://schemas.microsoft.com/office/powerpoint/2010/main" val="74245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32</a:t>
            </a:fld>
            <a:endParaRPr lang="en-AU"/>
          </a:p>
        </p:txBody>
      </p:sp>
    </p:spTree>
    <p:extLst>
      <p:ext uri="{BB962C8B-B14F-4D97-AF65-F5344CB8AC3E}">
        <p14:creationId xmlns:p14="http://schemas.microsoft.com/office/powerpoint/2010/main" val="44608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EF33DC-C5A1-4F1F-99A6-33CACF7602DA}" type="slidenum">
              <a:rPr lang="en-AU" smtClean="0"/>
              <a:t>34</a:t>
            </a:fld>
            <a:endParaRPr lang="en-AU"/>
          </a:p>
        </p:txBody>
      </p:sp>
    </p:spTree>
    <p:extLst>
      <p:ext uri="{BB962C8B-B14F-4D97-AF65-F5344CB8AC3E}">
        <p14:creationId xmlns:p14="http://schemas.microsoft.com/office/powerpoint/2010/main" val="117831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5/5/2023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5/5/2023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Tutor: Dr. Iwan Williams</a:t>
            </a:r>
          </a:p>
          <a:p>
            <a:r>
              <a:rPr lang="en-AU" sz="200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62D4-E2A2-15BA-0BB7-3B4619A6AE6F}"/>
              </a:ext>
            </a:extLst>
          </p:cNvPr>
          <p:cNvSpPr>
            <a:spLocks noGrp="1"/>
          </p:cNvSpPr>
          <p:nvPr>
            <p:ph type="title"/>
          </p:nvPr>
        </p:nvSpPr>
        <p:spPr/>
        <p:txBody>
          <a:bodyPr>
            <a:noAutofit/>
          </a:bodyPr>
          <a:lstStyle/>
          <a:p>
            <a:r>
              <a:rPr lang="en-AU" sz="3200" b="1" dirty="0"/>
              <a:t>(2) Questionable appeals to authority &amp;</a:t>
            </a:r>
            <a:br>
              <a:rPr lang="en-AU" sz="3200" b="1" dirty="0"/>
            </a:br>
            <a:r>
              <a:rPr lang="en-AU" sz="3200" b="1" dirty="0"/>
              <a:t>(3) Questionable attacks on authority (ad hominem)</a:t>
            </a:r>
          </a:p>
        </p:txBody>
      </p:sp>
      <p:sp>
        <p:nvSpPr>
          <p:cNvPr id="3" name="Content Placeholder 2">
            <a:extLst>
              <a:ext uri="{FF2B5EF4-FFF2-40B4-BE49-F238E27FC236}">
                <a16:creationId xmlns:a16="http://schemas.microsoft.com/office/drawing/2014/main" id="{A52C5D51-DC89-D60D-6EAC-3F8609C3C4DB}"/>
              </a:ext>
            </a:extLst>
          </p:cNvPr>
          <p:cNvSpPr>
            <a:spLocks noGrp="1"/>
          </p:cNvSpPr>
          <p:nvPr>
            <p:ph idx="1"/>
          </p:nvPr>
        </p:nvSpPr>
        <p:spPr/>
        <p:txBody>
          <a:bodyPr>
            <a:normAutofit/>
          </a:bodyPr>
          <a:lstStyle/>
          <a:p>
            <a:r>
              <a:rPr lang="en-AU" sz="2400" dirty="0">
                <a:solidFill>
                  <a:srgbClr val="000000"/>
                </a:solidFill>
              </a:rPr>
              <a:t>Remember week 5! </a:t>
            </a:r>
          </a:p>
          <a:p>
            <a:pPr lvl="1"/>
            <a:r>
              <a:rPr lang="en-AU" sz="2000" dirty="0">
                <a:solidFill>
                  <a:srgbClr val="000000"/>
                </a:solidFill>
              </a:rPr>
              <a:t>Some appeals to authority are </a:t>
            </a:r>
            <a:r>
              <a:rPr lang="en-AU" sz="2000" dirty="0">
                <a:solidFill>
                  <a:srgbClr val="FF0000"/>
                </a:solidFill>
              </a:rPr>
              <a:t>legitimate </a:t>
            </a:r>
            <a:r>
              <a:rPr lang="en-AU" sz="2000" dirty="0"/>
              <a:t>but others are </a:t>
            </a:r>
            <a:r>
              <a:rPr lang="en-AU" sz="2000" dirty="0">
                <a:solidFill>
                  <a:srgbClr val="FF0000"/>
                </a:solidFill>
              </a:rPr>
              <a:t>illegitimate.</a:t>
            </a:r>
          </a:p>
          <a:p>
            <a:pPr lvl="1"/>
            <a:r>
              <a:rPr lang="en-AU" sz="2000" dirty="0">
                <a:solidFill>
                  <a:srgbClr val="FF0000"/>
                </a:solidFill>
              </a:rPr>
              <a:t>(Consider:</a:t>
            </a:r>
            <a:r>
              <a:rPr lang="en-AU" sz="2000" dirty="0"/>
              <a:t> is the source in a </a:t>
            </a:r>
            <a:r>
              <a:rPr lang="en-AU" sz="2000" b="1" i="1" dirty="0"/>
              <a:t>position to know</a:t>
            </a:r>
            <a:r>
              <a:rPr lang="en-AU" sz="2000" dirty="0"/>
              <a:t>, are they </a:t>
            </a:r>
            <a:r>
              <a:rPr lang="en-AU" sz="2000" b="1" i="1" dirty="0"/>
              <a:t>reliable/trustworthy</a:t>
            </a:r>
            <a:r>
              <a:rPr lang="en-AU" sz="2000" b="1" dirty="0"/>
              <a:t> </a:t>
            </a:r>
            <a:r>
              <a:rPr lang="en-AU" sz="2000" dirty="0"/>
              <a:t>and we can </a:t>
            </a:r>
            <a:r>
              <a:rPr lang="en-AU" sz="2000" b="1" i="1" dirty="0"/>
              <a:t>corroborate</a:t>
            </a:r>
            <a:r>
              <a:rPr lang="en-AU" sz="2000" dirty="0"/>
              <a:t> their claim?)</a:t>
            </a:r>
          </a:p>
          <a:p>
            <a:r>
              <a:rPr lang="en-AU" sz="2400" dirty="0"/>
              <a:t>On the other hand it is equally fallacious to criticise the character or credibility of a source in an attempt to reject the claims they make while </a:t>
            </a:r>
            <a:r>
              <a:rPr lang="en-AU" sz="2400" dirty="0">
                <a:solidFill>
                  <a:srgbClr val="FF0000"/>
                </a:solidFill>
              </a:rPr>
              <a:t>failing</a:t>
            </a:r>
            <a:r>
              <a:rPr lang="en-AU" sz="2400" dirty="0"/>
              <a:t> to </a:t>
            </a:r>
            <a:r>
              <a:rPr lang="en-AU" sz="2400" dirty="0">
                <a:solidFill>
                  <a:srgbClr val="FF0000"/>
                </a:solidFill>
              </a:rPr>
              <a:t>engage with their arguments </a:t>
            </a:r>
            <a:r>
              <a:rPr lang="en-AU" sz="2400" dirty="0"/>
              <a:t>for those claims.</a:t>
            </a:r>
          </a:p>
          <a:p>
            <a:r>
              <a:rPr lang="en-AU" sz="2400" dirty="0"/>
              <a:t>This is </a:t>
            </a:r>
            <a:r>
              <a:rPr lang="en-AU" sz="2400" b="1" dirty="0"/>
              <a:t>ad hominem</a:t>
            </a:r>
          </a:p>
        </p:txBody>
      </p:sp>
      <p:sp>
        <p:nvSpPr>
          <p:cNvPr id="5" name="Text Box 5">
            <a:extLst>
              <a:ext uri="{FF2B5EF4-FFF2-40B4-BE49-F238E27FC236}">
                <a16:creationId xmlns:a16="http://schemas.microsoft.com/office/drawing/2014/main" id="{8FDA1BDC-73BC-A7ED-AC25-75FDAC51CEC1}"/>
              </a:ext>
            </a:extLst>
          </p:cNvPr>
          <p:cNvSpPr txBox="1">
            <a:spLocks/>
          </p:cNvSpPr>
          <p:nvPr/>
        </p:nvSpPr>
        <p:spPr bwMode="auto">
          <a:xfrm>
            <a:off x="1242573" y="4871461"/>
            <a:ext cx="9492633" cy="1384995"/>
          </a:xfrm>
          <a:custGeom>
            <a:avLst/>
            <a:gdLst>
              <a:gd name="connsiteX0" fmla="*/ 0 w 9492633"/>
              <a:gd name="connsiteY0" fmla="*/ 0 h 1384995"/>
              <a:gd name="connsiteX1" fmla="*/ 583119 w 9492633"/>
              <a:gd name="connsiteY1" fmla="*/ 0 h 1384995"/>
              <a:gd name="connsiteX2" fmla="*/ 976385 w 9492633"/>
              <a:gd name="connsiteY2" fmla="*/ 0 h 1384995"/>
              <a:gd name="connsiteX3" fmla="*/ 1654430 w 9492633"/>
              <a:gd name="connsiteY3" fmla="*/ 0 h 1384995"/>
              <a:gd name="connsiteX4" fmla="*/ 2332476 w 9492633"/>
              <a:gd name="connsiteY4" fmla="*/ 0 h 1384995"/>
              <a:gd name="connsiteX5" fmla="*/ 3105447 w 9492633"/>
              <a:gd name="connsiteY5" fmla="*/ 0 h 1384995"/>
              <a:gd name="connsiteX6" fmla="*/ 3688566 w 9492633"/>
              <a:gd name="connsiteY6" fmla="*/ 0 h 1384995"/>
              <a:gd name="connsiteX7" fmla="*/ 4556464 w 9492633"/>
              <a:gd name="connsiteY7" fmla="*/ 0 h 1384995"/>
              <a:gd name="connsiteX8" fmla="*/ 5139583 w 9492633"/>
              <a:gd name="connsiteY8" fmla="*/ 0 h 1384995"/>
              <a:gd name="connsiteX9" fmla="*/ 5722702 w 9492633"/>
              <a:gd name="connsiteY9" fmla="*/ 0 h 1384995"/>
              <a:gd name="connsiteX10" fmla="*/ 6115968 w 9492633"/>
              <a:gd name="connsiteY10" fmla="*/ 0 h 1384995"/>
              <a:gd name="connsiteX11" fmla="*/ 6604160 w 9492633"/>
              <a:gd name="connsiteY11" fmla="*/ 0 h 1384995"/>
              <a:gd name="connsiteX12" fmla="*/ 7282206 w 9492633"/>
              <a:gd name="connsiteY12" fmla="*/ 0 h 1384995"/>
              <a:gd name="connsiteX13" fmla="*/ 7960251 w 9492633"/>
              <a:gd name="connsiteY13" fmla="*/ 0 h 1384995"/>
              <a:gd name="connsiteX14" fmla="*/ 8448443 w 9492633"/>
              <a:gd name="connsiteY14" fmla="*/ 0 h 1384995"/>
              <a:gd name="connsiteX15" fmla="*/ 9492633 w 9492633"/>
              <a:gd name="connsiteY15" fmla="*/ 0 h 1384995"/>
              <a:gd name="connsiteX16" fmla="*/ 9492633 w 9492633"/>
              <a:gd name="connsiteY16" fmla="*/ 706347 h 1384995"/>
              <a:gd name="connsiteX17" fmla="*/ 9492633 w 9492633"/>
              <a:gd name="connsiteY17" fmla="*/ 1384995 h 1384995"/>
              <a:gd name="connsiteX18" fmla="*/ 8719661 w 9492633"/>
              <a:gd name="connsiteY18" fmla="*/ 1384995 h 1384995"/>
              <a:gd name="connsiteX19" fmla="*/ 7946690 w 9492633"/>
              <a:gd name="connsiteY19" fmla="*/ 1384995 h 1384995"/>
              <a:gd name="connsiteX20" fmla="*/ 7078792 w 9492633"/>
              <a:gd name="connsiteY20" fmla="*/ 1384995 h 1384995"/>
              <a:gd name="connsiteX21" fmla="*/ 6400747 w 9492633"/>
              <a:gd name="connsiteY21" fmla="*/ 1384995 h 1384995"/>
              <a:gd name="connsiteX22" fmla="*/ 5722702 w 9492633"/>
              <a:gd name="connsiteY22" fmla="*/ 1384995 h 1384995"/>
              <a:gd name="connsiteX23" fmla="*/ 5139583 w 9492633"/>
              <a:gd name="connsiteY23" fmla="*/ 1384995 h 1384995"/>
              <a:gd name="connsiteX24" fmla="*/ 4366611 w 9492633"/>
              <a:gd name="connsiteY24" fmla="*/ 1384995 h 1384995"/>
              <a:gd name="connsiteX25" fmla="*/ 3973345 w 9492633"/>
              <a:gd name="connsiteY25" fmla="*/ 1384995 h 1384995"/>
              <a:gd name="connsiteX26" fmla="*/ 3390226 w 9492633"/>
              <a:gd name="connsiteY26" fmla="*/ 1384995 h 1384995"/>
              <a:gd name="connsiteX27" fmla="*/ 2617255 w 9492633"/>
              <a:gd name="connsiteY27" fmla="*/ 1384995 h 1384995"/>
              <a:gd name="connsiteX28" fmla="*/ 2223988 w 9492633"/>
              <a:gd name="connsiteY28" fmla="*/ 1384995 h 1384995"/>
              <a:gd name="connsiteX29" fmla="*/ 1451017 w 9492633"/>
              <a:gd name="connsiteY29" fmla="*/ 1384995 h 1384995"/>
              <a:gd name="connsiteX30" fmla="*/ 1057751 w 9492633"/>
              <a:gd name="connsiteY30" fmla="*/ 1384995 h 1384995"/>
              <a:gd name="connsiteX31" fmla="*/ 664484 w 9492633"/>
              <a:gd name="connsiteY31" fmla="*/ 1384995 h 1384995"/>
              <a:gd name="connsiteX32" fmla="*/ 0 w 9492633"/>
              <a:gd name="connsiteY32" fmla="*/ 1384995 h 1384995"/>
              <a:gd name="connsiteX33" fmla="*/ 0 w 9492633"/>
              <a:gd name="connsiteY33" fmla="*/ 720197 h 1384995"/>
              <a:gd name="connsiteX34" fmla="*/ 0 w 9492633"/>
              <a:gd name="connsiteY3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92633" h="1384995" extrusionOk="0">
                <a:moveTo>
                  <a:pt x="0" y="0"/>
                </a:moveTo>
                <a:cubicBezTo>
                  <a:pt x="227928" y="-11400"/>
                  <a:pt x="340990" y="-26190"/>
                  <a:pt x="583119" y="0"/>
                </a:cubicBezTo>
                <a:cubicBezTo>
                  <a:pt x="825248" y="26190"/>
                  <a:pt x="808959" y="9500"/>
                  <a:pt x="976385" y="0"/>
                </a:cubicBezTo>
                <a:cubicBezTo>
                  <a:pt x="1143811" y="-9500"/>
                  <a:pt x="1360955" y="18787"/>
                  <a:pt x="1654430" y="0"/>
                </a:cubicBezTo>
                <a:cubicBezTo>
                  <a:pt x="1947906" y="-18787"/>
                  <a:pt x="2139238" y="27781"/>
                  <a:pt x="2332476" y="0"/>
                </a:cubicBezTo>
                <a:cubicBezTo>
                  <a:pt x="2525714" y="-27781"/>
                  <a:pt x="2885139" y="513"/>
                  <a:pt x="3105447" y="0"/>
                </a:cubicBezTo>
                <a:cubicBezTo>
                  <a:pt x="3325755" y="-513"/>
                  <a:pt x="3471660" y="-1701"/>
                  <a:pt x="3688566" y="0"/>
                </a:cubicBezTo>
                <a:cubicBezTo>
                  <a:pt x="3905472" y="1701"/>
                  <a:pt x="4361702" y="37735"/>
                  <a:pt x="4556464" y="0"/>
                </a:cubicBezTo>
                <a:cubicBezTo>
                  <a:pt x="4751226" y="-37735"/>
                  <a:pt x="4943492" y="23074"/>
                  <a:pt x="5139583" y="0"/>
                </a:cubicBezTo>
                <a:cubicBezTo>
                  <a:pt x="5335674" y="-23074"/>
                  <a:pt x="5605094" y="-27306"/>
                  <a:pt x="5722702" y="0"/>
                </a:cubicBezTo>
                <a:cubicBezTo>
                  <a:pt x="5840310" y="27306"/>
                  <a:pt x="6019395" y="14133"/>
                  <a:pt x="6115968" y="0"/>
                </a:cubicBezTo>
                <a:cubicBezTo>
                  <a:pt x="6212541" y="-14133"/>
                  <a:pt x="6375177" y="5631"/>
                  <a:pt x="6604160" y="0"/>
                </a:cubicBezTo>
                <a:cubicBezTo>
                  <a:pt x="6833143" y="-5631"/>
                  <a:pt x="7004215" y="18235"/>
                  <a:pt x="7282206" y="0"/>
                </a:cubicBezTo>
                <a:cubicBezTo>
                  <a:pt x="7560197" y="-18235"/>
                  <a:pt x="7770220" y="23828"/>
                  <a:pt x="7960251" y="0"/>
                </a:cubicBezTo>
                <a:cubicBezTo>
                  <a:pt x="8150283" y="-23828"/>
                  <a:pt x="8232299" y="19341"/>
                  <a:pt x="8448443" y="0"/>
                </a:cubicBezTo>
                <a:cubicBezTo>
                  <a:pt x="8664587" y="-19341"/>
                  <a:pt x="9041835" y="34395"/>
                  <a:pt x="9492633" y="0"/>
                </a:cubicBezTo>
                <a:cubicBezTo>
                  <a:pt x="9480196" y="254707"/>
                  <a:pt x="9469405" y="376885"/>
                  <a:pt x="9492633" y="706347"/>
                </a:cubicBezTo>
                <a:cubicBezTo>
                  <a:pt x="9515861" y="1035809"/>
                  <a:pt x="9466192" y="1071372"/>
                  <a:pt x="9492633" y="1384995"/>
                </a:cubicBezTo>
                <a:cubicBezTo>
                  <a:pt x="9243889" y="1403201"/>
                  <a:pt x="8951938" y="1397769"/>
                  <a:pt x="8719661" y="1384995"/>
                </a:cubicBezTo>
                <a:cubicBezTo>
                  <a:pt x="8487384" y="1372221"/>
                  <a:pt x="8226368" y="1386134"/>
                  <a:pt x="7946690" y="1384995"/>
                </a:cubicBezTo>
                <a:cubicBezTo>
                  <a:pt x="7667012" y="1383856"/>
                  <a:pt x="7289167" y="1362477"/>
                  <a:pt x="7078792" y="1384995"/>
                </a:cubicBezTo>
                <a:cubicBezTo>
                  <a:pt x="6868417" y="1407513"/>
                  <a:pt x="6586485" y="1376139"/>
                  <a:pt x="6400747" y="1384995"/>
                </a:cubicBezTo>
                <a:cubicBezTo>
                  <a:pt x="6215010" y="1393851"/>
                  <a:pt x="6006508" y="1403248"/>
                  <a:pt x="5722702" y="1384995"/>
                </a:cubicBezTo>
                <a:cubicBezTo>
                  <a:pt x="5438897" y="1366742"/>
                  <a:pt x="5377639" y="1356578"/>
                  <a:pt x="5139583" y="1384995"/>
                </a:cubicBezTo>
                <a:cubicBezTo>
                  <a:pt x="4901527" y="1413412"/>
                  <a:pt x="4557831" y="1391472"/>
                  <a:pt x="4366611" y="1384995"/>
                </a:cubicBezTo>
                <a:cubicBezTo>
                  <a:pt x="4175391" y="1378518"/>
                  <a:pt x="4069307" y="1376464"/>
                  <a:pt x="3973345" y="1384995"/>
                </a:cubicBezTo>
                <a:cubicBezTo>
                  <a:pt x="3877383" y="1393526"/>
                  <a:pt x="3581272" y="1369156"/>
                  <a:pt x="3390226" y="1384995"/>
                </a:cubicBezTo>
                <a:cubicBezTo>
                  <a:pt x="3199180" y="1400834"/>
                  <a:pt x="2902290" y="1409354"/>
                  <a:pt x="2617255" y="1384995"/>
                </a:cubicBezTo>
                <a:cubicBezTo>
                  <a:pt x="2332220" y="1360636"/>
                  <a:pt x="2314184" y="1391798"/>
                  <a:pt x="2223988" y="1384995"/>
                </a:cubicBezTo>
                <a:cubicBezTo>
                  <a:pt x="2133792" y="1378192"/>
                  <a:pt x="1671298" y="1399693"/>
                  <a:pt x="1451017" y="1384995"/>
                </a:cubicBezTo>
                <a:cubicBezTo>
                  <a:pt x="1230736" y="1370297"/>
                  <a:pt x="1245840" y="1391456"/>
                  <a:pt x="1057751" y="1384995"/>
                </a:cubicBezTo>
                <a:cubicBezTo>
                  <a:pt x="869662" y="1378534"/>
                  <a:pt x="797127" y="1381013"/>
                  <a:pt x="664484" y="1384995"/>
                </a:cubicBezTo>
                <a:cubicBezTo>
                  <a:pt x="531841" y="1388977"/>
                  <a:pt x="271910" y="1415226"/>
                  <a:pt x="0" y="1384995"/>
                </a:cubicBezTo>
                <a:cubicBezTo>
                  <a:pt x="11876" y="1130070"/>
                  <a:pt x="32332" y="890035"/>
                  <a:pt x="0" y="720197"/>
                </a:cubicBezTo>
                <a:cubicBezTo>
                  <a:pt x="-32332" y="550359"/>
                  <a:pt x="1923" y="167977"/>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1195457465">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r>
              <a:rPr lang="en-AU" altLang="en-US" sz="2800" dirty="0">
                <a:solidFill>
                  <a:srgbClr val="FF0000"/>
                </a:solidFill>
                <a:latin typeface="Avenir Book" panose="02000503020000020003" pitchFamily="2" charset="0"/>
              </a:rPr>
              <a:t>Ad hominem </a:t>
            </a:r>
            <a:r>
              <a:rPr lang="en-AU" altLang="en-US" sz="2800" dirty="0">
                <a:solidFill>
                  <a:schemeClr val="tx1"/>
                </a:solidFill>
                <a:latin typeface="Avenir Book" panose="02000503020000020003" pitchFamily="2" charset="0"/>
              </a:rPr>
              <a:t>(aka. personal attack) is the fallacy of attacking a person without engaging with the argument that they offer.</a:t>
            </a:r>
          </a:p>
        </p:txBody>
      </p:sp>
    </p:spTree>
    <p:extLst>
      <p:ext uri="{BB962C8B-B14F-4D97-AF65-F5344CB8AC3E}">
        <p14:creationId xmlns:p14="http://schemas.microsoft.com/office/powerpoint/2010/main" val="108901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2DD1-856A-43F9-837A-F73D87F021F9}"/>
              </a:ext>
            </a:extLst>
          </p:cNvPr>
          <p:cNvSpPr>
            <a:spLocks noGrp="1"/>
          </p:cNvSpPr>
          <p:nvPr>
            <p:ph type="title"/>
          </p:nvPr>
        </p:nvSpPr>
        <p:spPr/>
        <p:txBody>
          <a:bodyPr/>
          <a:lstStyle/>
          <a:p>
            <a:r>
              <a:rPr lang="en-AU" dirty="0"/>
              <a:t>(3) Ad hominem</a:t>
            </a:r>
          </a:p>
        </p:txBody>
      </p:sp>
      <p:sp>
        <p:nvSpPr>
          <p:cNvPr id="3" name="Content Placeholder 2">
            <a:extLst>
              <a:ext uri="{FF2B5EF4-FFF2-40B4-BE49-F238E27FC236}">
                <a16:creationId xmlns:a16="http://schemas.microsoft.com/office/drawing/2014/main" id="{200B695E-5392-424E-8E45-3E527187710F}"/>
              </a:ext>
            </a:extLst>
          </p:cNvPr>
          <p:cNvSpPr>
            <a:spLocks noGrp="1"/>
          </p:cNvSpPr>
          <p:nvPr>
            <p:ph idx="1"/>
          </p:nvPr>
        </p:nvSpPr>
        <p:spPr/>
        <p:txBody>
          <a:bodyPr>
            <a:normAutofit/>
          </a:bodyPr>
          <a:lstStyle/>
          <a:p>
            <a:pPr marL="0" indent="0">
              <a:buNone/>
            </a:pPr>
            <a:endParaRPr lang="en-AU" sz="2400" dirty="0"/>
          </a:p>
          <a:p>
            <a:r>
              <a:rPr lang="en-AU" sz="2400" dirty="0"/>
              <a:t>Jill Goodwin says we should ban fracking, but what does she know, she’s a representative of the bleeding-heart, do-gooding, lentil-eating, sandal-wearing Green Party, for heaven’s sake!</a:t>
            </a:r>
          </a:p>
          <a:p>
            <a:endParaRPr lang="en-AU" sz="2400" dirty="0"/>
          </a:p>
          <a:p>
            <a:endParaRPr lang="en-AU" sz="2400" dirty="0"/>
          </a:p>
        </p:txBody>
      </p:sp>
    </p:spTree>
    <p:extLst>
      <p:ext uri="{BB962C8B-B14F-4D97-AF65-F5344CB8AC3E}">
        <p14:creationId xmlns:p14="http://schemas.microsoft.com/office/powerpoint/2010/main" val="298875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607F-14F0-4B57-A4DA-314C44503B7C}"/>
              </a:ext>
            </a:extLst>
          </p:cNvPr>
          <p:cNvSpPr>
            <a:spLocks noGrp="1"/>
          </p:cNvSpPr>
          <p:nvPr>
            <p:ph type="title"/>
          </p:nvPr>
        </p:nvSpPr>
        <p:spPr>
          <a:xfrm>
            <a:off x="718433" y="493219"/>
            <a:ext cx="9692640" cy="1325562"/>
          </a:xfrm>
        </p:spPr>
        <p:txBody>
          <a:bodyPr/>
          <a:lstStyle/>
          <a:p>
            <a:r>
              <a:rPr lang="en-AU" dirty="0"/>
              <a:t>More subtle instances</a:t>
            </a:r>
          </a:p>
        </p:txBody>
      </p:sp>
      <p:sp>
        <p:nvSpPr>
          <p:cNvPr id="3" name="Content Placeholder 2">
            <a:extLst>
              <a:ext uri="{FF2B5EF4-FFF2-40B4-BE49-F238E27FC236}">
                <a16:creationId xmlns:a16="http://schemas.microsoft.com/office/drawing/2014/main" id="{360D9F83-7394-4FF5-A0BE-494100696B2B}"/>
              </a:ext>
            </a:extLst>
          </p:cNvPr>
          <p:cNvSpPr>
            <a:spLocks noGrp="1"/>
          </p:cNvSpPr>
          <p:nvPr>
            <p:ph idx="1"/>
          </p:nvPr>
        </p:nvSpPr>
        <p:spPr>
          <a:xfrm>
            <a:off x="718433" y="2031981"/>
            <a:ext cx="8595360" cy="4351337"/>
          </a:xfrm>
        </p:spPr>
        <p:txBody>
          <a:bodyPr/>
          <a:lstStyle/>
          <a:p>
            <a:pPr marL="0" indent="0">
              <a:buNone/>
            </a:pPr>
            <a:endParaRPr lang="en-US" altLang="en-US" sz="2400" dirty="0">
              <a:solidFill>
                <a:schemeClr val="tx1"/>
              </a:solidFill>
            </a:endParaRPr>
          </a:p>
          <a:p>
            <a:pPr marL="0" indent="0">
              <a:buNone/>
            </a:pPr>
            <a:r>
              <a:rPr lang="en-US" altLang="en-US" sz="2400" dirty="0">
                <a:solidFill>
                  <a:schemeClr val="tx1"/>
                </a:solidFill>
              </a:rPr>
              <a:t>"In order to be fair, I won’t even mention my opponent's drinking problem." </a:t>
            </a:r>
          </a:p>
          <a:p>
            <a:pPr marL="0" indent="0">
              <a:buNone/>
            </a:pPr>
            <a:endParaRPr lang="en-US" altLang="en-US" sz="2400" dirty="0">
              <a:solidFill>
                <a:schemeClr val="tx1"/>
              </a:solidFill>
            </a:endParaRPr>
          </a:p>
          <a:p>
            <a:pPr marL="0" indent="0">
              <a:buNone/>
            </a:pPr>
            <a:r>
              <a:rPr lang="en-US" altLang="en-US" sz="2400" dirty="0">
                <a:solidFill>
                  <a:schemeClr val="tx1"/>
                </a:solidFill>
              </a:rPr>
              <a:t>"I don't care if other people say X about you!”</a:t>
            </a:r>
          </a:p>
          <a:p>
            <a:pPr marL="0" indent="0">
              <a:buNone/>
            </a:pPr>
            <a:endParaRPr lang="en-AU" dirty="0"/>
          </a:p>
          <a:p>
            <a:pPr marL="0" indent="0">
              <a:buNone/>
            </a:pPr>
            <a:r>
              <a:rPr lang="en-AU" sz="2400" dirty="0">
                <a:solidFill>
                  <a:schemeClr val="accent1"/>
                </a:solidFill>
              </a:rPr>
              <a:t>It’s adding an irrelevant premise for psychological effect.</a:t>
            </a:r>
          </a:p>
        </p:txBody>
      </p:sp>
    </p:spTree>
    <p:extLst>
      <p:ext uri="{BB962C8B-B14F-4D97-AF65-F5344CB8AC3E}">
        <p14:creationId xmlns:p14="http://schemas.microsoft.com/office/powerpoint/2010/main" val="297401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dirty="0"/>
              <a:t>(4) Circular reasoning (begging the question)</a:t>
            </a:r>
          </a:p>
        </p:txBody>
      </p:sp>
      <p:sp>
        <p:nvSpPr>
          <p:cNvPr id="3" name="Content Placeholder 2"/>
          <p:cNvSpPr>
            <a:spLocks noGrp="1"/>
          </p:cNvSpPr>
          <p:nvPr>
            <p:ph idx="1"/>
          </p:nvPr>
        </p:nvSpPr>
        <p:spPr>
          <a:xfrm>
            <a:off x="838200" y="3155576"/>
            <a:ext cx="10515600" cy="3021386"/>
          </a:xfrm>
        </p:spPr>
        <p:txBody>
          <a:bodyPr>
            <a:normAutofit/>
          </a:bodyPr>
          <a:lstStyle/>
          <a:p>
            <a:r>
              <a:rPr lang="en-AU" sz="2400" dirty="0"/>
              <a:t>Freedom of speech is important because people should be able to speak freely</a:t>
            </a:r>
          </a:p>
          <a:p>
            <a:r>
              <a:rPr lang="en-AU" sz="2400" dirty="0"/>
              <a:t>The death penalty is wrong because killing people is immoral</a:t>
            </a:r>
          </a:p>
          <a:p>
            <a:r>
              <a:rPr lang="en-AU" sz="2400" dirty="0"/>
              <a:t>Ghosts are real because I have had experiences with them myself</a:t>
            </a:r>
          </a:p>
          <a:p>
            <a:pPr eaLnBrk="0" fontAlgn="base" hangingPunct="0">
              <a:lnSpc>
                <a:spcPct val="100000"/>
              </a:lnSpc>
              <a:spcBef>
                <a:spcPct val="0"/>
              </a:spcBef>
              <a:spcAft>
                <a:spcPct val="0"/>
              </a:spcAft>
            </a:pPr>
            <a:r>
              <a:rPr lang="en-US" altLang="en-US" sz="2400" dirty="0">
                <a:cs typeface="Arial" panose="020B0604020202020204" pitchFamily="34" charset="0"/>
              </a:rPr>
              <a:t>Left-handed people are better painters because right-handed people can't paint as well</a:t>
            </a:r>
            <a:endParaRPr lang="en-US" altLang="en-US" sz="1800" dirty="0">
              <a:latin typeface="Arial" panose="020B0604020202020204" pitchFamily="34" charset="0"/>
            </a:endParaRPr>
          </a:p>
          <a:p>
            <a:endParaRPr lang="en-AU" dirty="0"/>
          </a:p>
          <a:p>
            <a:endParaRPr lang="en-AU" sz="2400" dirty="0"/>
          </a:p>
          <a:p>
            <a:endParaRPr lang="en-AU" dirty="0"/>
          </a:p>
        </p:txBody>
      </p:sp>
      <p:sp>
        <p:nvSpPr>
          <p:cNvPr id="4" name="Text Box 5">
            <a:extLst>
              <a:ext uri="{FF2B5EF4-FFF2-40B4-BE49-F238E27FC236}">
                <a16:creationId xmlns:a16="http://schemas.microsoft.com/office/drawing/2014/main" id="{66088170-4185-5F85-D2AB-7EC9FFD56FE9}"/>
              </a:ext>
            </a:extLst>
          </p:cNvPr>
          <p:cNvSpPr txBox="1">
            <a:spLocks/>
          </p:cNvSpPr>
          <p:nvPr/>
        </p:nvSpPr>
        <p:spPr bwMode="auto">
          <a:xfrm>
            <a:off x="1201629" y="1766784"/>
            <a:ext cx="9492633" cy="954107"/>
          </a:xfrm>
          <a:custGeom>
            <a:avLst/>
            <a:gdLst>
              <a:gd name="connsiteX0" fmla="*/ 0 w 9492633"/>
              <a:gd name="connsiteY0" fmla="*/ 0 h 954107"/>
              <a:gd name="connsiteX1" fmla="*/ 583119 w 9492633"/>
              <a:gd name="connsiteY1" fmla="*/ 0 h 954107"/>
              <a:gd name="connsiteX2" fmla="*/ 976385 w 9492633"/>
              <a:gd name="connsiteY2" fmla="*/ 0 h 954107"/>
              <a:gd name="connsiteX3" fmla="*/ 1654430 w 9492633"/>
              <a:gd name="connsiteY3" fmla="*/ 0 h 954107"/>
              <a:gd name="connsiteX4" fmla="*/ 2332476 w 9492633"/>
              <a:gd name="connsiteY4" fmla="*/ 0 h 954107"/>
              <a:gd name="connsiteX5" fmla="*/ 3105447 w 9492633"/>
              <a:gd name="connsiteY5" fmla="*/ 0 h 954107"/>
              <a:gd name="connsiteX6" fmla="*/ 3688566 w 9492633"/>
              <a:gd name="connsiteY6" fmla="*/ 0 h 954107"/>
              <a:gd name="connsiteX7" fmla="*/ 4556464 w 9492633"/>
              <a:gd name="connsiteY7" fmla="*/ 0 h 954107"/>
              <a:gd name="connsiteX8" fmla="*/ 5139583 w 9492633"/>
              <a:gd name="connsiteY8" fmla="*/ 0 h 954107"/>
              <a:gd name="connsiteX9" fmla="*/ 5722702 w 9492633"/>
              <a:gd name="connsiteY9" fmla="*/ 0 h 954107"/>
              <a:gd name="connsiteX10" fmla="*/ 6115968 w 9492633"/>
              <a:gd name="connsiteY10" fmla="*/ 0 h 954107"/>
              <a:gd name="connsiteX11" fmla="*/ 6604160 w 9492633"/>
              <a:gd name="connsiteY11" fmla="*/ 0 h 954107"/>
              <a:gd name="connsiteX12" fmla="*/ 7282206 w 9492633"/>
              <a:gd name="connsiteY12" fmla="*/ 0 h 954107"/>
              <a:gd name="connsiteX13" fmla="*/ 7960251 w 9492633"/>
              <a:gd name="connsiteY13" fmla="*/ 0 h 954107"/>
              <a:gd name="connsiteX14" fmla="*/ 8448443 w 9492633"/>
              <a:gd name="connsiteY14" fmla="*/ 0 h 954107"/>
              <a:gd name="connsiteX15" fmla="*/ 9492633 w 9492633"/>
              <a:gd name="connsiteY15" fmla="*/ 0 h 954107"/>
              <a:gd name="connsiteX16" fmla="*/ 9492633 w 9492633"/>
              <a:gd name="connsiteY16" fmla="*/ 486595 h 954107"/>
              <a:gd name="connsiteX17" fmla="*/ 9492633 w 9492633"/>
              <a:gd name="connsiteY17" fmla="*/ 954107 h 954107"/>
              <a:gd name="connsiteX18" fmla="*/ 8719661 w 9492633"/>
              <a:gd name="connsiteY18" fmla="*/ 954107 h 954107"/>
              <a:gd name="connsiteX19" fmla="*/ 7946690 w 9492633"/>
              <a:gd name="connsiteY19" fmla="*/ 954107 h 954107"/>
              <a:gd name="connsiteX20" fmla="*/ 7078792 w 9492633"/>
              <a:gd name="connsiteY20" fmla="*/ 954107 h 954107"/>
              <a:gd name="connsiteX21" fmla="*/ 6400747 w 9492633"/>
              <a:gd name="connsiteY21" fmla="*/ 954107 h 954107"/>
              <a:gd name="connsiteX22" fmla="*/ 5722702 w 9492633"/>
              <a:gd name="connsiteY22" fmla="*/ 954107 h 954107"/>
              <a:gd name="connsiteX23" fmla="*/ 5139583 w 9492633"/>
              <a:gd name="connsiteY23" fmla="*/ 954107 h 954107"/>
              <a:gd name="connsiteX24" fmla="*/ 4366611 w 9492633"/>
              <a:gd name="connsiteY24" fmla="*/ 954107 h 954107"/>
              <a:gd name="connsiteX25" fmla="*/ 3973345 w 9492633"/>
              <a:gd name="connsiteY25" fmla="*/ 954107 h 954107"/>
              <a:gd name="connsiteX26" fmla="*/ 3390226 w 9492633"/>
              <a:gd name="connsiteY26" fmla="*/ 954107 h 954107"/>
              <a:gd name="connsiteX27" fmla="*/ 2617255 w 9492633"/>
              <a:gd name="connsiteY27" fmla="*/ 954107 h 954107"/>
              <a:gd name="connsiteX28" fmla="*/ 2223988 w 9492633"/>
              <a:gd name="connsiteY28" fmla="*/ 954107 h 954107"/>
              <a:gd name="connsiteX29" fmla="*/ 1451017 w 9492633"/>
              <a:gd name="connsiteY29" fmla="*/ 954107 h 954107"/>
              <a:gd name="connsiteX30" fmla="*/ 1057751 w 9492633"/>
              <a:gd name="connsiteY30" fmla="*/ 954107 h 954107"/>
              <a:gd name="connsiteX31" fmla="*/ 664484 w 9492633"/>
              <a:gd name="connsiteY31" fmla="*/ 954107 h 954107"/>
              <a:gd name="connsiteX32" fmla="*/ 0 w 9492633"/>
              <a:gd name="connsiteY32" fmla="*/ 954107 h 954107"/>
              <a:gd name="connsiteX33" fmla="*/ 0 w 9492633"/>
              <a:gd name="connsiteY33" fmla="*/ 496136 h 954107"/>
              <a:gd name="connsiteX34" fmla="*/ 0 w 9492633"/>
              <a:gd name="connsiteY34"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92633" h="954107" extrusionOk="0">
                <a:moveTo>
                  <a:pt x="0" y="0"/>
                </a:moveTo>
                <a:cubicBezTo>
                  <a:pt x="227928" y="-11400"/>
                  <a:pt x="340990" y="-26190"/>
                  <a:pt x="583119" y="0"/>
                </a:cubicBezTo>
                <a:cubicBezTo>
                  <a:pt x="825248" y="26190"/>
                  <a:pt x="808959" y="9500"/>
                  <a:pt x="976385" y="0"/>
                </a:cubicBezTo>
                <a:cubicBezTo>
                  <a:pt x="1143811" y="-9500"/>
                  <a:pt x="1360955" y="18787"/>
                  <a:pt x="1654430" y="0"/>
                </a:cubicBezTo>
                <a:cubicBezTo>
                  <a:pt x="1947906" y="-18787"/>
                  <a:pt x="2139238" y="27781"/>
                  <a:pt x="2332476" y="0"/>
                </a:cubicBezTo>
                <a:cubicBezTo>
                  <a:pt x="2525714" y="-27781"/>
                  <a:pt x="2885139" y="513"/>
                  <a:pt x="3105447" y="0"/>
                </a:cubicBezTo>
                <a:cubicBezTo>
                  <a:pt x="3325755" y="-513"/>
                  <a:pt x="3471660" y="-1701"/>
                  <a:pt x="3688566" y="0"/>
                </a:cubicBezTo>
                <a:cubicBezTo>
                  <a:pt x="3905472" y="1701"/>
                  <a:pt x="4361702" y="37735"/>
                  <a:pt x="4556464" y="0"/>
                </a:cubicBezTo>
                <a:cubicBezTo>
                  <a:pt x="4751226" y="-37735"/>
                  <a:pt x="4943492" y="23074"/>
                  <a:pt x="5139583" y="0"/>
                </a:cubicBezTo>
                <a:cubicBezTo>
                  <a:pt x="5335674" y="-23074"/>
                  <a:pt x="5605094" y="-27306"/>
                  <a:pt x="5722702" y="0"/>
                </a:cubicBezTo>
                <a:cubicBezTo>
                  <a:pt x="5840310" y="27306"/>
                  <a:pt x="6019395" y="14133"/>
                  <a:pt x="6115968" y="0"/>
                </a:cubicBezTo>
                <a:cubicBezTo>
                  <a:pt x="6212541" y="-14133"/>
                  <a:pt x="6375177" y="5631"/>
                  <a:pt x="6604160" y="0"/>
                </a:cubicBezTo>
                <a:cubicBezTo>
                  <a:pt x="6833143" y="-5631"/>
                  <a:pt x="7004215" y="18235"/>
                  <a:pt x="7282206" y="0"/>
                </a:cubicBezTo>
                <a:cubicBezTo>
                  <a:pt x="7560197" y="-18235"/>
                  <a:pt x="7770220" y="23828"/>
                  <a:pt x="7960251" y="0"/>
                </a:cubicBezTo>
                <a:cubicBezTo>
                  <a:pt x="8150283" y="-23828"/>
                  <a:pt x="8232299" y="19341"/>
                  <a:pt x="8448443" y="0"/>
                </a:cubicBezTo>
                <a:cubicBezTo>
                  <a:pt x="8664587" y="-19341"/>
                  <a:pt x="9041835" y="34395"/>
                  <a:pt x="9492633" y="0"/>
                </a:cubicBezTo>
                <a:cubicBezTo>
                  <a:pt x="9475804" y="242801"/>
                  <a:pt x="9501998" y="368355"/>
                  <a:pt x="9492633" y="486595"/>
                </a:cubicBezTo>
                <a:cubicBezTo>
                  <a:pt x="9483268" y="604835"/>
                  <a:pt x="9483959" y="723676"/>
                  <a:pt x="9492633" y="954107"/>
                </a:cubicBezTo>
                <a:cubicBezTo>
                  <a:pt x="9243889" y="972313"/>
                  <a:pt x="8951938" y="966881"/>
                  <a:pt x="8719661" y="954107"/>
                </a:cubicBezTo>
                <a:cubicBezTo>
                  <a:pt x="8487384" y="941333"/>
                  <a:pt x="8226368" y="955246"/>
                  <a:pt x="7946690" y="954107"/>
                </a:cubicBezTo>
                <a:cubicBezTo>
                  <a:pt x="7667012" y="952968"/>
                  <a:pt x="7289167" y="931589"/>
                  <a:pt x="7078792" y="954107"/>
                </a:cubicBezTo>
                <a:cubicBezTo>
                  <a:pt x="6868417" y="976625"/>
                  <a:pt x="6586485" y="945251"/>
                  <a:pt x="6400747" y="954107"/>
                </a:cubicBezTo>
                <a:cubicBezTo>
                  <a:pt x="6215010" y="962963"/>
                  <a:pt x="6006508" y="972360"/>
                  <a:pt x="5722702" y="954107"/>
                </a:cubicBezTo>
                <a:cubicBezTo>
                  <a:pt x="5438897" y="935854"/>
                  <a:pt x="5377639" y="925690"/>
                  <a:pt x="5139583" y="954107"/>
                </a:cubicBezTo>
                <a:cubicBezTo>
                  <a:pt x="4901527" y="982524"/>
                  <a:pt x="4557831" y="960584"/>
                  <a:pt x="4366611" y="954107"/>
                </a:cubicBezTo>
                <a:cubicBezTo>
                  <a:pt x="4175391" y="947630"/>
                  <a:pt x="4069307" y="945576"/>
                  <a:pt x="3973345" y="954107"/>
                </a:cubicBezTo>
                <a:cubicBezTo>
                  <a:pt x="3877383" y="962638"/>
                  <a:pt x="3581272" y="938268"/>
                  <a:pt x="3390226" y="954107"/>
                </a:cubicBezTo>
                <a:cubicBezTo>
                  <a:pt x="3199180" y="969946"/>
                  <a:pt x="2902290" y="978466"/>
                  <a:pt x="2617255" y="954107"/>
                </a:cubicBezTo>
                <a:cubicBezTo>
                  <a:pt x="2332220" y="929748"/>
                  <a:pt x="2314184" y="960910"/>
                  <a:pt x="2223988" y="954107"/>
                </a:cubicBezTo>
                <a:cubicBezTo>
                  <a:pt x="2133792" y="947304"/>
                  <a:pt x="1671298" y="968805"/>
                  <a:pt x="1451017" y="954107"/>
                </a:cubicBezTo>
                <a:cubicBezTo>
                  <a:pt x="1230736" y="939409"/>
                  <a:pt x="1245840" y="960568"/>
                  <a:pt x="1057751" y="954107"/>
                </a:cubicBezTo>
                <a:cubicBezTo>
                  <a:pt x="869662" y="947646"/>
                  <a:pt x="797127" y="950125"/>
                  <a:pt x="664484" y="954107"/>
                </a:cubicBezTo>
                <a:cubicBezTo>
                  <a:pt x="531841" y="958089"/>
                  <a:pt x="271910" y="984338"/>
                  <a:pt x="0" y="954107"/>
                </a:cubicBezTo>
                <a:cubicBezTo>
                  <a:pt x="-12250" y="860556"/>
                  <a:pt x="10897" y="607233"/>
                  <a:pt x="0" y="496136"/>
                </a:cubicBezTo>
                <a:cubicBezTo>
                  <a:pt x="-10897" y="385039"/>
                  <a:pt x="20839" y="186503"/>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1195457465">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r>
              <a:rPr lang="en-AU" altLang="en-US" sz="2800" dirty="0">
                <a:solidFill>
                  <a:schemeClr val="tx1"/>
                </a:solidFill>
                <a:latin typeface="Avenir Book" panose="02000503020000020003" pitchFamily="2" charset="0"/>
              </a:rPr>
              <a:t>An argument is </a:t>
            </a:r>
            <a:r>
              <a:rPr lang="en-AU" altLang="en-US" sz="2800" b="1" dirty="0">
                <a:solidFill>
                  <a:srgbClr val="FF0000"/>
                </a:solidFill>
                <a:latin typeface="Avenir Book" panose="02000503020000020003" pitchFamily="2" charset="0"/>
              </a:rPr>
              <a:t>circular</a:t>
            </a:r>
            <a:r>
              <a:rPr lang="en-AU" altLang="en-US" sz="2800" b="1" dirty="0">
                <a:solidFill>
                  <a:schemeClr val="tx1"/>
                </a:solidFill>
                <a:latin typeface="Avenir Book" panose="02000503020000020003" pitchFamily="2" charset="0"/>
              </a:rPr>
              <a:t> </a:t>
            </a:r>
            <a:r>
              <a:rPr lang="en-AU" altLang="en-US" sz="2800" dirty="0">
                <a:solidFill>
                  <a:schemeClr val="tx1"/>
                </a:solidFill>
                <a:latin typeface="Avenir Book" panose="02000503020000020003" pitchFamily="2" charset="0"/>
              </a:rPr>
              <a:t>if the conclusion is used as support for itself (explicitly or implicitly).</a:t>
            </a:r>
          </a:p>
        </p:txBody>
      </p:sp>
    </p:spTree>
    <p:extLst>
      <p:ext uri="{BB962C8B-B14F-4D97-AF65-F5344CB8AC3E}">
        <p14:creationId xmlns:p14="http://schemas.microsoft.com/office/powerpoint/2010/main" val="300096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(4) Circular reasoning</a:t>
            </a:r>
            <a:endParaRPr lang="en-AU" sz="5400"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Lst>
          </a:blip>
          <a:stretch>
            <a:fillRect/>
          </a:stretch>
        </p:blipFill>
        <p:spPr>
          <a:xfrm>
            <a:off x="2061135" y="2112972"/>
            <a:ext cx="8069731" cy="1885451"/>
          </a:xfrm>
          <a:prstGeom prst="rect">
            <a:avLst/>
          </a:prstGeom>
        </p:spPr>
      </p:pic>
      <p:sp>
        <p:nvSpPr>
          <p:cNvPr id="5" name="TextBox 4"/>
          <p:cNvSpPr txBox="1"/>
          <p:nvPr/>
        </p:nvSpPr>
        <p:spPr>
          <a:xfrm>
            <a:off x="2152651" y="4538750"/>
            <a:ext cx="7978215" cy="830997"/>
          </a:xfrm>
          <a:prstGeom prst="rect">
            <a:avLst/>
          </a:prstGeom>
          <a:noFill/>
        </p:spPr>
        <p:txBody>
          <a:bodyPr wrap="square" rtlCol="0">
            <a:spAutoFit/>
          </a:bodyPr>
          <a:lstStyle/>
          <a:p>
            <a:r>
              <a:rPr lang="en-AU" sz="2400" dirty="0">
                <a:latin typeface="Avenir Book" panose="02000503020000020003" pitchFamily="2" charset="0"/>
              </a:rPr>
              <a:t>Whoever gets the largest share is the leader and the leader gets the largest share, it’s circular</a:t>
            </a:r>
          </a:p>
        </p:txBody>
      </p:sp>
    </p:spTree>
    <p:extLst>
      <p:ext uri="{BB962C8B-B14F-4D97-AF65-F5344CB8AC3E}">
        <p14:creationId xmlns:p14="http://schemas.microsoft.com/office/powerpoint/2010/main" val="8053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C587-1FC4-4CCD-90D2-B298879A51A2}"/>
              </a:ext>
            </a:extLst>
          </p:cNvPr>
          <p:cNvSpPr>
            <a:spLocks noGrp="1"/>
          </p:cNvSpPr>
          <p:nvPr>
            <p:ph type="title"/>
          </p:nvPr>
        </p:nvSpPr>
        <p:spPr>
          <a:xfrm>
            <a:off x="527776" y="466166"/>
            <a:ext cx="11018229" cy="1325562"/>
          </a:xfrm>
        </p:spPr>
        <p:txBody>
          <a:bodyPr>
            <a:noAutofit/>
          </a:bodyPr>
          <a:lstStyle/>
          <a:p>
            <a:r>
              <a:rPr lang="en-AU" altLang="en-US" sz="2800" b="1" dirty="0">
                <a:solidFill>
                  <a:schemeClr val="accent1"/>
                </a:solidFill>
              </a:rPr>
              <a:t>What if the conclusion/premise of a valid circular argument is true? </a:t>
            </a:r>
            <a:br>
              <a:rPr lang="en-AU" altLang="en-US" sz="2800" b="1" dirty="0">
                <a:solidFill>
                  <a:schemeClr val="accent1"/>
                </a:solidFill>
              </a:rPr>
            </a:br>
            <a:r>
              <a:rPr lang="en-AU" altLang="en-US" sz="2800" b="1" dirty="0">
                <a:solidFill>
                  <a:schemeClr val="accent1"/>
                </a:solidFill>
              </a:rPr>
              <a:t>Wouldn’t that mean it’s good?</a:t>
            </a:r>
            <a:endParaRPr lang="en-AU" sz="2800" dirty="0"/>
          </a:p>
        </p:txBody>
      </p:sp>
      <p:sp>
        <p:nvSpPr>
          <p:cNvPr id="3" name="Content Placeholder 2">
            <a:extLst>
              <a:ext uri="{FF2B5EF4-FFF2-40B4-BE49-F238E27FC236}">
                <a16:creationId xmlns:a16="http://schemas.microsoft.com/office/drawing/2014/main" id="{CE09A4C3-96B7-4215-B038-250F2C6A0704}"/>
              </a:ext>
            </a:extLst>
          </p:cNvPr>
          <p:cNvSpPr>
            <a:spLocks noGrp="1"/>
          </p:cNvSpPr>
          <p:nvPr>
            <p:ph idx="1"/>
          </p:nvPr>
        </p:nvSpPr>
        <p:spPr>
          <a:xfrm>
            <a:off x="527777" y="2257022"/>
            <a:ext cx="5568223" cy="4143777"/>
          </a:xfrm>
        </p:spPr>
        <p:txBody>
          <a:bodyPr>
            <a:normAutofit fontScale="92500" lnSpcReduction="20000"/>
          </a:bodyPr>
          <a:lstStyle/>
          <a:p>
            <a:pPr marL="228600" lvl="1" indent="0">
              <a:buNone/>
            </a:pPr>
            <a:r>
              <a:rPr lang="en-AU" altLang="en-US" sz="3600" b="1" dirty="0">
                <a:solidFill>
                  <a:srgbClr val="FF0000"/>
                </a:solidFill>
              </a:rPr>
              <a:t>No.</a:t>
            </a:r>
          </a:p>
          <a:p>
            <a:pPr marL="228600" lvl="1" indent="0">
              <a:buNone/>
            </a:pPr>
            <a:r>
              <a:rPr lang="en-AU" altLang="en-US" sz="3600" dirty="0"/>
              <a:t>If we don’t already accept the conclusion, a circular argument doesn’t give us any reason to update our beliefs.</a:t>
            </a:r>
            <a:br>
              <a:rPr lang="en-AU" altLang="en-US" sz="3600" dirty="0"/>
            </a:br>
            <a:br>
              <a:rPr lang="en-AU" altLang="en-US" sz="3600" dirty="0"/>
            </a:br>
            <a:endParaRPr lang="en-AU" altLang="en-US" sz="3600" dirty="0"/>
          </a:p>
          <a:p>
            <a:pPr marL="228600" lvl="1" indent="0">
              <a:buNone/>
            </a:pPr>
            <a:r>
              <a:rPr lang="en-AU" altLang="en-US" sz="3600" dirty="0"/>
              <a:t>1. Climate change is real</a:t>
            </a:r>
            <a:br>
              <a:rPr lang="en-AU" altLang="en-US" sz="3600" dirty="0"/>
            </a:br>
            <a:r>
              <a:rPr lang="en-AU" altLang="en-US" sz="3600" dirty="0"/>
              <a:t>Therefore,</a:t>
            </a:r>
            <a:br>
              <a:rPr lang="en-AU" altLang="en-US" sz="3600" dirty="0"/>
            </a:br>
            <a:r>
              <a:rPr lang="en-AU" altLang="en-US" sz="3600" dirty="0"/>
              <a:t>C: Climate change is real</a:t>
            </a:r>
          </a:p>
          <a:p>
            <a:pPr marL="0" indent="0">
              <a:buNone/>
            </a:pPr>
            <a:endParaRPr lang="en-AU" dirty="0"/>
          </a:p>
        </p:txBody>
      </p:sp>
      <p:sp>
        <p:nvSpPr>
          <p:cNvPr id="4" name="Content Placeholder 2">
            <a:extLst>
              <a:ext uri="{FF2B5EF4-FFF2-40B4-BE49-F238E27FC236}">
                <a16:creationId xmlns:a16="http://schemas.microsoft.com/office/drawing/2014/main" id="{35ED4E80-B23C-CF02-88AE-5F70F21509C6}"/>
              </a:ext>
            </a:extLst>
          </p:cNvPr>
          <p:cNvSpPr txBox="1">
            <a:spLocks/>
          </p:cNvSpPr>
          <p:nvPr/>
        </p:nvSpPr>
        <p:spPr>
          <a:xfrm>
            <a:off x="6103824" y="2248057"/>
            <a:ext cx="5568223" cy="41437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sz="3600" dirty="0"/>
              <a:t>Giving arguments that are </a:t>
            </a:r>
            <a:r>
              <a:rPr lang="en-AU" altLang="en-US" sz="3600" u="sng" dirty="0"/>
              <a:t>circular</a:t>
            </a:r>
            <a:r>
              <a:rPr lang="en-AU" altLang="en-US" sz="3600" dirty="0"/>
              <a:t> doesn’t get us anywhere. They aren’t constructive.</a:t>
            </a:r>
          </a:p>
          <a:p>
            <a:endParaRPr lang="en-AU" altLang="en-US" sz="3600" dirty="0"/>
          </a:p>
          <a:p>
            <a:r>
              <a:rPr lang="en-AU" altLang="en-US" sz="3600" dirty="0"/>
              <a:t>When giving arguments you should try not to </a:t>
            </a:r>
            <a:r>
              <a:rPr lang="en-AU" altLang="en-US" sz="3600" b="1" dirty="0"/>
              <a:t>use any premises that will obviously not be accepted by people who disagree with you about the conclusion.</a:t>
            </a:r>
          </a:p>
        </p:txBody>
      </p:sp>
    </p:spTree>
    <p:extLst>
      <p:ext uri="{BB962C8B-B14F-4D97-AF65-F5344CB8AC3E}">
        <p14:creationId xmlns:p14="http://schemas.microsoft.com/office/powerpoint/2010/main" val="282610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 Equivocation</a:t>
            </a:r>
          </a:p>
        </p:txBody>
      </p:sp>
      <p:sp>
        <p:nvSpPr>
          <p:cNvPr id="4" name="Text Box 5">
            <a:extLst>
              <a:ext uri="{FF2B5EF4-FFF2-40B4-BE49-F238E27FC236}">
                <a16:creationId xmlns:a16="http://schemas.microsoft.com/office/drawing/2014/main" id="{E63734EE-A47F-119E-26BA-81099AF3F732}"/>
              </a:ext>
            </a:extLst>
          </p:cNvPr>
          <p:cNvSpPr txBox="1">
            <a:spLocks/>
          </p:cNvSpPr>
          <p:nvPr/>
        </p:nvSpPr>
        <p:spPr bwMode="auto">
          <a:xfrm>
            <a:off x="1349683" y="2951946"/>
            <a:ext cx="9492633" cy="954107"/>
          </a:xfrm>
          <a:custGeom>
            <a:avLst/>
            <a:gdLst>
              <a:gd name="connsiteX0" fmla="*/ 0 w 9492633"/>
              <a:gd name="connsiteY0" fmla="*/ 0 h 954107"/>
              <a:gd name="connsiteX1" fmla="*/ 583119 w 9492633"/>
              <a:gd name="connsiteY1" fmla="*/ 0 h 954107"/>
              <a:gd name="connsiteX2" fmla="*/ 976385 w 9492633"/>
              <a:gd name="connsiteY2" fmla="*/ 0 h 954107"/>
              <a:gd name="connsiteX3" fmla="*/ 1654430 w 9492633"/>
              <a:gd name="connsiteY3" fmla="*/ 0 h 954107"/>
              <a:gd name="connsiteX4" fmla="*/ 2332476 w 9492633"/>
              <a:gd name="connsiteY4" fmla="*/ 0 h 954107"/>
              <a:gd name="connsiteX5" fmla="*/ 3105447 w 9492633"/>
              <a:gd name="connsiteY5" fmla="*/ 0 h 954107"/>
              <a:gd name="connsiteX6" fmla="*/ 3688566 w 9492633"/>
              <a:gd name="connsiteY6" fmla="*/ 0 h 954107"/>
              <a:gd name="connsiteX7" fmla="*/ 4556464 w 9492633"/>
              <a:gd name="connsiteY7" fmla="*/ 0 h 954107"/>
              <a:gd name="connsiteX8" fmla="*/ 5139583 w 9492633"/>
              <a:gd name="connsiteY8" fmla="*/ 0 h 954107"/>
              <a:gd name="connsiteX9" fmla="*/ 5722702 w 9492633"/>
              <a:gd name="connsiteY9" fmla="*/ 0 h 954107"/>
              <a:gd name="connsiteX10" fmla="*/ 6115968 w 9492633"/>
              <a:gd name="connsiteY10" fmla="*/ 0 h 954107"/>
              <a:gd name="connsiteX11" fmla="*/ 6604160 w 9492633"/>
              <a:gd name="connsiteY11" fmla="*/ 0 h 954107"/>
              <a:gd name="connsiteX12" fmla="*/ 7282206 w 9492633"/>
              <a:gd name="connsiteY12" fmla="*/ 0 h 954107"/>
              <a:gd name="connsiteX13" fmla="*/ 7960251 w 9492633"/>
              <a:gd name="connsiteY13" fmla="*/ 0 h 954107"/>
              <a:gd name="connsiteX14" fmla="*/ 8448443 w 9492633"/>
              <a:gd name="connsiteY14" fmla="*/ 0 h 954107"/>
              <a:gd name="connsiteX15" fmla="*/ 9492633 w 9492633"/>
              <a:gd name="connsiteY15" fmla="*/ 0 h 954107"/>
              <a:gd name="connsiteX16" fmla="*/ 9492633 w 9492633"/>
              <a:gd name="connsiteY16" fmla="*/ 486595 h 954107"/>
              <a:gd name="connsiteX17" fmla="*/ 9492633 w 9492633"/>
              <a:gd name="connsiteY17" fmla="*/ 954107 h 954107"/>
              <a:gd name="connsiteX18" fmla="*/ 8719661 w 9492633"/>
              <a:gd name="connsiteY18" fmla="*/ 954107 h 954107"/>
              <a:gd name="connsiteX19" fmla="*/ 7946690 w 9492633"/>
              <a:gd name="connsiteY19" fmla="*/ 954107 h 954107"/>
              <a:gd name="connsiteX20" fmla="*/ 7078792 w 9492633"/>
              <a:gd name="connsiteY20" fmla="*/ 954107 h 954107"/>
              <a:gd name="connsiteX21" fmla="*/ 6400747 w 9492633"/>
              <a:gd name="connsiteY21" fmla="*/ 954107 h 954107"/>
              <a:gd name="connsiteX22" fmla="*/ 5722702 w 9492633"/>
              <a:gd name="connsiteY22" fmla="*/ 954107 h 954107"/>
              <a:gd name="connsiteX23" fmla="*/ 5139583 w 9492633"/>
              <a:gd name="connsiteY23" fmla="*/ 954107 h 954107"/>
              <a:gd name="connsiteX24" fmla="*/ 4366611 w 9492633"/>
              <a:gd name="connsiteY24" fmla="*/ 954107 h 954107"/>
              <a:gd name="connsiteX25" fmla="*/ 3973345 w 9492633"/>
              <a:gd name="connsiteY25" fmla="*/ 954107 h 954107"/>
              <a:gd name="connsiteX26" fmla="*/ 3390226 w 9492633"/>
              <a:gd name="connsiteY26" fmla="*/ 954107 h 954107"/>
              <a:gd name="connsiteX27" fmla="*/ 2617255 w 9492633"/>
              <a:gd name="connsiteY27" fmla="*/ 954107 h 954107"/>
              <a:gd name="connsiteX28" fmla="*/ 2223988 w 9492633"/>
              <a:gd name="connsiteY28" fmla="*/ 954107 h 954107"/>
              <a:gd name="connsiteX29" fmla="*/ 1451017 w 9492633"/>
              <a:gd name="connsiteY29" fmla="*/ 954107 h 954107"/>
              <a:gd name="connsiteX30" fmla="*/ 1057751 w 9492633"/>
              <a:gd name="connsiteY30" fmla="*/ 954107 h 954107"/>
              <a:gd name="connsiteX31" fmla="*/ 664484 w 9492633"/>
              <a:gd name="connsiteY31" fmla="*/ 954107 h 954107"/>
              <a:gd name="connsiteX32" fmla="*/ 0 w 9492633"/>
              <a:gd name="connsiteY32" fmla="*/ 954107 h 954107"/>
              <a:gd name="connsiteX33" fmla="*/ 0 w 9492633"/>
              <a:gd name="connsiteY33" fmla="*/ 496136 h 954107"/>
              <a:gd name="connsiteX34" fmla="*/ 0 w 9492633"/>
              <a:gd name="connsiteY34"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92633" h="954107" extrusionOk="0">
                <a:moveTo>
                  <a:pt x="0" y="0"/>
                </a:moveTo>
                <a:cubicBezTo>
                  <a:pt x="227928" y="-11400"/>
                  <a:pt x="340990" y="-26190"/>
                  <a:pt x="583119" y="0"/>
                </a:cubicBezTo>
                <a:cubicBezTo>
                  <a:pt x="825248" y="26190"/>
                  <a:pt x="808959" y="9500"/>
                  <a:pt x="976385" y="0"/>
                </a:cubicBezTo>
                <a:cubicBezTo>
                  <a:pt x="1143811" y="-9500"/>
                  <a:pt x="1360955" y="18787"/>
                  <a:pt x="1654430" y="0"/>
                </a:cubicBezTo>
                <a:cubicBezTo>
                  <a:pt x="1947906" y="-18787"/>
                  <a:pt x="2139238" y="27781"/>
                  <a:pt x="2332476" y="0"/>
                </a:cubicBezTo>
                <a:cubicBezTo>
                  <a:pt x="2525714" y="-27781"/>
                  <a:pt x="2885139" y="513"/>
                  <a:pt x="3105447" y="0"/>
                </a:cubicBezTo>
                <a:cubicBezTo>
                  <a:pt x="3325755" y="-513"/>
                  <a:pt x="3471660" y="-1701"/>
                  <a:pt x="3688566" y="0"/>
                </a:cubicBezTo>
                <a:cubicBezTo>
                  <a:pt x="3905472" y="1701"/>
                  <a:pt x="4361702" y="37735"/>
                  <a:pt x="4556464" y="0"/>
                </a:cubicBezTo>
                <a:cubicBezTo>
                  <a:pt x="4751226" y="-37735"/>
                  <a:pt x="4943492" y="23074"/>
                  <a:pt x="5139583" y="0"/>
                </a:cubicBezTo>
                <a:cubicBezTo>
                  <a:pt x="5335674" y="-23074"/>
                  <a:pt x="5605094" y="-27306"/>
                  <a:pt x="5722702" y="0"/>
                </a:cubicBezTo>
                <a:cubicBezTo>
                  <a:pt x="5840310" y="27306"/>
                  <a:pt x="6019395" y="14133"/>
                  <a:pt x="6115968" y="0"/>
                </a:cubicBezTo>
                <a:cubicBezTo>
                  <a:pt x="6212541" y="-14133"/>
                  <a:pt x="6375177" y="5631"/>
                  <a:pt x="6604160" y="0"/>
                </a:cubicBezTo>
                <a:cubicBezTo>
                  <a:pt x="6833143" y="-5631"/>
                  <a:pt x="7004215" y="18235"/>
                  <a:pt x="7282206" y="0"/>
                </a:cubicBezTo>
                <a:cubicBezTo>
                  <a:pt x="7560197" y="-18235"/>
                  <a:pt x="7770220" y="23828"/>
                  <a:pt x="7960251" y="0"/>
                </a:cubicBezTo>
                <a:cubicBezTo>
                  <a:pt x="8150283" y="-23828"/>
                  <a:pt x="8232299" y="19341"/>
                  <a:pt x="8448443" y="0"/>
                </a:cubicBezTo>
                <a:cubicBezTo>
                  <a:pt x="8664587" y="-19341"/>
                  <a:pt x="9041835" y="34395"/>
                  <a:pt x="9492633" y="0"/>
                </a:cubicBezTo>
                <a:cubicBezTo>
                  <a:pt x="9475804" y="242801"/>
                  <a:pt x="9501998" y="368355"/>
                  <a:pt x="9492633" y="486595"/>
                </a:cubicBezTo>
                <a:cubicBezTo>
                  <a:pt x="9483268" y="604835"/>
                  <a:pt x="9483959" y="723676"/>
                  <a:pt x="9492633" y="954107"/>
                </a:cubicBezTo>
                <a:cubicBezTo>
                  <a:pt x="9243889" y="972313"/>
                  <a:pt x="8951938" y="966881"/>
                  <a:pt x="8719661" y="954107"/>
                </a:cubicBezTo>
                <a:cubicBezTo>
                  <a:pt x="8487384" y="941333"/>
                  <a:pt x="8226368" y="955246"/>
                  <a:pt x="7946690" y="954107"/>
                </a:cubicBezTo>
                <a:cubicBezTo>
                  <a:pt x="7667012" y="952968"/>
                  <a:pt x="7289167" y="931589"/>
                  <a:pt x="7078792" y="954107"/>
                </a:cubicBezTo>
                <a:cubicBezTo>
                  <a:pt x="6868417" y="976625"/>
                  <a:pt x="6586485" y="945251"/>
                  <a:pt x="6400747" y="954107"/>
                </a:cubicBezTo>
                <a:cubicBezTo>
                  <a:pt x="6215010" y="962963"/>
                  <a:pt x="6006508" y="972360"/>
                  <a:pt x="5722702" y="954107"/>
                </a:cubicBezTo>
                <a:cubicBezTo>
                  <a:pt x="5438897" y="935854"/>
                  <a:pt x="5377639" y="925690"/>
                  <a:pt x="5139583" y="954107"/>
                </a:cubicBezTo>
                <a:cubicBezTo>
                  <a:pt x="4901527" y="982524"/>
                  <a:pt x="4557831" y="960584"/>
                  <a:pt x="4366611" y="954107"/>
                </a:cubicBezTo>
                <a:cubicBezTo>
                  <a:pt x="4175391" y="947630"/>
                  <a:pt x="4069307" y="945576"/>
                  <a:pt x="3973345" y="954107"/>
                </a:cubicBezTo>
                <a:cubicBezTo>
                  <a:pt x="3877383" y="962638"/>
                  <a:pt x="3581272" y="938268"/>
                  <a:pt x="3390226" y="954107"/>
                </a:cubicBezTo>
                <a:cubicBezTo>
                  <a:pt x="3199180" y="969946"/>
                  <a:pt x="2902290" y="978466"/>
                  <a:pt x="2617255" y="954107"/>
                </a:cubicBezTo>
                <a:cubicBezTo>
                  <a:pt x="2332220" y="929748"/>
                  <a:pt x="2314184" y="960910"/>
                  <a:pt x="2223988" y="954107"/>
                </a:cubicBezTo>
                <a:cubicBezTo>
                  <a:pt x="2133792" y="947304"/>
                  <a:pt x="1671298" y="968805"/>
                  <a:pt x="1451017" y="954107"/>
                </a:cubicBezTo>
                <a:cubicBezTo>
                  <a:pt x="1230736" y="939409"/>
                  <a:pt x="1245840" y="960568"/>
                  <a:pt x="1057751" y="954107"/>
                </a:cubicBezTo>
                <a:cubicBezTo>
                  <a:pt x="869662" y="947646"/>
                  <a:pt x="797127" y="950125"/>
                  <a:pt x="664484" y="954107"/>
                </a:cubicBezTo>
                <a:cubicBezTo>
                  <a:pt x="531841" y="958089"/>
                  <a:pt x="271910" y="984338"/>
                  <a:pt x="0" y="954107"/>
                </a:cubicBezTo>
                <a:cubicBezTo>
                  <a:pt x="-12250" y="860556"/>
                  <a:pt x="10897" y="607233"/>
                  <a:pt x="0" y="496136"/>
                </a:cubicBezTo>
                <a:cubicBezTo>
                  <a:pt x="-10897" y="385039"/>
                  <a:pt x="20839" y="186503"/>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1195457465">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pPr marL="0" lvl="1" indent="0">
              <a:spcBef>
                <a:spcPts val="375"/>
              </a:spcBef>
              <a:spcAft>
                <a:spcPts val="0"/>
              </a:spcAft>
              <a:buClr>
                <a:schemeClr val="lt1"/>
              </a:buClr>
              <a:buSzPts val="2200"/>
              <a:buNone/>
            </a:pPr>
            <a:r>
              <a:rPr lang="en-US" sz="2800" dirty="0">
                <a:solidFill>
                  <a:schemeClr val="tx1"/>
                </a:solidFill>
                <a:latin typeface="Avenir Book" panose="02000503020000020003" pitchFamily="2" charset="0"/>
              </a:rPr>
              <a:t>The use of </a:t>
            </a:r>
            <a:r>
              <a:rPr lang="en-US" sz="2800" dirty="0">
                <a:solidFill>
                  <a:srgbClr val="FF0000"/>
                </a:solidFill>
                <a:latin typeface="Avenir Book" panose="02000503020000020003" pitchFamily="2" charset="0"/>
              </a:rPr>
              <a:t>ambiguous language </a:t>
            </a:r>
            <a:r>
              <a:rPr lang="en-US" sz="2800" dirty="0">
                <a:solidFill>
                  <a:schemeClr val="tx1"/>
                </a:solidFill>
                <a:latin typeface="Avenir Book" panose="02000503020000020003" pitchFamily="2" charset="0"/>
              </a:rPr>
              <a:t>to intentionally or unintentionally </a:t>
            </a:r>
            <a:r>
              <a:rPr lang="en-US" sz="2800" dirty="0">
                <a:solidFill>
                  <a:srgbClr val="FF0000"/>
                </a:solidFill>
                <a:latin typeface="Avenir Book" panose="02000503020000020003" pitchFamily="2" charset="0"/>
              </a:rPr>
              <a:t>mislead</a:t>
            </a:r>
            <a:r>
              <a:rPr lang="en-US" sz="2800" dirty="0">
                <a:solidFill>
                  <a:schemeClr val="tx1"/>
                </a:solidFill>
                <a:latin typeface="Avenir Book" panose="02000503020000020003" pitchFamily="2" charset="0"/>
              </a:rPr>
              <a:t> the audience. </a:t>
            </a:r>
            <a:endParaRPr lang="en-US" sz="14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2428204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BE7F-8C4B-4E8F-B4EF-11C76CC74F00}"/>
              </a:ext>
            </a:extLst>
          </p:cNvPr>
          <p:cNvSpPr>
            <a:spLocks noGrp="1"/>
          </p:cNvSpPr>
          <p:nvPr>
            <p:ph type="title"/>
          </p:nvPr>
        </p:nvSpPr>
        <p:spPr/>
        <p:txBody>
          <a:bodyPr/>
          <a:lstStyle/>
          <a:p>
            <a:r>
              <a:rPr lang="en-AU" dirty="0"/>
              <a:t>Ambiguity – multiple meanings</a:t>
            </a:r>
          </a:p>
        </p:txBody>
      </p:sp>
      <p:sp>
        <p:nvSpPr>
          <p:cNvPr id="3" name="Content Placeholder 2">
            <a:extLst>
              <a:ext uri="{FF2B5EF4-FFF2-40B4-BE49-F238E27FC236}">
                <a16:creationId xmlns:a16="http://schemas.microsoft.com/office/drawing/2014/main" id="{986781B7-61B1-4ED3-A093-82A02B57152A}"/>
              </a:ext>
            </a:extLst>
          </p:cNvPr>
          <p:cNvSpPr>
            <a:spLocks noGrp="1"/>
          </p:cNvSpPr>
          <p:nvPr>
            <p:ph idx="1"/>
          </p:nvPr>
        </p:nvSpPr>
        <p:spPr/>
        <p:txBody>
          <a:bodyPr>
            <a:normAutofit fontScale="85000" lnSpcReduction="20000"/>
          </a:bodyPr>
          <a:lstStyle/>
          <a:p>
            <a:pPr marL="0" indent="0">
              <a:buNone/>
            </a:pPr>
            <a:r>
              <a:rPr lang="en-AU" altLang="en-US" sz="2400" b="1" dirty="0"/>
              <a:t>Semantic ambiguity</a:t>
            </a:r>
            <a:r>
              <a:rPr lang="en-AU" altLang="en-US" sz="2400" dirty="0"/>
              <a:t>: A word or phrase is ambiguous if it has more than one accepted meaning. </a:t>
            </a:r>
            <a:br>
              <a:rPr lang="en-AU" altLang="en-US" sz="2400" dirty="0"/>
            </a:br>
            <a:endParaRPr lang="en-AU" altLang="en-US" sz="2400" dirty="0"/>
          </a:p>
          <a:p>
            <a:pPr marL="274320" lvl="1" indent="0">
              <a:buNone/>
            </a:pPr>
            <a:r>
              <a:rPr lang="en-AU" altLang="en-US" sz="2200" dirty="0">
                <a:solidFill>
                  <a:schemeClr val="accent1"/>
                </a:solidFill>
              </a:rPr>
              <a:t>Yesterday, I sat on the </a:t>
            </a:r>
            <a:r>
              <a:rPr lang="en-AU" altLang="en-US" sz="2200" u="sng" dirty="0">
                <a:solidFill>
                  <a:schemeClr val="accent1"/>
                </a:solidFill>
              </a:rPr>
              <a:t>bank</a:t>
            </a:r>
            <a:r>
              <a:rPr lang="en-AU" altLang="en-US" sz="2200" dirty="0">
                <a:solidFill>
                  <a:schemeClr val="accent1"/>
                </a:solidFill>
              </a:rPr>
              <a:t> and caught three fish.</a:t>
            </a:r>
            <a:endParaRPr lang="en-AU" altLang="en-US" sz="2200" u="sng" dirty="0">
              <a:solidFill>
                <a:schemeClr val="accent1"/>
              </a:solidFill>
            </a:endParaRPr>
          </a:p>
          <a:p>
            <a:pPr marL="274320" lvl="1" indent="0">
              <a:buNone/>
            </a:pPr>
            <a:r>
              <a:rPr lang="en-AU" altLang="en-US" sz="2200" dirty="0">
                <a:solidFill>
                  <a:schemeClr val="accent1"/>
                </a:solidFill>
              </a:rPr>
              <a:t>Yesterday I went to the </a:t>
            </a:r>
            <a:r>
              <a:rPr lang="en-AU" altLang="en-US" sz="2200" u="sng" dirty="0">
                <a:solidFill>
                  <a:schemeClr val="accent1"/>
                </a:solidFill>
              </a:rPr>
              <a:t>bank</a:t>
            </a:r>
            <a:r>
              <a:rPr lang="en-AU" altLang="en-US" sz="2200" dirty="0">
                <a:solidFill>
                  <a:schemeClr val="accent1"/>
                </a:solidFill>
              </a:rPr>
              <a:t> and deposited a cheque.</a:t>
            </a:r>
          </a:p>
          <a:p>
            <a:pPr marL="274320" lvl="1" indent="0">
              <a:buNone/>
            </a:pPr>
            <a:endParaRPr lang="de-DE" altLang="en-US" sz="2400" u="sng" dirty="0"/>
          </a:p>
          <a:p>
            <a:pPr marL="0" indent="0">
              <a:buNone/>
            </a:pPr>
            <a:r>
              <a:rPr lang="de-DE" altLang="en-US" sz="2400" b="1" dirty="0"/>
              <a:t>Syntactic ambiguity</a:t>
            </a:r>
            <a:r>
              <a:rPr lang="de-DE" altLang="en-US" sz="2400" dirty="0"/>
              <a:t> arises when there is more than one way to interpret the grammatical structure of a sentence.</a:t>
            </a:r>
            <a:br>
              <a:rPr lang="de-DE" altLang="en-US" sz="2400" dirty="0"/>
            </a:br>
            <a:endParaRPr lang="en-US" altLang="en-US" sz="2400" dirty="0"/>
          </a:p>
          <a:p>
            <a:pPr marL="274320" lvl="1" indent="0">
              <a:buNone/>
            </a:pPr>
            <a:r>
              <a:rPr lang="en-US" altLang="en-US" sz="2200" dirty="0">
                <a:solidFill>
                  <a:schemeClr val="accent1"/>
                </a:solidFill>
              </a:rPr>
              <a:t>Laurie calls her mother when she's alone. </a:t>
            </a:r>
          </a:p>
          <a:p>
            <a:pPr marL="274320" lvl="1" indent="0">
              <a:buNone/>
            </a:pPr>
            <a:r>
              <a:rPr lang="en-US" sz="2100" dirty="0">
                <a:solidFill>
                  <a:schemeClr val="accent1"/>
                </a:solidFill>
              </a:rPr>
              <a:t>Juvenile Court Tries Shooting Defendant</a:t>
            </a:r>
          </a:p>
          <a:p>
            <a:pPr marL="274320" lvl="1" indent="0">
              <a:buNone/>
            </a:pPr>
            <a:r>
              <a:rPr lang="en-US" sz="2100" dirty="0">
                <a:solidFill>
                  <a:schemeClr val="accent1"/>
                </a:solidFill>
              </a:rPr>
              <a:t>Squad Helps Dog Bite Victim</a:t>
            </a:r>
          </a:p>
          <a:p>
            <a:pPr marL="274320" lvl="1" indent="0">
              <a:buNone/>
            </a:pPr>
            <a:endParaRPr lang="en-US" altLang="en-US" sz="2200" dirty="0">
              <a:solidFill>
                <a:schemeClr val="accent1"/>
              </a:solidFill>
            </a:endParaRPr>
          </a:p>
          <a:p>
            <a:pPr marL="0" indent="0">
              <a:buNone/>
            </a:pPr>
            <a:r>
              <a:rPr lang="de-DE" altLang="en-US" sz="2400" b="1" dirty="0"/>
              <a:t>Referential ambiguity </a:t>
            </a:r>
            <a:r>
              <a:rPr lang="de-DE" altLang="en-US" sz="2400" dirty="0"/>
              <a:t>arises when it is unclear which thing or group is being referred to.</a:t>
            </a:r>
            <a:br>
              <a:rPr lang="de-DE" altLang="en-US" sz="2400" dirty="0"/>
            </a:br>
            <a:endParaRPr lang="de-DE" altLang="en-US" sz="2400" dirty="0"/>
          </a:p>
          <a:p>
            <a:pPr marL="274320" lvl="1" indent="0">
              <a:buNone/>
            </a:pPr>
            <a:r>
              <a:rPr lang="de-DE" altLang="en-US" sz="2200" dirty="0">
                <a:solidFill>
                  <a:schemeClr val="accent1"/>
                </a:solidFill>
              </a:rPr>
              <a:t>Everybody is coming to the party</a:t>
            </a:r>
            <a:r>
              <a:rPr lang="en-US" altLang="en-US" sz="2200" dirty="0">
                <a:solidFill>
                  <a:schemeClr val="accent1"/>
                </a:solidFill>
              </a:rPr>
              <a:t>. </a:t>
            </a:r>
            <a:endParaRPr lang="en-AU" altLang="en-US" sz="2400" dirty="0"/>
          </a:p>
        </p:txBody>
      </p:sp>
    </p:spTree>
    <p:extLst>
      <p:ext uri="{BB962C8B-B14F-4D97-AF65-F5344CB8AC3E}">
        <p14:creationId xmlns:p14="http://schemas.microsoft.com/office/powerpoint/2010/main" val="98876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 Equivocation</a:t>
            </a:r>
          </a:p>
        </p:txBody>
      </p:sp>
      <p:sp>
        <p:nvSpPr>
          <p:cNvPr id="4" name="Text Box 5">
            <a:extLst>
              <a:ext uri="{FF2B5EF4-FFF2-40B4-BE49-F238E27FC236}">
                <a16:creationId xmlns:a16="http://schemas.microsoft.com/office/drawing/2014/main" id="{E63734EE-A47F-119E-26BA-81099AF3F732}"/>
              </a:ext>
            </a:extLst>
          </p:cNvPr>
          <p:cNvSpPr txBox="1">
            <a:spLocks/>
          </p:cNvSpPr>
          <p:nvPr/>
        </p:nvSpPr>
        <p:spPr bwMode="auto">
          <a:xfrm>
            <a:off x="1349683" y="4821690"/>
            <a:ext cx="9492633" cy="954107"/>
          </a:xfrm>
          <a:custGeom>
            <a:avLst/>
            <a:gdLst>
              <a:gd name="connsiteX0" fmla="*/ 0 w 9492633"/>
              <a:gd name="connsiteY0" fmla="*/ 0 h 954107"/>
              <a:gd name="connsiteX1" fmla="*/ 583119 w 9492633"/>
              <a:gd name="connsiteY1" fmla="*/ 0 h 954107"/>
              <a:gd name="connsiteX2" fmla="*/ 976385 w 9492633"/>
              <a:gd name="connsiteY2" fmla="*/ 0 h 954107"/>
              <a:gd name="connsiteX3" fmla="*/ 1654430 w 9492633"/>
              <a:gd name="connsiteY3" fmla="*/ 0 h 954107"/>
              <a:gd name="connsiteX4" fmla="*/ 2332476 w 9492633"/>
              <a:gd name="connsiteY4" fmla="*/ 0 h 954107"/>
              <a:gd name="connsiteX5" fmla="*/ 3105447 w 9492633"/>
              <a:gd name="connsiteY5" fmla="*/ 0 h 954107"/>
              <a:gd name="connsiteX6" fmla="*/ 3688566 w 9492633"/>
              <a:gd name="connsiteY6" fmla="*/ 0 h 954107"/>
              <a:gd name="connsiteX7" fmla="*/ 4556464 w 9492633"/>
              <a:gd name="connsiteY7" fmla="*/ 0 h 954107"/>
              <a:gd name="connsiteX8" fmla="*/ 5139583 w 9492633"/>
              <a:gd name="connsiteY8" fmla="*/ 0 h 954107"/>
              <a:gd name="connsiteX9" fmla="*/ 5722702 w 9492633"/>
              <a:gd name="connsiteY9" fmla="*/ 0 h 954107"/>
              <a:gd name="connsiteX10" fmla="*/ 6115968 w 9492633"/>
              <a:gd name="connsiteY10" fmla="*/ 0 h 954107"/>
              <a:gd name="connsiteX11" fmla="*/ 6604160 w 9492633"/>
              <a:gd name="connsiteY11" fmla="*/ 0 h 954107"/>
              <a:gd name="connsiteX12" fmla="*/ 7282206 w 9492633"/>
              <a:gd name="connsiteY12" fmla="*/ 0 h 954107"/>
              <a:gd name="connsiteX13" fmla="*/ 7960251 w 9492633"/>
              <a:gd name="connsiteY13" fmla="*/ 0 h 954107"/>
              <a:gd name="connsiteX14" fmla="*/ 8448443 w 9492633"/>
              <a:gd name="connsiteY14" fmla="*/ 0 h 954107"/>
              <a:gd name="connsiteX15" fmla="*/ 9492633 w 9492633"/>
              <a:gd name="connsiteY15" fmla="*/ 0 h 954107"/>
              <a:gd name="connsiteX16" fmla="*/ 9492633 w 9492633"/>
              <a:gd name="connsiteY16" fmla="*/ 486595 h 954107"/>
              <a:gd name="connsiteX17" fmla="*/ 9492633 w 9492633"/>
              <a:gd name="connsiteY17" fmla="*/ 954107 h 954107"/>
              <a:gd name="connsiteX18" fmla="*/ 8719661 w 9492633"/>
              <a:gd name="connsiteY18" fmla="*/ 954107 h 954107"/>
              <a:gd name="connsiteX19" fmla="*/ 7946690 w 9492633"/>
              <a:gd name="connsiteY19" fmla="*/ 954107 h 954107"/>
              <a:gd name="connsiteX20" fmla="*/ 7078792 w 9492633"/>
              <a:gd name="connsiteY20" fmla="*/ 954107 h 954107"/>
              <a:gd name="connsiteX21" fmla="*/ 6400747 w 9492633"/>
              <a:gd name="connsiteY21" fmla="*/ 954107 h 954107"/>
              <a:gd name="connsiteX22" fmla="*/ 5722702 w 9492633"/>
              <a:gd name="connsiteY22" fmla="*/ 954107 h 954107"/>
              <a:gd name="connsiteX23" fmla="*/ 5139583 w 9492633"/>
              <a:gd name="connsiteY23" fmla="*/ 954107 h 954107"/>
              <a:gd name="connsiteX24" fmla="*/ 4366611 w 9492633"/>
              <a:gd name="connsiteY24" fmla="*/ 954107 h 954107"/>
              <a:gd name="connsiteX25" fmla="*/ 3973345 w 9492633"/>
              <a:gd name="connsiteY25" fmla="*/ 954107 h 954107"/>
              <a:gd name="connsiteX26" fmla="*/ 3390226 w 9492633"/>
              <a:gd name="connsiteY26" fmla="*/ 954107 h 954107"/>
              <a:gd name="connsiteX27" fmla="*/ 2617255 w 9492633"/>
              <a:gd name="connsiteY27" fmla="*/ 954107 h 954107"/>
              <a:gd name="connsiteX28" fmla="*/ 2223988 w 9492633"/>
              <a:gd name="connsiteY28" fmla="*/ 954107 h 954107"/>
              <a:gd name="connsiteX29" fmla="*/ 1451017 w 9492633"/>
              <a:gd name="connsiteY29" fmla="*/ 954107 h 954107"/>
              <a:gd name="connsiteX30" fmla="*/ 1057751 w 9492633"/>
              <a:gd name="connsiteY30" fmla="*/ 954107 h 954107"/>
              <a:gd name="connsiteX31" fmla="*/ 664484 w 9492633"/>
              <a:gd name="connsiteY31" fmla="*/ 954107 h 954107"/>
              <a:gd name="connsiteX32" fmla="*/ 0 w 9492633"/>
              <a:gd name="connsiteY32" fmla="*/ 954107 h 954107"/>
              <a:gd name="connsiteX33" fmla="*/ 0 w 9492633"/>
              <a:gd name="connsiteY33" fmla="*/ 496136 h 954107"/>
              <a:gd name="connsiteX34" fmla="*/ 0 w 9492633"/>
              <a:gd name="connsiteY34"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492633" h="954107" extrusionOk="0">
                <a:moveTo>
                  <a:pt x="0" y="0"/>
                </a:moveTo>
                <a:cubicBezTo>
                  <a:pt x="227928" y="-11400"/>
                  <a:pt x="340990" y="-26190"/>
                  <a:pt x="583119" y="0"/>
                </a:cubicBezTo>
                <a:cubicBezTo>
                  <a:pt x="825248" y="26190"/>
                  <a:pt x="808959" y="9500"/>
                  <a:pt x="976385" y="0"/>
                </a:cubicBezTo>
                <a:cubicBezTo>
                  <a:pt x="1143811" y="-9500"/>
                  <a:pt x="1360955" y="18787"/>
                  <a:pt x="1654430" y="0"/>
                </a:cubicBezTo>
                <a:cubicBezTo>
                  <a:pt x="1947906" y="-18787"/>
                  <a:pt x="2139238" y="27781"/>
                  <a:pt x="2332476" y="0"/>
                </a:cubicBezTo>
                <a:cubicBezTo>
                  <a:pt x="2525714" y="-27781"/>
                  <a:pt x="2885139" y="513"/>
                  <a:pt x="3105447" y="0"/>
                </a:cubicBezTo>
                <a:cubicBezTo>
                  <a:pt x="3325755" y="-513"/>
                  <a:pt x="3471660" y="-1701"/>
                  <a:pt x="3688566" y="0"/>
                </a:cubicBezTo>
                <a:cubicBezTo>
                  <a:pt x="3905472" y="1701"/>
                  <a:pt x="4361702" y="37735"/>
                  <a:pt x="4556464" y="0"/>
                </a:cubicBezTo>
                <a:cubicBezTo>
                  <a:pt x="4751226" y="-37735"/>
                  <a:pt x="4943492" y="23074"/>
                  <a:pt x="5139583" y="0"/>
                </a:cubicBezTo>
                <a:cubicBezTo>
                  <a:pt x="5335674" y="-23074"/>
                  <a:pt x="5605094" y="-27306"/>
                  <a:pt x="5722702" y="0"/>
                </a:cubicBezTo>
                <a:cubicBezTo>
                  <a:pt x="5840310" y="27306"/>
                  <a:pt x="6019395" y="14133"/>
                  <a:pt x="6115968" y="0"/>
                </a:cubicBezTo>
                <a:cubicBezTo>
                  <a:pt x="6212541" y="-14133"/>
                  <a:pt x="6375177" y="5631"/>
                  <a:pt x="6604160" y="0"/>
                </a:cubicBezTo>
                <a:cubicBezTo>
                  <a:pt x="6833143" y="-5631"/>
                  <a:pt x="7004215" y="18235"/>
                  <a:pt x="7282206" y="0"/>
                </a:cubicBezTo>
                <a:cubicBezTo>
                  <a:pt x="7560197" y="-18235"/>
                  <a:pt x="7770220" y="23828"/>
                  <a:pt x="7960251" y="0"/>
                </a:cubicBezTo>
                <a:cubicBezTo>
                  <a:pt x="8150283" y="-23828"/>
                  <a:pt x="8232299" y="19341"/>
                  <a:pt x="8448443" y="0"/>
                </a:cubicBezTo>
                <a:cubicBezTo>
                  <a:pt x="8664587" y="-19341"/>
                  <a:pt x="9041835" y="34395"/>
                  <a:pt x="9492633" y="0"/>
                </a:cubicBezTo>
                <a:cubicBezTo>
                  <a:pt x="9475804" y="242801"/>
                  <a:pt x="9501998" y="368355"/>
                  <a:pt x="9492633" y="486595"/>
                </a:cubicBezTo>
                <a:cubicBezTo>
                  <a:pt x="9483268" y="604835"/>
                  <a:pt x="9483959" y="723676"/>
                  <a:pt x="9492633" y="954107"/>
                </a:cubicBezTo>
                <a:cubicBezTo>
                  <a:pt x="9243889" y="972313"/>
                  <a:pt x="8951938" y="966881"/>
                  <a:pt x="8719661" y="954107"/>
                </a:cubicBezTo>
                <a:cubicBezTo>
                  <a:pt x="8487384" y="941333"/>
                  <a:pt x="8226368" y="955246"/>
                  <a:pt x="7946690" y="954107"/>
                </a:cubicBezTo>
                <a:cubicBezTo>
                  <a:pt x="7667012" y="952968"/>
                  <a:pt x="7289167" y="931589"/>
                  <a:pt x="7078792" y="954107"/>
                </a:cubicBezTo>
                <a:cubicBezTo>
                  <a:pt x="6868417" y="976625"/>
                  <a:pt x="6586485" y="945251"/>
                  <a:pt x="6400747" y="954107"/>
                </a:cubicBezTo>
                <a:cubicBezTo>
                  <a:pt x="6215010" y="962963"/>
                  <a:pt x="6006508" y="972360"/>
                  <a:pt x="5722702" y="954107"/>
                </a:cubicBezTo>
                <a:cubicBezTo>
                  <a:pt x="5438897" y="935854"/>
                  <a:pt x="5377639" y="925690"/>
                  <a:pt x="5139583" y="954107"/>
                </a:cubicBezTo>
                <a:cubicBezTo>
                  <a:pt x="4901527" y="982524"/>
                  <a:pt x="4557831" y="960584"/>
                  <a:pt x="4366611" y="954107"/>
                </a:cubicBezTo>
                <a:cubicBezTo>
                  <a:pt x="4175391" y="947630"/>
                  <a:pt x="4069307" y="945576"/>
                  <a:pt x="3973345" y="954107"/>
                </a:cubicBezTo>
                <a:cubicBezTo>
                  <a:pt x="3877383" y="962638"/>
                  <a:pt x="3581272" y="938268"/>
                  <a:pt x="3390226" y="954107"/>
                </a:cubicBezTo>
                <a:cubicBezTo>
                  <a:pt x="3199180" y="969946"/>
                  <a:pt x="2902290" y="978466"/>
                  <a:pt x="2617255" y="954107"/>
                </a:cubicBezTo>
                <a:cubicBezTo>
                  <a:pt x="2332220" y="929748"/>
                  <a:pt x="2314184" y="960910"/>
                  <a:pt x="2223988" y="954107"/>
                </a:cubicBezTo>
                <a:cubicBezTo>
                  <a:pt x="2133792" y="947304"/>
                  <a:pt x="1671298" y="968805"/>
                  <a:pt x="1451017" y="954107"/>
                </a:cubicBezTo>
                <a:cubicBezTo>
                  <a:pt x="1230736" y="939409"/>
                  <a:pt x="1245840" y="960568"/>
                  <a:pt x="1057751" y="954107"/>
                </a:cubicBezTo>
                <a:cubicBezTo>
                  <a:pt x="869662" y="947646"/>
                  <a:pt x="797127" y="950125"/>
                  <a:pt x="664484" y="954107"/>
                </a:cubicBezTo>
                <a:cubicBezTo>
                  <a:pt x="531841" y="958089"/>
                  <a:pt x="271910" y="984338"/>
                  <a:pt x="0" y="954107"/>
                </a:cubicBezTo>
                <a:cubicBezTo>
                  <a:pt x="-12250" y="860556"/>
                  <a:pt x="10897" y="607233"/>
                  <a:pt x="0" y="496136"/>
                </a:cubicBezTo>
                <a:cubicBezTo>
                  <a:pt x="-10897" y="385039"/>
                  <a:pt x="20839" y="186503"/>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1195457465">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pPr marL="0" lvl="1" indent="0">
              <a:spcBef>
                <a:spcPts val="375"/>
              </a:spcBef>
              <a:spcAft>
                <a:spcPts val="0"/>
              </a:spcAft>
              <a:buClr>
                <a:schemeClr val="lt1"/>
              </a:buClr>
              <a:buSzPts val="2200"/>
              <a:buNone/>
            </a:pPr>
            <a:r>
              <a:rPr lang="en-US" sz="2800" dirty="0">
                <a:solidFill>
                  <a:schemeClr val="tx1"/>
                </a:solidFill>
                <a:latin typeface="Avenir Book" panose="02000503020000020003" pitchFamily="2" charset="0"/>
              </a:rPr>
              <a:t>The use of </a:t>
            </a:r>
            <a:r>
              <a:rPr lang="en-US" sz="2800" dirty="0">
                <a:solidFill>
                  <a:srgbClr val="FF0000"/>
                </a:solidFill>
                <a:latin typeface="Avenir Book" panose="02000503020000020003" pitchFamily="2" charset="0"/>
              </a:rPr>
              <a:t>ambiguous language </a:t>
            </a:r>
            <a:r>
              <a:rPr lang="en-US" sz="2800" dirty="0">
                <a:solidFill>
                  <a:schemeClr val="tx1"/>
                </a:solidFill>
                <a:latin typeface="Avenir Book" panose="02000503020000020003" pitchFamily="2" charset="0"/>
              </a:rPr>
              <a:t>to intentionally or unintentionally </a:t>
            </a:r>
            <a:r>
              <a:rPr lang="en-US" sz="2800" dirty="0">
                <a:solidFill>
                  <a:srgbClr val="FF0000"/>
                </a:solidFill>
                <a:latin typeface="Avenir Book" panose="02000503020000020003" pitchFamily="2" charset="0"/>
              </a:rPr>
              <a:t>mislead</a:t>
            </a:r>
            <a:r>
              <a:rPr lang="en-US" sz="2800" dirty="0">
                <a:solidFill>
                  <a:schemeClr val="tx1"/>
                </a:solidFill>
                <a:latin typeface="Avenir Book" panose="02000503020000020003" pitchFamily="2" charset="0"/>
              </a:rPr>
              <a:t> the audience. </a:t>
            </a:r>
            <a:endParaRPr lang="en-US" sz="1400" dirty="0">
              <a:solidFill>
                <a:schemeClr val="tx1"/>
              </a:solidFill>
              <a:latin typeface="Avenir Book" panose="02000503020000020003" pitchFamily="2" charset="0"/>
            </a:endParaRPr>
          </a:p>
        </p:txBody>
      </p:sp>
      <p:sp>
        <p:nvSpPr>
          <p:cNvPr id="3" name="Content Placeholder 2">
            <a:extLst>
              <a:ext uri="{FF2B5EF4-FFF2-40B4-BE49-F238E27FC236}">
                <a16:creationId xmlns:a16="http://schemas.microsoft.com/office/drawing/2014/main" id="{B6262976-EAE5-E632-52F3-5FF040C2CFC2}"/>
              </a:ext>
            </a:extLst>
          </p:cNvPr>
          <p:cNvSpPr>
            <a:spLocks noGrp="1"/>
          </p:cNvSpPr>
          <p:nvPr>
            <p:ph idx="1"/>
          </p:nvPr>
        </p:nvSpPr>
        <p:spPr>
          <a:xfrm>
            <a:off x="838200" y="1825625"/>
            <a:ext cx="10515600" cy="4351338"/>
          </a:xfrm>
        </p:spPr>
        <p:txBody>
          <a:bodyPr>
            <a:normAutofit/>
          </a:bodyPr>
          <a:lstStyle/>
          <a:p>
            <a:pPr marL="0" indent="0">
              <a:buNone/>
            </a:pPr>
            <a:r>
              <a:rPr lang="en-AU" altLang="en-US" sz="2400" dirty="0"/>
              <a:t>Ambiguous language by itself isn’t a problem, because in many cases it will be clear what the intended meaning of a premise or conclusion is.</a:t>
            </a:r>
          </a:p>
          <a:p>
            <a:pPr marL="0" indent="0">
              <a:buNone/>
            </a:pPr>
            <a:endParaRPr lang="en-AU" altLang="en-US" sz="2400" dirty="0"/>
          </a:p>
          <a:p>
            <a:pPr marL="0" indent="0">
              <a:buNone/>
            </a:pPr>
            <a:r>
              <a:rPr lang="en-AU" altLang="en-US" sz="2400" dirty="0"/>
              <a:t>The problem arises when an argument </a:t>
            </a:r>
            <a:r>
              <a:rPr lang="en-AU" altLang="en-US" sz="2400" dirty="0">
                <a:solidFill>
                  <a:srgbClr val="FF0000"/>
                </a:solidFill>
              </a:rPr>
              <a:t>switches</a:t>
            </a:r>
            <a:r>
              <a:rPr lang="en-AU" altLang="en-US" sz="2400" dirty="0"/>
              <a:t> between different meanings of a word/sentence in a way which makes an unsound argument appear sound. This is </a:t>
            </a:r>
            <a:r>
              <a:rPr lang="en-AU" altLang="en-US" sz="2400" dirty="0">
                <a:solidFill>
                  <a:srgbClr val="FF0000"/>
                </a:solidFill>
              </a:rPr>
              <a:t>equivocation</a:t>
            </a:r>
            <a:r>
              <a:rPr lang="en-AU" altLang="en-US" sz="2400" dirty="0"/>
              <a:t>:</a:t>
            </a:r>
          </a:p>
        </p:txBody>
      </p:sp>
    </p:spTree>
    <p:extLst>
      <p:ext uri="{BB962C8B-B14F-4D97-AF65-F5344CB8AC3E}">
        <p14:creationId xmlns:p14="http://schemas.microsoft.com/office/powerpoint/2010/main" val="104311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59F6-6F82-4245-A9C1-328BFE12234E}"/>
              </a:ext>
            </a:extLst>
          </p:cNvPr>
          <p:cNvSpPr>
            <a:spLocks noGrp="1"/>
          </p:cNvSpPr>
          <p:nvPr>
            <p:ph type="title"/>
          </p:nvPr>
        </p:nvSpPr>
        <p:spPr/>
        <p:txBody>
          <a:bodyPr/>
          <a:lstStyle/>
          <a:p>
            <a:r>
              <a:rPr lang="en-AU" dirty="0"/>
              <a:t>(5) Equivocation</a:t>
            </a:r>
          </a:p>
        </p:txBody>
      </p:sp>
      <p:sp>
        <p:nvSpPr>
          <p:cNvPr id="3" name="Content Placeholder 2">
            <a:extLst>
              <a:ext uri="{FF2B5EF4-FFF2-40B4-BE49-F238E27FC236}">
                <a16:creationId xmlns:a16="http://schemas.microsoft.com/office/drawing/2014/main" id="{038CADF7-0F03-47A4-A823-4870CDCF0493}"/>
              </a:ext>
            </a:extLst>
          </p:cNvPr>
          <p:cNvSpPr>
            <a:spLocks noGrp="1"/>
          </p:cNvSpPr>
          <p:nvPr>
            <p:ph idx="1"/>
          </p:nvPr>
        </p:nvSpPr>
        <p:spPr>
          <a:xfrm>
            <a:off x="3239589" y="1939835"/>
            <a:ext cx="6648704" cy="4372356"/>
          </a:xfrm>
        </p:spPr>
        <p:txBody>
          <a:bodyPr>
            <a:normAutofit/>
          </a:bodyPr>
          <a:lstStyle/>
          <a:p>
            <a:pPr marL="0" indent="0">
              <a:buNone/>
            </a:pPr>
            <a:r>
              <a:rPr lang="en-AU" sz="2400" b="1" dirty="0"/>
              <a:t>Here’s an obvious example:</a:t>
            </a:r>
          </a:p>
          <a:p>
            <a:pPr marL="342900" indent="-342900">
              <a:buFont typeface="+mj-lt"/>
              <a:buAutoNum type="arabicPeriod"/>
            </a:pPr>
            <a:r>
              <a:rPr lang="en-AU" sz="2400" dirty="0"/>
              <a:t>Nicole Kidman is a star.</a:t>
            </a:r>
          </a:p>
          <a:p>
            <a:pPr marL="342900" indent="-342900">
              <a:buFont typeface="+mj-lt"/>
              <a:buAutoNum type="arabicPeriod"/>
            </a:pPr>
            <a:r>
              <a:rPr lang="en-AU" sz="2400" dirty="0"/>
              <a:t>Stars are enormous balls of hydrogen gas kept burning by nuclear reactions.</a:t>
            </a:r>
          </a:p>
          <a:p>
            <a:pPr marL="0" indent="0">
              <a:buNone/>
            </a:pPr>
            <a:r>
              <a:rPr lang="en-AU" sz="2400" b="1" dirty="0">
                <a:solidFill>
                  <a:schemeClr val="accent2">
                    <a:lumMod val="75000"/>
                  </a:schemeClr>
                </a:solidFill>
              </a:rPr>
              <a:t>Therefore, </a:t>
            </a:r>
          </a:p>
          <a:p>
            <a:pPr marL="0" indent="0">
              <a:buNone/>
            </a:pPr>
            <a:r>
              <a:rPr lang="en-AU" sz="2400" dirty="0">
                <a:solidFill>
                  <a:schemeClr val="accent2">
                    <a:lumMod val="75000"/>
                  </a:schemeClr>
                </a:solidFill>
              </a:rPr>
              <a:t>C:</a:t>
            </a:r>
            <a:r>
              <a:rPr lang="en-AU" sz="2400" dirty="0">
                <a:solidFill>
                  <a:schemeClr val="accent2"/>
                </a:solidFill>
              </a:rPr>
              <a:t> </a:t>
            </a:r>
            <a:r>
              <a:rPr lang="en-AU" sz="2400" dirty="0"/>
              <a:t>Nicole Kidman is an enormous ball of hydrogen gas kept burning by nuclear reactions. </a:t>
            </a:r>
          </a:p>
        </p:txBody>
      </p:sp>
      <p:pic>
        <p:nvPicPr>
          <p:cNvPr id="5" name="Picture 4" descr="A person wearing a black shirt&#10;&#10;Description automatically generated">
            <a:extLst>
              <a:ext uri="{FF2B5EF4-FFF2-40B4-BE49-F238E27FC236}">
                <a16:creationId xmlns:a16="http://schemas.microsoft.com/office/drawing/2014/main" id="{7DC8DCEE-2CC8-406F-9B5C-CF513BB27E70}"/>
              </a:ext>
            </a:extLst>
          </p:cNvPr>
          <p:cNvPicPr>
            <a:picLocks noChangeAspect="1"/>
          </p:cNvPicPr>
          <p:nvPr/>
        </p:nvPicPr>
        <p:blipFill rotWithShape="1">
          <a:blip r:embed="rId3">
            <a:extLst>
              <a:ext uri="{28A0092B-C50C-407E-A947-70E740481C1C}">
                <a14:useLocalDpi xmlns:a14="http://schemas.microsoft.com/office/drawing/2010/main" val="0"/>
              </a:ext>
            </a:extLst>
          </a:blip>
          <a:srcRect l="16111" r="18332"/>
          <a:stretch/>
        </p:blipFill>
        <p:spPr>
          <a:xfrm>
            <a:off x="608439" y="1691322"/>
            <a:ext cx="2397760" cy="2194560"/>
          </a:xfrm>
          <a:prstGeom prst="rect">
            <a:avLst/>
          </a:prstGeom>
        </p:spPr>
      </p:pic>
      <p:pic>
        <p:nvPicPr>
          <p:cNvPr id="7" name="Picture 6" descr="A sky filled with stars&#10;&#10;Description automatically generated">
            <a:extLst>
              <a:ext uri="{FF2B5EF4-FFF2-40B4-BE49-F238E27FC236}">
                <a16:creationId xmlns:a16="http://schemas.microsoft.com/office/drawing/2014/main" id="{9536DFED-C244-4638-B096-04972182CCB8}"/>
              </a:ext>
            </a:extLst>
          </p:cNvPr>
          <p:cNvPicPr>
            <a:picLocks noChangeAspect="1"/>
          </p:cNvPicPr>
          <p:nvPr/>
        </p:nvPicPr>
        <p:blipFill rotWithShape="1">
          <a:blip r:embed="rId4">
            <a:extLst>
              <a:ext uri="{28A0092B-C50C-407E-A947-70E740481C1C}">
                <a14:useLocalDpi xmlns:a14="http://schemas.microsoft.com/office/drawing/2010/main" val="0"/>
              </a:ext>
            </a:extLst>
          </a:blip>
          <a:srcRect l="16406" r="23177" b="12886"/>
          <a:stretch/>
        </p:blipFill>
        <p:spPr>
          <a:xfrm>
            <a:off x="608439" y="3926522"/>
            <a:ext cx="2397760" cy="2194560"/>
          </a:xfrm>
          <a:prstGeom prst="rect">
            <a:avLst/>
          </a:prstGeom>
        </p:spPr>
      </p:pic>
    </p:spTree>
    <p:extLst>
      <p:ext uri="{BB962C8B-B14F-4D97-AF65-F5344CB8AC3E}">
        <p14:creationId xmlns:p14="http://schemas.microsoft.com/office/powerpoint/2010/main" val="110651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D79E-6CBD-A893-DCAB-3AFBEA1764C7}"/>
              </a:ext>
            </a:extLst>
          </p:cNvPr>
          <p:cNvSpPr>
            <a:spLocks noGrp="1"/>
          </p:cNvSpPr>
          <p:nvPr>
            <p:ph type="title"/>
          </p:nvPr>
        </p:nvSpPr>
        <p:spPr/>
        <p:txBody>
          <a:bodyPr/>
          <a:lstStyle/>
          <a:p>
            <a:r>
              <a:rPr lang="en-AU" dirty="0"/>
              <a:t>Review Quiz!</a:t>
            </a:r>
          </a:p>
        </p:txBody>
      </p:sp>
    </p:spTree>
    <p:extLst>
      <p:ext uri="{BB962C8B-B14F-4D97-AF65-F5344CB8AC3E}">
        <p14:creationId xmlns:p14="http://schemas.microsoft.com/office/powerpoint/2010/main" val="118623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(5) Equivocation</a:t>
            </a:r>
          </a:p>
        </p:txBody>
      </p:sp>
      <p:sp>
        <p:nvSpPr>
          <p:cNvPr id="3" name="Content Placeholder 2"/>
          <p:cNvSpPr>
            <a:spLocks noGrp="1"/>
          </p:cNvSpPr>
          <p:nvPr>
            <p:ph idx="1"/>
          </p:nvPr>
        </p:nvSpPr>
        <p:spPr/>
        <p:txBody>
          <a:bodyPr>
            <a:noAutofit/>
          </a:bodyPr>
          <a:lstStyle/>
          <a:p>
            <a:pPr marL="0" indent="0">
              <a:buNone/>
            </a:pPr>
            <a:r>
              <a:rPr lang="en-AU" sz="2000" b="1" dirty="0"/>
              <a:t>More examples:</a:t>
            </a:r>
          </a:p>
          <a:p>
            <a:pPr marL="0" indent="0">
              <a:buNone/>
            </a:pPr>
            <a:endParaRPr lang="en-AU" sz="2000" dirty="0"/>
          </a:p>
          <a:p>
            <a:pPr marL="0" indent="0">
              <a:buNone/>
            </a:pPr>
            <a:r>
              <a:rPr lang="en-AU" sz="2000" dirty="0"/>
              <a:t>P1. The priest told me I should have faith.</a:t>
            </a:r>
          </a:p>
          <a:p>
            <a:pPr marL="0" indent="0">
              <a:buNone/>
            </a:pPr>
            <a:r>
              <a:rPr lang="en-AU" sz="2000" dirty="0"/>
              <a:t>P2. I have faith that my son will do well in school this year.</a:t>
            </a:r>
          </a:p>
          <a:p>
            <a:pPr marL="0" indent="0">
              <a:buNone/>
            </a:pPr>
            <a:r>
              <a:rPr lang="en-AU" sz="2000" dirty="0"/>
              <a:t>Therefore,</a:t>
            </a:r>
          </a:p>
          <a:p>
            <a:pPr marL="0" indent="0">
              <a:buNone/>
            </a:pPr>
            <a:r>
              <a:rPr lang="en-AU" sz="2000" dirty="0"/>
              <a:t>C. The priest should be happy with me.</a:t>
            </a:r>
          </a:p>
          <a:p>
            <a:endParaRPr lang="en-AU" sz="2000" dirty="0"/>
          </a:p>
          <a:p>
            <a:pPr marL="0" indent="0" eaLnBrk="0" fontAlgn="base" hangingPunct="0">
              <a:lnSpc>
                <a:spcPct val="100000"/>
              </a:lnSpc>
              <a:spcBef>
                <a:spcPct val="0"/>
              </a:spcBef>
              <a:spcAft>
                <a:spcPct val="0"/>
              </a:spcAft>
              <a:buNone/>
            </a:pPr>
            <a:r>
              <a:rPr lang="en-US" altLang="en-US" sz="2000" dirty="0">
                <a:solidFill>
                  <a:srgbClr val="222222"/>
                </a:solidFill>
              </a:rPr>
              <a:t>P1. A feather is light.</a:t>
            </a:r>
          </a:p>
          <a:p>
            <a:pPr marL="0" lvl="1" indent="0" eaLnBrk="0" fontAlgn="base" hangingPunct="0">
              <a:lnSpc>
                <a:spcPct val="100000"/>
              </a:lnSpc>
              <a:spcBef>
                <a:spcPct val="0"/>
              </a:spcBef>
              <a:spcAft>
                <a:spcPct val="0"/>
              </a:spcAft>
              <a:buNone/>
            </a:pPr>
            <a:r>
              <a:rPr lang="en-US" altLang="en-US" sz="2000" dirty="0">
                <a:solidFill>
                  <a:srgbClr val="222222"/>
                </a:solidFill>
                <a:cs typeface="Arial" panose="020B0604020202020204" pitchFamily="34" charset="0"/>
              </a:rPr>
              <a:t>P2. What is light cannot be dark.</a:t>
            </a:r>
          </a:p>
          <a:p>
            <a:pPr marL="0" lvl="1" indent="0" eaLnBrk="0" fontAlgn="base" hangingPunct="0">
              <a:lnSpc>
                <a:spcPct val="100000"/>
              </a:lnSpc>
              <a:spcBef>
                <a:spcPct val="0"/>
              </a:spcBef>
              <a:spcAft>
                <a:spcPct val="0"/>
              </a:spcAft>
              <a:buNone/>
            </a:pPr>
            <a:r>
              <a:rPr lang="en-US" altLang="en-US" sz="2000" dirty="0">
                <a:solidFill>
                  <a:srgbClr val="222222"/>
                </a:solidFill>
                <a:cs typeface="Arial" panose="020B0604020202020204" pitchFamily="34" charset="0"/>
              </a:rPr>
              <a:t>Therefore, </a:t>
            </a:r>
          </a:p>
          <a:p>
            <a:pPr marL="0" lvl="1" indent="0" eaLnBrk="0" fontAlgn="base" hangingPunct="0">
              <a:lnSpc>
                <a:spcPct val="100000"/>
              </a:lnSpc>
              <a:spcBef>
                <a:spcPct val="0"/>
              </a:spcBef>
              <a:spcAft>
                <a:spcPct val="0"/>
              </a:spcAft>
              <a:buNone/>
            </a:pPr>
            <a:r>
              <a:rPr lang="en-US" altLang="en-US" sz="2000" dirty="0">
                <a:solidFill>
                  <a:srgbClr val="222222"/>
                </a:solidFill>
                <a:cs typeface="Arial" panose="020B0604020202020204" pitchFamily="34" charset="0"/>
              </a:rPr>
              <a:t>C. A feather cannot be dark.</a:t>
            </a:r>
          </a:p>
          <a:p>
            <a:pPr marL="0" indent="0" eaLnBrk="0" fontAlgn="base" hangingPunct="0">
              <a:lnSpc>
                <a:spcPct val="100000"/>
              </a:lnSpc>
              <a:spcBef>
                <a:spcPct val="0"/>
              </a:spcBef>
              <a:spcAft>
                <a:spcPct val="0"/>
              </a:spcAft>
              <a:buNone/>
            </a:pPr>
            <a:endParaRPr lang="en-US" altLang="en-US" sz="2000" dirty="0"/>
          </a:p>
        </p:txBody>
      </p:sp>
    </p:spTree>
    <p:extLst>
      <p:ext uri="{BB962C8B-B14F-4D97-AF65-F5344CB8AC3E}">
        <p14:creationId xmlns:p14="http://schemas.microsoft.com/office/powerpoint/2010/main" val="247162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E657-8983-4994-AE83-60FEB0511611}"/>
              </a:ext>
            </a:extLst>
          </p:cNvPr>
          <p:cNvSpPr>
            <a:spLocks noGrp="1"/>
          </p:cNvSpPr>
          <p:nvPr>
            <p:ph type="title"/>
          </p:nvPr>
        </p:nvSpPr>
        <p:spPr/>
        <p:txBody>
          <a:bodyPr/>
          <a:lstStyle/>
          <a:p>
            <a:r>
              <a:rPr lang="en-AU" dirty="0"/>
              <a:t>(5) Equivocation</a:t>
            </a:r>
          </a:p>
        </p:txBody>
      </p:sp>
      <p:sp>
        <p:nvSpPr>
          <p:cNvPr id="3" name="Content Placeholder 2">
            <a:extLst>
              <a:ext uri="{FF2B5EF4-FFF2-40B4-BE49-F238E27FC236}">
                <a16:creationId xmlns:a16="http://schemas.microsoft.com/office/drawing/2014/main" id="{98E2FE87-CF1F-45D2-9E7D-C2888C12F99F}"/>
              </a:ext>
            </a:extLst>
          </p:cNvPr>
          <p:cNvSpPr>
            <a:spLocks noGrp="1"/>
          </p:cNvSpPr>
          <p:nvPr>
            <p:ph idx="1"/>
          </p:nvPr>
        </p:nvSpPr>
        <p:spPr/>
        <p:txBody>
          <a:bodyPr>
            <a:normAutofit/>
          </a:bodyPr>
          <a:lstStyle/>
          <a:p>
            <a:pPr marL="0" indent="0">
              <a:buNone/>
            </a:pPr>
            <a:r>
              <a:rPr lang="en-US" altLang="en-US" b="1" dirty="0">
                <a:solidFill>
                  <a:srgbClr val="FF0000"/>
                </a:solidFill>
              </a:rPr>
              <a:t>Equivocations can be very subtle</a:t>
            </a:r>
            <a:r>
              <a:rPr lang="en-US" altLang="en-US" dirty="0"/>
              <a:t>, and a person may not realize that they are using the same term in two different senses. </a:t>
            </a:r>
          </a:p>
          <a:p>
            <a:pPr marL="0" indent="0">
              <a:buNone/>
            </a:pPr>
            <a:r>
              <a:rPr lang="en-US" altLang="en-US" dirty="0"/>
              <a:t>There can be </a:t>
            </a:r>
            <a:r>
              <a:rPr lang="en-US" altLang="en-US" b="1" dirty="0">
                <a:solidFill>
                  <a:srgbClr val="FF0000"/>
                </a:solidFill>
              </a:rPr>
              <a:t>real disagreement</a:t>
            </a:r>
            <a:r>
              <a:rPr lang="en-US" altLang="en-US" b="1" dirty="0"/>
              <a:t> </a:t>
            </a:r>
            <a:r>
              <a:rPr lang="en-US" altLang="en-US" dirty="0"/>
              <a:t>as to whether an argument involves an equivocation at all. </a:t>
            </a:r>
          </a:p>
          <a:p>
            <a:pPr marL="0" indent="0">
              <a:buNone/>
            </a:pPr>
            <a:r>
              <a:rPr lang="en-US" altLang="en-US" dirty="0"/>
              <a:t>But that’s also why discovering an equivocation can mean </a:t>
            </a:r>
            <a:r>
              <a:rPr lang="en-US" altLang="en-US" b="1" dirty="0">
                <a:solidFill>
                  <a:srgbClr val="FF0000"/>
                </a:solidFill>
              </a:rPr>
              <a:t>real progress</a:t>
            </a:r>
            <a:r>
              <a:rPr lang="en-US" altLang="en-US" dirty="0"/>
              <a:t>! </a:t>
            </a:r>
          </a:p>
        </p:txBody>
      </p:sp>
    </p:spTree>
    <p:extLst>
      <p:ext uri="{BB962C8B-B14F-4D97-AF65-F5344CB8AC3E}">
        <p14:creationId xmlns:p14="http://schemas.microsoft.com/office/powerpoint/2010/main" val="374387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A1BE-7CDB-4D68-BCD2-FC7ED08657AB}"/>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D4AAA7B4-1A65-41D7-89FB-588A9D80598C}"/>
              </a:ext>
            </a:extLst>
          </p:cNvPr>
          <p:cNvSpPr>
            <a:spLocks noGrp="1"/>
          </p:cNvSpPr>
          <p:nvPr>
            <p:ph idx="1"/>
          </p:nvPr>
        </p:nvSpPr>
        <p:spPr/>
        <p:txBody>
          <a:bodyPr>
            <a:normAutofit/>
          </a:bodyPr>
          <a:lstStyle/>
          <a:p>
            <a:pPr marL="0" indent="0">
              <a:spcBef>
                <a:spcPts val="1200"/>
              </a:spcBef>
              <a:buNone/>
            </a:pPr>
            <a:r>
              <a:rPr lang="en-AU" altLang="en-US" sz="2400" b="1" dirty="0">
                <a:solidFill>
                  <a:schemeClr val="accent1"/>
                </a:solidFill>
              </a:rPr>
              <a:t>1.</a:t>
            </a:r>
            <a:r>
              <a:rPr lang="en-AU" altLang="en-US" sz="2400" dirty="0">
                <a:solidFill>
                  <a:schemeClr val="accent1"/>
                </a:solidFill>
              </a:rPr>
              <a:t> </a:t>
            </a:r>
            <a:r>
              <a:rPr lang="en-AU" altLang="en-US" sz="2400" b="1" dirty="0">
                <a:solidFill>
                  <a:schemeClr val="accent1"/>
                </a:solidFill>
              </a:rPr>
              <a:t>Laws</a:t>
            </a:r>
            <a:r>
              <a:rPr lang="en-AU" altLang="en-US" sz="2400" dirty="0">
                <a:solidFill>
                  <a:schemeClr val="accent1"/>
                </a:solidFill>
              </a:rPr>
              <a:t> can only be created by a </a:t>
            </a:r>
            <a:r>
              <a:rPr lang="en-AU" altLang="en-US" sz="2400" b="1" dirty="0">
                <a:solidFill>
                  <a:schemeClr val="accent1"/>
                </a:solidFill>
              </a:rPr>
              <a:t>law-maker</a:t>
            </a:r>
            <a:r>
              <a:rPr lang="en-AU" altLang="en-US" sz="2400" dirty="0">
                <a:solidFill>
                  <a:schemeClr val="accent1"/>
                </a:solidFill>
              </a:rPr>
              <a:t>.</a:t>
            </a:r>
          </a:p>
          <a:p>
            <a:pPr marL="0" indent="0">
              <a:spcBef>
                <a:spcPts val="1200"/>
              </a:spcBef>
              <a:buNone/>
            </a:pPr>
            <a:r>
              <a:rPr lang="en-AU" altLang="en-US" sz="2400" b="1" dirty="0">
                <a:solidFill>
                  <a:schemeClr val="accent1"/>
                </a:solidFill>
              </a:rPr>
              <a:t>2.</a:t>
            </a:r>
            <a:r>
              <a:rPr lang="en-AU" altLang="en-US" sz="2400" dirty="0">
                <a:solidFill>
                  <a:schemeClr val="accent1"/>
                </a:solidFill>
              </a:rPr>
              <a:t> There are many </a:t>
            </a:r>
            <a:r>
              <a:rPr lang="en-AU" altLang="en-US" sz="2400" b="1" dirty="0">
                <a:solidFill>
                  <a:schemeClr val="accent1"/>
                </a:solidFill>
              </a:rPr>
              <a:t>laws</a:t>
            </a:r>
            <a:r>
              <a:rPr lang="en-AU" altLang="en-US" sz="2400" dirty="0">
                <a:solidFill>
                  <a:schemeClr val="accent1"/>
                </a:solidFill>
              </a:rPr>
              <a:t> of nature.</a:t>
            </a:r>
          </a:p>
          <a:p>
            <a:pPr marL="0" indent="0">
              <a:spcBef>
                <a:spcPts val="1200"/>
              </a:spcBef>
              <a:buNone/>
            </a:pPr>
            <a:r>
              <a:rPr lang="en-AU" altLang="en-US" sz="2400" b="1" dirty="0">
                <a:solidFill>
                  <a:schemeClr val="accent1"/>
                </a:solidFill>
              </a:rPr>
              <a:t>Therefore:</a:t>
            </a:r>
          </a:p>
          <a:p>
            <a:pPr marL="0" indent="0">
              <a:spcBef>
                <a:spcPts val="1200"/>
              </a:spcBef>
              <a:buNone/>
            </a:pPr>
            <a:r>
              <a:rPr lang="en-AU" altLang="en-US" sz="2400" b="1" dirty="0">
                <a:solidFill>
                  <a:schemeClr val="accent1"/>
                </a:solidFill>
              </a:rPr>
              <a:t>C.</a:t>
            </a:r>
            <a:r>
              <a:rPr lang="en-AU" altLang="en-US" sz="2400" dirty="0">
                <a:solidFill>
                  <a:schemeClr val="accent1"/>
                </a:solidFill>
              </a:rPr>
              <a:t> There must be a </a:t>
            </a:r>
            <a:r>
              <a:rPr lang="en-AU" altLang="en-US" sz="2400" b="1" dirty="0">
                <a:solidFill>
                  <a:schemeClr val="accent1"/>
                </a:solidFill>
              </a:rPr>
              <a:t>law-maker</a:t>
            </a:r>
            <a:r>
              <a:rPr lang="en-AU" altLang="en-US" sz="2400" dirty="0">
                <a:solidFill>
                  <a:schemeClr val="accent1"/>
                </a:solidFill>
              </a:rPr>
              <a:t> (God) who created the </a:t>
            </a:r>
            <a:r>
              <a:rPr lang="en-AU" altLang="en-US" sz="2400" b="1" dirty="0">
                <a:solidFill>
                  <a:schemeClr val="accent1"/>
                </a:solidFill>
              </a:rPr>
              <a:t>laws</a:t>
            </a:r>
            <a:r>
              <a:rPr lang="en-AU" altLang="en-US" sz="2400" dirty="0">
                <a:solidFill>
                  <a:schemeClr val="accent1"/>
                </a:solidFill>
              </a:rPr>
              <a:t> of nature.</a:t>
            </a:r>
          </a:p>
          <a:p>
            <a:pPr marL="0" indent="0">
              <a:spcBef>
                <a:spcPts val="1200"/>
              </a:spcBef>
              <a:buNone/>
            </a:pPr>
            <a:endParaRPr lang="en-AU" altLang="en-US" sz="2400" dirty="0"/>
          </a:p>
          <a:p>
            <a:pPr marL="0" indent="0">
              <a:spcBef>
                <a:spcPts val="1200"/>
              </a:spcBef>
              <a:buNone/>
            </a:pPr>
            <a:r>
              <a:rPr lang="en-AU" altLang="en-US" sz="2400" dirty="0"/>
              <a:t>Which different meanings of “</a:t>
            </a:r>
            <a:r>
              <a:rPr lang="en-AU" altLang="en-US" sz="2400" b="1" dirty="0"/>
              <a:t>law</a:t>
            </a:r>
            <a:r>
              <a:rPr lang="en-AU" altLang="en-US" sz="2400" dirty="0"/>
              <a:t>” are being used here? Why is this a problem for the argument?</a:t>
            </a:r>
          </a:p>
          <a:p>
            <a:pPr marL="0" indent="0">
              <a:buNone/>
            </a:pPr>
            <a:endParaRPr lang="en-AU" dirty="0"/>
          </a:p>
        </p:txBody>
      </p:sp>
    </p:spTree>
    <p:extLst>
      <p:ext uri="{BB962C8B-B14F-4D97-AF65-F5344CB8AC3E}">
        <p14:creationId xmlns:p14="http://schemas.microsoft.com/office/powerpoint/2010/main" val="424667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A1BE-7CDB-4D68-BCD2-FC7ED08657AB}"/>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D4AAA7B4-1A65-41D7-89FB-588A9D80598C}"/>
              </a:ext>
            </a:extLst>
          </p:cNvPr>
          <p:cNvSpPr>
            <a:spLocks noGrp="1"/>
          </p:cNvSpPr>
          <p:nvPr>
            <p:ph sz="half" idx="1"/>
          </p:nvPr>
        </p:nvSpPr>
        <p:spPr>
          <a:xfrm>
            <a:off x="682171" y="1828800"/>
            <a:ext cx="5060261" cy="4351337"/>
          </a:xfrm>
        </p:spPr>
        <p:txBody>
          <a:bodyPr>
            <a:normAutofit/>
          </a:bodyPr>
          <a:lstStyle/>
          <a:p>
            <a:pPr marL="0" indent="0">
              <a:spcBef>
                <a:spcPts val="1200"/>
              </a:spcBef>
              <a:buNone/>
            </a:pPr>
            <a:r>
              <a:rPr lang="en-AU" altLang="en-US" sz="2400" b="1" dirty="0">
                <a:solidFill>
                  <a:schemeClr val="accent1"/>
                </a:solidFill>
              </a:rPr>
              <a:t>1.</a:t>
            </a:r>
            <a:r>
              <a:rPr lang="en-AU" altLang="en-US" sz="2400" dirty="0">
                <a:solidFill>
                  <a:schemeClr val="accent1"/>
                </a:solidFill>
              </a:rPr>
              <a:t> </a:t>
            </a:r>
            <a:r>
              <a:rPr lang="en-AU" altLang="en-US" sz="2400" b="1" dirty="0">
                <a:solidFill>
                  <a:schemeClr val="accent1"/>
                </a:solidFill>
              </a:rPr>
              <a:t>Laws</a:t>
            </a:r>
            <a:r>
              <a:rPr lang="en-AU" altLang="en-US" sz="2400" dirty="0">
                <a:solidFill>
                  <a:schemeClr val="accent1"/>
                </a:solidFill>
              </a:rPr>
              <a:t> can only be created by a </a:t>
            </a:r>
            <a:r>
              <a:rPr lang="en-AU" altLang="en-US" sz="2400" b="1" dirty="0">
                <a:solidFill>
                  <a:schemeClr val="accent1"/>
                </a:solidFill>
              </a:rPr>
              <a:t>law-maker</a:t>
            </a:r>
            <a:r>
              <a:rPr lang="en-AU" altLang="en-US" sz="2400" dirty="0">
                <a:solidFill>
                  <a:schemeClr val="accent1"/>
                </a:solidFill>
              </a:rPr>
              <a:t>.</a:t>
            </a:r>
          </a:p>
          <a:p>
            <a:pPr marL="0" indent="0">
              <a:spcBef>
                <a:spcPts val="1200"/>
              </a:spcBef>
              <a:buNone/>
            </a:pPr>
            <a:r>
              <a:rPr lang="en-AU" altLang="en-US" sz="2400" b="1" dirty="0">
                <a:solidFill>
                  <a:schemeClr val="accent1"/>
                </a:solidFill>
              </a:rPr>
              <a:t>2.</a:t>
            </a:r>
            <a:r>
              <a:rPr lang="en-AU" altLang="en-US" sz="2400" dirty="0">
                <a:solidFill>
                  <a:schemeClr val="accent1"/>
                </a:solidFill>
              </a:rPr>
              <a:t> There are many </a:t>
            </a:r>
            <a:r>
              <a:rPr lang="en-AU" altLang="en-US" sz="2400" b="1" dirty="0">
                <a:solidFill>
                  <a:schemeClr val="accent1"/>
                </a:solidFill>
              </a:rPr>
              <a:t>laws</a:t>
            </a:r>
            <a:r>
              <a:rPr lang="en-AU" altLang="en-US" sz="2400" dirty="0">
                <a:solidFill>
                  <a:schemeClr val="accent1"/>
                </a:solidFill>
              </a:rPr>
              <a:t> of nature.</a:t>
            </a:r>
          </a:p>
          <a:p>
            <a:pPr marL="0" indent="0">
              <a:spcBef>
                <a:spcPts val="1200"/>
              </a:spcBef>
              <a:buNone/>
            </a:pPr>
            <a:r>
              <a:rPr lang="en-AU" altLang="en-US" sz="2400" b="1" dirty="0">
                <a:solidFill>
                  <a:schemeClr val="accent1"/>
                </a:solidFill>
              </a:rPr>
              <a:t>Therefore:</a:t>
            </a:r>
          </a:p>
          <a:p>
            <a:pPr marL="0" indent="0">
              <a:spcBef>
                <a:spcPts val="1200"/>
              </a:spcBef>
              <a:buNone/>
            </a:pPr>
            <a:r>
              <a:rPr lang="en-AU" altLang="en-US" sz="2400" b="1" dirty="0">
                <a:solidFill>
                  <a:schemeClr val="accent1"/>
                </a:solidFill>
              </a:rPr>
              <a:t>C.</a:t>
            </a:r>
            <a:r>
              <a:rPr lang="en-AU" altLang="en-US" sz="2400" dirty="0">
                <a:solidFill>
                  <a:schemeClr val="accent1"/>
                </a:solidFill>
              </a:rPr>
              <a:t> There must be a </a:t>
            </a:r>
            <a:r>
              <a:rPr lang="en-AU" altLang="en-US" sz="2400" b="1" dirty="0">
                <a:solidFill>
                  <a:schemeClr val="accent1"/>
                </a:solidFill>
              </a:rPr>
              <a:t>law-maker</a:t>
            </a:r>
            <a:r>
              <a:rPr lang="en-AU" altLang="en-US" sz="2400" dirty="0">
                <a:solidFill>
                  <a:schemeClr val="accent1"/>
                </a:solidFill>
              </a:rPr>
              <a:t> (God) who created the </a:t>
            </a:r>
            <a:r>
              <a:rPr lang="en-AU" altLang="en-US" sz="2400" b="1" dirty="0">
                <a:solidFill>
                  <a:schemeClr val="accent1"/>
                </a:solidFill>
              </a:rPr>
              <a:t>laws</a:t>
            </a:r>
            <a:r>
              <a:rPr lang="en-AU" altLang="en-US" sz="2400" dirty="0">
                <a:solidFill>
                  <a:schemeClr val="accent1"/>
                </a:solidFill>
              </a:rPr>
              <a:t> of nature.</a:t>
            </a:r>
          </a:p>
          <a:p>
            <a:pPr marL="0" indent="0">
              <a:buNone/>
            </a:pPr>
            <a:endParaRPr lang="en-AU" dirty="0"/>
          </a:p>
        </p:txBody>
      </p:sp>
      <p:sp>
        <p:nvSpPr>
          <p:cNvPr id="5" name="Content Placeholder 4">
            <a:extLst>
              <a:ext uri="{FF2B5EF4-FFF2-40B4-BE49-F238E27FC236}">
                <a16:creationId xmlns:a16="http://schemas.microsoft.com/office/drawing/2014/main" id="{00B1AFAA-3106-4FF5-ABE2-600496FAB8F1}"/>
              </a:ext>
            </a:extLst>
          </p:cNvPr>
          <p:cNvSpPr>
            <a:spLocks noGrp="1"/>
          </p:cNvSpPr>
          <p:nvPr>
            <p:ph sz="half" idx="2"/>
          </p:nvPr>
        </p:nvSpPr>
        <p:spPr>
          <a:xfrm>
            <a:off x="5742433" y="1828800"/>
            <a:ext cx="5444308" cy="4351337"/>
          </a:xfrm>
        </p:spPr>
        <p:txBody>
          <a:bodyPr>
            <a:normAutofit/>
          </a:bodyPr>
          <a:lstStyle/>
          <a:p>
            <a:pPr marL="0" indent="0">
              <a:spcBef>
                <a:spcPts val="1200"/>
              </a:spcBef>
              <a:buNone/>
            </a:pPr>
            <a:r>
              <a:rPr lang="en-AU" altLang="en-US" sz="2000" b="1" dirty="0"/>
              <a:t>‘Law’ </a:t>
            </a:r>
            <a:r>
              <a:rPr lang="en-AU" altLang="en-US" sz="2000" dirty="0"/>
              <a:t>can be interpreted to mean:</a:t>
            </a:r>
          </a:p>
          <a:p>
            <a:pPr marL="0" indent="0">
              <a:spcBef>
                <a:spcPts val="1200"/>
              </a:spcBef>
              <a:buNone/>
            </a:pPr>
            <a:r>
              <a:rPr lang="en-AU" altLang="en-US" sz="2000" b="1" dirty="0"/>
              <a:t>A. </a:t>
            </a:r>
            <a:r>
              <a:rPr lang="en-AU" altLang="en-US" sz="2000" dirty="0"/>
              <a:t>A code of conduct or set of rules of behaviour, enforced with penalties.</a:t>
            </a:r>
          </a:p>
          <a:p>
            <a:pPr marL="0" indent="0">
              <a:spcBef>
                <a:spcPts val="1200"/>
              </a:spcBef>
              <a:buNone/>
            </a:pPr>
            <a:r>
              <a:rPr lang="en-AU" altLang="en-US" sz="2000" b="1" dirty="0">
                <a:solidFill>
                  <a:schemeClr val="accent3">
                    <a:lumMod val="75000"/>
                  </a:schemeClr>
                </a:solidFill>
              </a:rPr>
              <a:t>In sense A, premise 1 is true, but 2 is false.</a:t>
            </a:r>
          </a:p>
          <a:p>
            <a:pPr marL="0" indent="0">
              <a:spcBef>
                <a:spcPts val="1200"/>
              </a:spcBef>
              <a:buNone/>
            </a:pPr>
            <a:r>
              <a:rPr lang="en-AU" altLang="en-US" sz="2000" b="1" dirty="0"/>
              <a:t>B. </a:t>
            </a:r>
            <a:r>
              <a:rPr lang="en-AU" altLang="en-US" sz="2000" dirty="0"/>
              <a:t>A regularity in nature. </a:t>
            </a:r>
          </a:p>
          <a:p>
            <a:pPr marL="0" indent="0">
              <a:spcBef>
                <a:spcPts val="1200"/>
              </a:spcBef>
              <a:buNone/>
            </a:pPr>
            <a:r>
              <a:rPr lang="en-AU" altLang="en-US" sz="2000" b="1" dirty="0">
                <a:solidFill>
                  <a:schemeClr val="accent3">
                    <a:lumMod val="75000"/>
                  </a:schemeClr>
                </a:solidFill>
              </a:rPr>
              <a:t>In sense B, premise 2 is true, but 1 is question begging.</a:t>
            </a:r>
          </a:p>
          <a:p>
            <a:pPr marL="0" indent="0">
              <a:buNone/>
            </a:pPr>
            <a:endParaRPr lang="en-AU" dirty="0"/>
          </a:p>
        </p:txBody>
      </p:sp>
    </p:spTree>
    <p:extLst>
      <p:ext uri="{BB962C8B-B14F-4D97-AF65-F5344CB8AC3E}">
        <p14:creationId xmlns:p14="http://schemas.microsoft.com/office/powerpoint/2010/main" val="18189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(6) Red herring</a:t>
            </a:r>
          </a:p>
        </p:txBody>
      </p:sp>
      <p:sp>
        <p:nvSpPr>
          <p:cNvPr id="3" name="Content Placeholder 2"/>
          <p:cNvSpPr>
            <a:spLocks noGrp="1"/>
          </p:cNvSpPr>
          <p:nvPr>
            <p:ph idx="1"/>
          </p:nvPr>
        </p:nvSpPr>
        <p:spPr>
          <a:xfrm>
            <a:off x="838200" y="3496235"/>
            <a:ext cx="6762404" cy="2680728"/>
          </a:xfrm>
        </p:spPr>
        <p:txBody>
          <a:bodyPr>
            <a:normAutofit fontScale="92500" lnSpcReduction="10000"/>
          </a:bodyPr>
          <a:lstStyle/>
          <a:p>
            <a:r>
              <a:rPr lang="en-AU" sz="2400" dirty="0"/>
              <a:t>Named after the practice of dragging a smelly, salt-cured (and thus reddish) herring across the trail of an animal tracked by dogs </a:t>
            </a:r>
          </a:p>
          <a:p>
            <a:r>
              <a:rPr lang="en-AU" sz="2400" b="1" dirty="0"/>
              <a:t>Example:</a:t>
            </a:r>
          </a:p>
          <a:p>
            <a:r>
              <a:rPr lang="en-AU" sz="2400" dirty="0"/>
              <a:t>The judge should rule against the charge of false accounting against the chief executive of </a:t>
            </a:r>
            <a:r>
              <a:rPr lang="en-AU" sz="2400" dirty="0" err="1"/>
              <a:t>Utilicorp</a:t>
            </a:r>
            <a:r>
              <a:rPr lang="en-AU" sz="2400" dirty="0"/>
              <a:t>. The CEO is very popular with stakeholders, and presides over an extremely healthy company.   </a:t>
            </a:r>
            <a:r>
              <a:rPr lang="en-AU" sz="1900" dirty="0"/>
              <a:t> </a:t>
            </a:r>
          </a:p>
          <a:p>
            <a:endParaRPr lang="en-AU" sz="2400"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419" y="3312598"/>
            <a:ext cx="3048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5">
            <a:extLst>
              <a:ext uri="{FF2B5EF4-FFF2-40B4-BE49-F238E27FC236}">
                <a16:creationId xmlns:a16="http://schemas.microsoft.com/office/drawing/2014/main" id="{C94AD576-D500-B44D-7AB5-5E8C95704F96}"/>
              </a:ext>
            </a:extLst>
          </p:cNvPr>
          <p:cNvSpPr txBox="1">
            <a:spLocks/>
          </p:cNvSpPr>
          <p:nvPr/>
        </p:nvSpPr>
        <p:spPr bwMode="auto">
          <a:xfrm>
            <a:off x="1386746" y="1809660"/>
            <a:ext cx="9173677" cy="1200329"/>
          </a:xfrm>
          <a:custGeom>
            <a:avLst/>
            <a:gdLst>
              <a:gd name="connsiteX0" fmla="*/ 0 w 9173677"/>
              <a:gd name="connsiteY0" fmla="*/ 0 h 1200329"/>
              <a:gd name="connsiteX1" fmla="*/ 471789 w 9173677"/>
              <a:gd name="connsiteY1" fmla="*/ 0 h 1200329"/>
              <a:gd name="connsiteX2" fmla="*/ 1310525 w 9173677"/>
              <a:gd name="connsiteY2" fmla="*/ 0 h 1200329"/>
              <a:gd name="connsiteX3" fmla="*/ 2057525 w 9173677"/>
              <a:gd name="connsiteY3" fmla="*/ 0 h 1200329"/>
              <a:gd name="connsiteX4" fmla="*/ 2804524 w 9173677"/>
              <a:gd name="connsiteY4" fmla="*/ 0 h 1200329"/>
              <a:gd name="connsiteX5" fmla="*/ 3551524 w 9173677"/>
              <a:gd name="connsiteY5" fmla="*/ 0 h 1200329"/>
              <a:gd name="connsiteX6" fmla="*/ 4390260 w 9173677"/>
              <a:gd name="connsiteY6" fmla="*/ 0 h 1200329"/>
              <a:gd name="connsiteX7" fmla="*/ 5137259 w 9173677"/>
              <a:gd name="connsiteY7" fmla="*/ 0 h 1200329"/>
              <a:gd name="connsiteX8" fmla="*/ 5884259 w 9173677"/>
              <a:gd name="connsiteY8" fmla="*/ 0 h 1200329"/>
              <a:gd name="connsiteX9" fmla="*/ 6722995 w 9173677"/>
              <a:gd name="connsiteY9" fmla="*/ 0 h 1200329"/>
              <a:gd name="connsiteX10" fmla="*/ 7469994 w 9173677"/>
              <a:gd name="connsiteY10" fmla="*/ 0 h 1200329"/>
              <a:gd name="connsiteX11" fmla="*/ 8125257 w 9173677"/>
              <a:gd name="connsiteY11" fmla="*/ 0 h 1200329"/>
              <a:gd name="connsiteX12" fmla="*/ 8597046 w 9173677"/>
              <a:gd name="connsiteY12" fmla="*/ 0 h 1200329"/>
              <a:gd name="connsiteX13" fmla="*/ 9173677 w 9173677"/>
              <a:gd name="connsiteY13" fmla="*/ 0 h 1200329"/>
              <a:gd name="connsiteX14" fmla="*/ 9173677 w 9173677"/>
              <a:gd name="connsiteY14" fmla="*/ 564155 h 1200329"/>
              <a:gd name="connsiteX15" fmla="*/ 9173677 w 9173677"/>
              <a:gd name="connsiteY15" fmla="*/ 1200329 h 1200329"/>
              <a:gd name="connsiteX16" fmla="*/ 8426678 w 9173677"/>
              <a:gd name="connsiteY16" fmla="*/ 1200329 h 1200329"/>
              <a:gd name="connsiteX17" fmla="*/ 7679678 w 9173677"/>
              <a:gd name="connsiteY17" fmla="*/ 1200329 h 1200329"/>
              <a:gd name="connsiteX18" fmla="*/ 6932679 w 9173677"/>
              <a:gd name="connsiteY18" fmla="*/ 1200329 h 1200329"/>
              <a:gd name="connsiteX19" fmla="*/ 6093943 w 9173677"/>
              <a:gd name="connsiteY19" fmla="*/ 1200329 h 1200329"/>
              <a:gd name="connsiteX20" fmla="*/ 5438680 w 9173677"/>
              <a:gd name="connsiteY20" fmla="*/ 1200329 h 1200329"/>
              <a:gd name="connsiteX21" fmla="*/ 4691681 w 9173677"/>
              <a:gd name="connsiteY21" fmla="*/ 1200329 h 1200329"/>
              <a:gd name="connsiteX22" fmla="*/ 4036418 w 9173677"/>
              <a:gd name="connsiteY22" fmla="*/ 1200329 h 1200329"/>
              <a:gd name="connsiteX23" fmla="*/ 3656366 w 9173677"/>
              <a:gd name="connsiteY23" fmla="*/ 1200329 h 1200329"/>
              <a:gd name="connsiteX24" fmla="*/ 3001103 w 9173677"/>
              <a:gd name="connsiteY24" fmla="*/ 1200329 h 1200329"/>
              <a:gd name="connsiteX25" fmla="*/ 2254103 w 9173677"/>
              <a:gd name="connsiteY25" fmla="*/ 1200329 h 1200329"/>
              <a:gd name="connsiteX26" fmla="*/ 1690578 w 9173677"/>
              <a:gd name="connsiteY26" fmla="*/ 1200329 h 1200329"/>
              <a:gd name="connsiteX27" fmla="*/ 851841 w 9173677"/>
              <a:gd name="connsiteY27" fmla="*/ 1200329 h 1200329"/>
              <a:gd name="connsiteX28" fmla="*/ 0 w 9173677"/>
              <a:gd name="connsiteY28" fmla="*/ 1200329 h 1200329"/>
              <a:gd name="connsiteX29" fmla="*/ 0 w 9173677"/>
              <a:gd name="connsiteY29" fmla="*/ 612168 h 1200329"/>
              <a:gd name="connsiteX30" fmla="*/ 0 w 9173677"/>
              <a:gd name="connsiteY30"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173677" h="1200329" extrusionOk="0">
                <a:moveTo>
                  <a:pt x="0" y="0"/>
                </a:moveTo>
                <a:cubicBezTo>
                  <a:pt x="163892" y="3102"/>
                  <a:pt x="235959" y="6663"/>
                  <a:pt x="471789" y="0"/>
                </a:cubicBezTo>
                <a:cubicBezTo>
                  <a:pt x="707619" y="-6663"/>
                  <a:pt x="1139766" y="7578"/>
                  <a:pt x="1310525" y="0"/>
                </a:cubicBezTo>
                <a:cubicBezTo>
                  <a:pt x="1481284" y="-7578"/>
                  <a:pt x="1762610" y="-9113"/>
                  <a:pt x="2057525" y="0"/>
                </a:cubicBezTo>
                <a:cubicBezTo>
                  <a:pt x="2352440" y="9113"/>
                  <a:pt x="2506080" y="11100"/>
                  <a:pt x="2804524" y="0"/>
                </a:cubicBezTo>
                <a:cubicBezTo>
                  <a:pt x="3102968" y="-11100"/>
                  <a:pt x="3365807" y="21571"/>
                  <a:pt x="3551524" y="0"/>
                </a:cubicBezTo>
                <a:cubicBezTo>
                  <a:pt x="3737241" y="-21571"/>
                  <a:pt x="4064996" y="3524"/>
                  <a:pt x="4390260" y="0"/>
                </a:cubicBezTo>
                <a:cubicBezTo>
                  <a:pt x="4715524" y="-3524"/>
                  <a:pt x="4895592" y="-14215"/>
                  <a:pt x="5137259" y="0"/>
                </a:cubicBezTo>
                <a:cubicBezTo>
                  <a:pt x="5378926" y="14215"/>
                  <a:pt x="5558087" y="14302"/>
                  <a:pt x="5884259" y="0"/>
                </a:cubicBezTo>
                <a:cubicBezTo>
                  <a:pt x="6210431" y="-14302"/>
                  <a:pt x="6490864" y="-10531"/>
                  <a:pt x="6722995" y="0"/>
                </a:cubicBezTo>
                <a:cubicBezTo>
                  <a:pt x="6955126" y="10531"/>
                  <a:pt x="7148704" y="-30527"/>
                  <a:pt x="7469994" y="0"/>
                </a:cubicBezTo>
                <a:cubicBezTo>
                  <a:pt x="7791284" y="30527"/>
                  <a:pt x="7973438" y="-5350"/>
                  <a:pt x="8125257" y="0"/>
                </a:cubicBezTo>
                <a:cubicBezTo>
                  <a:pt x="8277076" y="5350"/>
                  <a:pt x="8368785" y="11534"/>
                  <a:pt x="8597046" y="0"/>
                </a:cubicBezTo>
                <a:cubicBezTo>
                  <a:pt x="8825307" y="-11534"/>
                  <a:pt x="8892044" y="28717"/>
                  <a:pt x="9173677" y="0"/>
                </a:cubicBezTo>
                <a:cubicBezTo>
                  <a:pt x="9173418" y="147579"/>
                  <a:pt x="9157257" y="449115"/>
                  <a:pt x="9173677" y="564155"/>
                </a:cubicBezTo>
                <a:cubicBezTo>
                  <a:pt x="9190097" y="679195"/>
                  <a:pt x="9170280" y="897374"/>
                  <a:pt x="9173677" y="1200329"/>
                </a:cubicBezTo>
                <a:cubicBezTo>
                  <a:pt x="8887362" y="1193153"/>
                  <a:pt x="8617606" y="1211839"/>
                  <a:pt x="8426678" y="1200329"/>
                </a:cubicBezTo>
                <a:cubicBezTo>
                  <a:pt x="8235750" y="1188819"/>
                  <a:pt x="7852295" y="1209027"/>
                  <a:pt x="7679678" y="1200329"/>
                </a:cubicBezTo>
                <a:cubicBezTo>
                  <a:pt x="7507061" y="1191631"/>
                  <a:pt x="7196297" y="1210149"/>
                  <a:pt x="6932679" y="1200329"/>
                </a:cubicBezTo>
                <a:cubicBezTo>
                  <a:pt x="6669061" y="1190509"/>
                  <a:pt x="6353292" y="1160898"/>
                  <a:pt x="6093943" y="1200329"/>
                </a:cubicBezTo>
                <a:cubicBezTo>
                  <a:pt x="5834594" y="1239760"/>
                  <a:pt x="5749554" y="1225819"/>
                  <a:pt x="5438680" y="1200329"/>
                </a:cubicBezTo>
                <a:cubicBezTo>
                  <a:pt x="5127806" y="1174839"/>
                  <a:pt x="4973535" y="1234494"/>
                  <a:pt x="4691681" y="1200329"/>
                </a:cubicBezTo>
                <a:cubicBezTo>
                  <a:pt x="4409827" y="1166164"/>
                  <a:pt x="4324383" y="1182038"/>
                  <a:pt x="4036418" y="1200329"/>
                </a:cubicBezTo>
                <a:cubicBezTo>
                  <a:pt x="3748453" y="1218620"/>
                  <a:pt x="3762537" y="1213293"/>
                  <a:pt x="3656366" y="1200329"/>
                </a:cubicBezTo>
                <a:cubicBezTo>
                  <a:pt x="3550195" y="1187365"/>
                  <a:pt x="3212765" y="1178638"/>
                  <a:pt x="3001103" y="1200329"/>
                </a:cubicBezTo>
                <a:cubicBezTo>
                  <a:pt x="2789441" y="1222020"/>
                  <a:pt x="2416084" y="1176904"/>
                  <a:pt x="2254103" y="1200329"/>
                </a:cubicBezTo>
                <a:cubicBezTo>
                  <a:pt x="2092122" y="1223754"/>
                  <a:pt x="1854166" y="1177065"/>
                  <a:pt x="1690578" y="1200329"/>
                </a:cubicBezTo>
                <a:cubicBezTo>
                  <a:pt x="1526991" y="1223593"/>
                  <a:pt x="1234014" y="1182046"/>
                  <a:pt x="851841" y="1200329"/>
                </a:cubicBezTo>
                <a:cubicBezTo>
                  <a:pt x="469668" y="1218612"/>
                  <a:pt x="406185" y="1161103"/>
                  <a:pt x="0" y="1200329"/>
                </a:cubicBezTo>
                <a:cubicBezTo>
                  <a:pt x="-13225" y="965555"/>
                  <a:pt x="-15082" y="889745"/>
                  <a:pt x="0" y="612168"/>
                </a:cubicBezTo>
                <a:cubicBezTo>
                  <a:pt x="15082" y="334591"/>
                  <a:pt x="12802" y="300297"/>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2512818990">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pPr>
              <a:spcBef>
                <a:spcPts val="1800"/>
              </a:spcBef>
              <a:buClr>
                <a:srgbClr val="FFFFFF"/>
              </a:buClr>
              <a:buSzPct val="171000"/>
            </a:pPr>
            <a:r>
              <a:rPr lang="en-US" altLang="en-US" sz="2400" dirty="0">
                <a:solidFill>
                  <a:schemeClr val="tx1"/>
                </a:solidFill>
                <a:latin typeface="Avenir Book" panose="02000503020000020003" pitchFamily="2" charset="0"/>
              </a:rPr>
              <a:t>A </a:t>
            </a:r>
            <a:r>
              <a:rPr lang="en-US" altLang="en-US" sz="2400" b="1" dirty="0">
                <a:solidFill>
                  <a:srgbClr val="FF0000"/>
                </a:solidFill>
                <a:latin typeface="Avenir Book" panose="02000503020000020003" pitchFamily="2" charset="0"/>
              </a:rPr>
              <a:t>red herring </a:t>
            </a:r>
            <a:r>
              <a:rPr lang="en-US" altLang="en-US" sz="2400" dirty="0">
                <a:solidFill>
                  <a:schemeClr val="tx1"/>
                </a:solidFill>
                <a:latin typeface="Avenir Book" panose="02000503020000020003" pitchFamily="2" charset="0"/>
              </a:rPr>
              <a:t>argument is a </a:t>
            </a:r>
            <a:r>
              <a:rPr lang="en-US" altLang="en-US" sz="2400" b="1" dirty="0">
                <a:solidFill>
                  <a:srgbClr val="FF0000"/>
                </a:solidFill>
                <a:latin typeface="Avenir Book" panose="02000503020000020003" pitchFamily="2" charset="0"/>
              </a:rPr>
              <a:t>fallacy of irrelevance</a:t>
            </a:r>
            <a:r>
              <a:rPr lang="en-US" altLang="en-US" sz="2400" dirty="0">
                <a:solidFill>
                  <a:schemeClr val="tx1"/>
                </a:solidFill>
                <a:latin typeface="Avenir Book" panose="02000503020000020003" pitchFamily="2" charset="0"/>
              </a:rPr>
              <a:t>: it uses premises that are logically unrelated to the conclusion to distract attention from the actual issue. </a:t>
            </a:r>
            <a:endParaRPr lang="en-AU" altLang="en-US" sz="24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60210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Rectangle with Corners Rounded 3">
            <a:extLst>
              <a:ext uri="{FF2B5EF4-FFF2-40B4-BE49-F238E27FC236}">
                <a16:creationId xmlns:a16="http://schemas.microsoft.com/office/drawing/2014/main" id="{1FD20F67-4267-49B7-8525-ABA41BDBA8EE}"/>
              </a:ext>
            </a:extLst>
          </p:cNvPr>
          <p:cNvSpPr/>
          <p:nvPr/>
        </p:nvSpPr>
        <p:spPr>
          <a:xfrm>
            <a:off x="121921" y="1691322"/>
            <a:ext cx="7345679" cy="4389120"/>
          </a:xfrm>
          <a:prstGeom prst="wedgeRoundRectCallout">
            <a:avLst>
              <a:gd name="adj1" fmla="val 60638"/>
              <a:gd name="adj2" fmla="val -18095"/>
              <a:gd name="adj3" fmla="val 16667"/>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atin typeface="Avenir Book" panose="02000503020000020003" pitchFamily="2" charset="0"/>
              </a:rPr>
              <a:t>“…people are entitled to their sexual proclivities. Let there be a thousand blossoms bloom, as far as I am concerned. But I </a:t>
            </a:r>
            <a:r>
              <a:rPr lang="en-US" sz="3200" dirty="0" err="1">
                <a:latin typeface="Avenir Book" panose="02000503020000020003" pitchFamily="2" charset="0"/>
              </a:rPr>
              <a:t>ain't</a:t>
            </a:r>
            <a:r>
              <a:rPr lang="en-US" sz="3200" dirty="0">
                <a:latin typeface="Avenir Book" panose="02000503020000020003" pitchFamily="2" charset="0"/>
              </a:rPr>
              <a:t> spending any time on it because in the meantime, every three months, a person is torn to pieces by a crocodile in north Queensland.”</a:t>
            </a:r>
          </a:p>
          <a:p>
            <a:pPr algn="ctr"/>
            <a:endParaRPr lang="en-AU" dirty="0">
              <a:latin typeface="Avenir Book" panose="02000503020000020003" pitchFamily="2" charset="0"/>
            </a:endParaRPr>
          </a:p>
        </p:txBody>
      </p:sp>
      <p:pic>
        <p:nvPicPr>
          <p:cNvPr id="7170" name="Picture 2" descr="MP Bob Katter's abrupt crocodile line amuses Australia - BBC News">
            <a:extLst>
              <a:ext uri="{FF2B5EF4-FFF2-40B4-BE49-F238E27FC236}">
                <a16:creationId xmlns:a16="http://schemas.microsoft.com/office/drawing/2014/main" id="{1CDA286A-8419-415B-ABF3-9E1A96019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60" y="1837276"/>
            <a:ext cx="4511040" cy="253746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011CD76E-D915-430E-AE6B-865001B21A13}"/>
              </a:ext>
            </a:extLst>
          </p:cNvPr>
          <p:cNvSpPr>
            <a:spLocks noGrp="1"/>
          </p:cNvSpPr>
          <p:nvPr>
            <p:ph type="title"/>
          </p:nvPr>
        </p:nvSpPr>
        <p:spPr>
          <a:xfrm>
            <a:off x="1261872" y="365760"/>
            <a:ext cx="9692640" cy="1173480"/>
          </a:xfrm>
        </p:spPr>
        <p:txBody>
          <a:bodyPr/>
          <a:lstStyle/>
          <a:p>
            <a:r>
              <a:rPr lang="en-AU" dirty="0"/>
              <a:t>Bob Katter on same-sex marriage</a:t>
            </a:r>
          </a:p>
        </p:txBody>
      </p:sp>
    </p:spTree>
    <p:extLst>
      <p:ext uri="{BB962C8B-B14F-4D97-AF65-F5344CB8AC3E}">
        <p14:creationId xmlns:p14="http://schemas.microsoft.com/office/powerpoint/2010/main" val="1012305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7900-1656-4D94-B2A5-58D233B44005}"/>
              </a:ext>
            </a:extLst>
          </p:cNvPr>
          <p:cNvSpPr>
            <a:spLocks noGrp="1"/>
          </p:cNvSpPr>
          <p:nvPr>
            <p:ph type="title"/>
          </p:nvPr>
        </p:nvSpPr>
        <p:spPr>
          <a:xfrm>
            <a:off x="589644" y="448235"/>
            <a:ext cx="9692640" cy="1325562"/>
          </a:xfrm>
        </p:spPr>
        <p:txBody>
          <a:bodyPr/>
          <a:lstStyle/>
          <a:p>
            <a:r>
              <a:rPr lang="en-AU" dirty="0"/>
              <a:t>(7) Slippery Slope</a:t>
            </a:r>
          </a:p>
        </p:txBody>
      </p:sp>
      <p:sp>
        <p:nvSpPr>
          <p:cNvPr id="4" name="Text Box 5">
            <a:extLst>
              <a:ext uri="{FF2B5EF4-FFF2-40B4-BE49-F238E27FC236}">
                <a16:creationId xmlns:a16="http://schemas.microsoft.com/office/drawing/2014/main" id="{B2AD3A36-7C7F-4001-B653-5614FB9F0EB8}"/>
              </a:ext>
            </a:extLst>
          </p:cNvPr>
          <p:cNvSpPr txBox="1">
            <a:spLocks/>
          </p:cNvSpPr>
          <p:nvPr/>
        </p:nvSpPr>
        <p:spPr bwMode="auto">
          <a:xfrm>
            <a:off x="1774210" y="2644170"/>
            <a:ext cx="8508074" cy="1815882"/>
          </a:xfrm>
          <a:custGeom>
            <a:avLst/>
            <a:gdLst>
              <a:gd name="connsiteX0" fmla="*/ 0 w 8508074"/>
              <a:gd name="connsiteY0" fmla="*/ 0 h 1815882"/>
              <a:gd name="connsiteX1" fmla="*/ 484306 w 8508074"/>
              <a:gd name="connsiteY1" fmla="*/ 0 h 1815882"/>
              <a:gd name="connsiteX2" fmla="*/ 1308934 w 8508074"/>
              <a:gd name="connsiteY2" fmla="*/ 0 h 1815882"/>
              <a:gd name="connsiteX3" fmla="*/ 2048482 w 8508074"/>
              <a:gd name="connsiteY3" fmla="*/ 0 h 1815882"/>
              <a:gd name="connsiteX4" fmla="*/ 2788030 w 8508074"/>
              <a:gd name="connsiteY4" fmla="*/ 0 h 1815882"/>
              <a:gd name="connsiteX5" fmla="*/ 3527578 w 8508074"/>
              <a:gd name="connsiteY5" fmla="*/ 0 h 1815882"/>
              <a:gd name="connsiteX6" fmla="*/ 4352207 w 8508074"/>
              <a:gd name="connsiteY6" fmla="*/ 0 h 1815882"/>
              <a:gd name="connsiteX7" fmla="*/ 5091755 w 8508074"/>
              <a:gd name="connsiteY7" fmla="*/ 0 h 1815882"/>
              <a:gd name="connsiteX8" fmla="*/ 5831303 w 8508074"/>
              <a:gd name="connsiteY8" fmla="*/ 0 h 1815882"/>
              <a:gd name="connsiteX9" fmla="*/ 6655932 w 8508074"/>
              <a:gd name="connsiteY9" fmla="*/ 0 h 1815882"/>
              <a:gd name="connsiteX10" fmla="*/ 7395480 w 8508074"/>
              <a:gd name="connsiteY10" fmla="*/ 0 h 1815882"/>
              <a:gd name="connsiteX11" fmla="*/ 8508074 w 8508074"/>
              <a:gd name="connsiteY11" fmla="*/ 0 h 1815882"/>
              <a:gd name="connsiteX12" fmla="*/ 8508074 w 8508074"/>
              <a:gd name="connsiteY12" fmla="*/ 568976 h 1815882"/>
              <a:gd name="connsiteX13" fmla="*/ 8508074 w 8508074"/>
              <a:gd name="connsiteY13" fmla="*/ 1174270 h 1815882"/>
              <a:gd name="connsiteX14" fmla="*/ 8508074 w 8508074"/>
              <a:gd name="connsiteY14" fmla="*/ 1815882 h 1815882"/>
              <a:gd name="connsiteX15" fmla="*/ 8023768 w 8508074"/>
              <a:gd name="connsiteY15" fmla="*/ 1815882 h 1815882"/>
              <a:gd name="connsiteX16" fmla="*/ 7539462 w 8508074"/>
              <a:gd name="connsiteY16" fmla="*/ 1815882 h 1815882"/>
              <a:gd name="connsiteX17" fmla="*/ 6799915 w 8508074"/>
              <a:gd name="connsiteY17" fmla="*/ 1815882 h 1815882"/>
              <a:gd name="connsiteX18" fmla="*/ 6060367 w 8508074"/>
              <a:gd name="connsiteY18" fmla="*/ 1815882 h 1815882"/>
              <a:gd name="connsiteX19" fmla="*/ 5235738 w 8508074"/>
              <a:gd name="connsiteY19" fmla="*/ 1815882 h 1815882"/>
              <a:gd name="connsiteX20" fmla="*/ 4581271 w 8508074"/>
              <a:gd name="connsiteY20" fmla="*/ 1815882 h 1815882"/>
              <a:gd name="connsiteX21" fmla="*/ 3841723 w 8508074"/>
              <a:gd name="connsiteY21" fmla="*/ 1815882 h 1815882"/>
              <a:gd name="connsiteX22" fmla="*/ 3187255 w 8508074"/>
              <a:gd name="connsiteY22" fmla="*/ 1815882 h 1815882"/>
              <a:gd name="connsiteX23" fmla="*/ 2788030 w 8508074"/>
              <a:gd name="connsiteY23" fmla="*/ 1815882 h 1815882"/>
              <a:gd name="connsiteX24" fmla="*/ 2133563 w 8508074"/>
              <a:gd name="connsiteY24" fmla="*/ 1815882 h 1815882"/>
              <a:gd name="connsiteX25" fmla="*/ 1394015 w 8508074"/>
              <a:gd name="connsiteY25" fmla="*/ 1815882 h 1815882"/>
              <a:gd name="connsiteX26" fmla="*/ 824629 w 8508074"/>
              <a:gd name="connsiteY26" fmla="*/ 1815882 h 1815882"/>
              <a:gd name="connsiteX27" fmla="*/ 0 w 8508074"/>
              <a:gd name="connsiteY27" fmla="*/ 1815882 h 1815882"/>
              <a:gd name="connsiteX28" fmla="*/ 0 w 8508074"/>
              <a:gd name="connsiteY28" fmla="*/ 1174270 h 1815882"/>
              <a:gd name="connsiteX29" fmla="*/ 0 w 8508074"/>
              <a:gd name="connsiteY29" fmla="*/ 550818 h 1815882"/>
              <a:gd name="connsiteX30" fmla="*/ 0 w 8508074"/>
              <a:gd name="connsiteY30"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08074" h="1815882" extrusionOk="0">
                <a:moveTo>
                  <a:pt x="0" y="0"/>
                </a:moveTo>
                <a:cubicBezTo>
                  <a:pt x="155150" y="14744"/>
                  <a:pt x="348132" y="4908"/>
                  <a:pt x="484306" y="0"/>
                </a:cubicBezTo>
                <a:cubicBezTo>
                  <a:pt x="620480" y="-4908"/>
                  <a:pt x="939751" y="3004"/>
                  <a:pt x="1308934" y="0"/>
                </a:cubicBezTo>
                <a:cubicBezTo>
                  <a:pt x="1678117" y="-3004"/>
                  <a:pt x="1814535" y="8892"/>
                  <a:pt x="2048482" y="0"/>
                </a:cubicBezTo>
                <a:cubicBezTo>
                  <a:pt x="2282429" y="-8892"/>
                  <a:pt x="2556947" y="-16797"/>
                  <a:pt x="2788030" y="0"/>
                </a:cubicBezTo>
                <a:cubicBezTo>
                  <a:pt x="3019113" y="16797"/>
                  <a:pt x="3180741" y="-24115"/>
                  <a:pt x="3527578" y="0"/>
                </a:cubicBezTo>
                <a:cubicBezTo>
                  <a:pt x="3874415" y="24115"/>
                  <a:pt x="4113469" y="5802"/>
                  <a:pt x="4352207" y="0"/>
                </a:cubicBezTo>
                <a:cubicBezTo>
                  <a:pt x="4590945" y="-5802"/>
                  <a:pt x="4920019" y="29290"/>
                  <a:pt x="5091755" y="0"/>
                </a:cubicBezTo>
                <a:cubicBezTo>
                  <a:pt x="5263491" y="-29290"/>
                  <a:pt x="5641290" y="1283"/>
                  <a:pt x="5831303" y="0"/>
                </a:cubicBezTo>
                <a:cubicBezTo>
                  <a:pt x="6021316" y="-1283"/>
                  <a:pt x="6470557" y="-21260"/>
                  <a:pt x="6655932" y="0"/>
                </a:cubicBezTo>
                <a:cubicBezTo>
                  <a:pt x="6841307" y="21260"/>
                  <a:pt x="7125142" y="-11931"/>
                  <a:pt x="7395480" y="0"/>
                </a:cubicBezTo>
                <a:cubicBezTo>
                  <a:pt x="7665818" y="11931"/>
                  <a:pt x="7985323" y="-39220"/>
                  <a:pt x="8508074" y="0"/>
                </a:cubicBezTo>
                <a:cubicBezTo>
                  <a:pt x="8534536" y="178374"/>
                  <a:pt x="8491917" y="306428"/>
                  <a:pt x="8508074" y="568976"/>
                </a:cubicBezTo>
                <a:cubicBezTo>
                  <a:pt x="8524231" y="831524"/>
                  <a:pt x="8489275" y="953152"/>
                  <a:pt x="8508074" y="1174270"/>
                </a:cubicBezTo>
                <a:cubicBezTo>
                  <a:pt x="8526873" y="1395388"/>
                  <a:pt x="8520327" y="1569559"/>
                  <a:pt x="8508074" y="1815882"/>
                </a:cubicBezTo>
                <a:cubicBezTo>
                  <a:pt x="8362346" y="1826265"/>
                  <a:pt x="8187375" y="1834985"/>
                  <a:pt x="8023768" y="1815882"/>
                </a:cubicBezTo>
                <a:cubicBezTo>
                  <a:pt x="7860161" y="1796779"/>
                  <a:pt x="7717318" y="1808030"/>
                  <a:pt x="7539462" y="1815882"/>
                </a:cubicBezTo>
                <a:cubicBezTo>
                  <a:pt x="7361606" y="1823734"/>
                  <a:pt x="6976790" y="1781061"/>
                  <a:pt x="6799915" y="1815882"/>
                </a:cubicBezTo>
                <a:cubicBezTo>
                  <a:pt x="6623040" y="1850703"/>
                  <a:pt x="6368722" y="1840061"/>
                  <a:pt x="6060367" y="1815882"/>
                </a:cubicBezTo>
                <a:cubicBezTo>
                  <a:pt x="5752012" y="1791703"/>
                  <a:pt x="5534386" y="1789488"/>
                  <a:pt x="5235738" y="1815882"/>
                </a:cubicBezTo>
                <a:cubicBezTo>
                  <a:pt x="4937090" y="1842276"/>
                  <a:pt x="4871448" y="1784769"/>
                  <a:pt x="4581271" y="1815882"/>
                </a:cubicBezTo>
                <a:cubicBezTo>
                  <a:pt x="4291094" y="1846995"/>
                  <a:pt x="3996195" y="1832946"/>
                  <a:pt x="3841723" y="1815882"/>
                </a:cubicBezTo>
                <a:cubicBezTo>
                  <a:pt x="3687251" y="1798818"/>
                  <a:pt x="3416741" y="1813186"/>
                  <a:pt x="3187255" y="1815882"/>
                </a:cubicBezTo>
                <a:cubicBezTo>
                  <a:pt x="2957769" y="1818578"/>
                  <a:pt x="2875609" y="1821667"/>
                  <a:pt x="2788030" y="1815882"/>
                </a:cubicBezTo>
                <a:cubicBezTo>
                  <a:pt x="2700451" y="1810097"/>
                  <a:pt x="2385275" y="1812048"/>
                  <a:pt x="2133563" y="1815882"/>
                </a:cubicBezTo>
                <a:cubicBezTo>
                  <a:pt x="1881851" y="1819716"/>
                  <a:pt x="1709812" y="1795414"/>
                  <a:pt x="1394015" y="1815882"/>
                </a:cubicBezTo>
                <a:cubicBezTo>
                  <a:pt x="1078218" y="1836350"/>
                  <a:pt x="1018568" y="1837326"/>
                  <a:pt x="824629" y="1815882"/>
                </a:cubicBezTo>
                <a:cubicBezTo>
                  <a:pt x="630690" y="1794438"/>
                  <a:pt x="215207" y="1799873"/>
                  <a:pt x="0" y="1815882"/>
                </a:cubicBezTo>
                <a:cubicBezTo>
                  <a:pt x="-31862" y="1682706"/>
                  <a:pt x="14410" y="1306575"/>
                  <a:pt x="0" y="1174270"/>
                </a:cubicBezTo>
                <a:cubicBezTo>
                  <a:pt x="-14410" y="1041965"/>
                  <a:pt x="-3436" y="694823"/>
                  <a:pt x="0" y="550818"/>
                </a:cubicBezTo>
                <a:cubicBezTo>
                  <a:pt x="3436" y="406813"/>
                  <a:pt x="-25600" y="237026"/>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2512818990">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pPr eaLnBrk="1" hangingPunct="1">
              <a:spcBef>
                <a:spcPts val="1800"/>
              </a:spcBef>
              <a:buClr>
                <a:srgbClr val="FFFFFF"/>
              </a:buClr>
              <a:buSzPct val="171000"/>
              <a:buFont typeface="Lucida Grande" charset="0"/>
              <a:buNone/>
            </a:pPr>
            <a:r>
              <a:rPr lang="en-US" altLang="en-US" sz="2800" dirty="0">
                <a:solidFill>
                  <a:schemeClr val="tx1"/>
                </a:solidFill>
                <a:latin typeface="Avenir Book" panose="02000503020000020003" pitchFamily="2" charset="0"/>
              </a:rPr>
              <a:t>A </a:t>
            </a:r>
            <a:r>
              <a:rPr lang="en-US" altLang="en-US" sz="2800" b="1" dirty="0">
                <a:solidFill>
                  <a:srgbClr val="FF0000"/>
                </a:solidFill>
                <a:latin typeface="Avenir Book" panose="02000503020000020003" pitchFamily="2" charset="0"/>
              </a:rPr>
              <a:t>slippery slope argument </a:t>
            </a:r>
            <a:r>
              <a:rPr lang="en-US" altLang="en-US" sz="2800" dirty="0">
                <a:solidFill>
                  <a:schemeClr val="tx1"/>
                </a:solidFill>
                <a:latin typeface="Avenir Book" panose="02000503020000020003" pitchFamily="2" charset="0"/>
              </a:rPr>
              <a:t>aims to show that a proposition is unacceptable because if accepted, it would inevitably lead to a sequence of increasingly unacceptable events. </a:t>
            </a:r>
            <a:endParaRPr lang="en-AU" altLang="en-US" sz="28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1966328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(7) Slippery slope</a:t>
            </a:r>
          </a:p>
        </p:txBody>
      </p:sp>
      <p:sp>
        <p:nvSpPr>
          <p:cNvPr id="3" name="Content Placeholder 2"/>
          <p:cNvSpPr>
            <a:spLocks noGrp="1"/>
          </p:cNvSpPr>
          <p:nvPr>
            <p:ph idx="1"/>
          </p:nvPr>
        </p:nvSpPr>
        <p:spPr>
          <a:xfrm>
            <a:off x="850670" y="1741300"/>
            <a:ext cx="5245330" cy="4667249"/>
          </a:xfrm>
        </p:spPr>
        <p:txBody>
          <a:bodyPr>
            <a:normAutofit fontScale="92500" lnSpcReduction="10000"/>
          </a:bodyPr>
          <a:lstStyle/>
          <a:p>
            <a:pPr marL="0" indent="0">
              <a:buNone/>
            </a:pPr>
            <a:r>
              <a:rPr lang="en-US" altLang="en-US" sz="2400" dirty="0">
                <a:solidFill>
                  <a:schemeClr val="accent1"/>
                </a:solidFill>
              </a:rPr>
              <a:t>We must not decriminalize marijuana, because that would lead to a casual attitude about drug use, to greater demand for other drugs, and ultimately to a widespread availability of all drugs!</a:t>
            </a:r>
          </a:p>
          <a:p>
            <a:endParaRPr lang="en-AU" altLang="en-US" sz="2400" dirty="0">
              <a:solidFill>
                <a:schemeClr val="accent1"/>
              </a:solidFill>
            </a:endParaRPr>
          </a:p>
          <a:p>
            <a:r>
              <a:rPr lang="en-AU" sz="2300" dirty="0"/>
              <a:t>P1. If cannabis use would be decriminalised, the use of harder drugs would increase</a:t>
            </a:r>
          </a:p>
          <a:p>
            <a:r>
              <a:rPr lang="en-AU" sz="2300" dirty="0"/>
              <a:t>P2. We don’t want the use of harder drugs to increase</a:t>
            </a:r>
          </a:p>
          <a:p>
            <a:r>
              <a:rPr lang="en-AU" sz="2300" dirty="0"/>
              <a:t>Therefore</a:t>
            </a:r>
          </a:p>
          <a:p>
            <a:r>
              <a:rPr lang="en-AU" sz="2300" dirty="0"/>
              <a:t>C. Cannabis should not be decriminalised</a:t>
            </a:r>
          </a:p>
          <a:p>
            <a:endParaRPr lang="en-AU" sz="2400" dirty="0"/>
          </a:p>
        </p:txBody>
      </p:sp>
      <p:pic>
        <p:nvPicPr>
          <p:cNvPr id="3074" name="Picture 2" descr="Image result for slippery sl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036" y="2022847"/>
            <a:ext cx="3480004" cy="355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1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(7) Slippery slope</a:t>
            </a:r>
            <a:endParaRPr lang="en-AU" sz="5400" dirty="0"/>
          </a:p>
        </p:txBody>
      </p:sp>
      <p:sp>
        <p:nvSpPr>
          <p:cNvPr id="3" name="Content Placeholder 2"/>
          <p:cNvSpPr>
            <a:spLocks noGrp="1"/>
          </p:cNvSpPr>
          <p:nvPr>
            <p:ph idx="1"/>
          </p:nvPr>
        </p:nvSpPr>
        <p:spPr/>
        <p:txBody>
          <a:bodyPr>
            <a:normAutofit/>
          </a:bodyPr>
          <a:lstStyle/>
          <a:p>
            <a:r>
              <a:rPr lang="en-AU" dirty="0"/>
              <a:t>If we would legalise voluntary euthanasia, it would not be long before involuntary euthanasia would start to happen.</a:t>
            </a:r>
          </a:p>
          <a:p>
            <a:r>
              <a:rPr lang="en-AU" dirty="0"/>
              <a:t>Today late for ten minutes, tomorrow late for an hour, and then someday you will simply cease to show up.</a:t>
            </a:r>
          </a:p>
          <a:p>
            <a:r>
              <a:rPr lang="en-AU" dirty="0"/>
              <a:t>If Texas adopts a personal income tax, I'm moving away. An income tax at the state level is just a first step to communism.</a:t>
            </a:r>
          </a:p>
          <a:p>
            <a:r>
              <a:rPr lang="en-AU" dirty="0"/>
              <a:t>I don't think it's a good idea to lower the drinking age. Next thing we know kids will get to drive at age ten, and vote at fifteen. Let kids be kids and adults be adults.</a:t>
            </a:r>
          </a:p>
          <a:p>
            <a:endParaRPr lang="en-AU" dirty="0"/>
          </a:p>
        </p:txBody>
      </p:sp>
    </p:spTree>
    <p:extLst>
      <p:ext uri="{BB962C8B-B14F-4D97-AF65-F5344CB8AC3E}">
        <p14:creationId xmlns:p14="http://schemas.microsoft.com/office/powerpoint/2010/main" val="75043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(7) Slippery slope</a:t>
            </a:r>
            <a:endParaRPr lang="en-AU" sz="5400" dirty="0"/>
          </a:p>
        </p:txBody>
      </p:sp>
      <p:sp>
        <p:nvSpPr>
          <p:cNvPr id="3" name="Content Placeholder 2"/>
          <p:cNvSpPr>
            <a:spLocks noGrp="1"/>
          </p:cNvSpPr>
          <p:nvPr>
            <p:ph idx="1"/>
          </p:nvPr>
        </p:nvSpPr>
        <p:spPr>
          <a:xfrm>
            <a:off x="838200" y="1825625"/>
            <a:ext cx="10515600" cy="4667250"/>
          </a:xfrm>
        </p:spPr>
        <p:txBody>
          <a:bodyPr>
            <a:normAutofit fontScale="92500" lnSpcReduction="10000"/>
          </a:bodyPr>
          <a:lstStyle/>
          <a:p>
            <a:pPr marL="0" indent="0">
              <a:buNone/>
            </a:pPr>
            <a:r>
              <a:rPr lang="en-AU" altLang="en-US" b="1" dirty="0">
                <a:solidFill>
                  <a:schemeClr val="accent1"/>
                </a:solidFill>
              </a:rPr>
              <a:t>Can slippery slope arguments they raise valid concerns?</a:t>
            </a:r>
          </a:p>
          <a:p>
            <a:pPr marL="228600" lvl="1" indent="0">
              <a:buNone/>
            </a:pPr>
            <a:r>
              <a:rPr lang="en-AU" altLang="en-US" dirty="0">
                <a:solidFill>
                  <a:srgbClr val="FF0000"/>
                </a:solidFill>
              </a:rPr>
              <a:t>Yes</a:t>
            </a:r>
            <a:r>
              <a:rPr lang="en-AU" altLang="en-US" dirty="0"/>
              <a:t>.  A slippery slope argument raises valid concerns if each step is likely to cause a slide to the next step and if there are no practical ways to intervene and prevent the slide (i.e. </a:t>
            </a:r>
            <a:r>
              <a:rPr lang="en-AU" altLang="en-US" dirty="0">
                <a:solidFill>
                  <a:srgbClr val="FF0000"/>
                </a:solidFill>
              </a:rPr>
              <a:t>if the slope is real</a:t>
            </a:r>
            <a:r>
              <a:rPr lang="en-AU" altLang="en-US" dirty="0"/>
              <a:t>).</a:t>
            </a:r>
          </a:p>
          <a:p>
            <a:pPr marL="228600" lvl="1" indent="0">
              <a:buNone/>
            </a:pPr>
            <a:endParaRPr lang="en-AU" altLang="en-US" b="1" i="1" dirty="0">
              <a:solidFill>
                <a:srgbClr val="FF0000"/>
              </a:solidFill>
            </a:endParaRPr>
          </a:p>
          <a:p>
            <a:pPr marL="228600" lvl="1" indent="0">
              <a:buNone/>
            </a:pPr>
            <a:r>
              <a:rPr lang="en-AU" altLang="en-US" b="1" i="1" dirty="0">
                <a:solidFill>
                  <a:srgbClr val="FF0000"/>
                </a:solidFill>
              </a:rPr>
              <a:t>Example: </a:t>
            </a:r>
          </a:p>
          <a:p>
            <a:pPr marL="228600" lvl="1" indent="0">
              <a:buNone/>
            </a:pPr>
            <a:r>
              <a:rPr lang="en-AU" altLang="en-US" dirty="0"/>
              <a:t>You shouldn’t get just a few hours sleep before tutorials. Because if you get only a few hours sleep you’ll be sleep-deprived the next day. And if you’re sleep deprived then you wont be able to focus as clearly in class. And if you don’t focus as well in class then you won’t understand the material very well. And if you don’t understand the material very well your grades will suffer.</a:t>
            </a:r>
          </a:p>
          <a:p>
            <a:pPr marL="228600" lvl="1" indent="0">
              <a:buNone/>
            </a:pPr>
            <a:endParaRPr lang="en-AU" altLang="en-US" dirty="0"/>
          </a:p>
          <a:p>
            <a:pPr marL="228600" lvl="1" indent="0">
              <a:buNone/>
            </a:pPr>
            <a:r>
              <a:rPr lang="en-AU" altLang="en-US" b="1" i="1" dirty="0">
                <a:solidFill>
                  <a:srgbClr val="FF0000"/>
                </a:solidFill>
              </a:rPr>
              <a:t>But often not all the if-then statements in the chain are true, or there is some practical way to stop the slide. In these cases a slippery slope argument </a:t>
            </a:r>
            <a:r>
              <a:rPr lang="en-AU" altLang="en-US" b="1" i="1" u="sng" dirty="0">
                <a:solidFill>
                  <a:srgbClr val="FF0000"/>
                </a:solidFill>
              </a:rPr>
              <a:t>is</a:t>
            </a:r>
            <a:r>
              <a:rPr lang="en-AU" altLang="en-US" b="1" i="1" dirty="0">
                <a:solidFill>
                  <a:srgbClr val="FF0000"/>
                </a:solidFill>
              </a:rPr>
              <a:t> fallacious.</a:t>
            </a:r>
          </a:p>
          <a:p>
            <a:pPr marL="228600" lvl="1" indent="0">
              <a:buNone/>
            </a:pPr>
            <a:endParaRPr lang="en-AU" altLang="en-US" dirty="0"/>
          </a:p>
        </p:txBody>
      </p:sp>
    </p:spTree>
    <p:extLst>
      <p:ext uri="{BB962C8B-B14F-4D97-AF65-F5344CB8AC3E}">
        <p14:creationId xmlns:p14="http://schemas.microsoft.com/office/powerpoint/2010/main" val="10692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D79E-6CBD-A893-DCAB-3AFBEA1764C7}"/>
              </a:ext>
            </a:extLst>
          </p:cNvPr>
          <p:cNvSpPr>
            <a:spLocks noGrp="1"/>
          </p:cNvSpPr>
          <p:nvPr>
            <p:ph type="title"/>
          </p:nvPr>
        </p:nvSpPr>
        <p:spPr/>
        <p:txBody>
          <a:bodyPr/>
          <a:lstStyle/>
          <a:p>
            <a:r>
              <a:rPr lang="en-AU" dirty="0"/>
              <a:t>Lecture 10:</a:t>
            </a:r>
          </a:p>
        </p:txBody>
      </p:sp>
      <p:sp>
        <p:nvSpPr>
          <p:cNvPr id="3" name="Text Placeholder 2">
            <a:extLst>
              <a:ext uri="{FF2B5EF4-FFF2-40B4-BE49-F238E27FC236}">
                <a16:creationId xmlns:a16="http://schemas.microsoft.com/office/drawing/2014/main" id="{E55E95F6-559C-A88A-74B5-37EAB121E9BE}"/>
              </a:ext>
            </a:extLst>
          </p:cNvPr>
          <p:cNvSpPr>
            <a:spLocks noGrp="1"/>
          </p:cNvSpPr>
          <p:nvPr>
            <p:ph type="body" idx="1"/>
          </p:nvPr>
        </p:nvSpPr>
        <p:spPr/>
        <p:txBody>
          <a:bodyPr/>
          <a:lstStyle/>
          <a:p>
            <a:r>
              <a:rPr lang="en-AU" dirty="0">
                <a:solidFill>
                  <a:srgbClr val="FF0000"/>
                </a:solidFill>
              </a:rPr>
              <a:t>Informal fallacies</a:t>
            </a:r>
          </a:p>
        </p:txBody>
      </p:sp>
    </p:spTree>
    <p:extLst>
      <p:ext uri="{BB962C8B-B14F-4D97-AF65-F5344CB8AC3E}">
        <p14:creationId xmlns:p14="http://schemas.microsoft.com/office/powerpoint/2010/main" val="1112354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(8) Straw man</a:t>
            </a:r>
          </a:p>
        </p:txBody>
      </p:sp>
      <p:sp>
        <p:nvSpPr>
          <p:cNvPr id="3" name="Content Placeholder 2"/>
          <p:cNvSpPr>
            <a:spLocks noGrp="1"/>
          </p:cNvSpPr>
          <p:nvPr>
            <p:ph idx="1"/>
          </p:nvPr>
        </p:nvSpPr>
        <p:spPr>
          <a:xfrm>
            <a:off x="838201" y="3783106"/>
            <a:ext cx="6363394" cy="2393856"/>
          </a:xfrm>
        </p:spPr>
        <p:txBody>
          <a:bodyPr>
            <a:normAutofit fontScale="70000" lnSpcReduction="20000"/>
          </a:bodyPr>
          <a:lstStyle/>
          <a:p>
            <a:r>
              <a:rPr lang="en-AU" dirty="0"/>
              <a:t>Straw men are easier to knock down</a:t>
            </a:r>
          </a:p>
          <a:p>
            <a:r>
              <a:rPr lang="en-AU" dirty="0"/>
              <a:t>Claim: voluntary euthanasia should be legal</a:t>
            </a:r>
          </a:p>
          <a:p>
            <a:r>
              <a:rPr lang="en-AU" dirty="0"/>
              <a:t>Response: How can you support giving doctors the right to end a person’s life just because they decide that the person‘s life is no longer worth living; no one should have that power over another person’s life, and doctors should not kill patients</a:t>
            </a:r>
          </a:p>
          <a:p>
            <a:r>
              <a:rPr lang="en-AU" dirty="0"/>
              <a:t>Voluntary euthanasia is not about doctors making that decision</a:t>
            </a:r>
          </a:p>
          <a:p>
            <a:endParaRPr lang="en-AU" dirty="0"/>
          </a:p>
          <a:p>
            <a:endParaRPr lang="en-AU" dirty="0"/>
          </a:p>
          <a:p>
            <a:endParaRPr lang="en-AU" dirty="0"/>
          </a:p>
          <a:p>
            <a:endParaRPr lang="en-AU" dirty="0"/>
          </a:p>
        </p:txBody>
      </p:sp>
      <p:pic>
        <p:nvPicPr>
          <p:cNvPr id="2050" name="Picture 2" descr="Image result for straw man falla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0332" y="1506517"/>
            <a:ext cx="3250403" cy="4336038"/>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5">
            <a:extLst>
              <a:ext uri="{FF2B5EF4-FFF2-40B4-BE49-F238E27FC236}">
                <a16:creationId xmlns:a16="http://schemas.microsoft.com/office/drawing/2014/main" id="{76DEB6CF-A7D0-EF1E-2423-35F21C6E601B}"/>
              </a:ext>
            </a:extLst>
          </p:cNvPr>
          <p:cNvSpPr txBox="1">
            <a:spLocks/>
          </p:cNvSpPr>
          <p:nvPr/>
        </p:nvSpPr>
        <p:spPr bwMode="auto">
          <a:xfrm>
            <a:off x="708571" y="1690688"/>
            <a:ext cx="6983148" cy="1815882"/>
          </a:xfrm>
          <a:custGeom>
            <a:avLst/>
            <a:gdLst>
              <a:gd name="connsiteX0" fmla="*/ 0 w 6983148"/>
              <a:gd name="connsiteY0" fmla="*/ 0 h 1815882"/>
              <a:gd name="connsiteX1" fmla="*/ 628483 w 6983148"/>
              <a:gd name="connsiteY1" fmla="*/ 0 h 1815882"/>
              <a:gd name="connsiteX2" fmla="*/ 1117304 w 6983148"/>
              <a:gd name="connsiteY2" fmla="*/ 0 h 1815882"/>
              <a:gd name="connsiteX3" fmla="*/ 1815618 w 6983148"/>
              <a:gd name="connsiteY3" fmla="*/ 0 h 1815882"/>
              <a:gd name="connsiteX4" fmla="*/ 2513933 w 6983148"/>
              <a:gd name="connsiteY4" fmla="*/ 0 h 1815882"/>
              <a:gd name="connsiteX5" fmla="*/ 3282080 w 6983148"/>
              <a:gd name="connsiteY5" fmla="*/ 0 h 1815882"/>
              <a:gd name="connsiteX6" fmla="*/ 3910563 w 6983148"/>
              <a:gd name="connsiteY6" fmla="*/ 0 h 1815882"/>
              <a:gd name="connsiteX7" fmla="*/ 4748541 w 6983148"/>
              <a:gd name="connsiteY7" fmla="*/ 0 h 1815882"/>
              <a:gd name="connsiteX8" fmla="*/ 5377024 w 6983148"/>
              <a:gd name="connsiteY8" fmla="*/ 0 h 1815882"/>
              <a:gd name="connsiteX9" fmla="*/ 6005507 w 6983148"/>
              <a:gd name="connsiteY9" fmla="*/ 0 h 1815882"/>
              <a:gd name="connsiteX10" fmla="*/ 6983148 w 6983148"/>
              <a:gd name="connsiteY10" fmla="*/ 0 h 1815882"/>
              <a:gd name="connsiteX11" fmla="*/ 6983148 w 6983148"/>
              <a:gd name="connsiteY11" fmla="*/ 568976 h 1815882"/>
              <a:gd name="connsiteX12" fmla="*/ 6983148 w 6983148"/>
              <a:gd name="connsiteY12" fmla="*/ 1192429 h 1815882"/>
              <a:gd name="connsiteX13" fmla="*/ 6983148 w 6983148"/>
              <a:gd name="connsiteY13" fmla="*/ 1815882 h 1815882"/>
              <a:gd name="connsiteX14" fmla="*/ 6145170 w 6983148"/>
              <a:gd name="connsiteY14" fmla="*/ 1815882 h 1815882"/>
              <a:gd name="connsiteX15" fmla="*/ 5656350 w 6983148"/>
              <a:gd name="connsiteY15" fmla="*/ 1815882 h 1815882"/>
              <a:gd name="connsiteX16" fmla="*/ 5027867 w 6983148"/>
              <a:gd name="connsiteY16" fmla="*/ 1815882 h 1815882"/>
              <a:gd name="connsiteX17" fmla="*/ 4539046 w 6983148"/>
              <a:gd name="connsiteY17" fmla="*/ 1815882 h 1815882"/>
              <a:gd name="connsiteX18" fmla="*/ 3840731 w 6983148"/>
              <a:gd name="connsiteY18" fmla="*/ 1815882 h 1815882"/>
              <a:gd name="connsiteX19" fmla="*/ 3072585 w 6983148"/>
              <a:gd name="connsiteY19" fmla="*/ 1815882 h 1815882"/>
              <a:gd name="connsiteX20" fmla="*/ 2234607 w 6983148"/>
              <a:gd name="connsiteY20" fmla="*/ 1815882 h 1815882"/>
              <a:gd name="connsiteX21" fmla="*/ 1536293 w 6983148"/>
              <a:gd name="connsiteY21" fmla="*/ 1815882 h 1815882"/>
              <a:gd name="connsiteX22" fmla="*/ 837978 w 6983148"/>
              <a:gd name="connsiteY22" fmla="*/ 1815882 h 1815882"/>
              <a:gd name="connsiteX23" fmla="*/ 0 w 6983148"/>
              <a:gd name="connsiteY23" fmla="*/ 1815882 h 1815882"/>
              <a:gd name="connsiteX24" fmla="*/ 0 w 6983148"/>
              <a:gd name="connsiteY24" fmla="*/ 1192429 h 1815882"/>
              <a:gd name="connsiteX25" fmla="*/ 0 w 6983148"/>
              <a:gd name="connsiteY25" fmla="*/ 605294 h 1815882"/>
              <a:gd name="connsiteX26" fmla="*/ 0 w 6983148"/>
              <a:gd name="connsiteY26"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83148" h="1815882" extrusionOk="0">
                <a:moveTo>
                  <a:pt x="0" y="0"/>
                </a:moveTo>
                <a:cubicBezTo>
                  <a:pt x="210968" y="5043"/>
                  <a:pt x="367196" y="-12749"/>
                  <a:pt x="628483" y="0"/>
                </a:cubicBezTo>
                <a:cubicBezTo>
                  <a:pt x="889770" y="12749"/>
                  <a:pt x="941446" y="-3570"/>
                  <a:pt x="1117304" y="0"/>
                </a:cubicBezTo>
                <a:cubicBezTo>
                  <a:pt x="1293162" y="3570"/>
                  <a:pt x="1599592" y="-26039"/>
                  <a:pt x="1815618" y="0"/>
                </a:cubicBezTo>
                <a:cubicBezTo>
                  <a:pt x="2031644" y="26039"/>
                  <a:pt x="2189885" y="23813"/>
                  <a:pt x="2513933" y="0"/>
                </a:cubicBezTo>
                <a:cubicBezTo>
                  <a:pt x="2837982" y="-23813"/>
                  <a:pt x="2982389" y="-6122"/>
                  <a:pt x="3282080" y="0"/>
                </a:cubicBezTo>
                <a:cubicBezTo>
                  <a:pt x="3581771" y="6122"/>
                  <a:pt x="3647637" y="-11283"/>
                  <a:pt x="3910563" y="0"/>
                </a:cubicBezTo>
                <a:cubicBezTo>
                  <a:pt x="4173489" y="11283"/>
                  <a:pt x="4431545" y="-41870"/>
                  <a:pt x="4748541" y="0"/>
                </a:cubicBezTo>
                <a:cubicBezTo>
                  <a:pt x="5065537" y="41870"/>
                  <a:pt x="5086928" y="-13504"/>
                  <a:pt x="5377024" y="0"/>
                </a:cubicBezTo>
                <a:cubicBezTo>
                  <a:pt x="5667120" y="13504"/>
                  <a:pt x="5752293" y="-3034"/>
                  <a:pt x="6005507" y="0"/>
                </a:cubicBezTo>
                <a:cubicBezTo>
                  <a:pt x="6258721" y="3034"/>
                  <a:pt x="6744998" y="-15015"/>
                  <a:pt x="6983148" y="0"/>
                </a:cubicBezTo>
                <a:cubicBezTo>
                  <a:pt x="7005834" y="194751"/>
                  <a:pt x="6981721" y="421263"/>
                  <a:pt x="6983148" y="568976"/>
                </a:cubicBezTo>
                <a:cubicBezTo>
                  <a:pt x="6984575" y="716689"/>
                  <a:pt x="6983429" y="1035592"/>
                  <a:pt x="6983148" y="1192429"/>
                </a:cubicBezTo>
                <a:cubicBezTo>
                  <a:pt x="6982867" y="1349266"/>
                  <a:pt x="6965551" y="1681617"/>
                  <a:pt x="6983148" y="1815882"/>
                </a:cubicBezTo>
                <a:cubicBezTo>
                  <a:pt x="6574193" y="1796006"/>
                  <a:pt x="6461172" y="1777303"/>
                  <a:pt x="6145170" y="1815882"/>
                </a:cubicBezTo>
                <a:cubicBezTo>
                  <a:pt x="5829168" y="1854461"/>
                  <a:pt x="5810506" y="1820965"/>
                  <a:pt x="5656350" y="1815882"/>
                </a:cubicBezTo>
                <a:cubicBezTo>
                  <a:pt x="5502194" y="1810799"/>
                  <a:pt x="5331663" y="1828818"/>
                  <a:pt x="5027867" y="1815882"/>
                </a:cubicBezTo>
                <a:cubicBezTo>
                  <a:pt x="4724071" y="1802946"/>
                  <a:pt x="4754874" y="1823350"/>
                  <a:pt x="4539046" y="1815882"/>
                </a:cubicBezTo>
                <a:cubicBezTo>
                  <a:pt x="4323218" y="1808414"/>
                  <a:pt x="4063507" y="1787105"/>
                  <a:pt x="3840731" y="1815882"/>
                </a:cubicBezTo>
                <a:cubicBezTo>
                  <a:pt x="3617956" y="1844659"/>
                  <a:pt x="3447850" y="1810939"/>
                  <a:pt x="3072585" y="1815882"/>
                </a:cubicBezTo>
                <a:cubicBezTo>
                  <a:pt x="2697320" y="1820825"/>
                  <a:pt x="2570837" y="1843168"/>
                  <a:pt x="2234607" y="1815882"/>
                </a:cubicBezTo>
                <a:cubicBezTo>
                  <a:pt x="1898377" y="1788596"/>
                  <a:pt x="1703015" y="1803030"/>
                  <a:pt x="1536293" y="1815882"/>
                </a:cubicBezTo>
                <a:cubicBezTo>
                  <a:pt x="1369571" y="1828734"/>
                  <a:pt x="1152382" y="1811772"/>
                  <a:pt x="837978" y="1815882"/>
                </a:cubicBezTo>
                <a:cubicBezTo>
                  <a:pt x="523574" y="1819992"/>
                  <a:pt x="322237" y="1850335"/>
                  <a:pt x="0" y="1815882"/>
                </a:cubicBezTo>
                <a:cubicBezTo>
                  <a:pt x="24990" y="1505777"/>
                  <a:pt x="-16284" y="1344849"/>
                  <a:pt x="0" y="1192429"/>
                </a:cubicBezTo>
                <a:cubicBezTo>
                  <a:pt x="16284" y="1040009"/>
                  <a:pt x="-10071" y="869265"/>
                  <a:pt x="0" y="605294"/>
                </a:cubicBezTo>
                <a:cubicBezTo>
                  <a:pt x="10071" y="341323"/>
                  <a:pt x="16397" y="229361"/>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1195457465">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pPr marL="0" lvl="1" indent="0">
              <a:spcBef>
                <a:spcPts val="375"/>
              </a:spcBef>
              <a:spcAft>
                <a:spcPts val="0"/>
              </a:spcAft>
              <a:buClr>
                <a:schemeClr val="lt1"/>
              </a:buClr>
              <a:buSzPts val="2200"/>
              <a:buNone/>
            </a:pPr>
            <a:r>
              <a:rPr lang="en-US" altLang="en-US" sz="2800" dirty="0">
                <a:solidFill>
                  <a:schemeClr val="tx1"/>
                </a:solidFill>
                <a:latin typeface="Avenir Book" panose="02000503020000020003" pitchFamily="2" charset="0"/>
              </a:rPr>
              <a:t>Ignoring an opponent’s actual position and argues against a </a:t>
            </a:r>
            <a:r>
              <a:rPr lang="en-US" altLang="en-US" sz="2800" dirty="0">
                <a:solidFill>
                  <a:srgbClr val="FF0000"/>
                </a:solidFill>
                <a:latin typeface="Avenir Book" panose="02000503020000020003" pitchFamily="2" charset="0"/>
              </a:rPr>
              <a:t>distorted</a:t>
            </a:r>
            <a:r>
              <a:rPr lang="en-US" altLang="en-US" sz="2800" dirty="0">
                <a:solidFill>
                  <a:schemeClr val="tx1"/>
                </a:solidFill>
                <a:latin typeface="Avenir Book" panose="02000503020000020003" pitchFamily="2" charset="0"/>
              </a:rPr>
              <a:t>, </a:t>
            </a:r>
            <a:r>
              <a:rPr lang="en-US" altLang="en-US" sz="2800" dirty="0">
                <a:solidFill>
                  <a:srgbClr val="FF0000"/>
                </a:solidFill>
                <a:latin typeface="Avenir Book" panose="02000503020000020003" pitchFamily="2" charset="0"/>
              </a:rPr>
              <a:t>exaggerated</a:t>
            </a:r>
            <a:r>
              <a:rPr lang="en-US" altLang="en-US" sz="2800" dirty="0">
                <a:solidFill>
                  <a:schemeClr val="tx1"/>
                </a:solidFill>
                <a:latin typeface="Avenir Book" panose="02000503020000020003" pitchFamily="2" charset="0"/>
              </a:rPr>
              <a:t>, or </a:t>
            </a:r>
            <a:r>
              <a:rPr lang="en-US" altLang="en-US" sz="2800" dirty="0">
                <a:solidFill>
                  <a:srgbClr val="FF0000"/>
                </a:solidFill>
                <a:latin typeface="Avenir Book" panose="02000503020000020003" pitchFamily="2" charset="0"/>
              </a:rPr>
              <a:t>weaker</a:t>
            </a:r>
            <a:r>
              <a:rPr lang="en-US" altLang="en-US" sz="2800" dirty="0">
                <a:solidFill>
                  <a:schemeClr val="tx1"/>
                </a:solidFill>
                <a:latin typeface="Avenir Book" panose="02000503020000020003" pitchFamily="2" charset="0"/>
              </a:rPr>
              <a:t> one, or even a weak view that no one actually holds.</a:t>
            </a:r>
            <a:endParaRPr lang="en-US" sz="14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244158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lecow">
            <a:extLst>
              <a:ext uri="{FF2B5EF4-FFF2-40B4-BE49-F238E27FC236}">
                <a16:creationId xmlns:a16="http://schemas.microsoft.com/office/drawing/2014/main" id="{C7DAFD88-1971-4628-B35E-194487FA447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t="610" r="1" b="1"/>
          <a:stretch/>
        </p:blipFill>
        <p:spPr>
          <a:xfrm>
            <a:off x="4650909" y="10"/>
            <a:ext cx="7541090" cy="6857989"/>
          </a:xfrm>
          <a:prstGeom prst="rect">
            <a:avLst/>
          </a:prstGeom>
          <a:noFill/>
          <a:extLs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1D8893C-D311-4FFD-A349-8D34CAC200D6}"/>
              </a:ext>
            </a:extLst>
          </p:cNvPr>
          <p:cNvSpPr>
            <a:spLocks noGrp="1"/>
          </p:cNvSpPr>
          <p:nvPr>
            <p:ph type="title"/>
          </p:nvPr>
        </p:nvSpPr>
        <p:spPr>
          <a:xfrm>
            <a:off x="643467" y="643467"/>
            <a:ext cx="3363974" cy="1728044"/>
          </a:xfrm>
          <a:noFill/>
          <a:ln>
            <a:solidFill>
              <a:schemeClr val="bg1"/>
            </a:solidFill>
          </a:ln>
        </p:spPr>
        <p:txBody>
          <a:bodyPr wrap="square">
            <a:normAutofit/>
          </a:bodyPr>
          <a:lstStyle/>
          <a:p>
            <a:pPr algn="ctr"/>
            <a:r>
              <a:rPr lang="en-AU" dirty="0"/>
              <a:t>Straw man Example</a:t>
            </a:r>
          </a:p>
        </p:txBody>
      </p:sp>
      <p:sp>
        <p:nvSpPr>
          <p:cNvPr id="3" name="Content Placeholder 2">
            <a:extLst>
              <a:ext uri="{FF2B5EF4-FFF2-40B4-BE49-F238E27FC236}">
                <a16:creationId xmlns:a16="http://schemas.microsoft.com/office/drawing/2014/main" id="{F70674B7-7F31-479F-A3C4-5F5FFE050DED}"/>
              </a:ext>
            </a:extLst>
          </p:cNvPr>
          <p:cNvSpPr>
            <a:spLocks noGrp="1"/>
          </p:cNvSpPr>
          <p:nvPr>
            <p:ph idx="1"/>
          </p:nvPr>
        </p:nvSpPr>
        <p:spPr>
          <a:xfrm>
            <a:off x="643468" y="2638044"/>
            <a:ext cx="3363974" cy="3415622"/>
          </a:xfrm>
        </p:spPr>
        <p:txBody>
          <a:bodyPr>
            <a:normAutofit/>
          </a:bodyPr>
          <a:lstStyle/>
          <a:p>
            <a:pPr marL="0" indent="0">
              <a:buNone/>
            </a:pPr>
            <a:r>
              <a:rPr lang="en-AU" altLang="en-US" sz="2400" dirty="0"/>
              <a:t>The theory of evolution is ridiculous. According to the theory </a:t>
            </a:r>
            <a:r>
              <a:rPr lang="en-AU" altLang="en-US" sz="2400" b="1" dirty="0"/>
              <a:t>whales evolved from animals similar to cows</a:t>
            </a:r>
            <a:r>
              <a:rPr lang="en-AU" altLang="en-US" sz="2400" dirty="0"/>
              <a:t>. But </a:t>
            </a:r>
            <a:r>
              <a:rPr lang="en-AU" altLang="en-US" sz="2400" b="1" dirty="0"/>
              <a:t>how could an animal that was half a cow and half a whale possibly survive</a:t>
            </a:r>
            <a:r>
              <a:rPr lang="en-AU" altLang="en-US" sz="2400" dirty="0"/>
              <a:t>? </a:t>
            </a:r>
            <a:endParaRPr lang="en-US" altLang="en-US" sz="2400" dirty="0"/>
          </a:p>
        </p:txBody>
      </p:sp>
    </p:spTree>
    <p:extLst>
      <p:ext uri="{BB962C8B-B14F-4D97-AF65-F5344CB8AC3E}">
        <p14:creationId xmlns:p14="http://schemas.microsoft.com/office/powerpoint/2010/main" val="2886631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FF65-8C16-46D4-8B58-F65AA12E323F}"/>
              </a:ext>
            </a:extLst>
          </p:cNvPr>
          <p:cNvSpPr>
            <a:spLocks noGrp="1"/>
          </p:cNvSpPr>
          <p:nvPr>
            <p:ph type="title"/>
          </p:nvPr>
        </p:nvSpPr>
        <p:spPr/>
        <p:txBody>
          <a:bodyPr/>
          <a:lstStyle/>
          <a:p>
            <a:r>
              <a:rPr lang="en-AU" dirty="0"/>
              <a:t>(9) False dilemma (black and white thinking)</a:t>
            </a:r>
          </a:p>
        </p:txBody>
      </p:sp>
      <p:sp>
        <p:nvSpPr>
          <p:cNvPr id="4" name="Text Box 5">
            <a:extLst>
              <a:ext uri="{FF2B5EF4-FFF2-40B4-BE49-F238E27FC236}">
                <a16:creationId xmlns:a16="http://schemas.microsoft.com/office/drawing/2014/main" id="{B6DE854D-1265-4F33-A6BD-310F9A675169}"/>
              </a:ext>
            </a:extLst>
          </p:cNvPr>
          <p:cNvSpPr txBox="1">
            <a:spLocks/>
          </p:cNvSpPr>
          <p:nvPr/>
        </p:nvSpPr>
        <p:spPr bwMode="auto">
          <a:xfrm>
            <a:off x="1261872" y="1901412"/>
            <a:ext cx="9492633" cy="1938992"/>
          </a:xfrm>
          <a:custGeom>
            <a:avLst/>
            <a:gdLst>
              <a:gd name="connsiteX0" fmla="*/ 0 w 9492633"/>
              <a:gd name="connsiteY0" fmla="*/ 0 h 1938992"/>
              <a:gd name="connsiteX1" fmla="*/ 583119 w 9492633"/>
              <a:gd name="connsiteY1" fmla="*/ 0 h 1938992"/>
              <a:gd name="connsiteX2" fmla="*/ 976385 w 9492633"/>
              <a:gd name="connsiteY2" fmla="*/ 0 h 1938992"/>
              <a:gd name="connsiteX3" fmla="*/ 1654430 w 9492633"/>
              <a:gd name="connsiteY3" fmla="*/ 0 h 1938992"/>
              <a:gd name="connsiteX4" fmla="*/ 2332476 w 9492633"/>
              <a:gd name="connsiteY4" fmla="*/ 0 h 1938992"/>
              <a:gd name="connsiteX5" fmla="*/ 3105447 w 9492633"/>
              <a:gd name="connsiteY5" fmla="*/ 0 h 1938992"/>
              <a:gd name="connsiteX6" fmla="*/ 3688566 w 9492633"/>
              <a:gd name="connsiteY6" fmla="*/ 0 h 1938992"/>
              <a:gd name="connsiteX7" fmla="*/ 4556464 w 9492633"/>
              <a:gd name="connsiteY7" fmla="*/ 0 h 1938992"/>
              <a:gd name="connsiteX8" fmla="*/ 5139583 w 9492633"/>
              <a:gd name="connsiteY8" fmla="*/ 0 h 1938992"/>
              <a:gd name="connsiteX9" fmla="*/ 5722702 w 9492633"/>
              <a:gd name="connsiteY9" fmla="*/ 0 h 1938992"/>
              <a:gd name="connsiteX10" fmla="*/ 6115968 w 9492633"/>
              <a:gd name="connsiteY10" fmla="*/ 0 h 1938992"/>
              <a:gd name="connsiteX11" fmla="*/ 6604160 w 9492633"/>
              <a:gd name="connsiteY11" fmla="*/ 0 h 1938992"/>
              <a:gd name="connsiteX12" fmla="*/ 7282206 w 9492633"/>
              <a:gd name="connsiteY12" fmla="*/ 0 h 1938992"/>
              <a:gd name="connsiteX13" fmla="*/ 7960251 w 9492633"/>
              <a:gd name="connsiteY13" fmla="*/ 0 h 1938992"/>
              <a:gd name="connsiteX14" fmla="*/ 8448443 w 9492633"/>
              <a:gd name="connsiteY14" fmla="*/ 0 h 1938992"/>
              <a:gd name="connsiteX15" fmla="*/ 9492633 w 9492633"/>
              <a:gd name="connsiteY15" fmla="*/ 0 h 1938992"/>
              <a:gd name="connsiteX16" fmla="*/ 9492633 w 9492633"/>
              <a:gd name="connsiteY16" fmla="*/ 665721 h 1938992"/>
              <a:gd name="connsiteX17" fmla="*/ 9492633 w 9492633"/>
              <a:gd name="connsiteY17" fmla="*/ 1312051 h 1938992"/>
              <a:gd name="connsiteX18" fmla="*/ 9492633 w 9492633"/>
              <a:gd name="connsiteY18" fmla="*/ 1938992 h 1938992"/>
              <a:gd name="connsiteX19" fmla="*/ 9099367 w 9492633"/>
              <a:gd name="connsiteY19" fmla="*/ 1938992 h 1938992"/>
              <a:gd name="connsiteX20" fmla="*/ 8231469 w 9492633"/>
              <a:gd name="connsiteY20" fmla="*/ 1938992 h 1938992"/>
              <a:gd name="connsiteX21" fmla="*/ 7553424 w 9492633"/>
              <a:gd name="connsiteY21" fmla="*/ 1938992 h 1938992"/>
              <a:gd name="connsiteX22" fmla="*/ 6875378 w 9492633"/>
              <a:gd name="connsiteY22" fmla="*/ 1938992 h 1938992"/>
              <a:gd name="connsiteX23" fmla="*/ 6292260 w 9492633"/>
              <a:gd name="connsiteY23" fmla="*/ 1938992 h 1938992"/>
              <a:gd name="connsiteX24" fmla="*/ 5519288 w 9492633"/>
              <a:gd name="connsiteY24" fmla="*/ 1938992 h 1938992"/>
              <a:gd name="connsiteX25" fmla="*/ 5126022 w 9492633"/>
              <a:gd name="connsiteY25" fmla="*/ 1938992 h 1938992"/>
              <a:gd name="connsiteX26" fmla="*/ 4542903 w 9492633"/>
              <a:gd name="connsiteY26" fmla="*/ 1938992 h 1938992"/>
              <a:gd name="connsiteX27" fmla="*/ 3769931 w 9492633"/>
              <a:gd name="connsiteY27" fmla="*/ 1938992 h 1938992"/>
              <a:gd name="connsiteX28" fmla="*/ 3376665 w 9492633"/>
              <a:gd name="connsiteY28" fmla="*/ 1938992 h 1938992"/>
              <a:gd name="connsiteX29" fmla="*/ 2603694 w 9492633"/>
              <a:gd name="connsiteY29" fmla="*/ 1938992 h 1938992"/>
              <a:gd name="connsiteX30" fmla="*/ 2210427 w 9492633"/>
              <a:gd name="connsiteY30" fmla="*/ 1938992 h 1938992"/>
              <a:gd name="connsiteX31" fmla="*/ 1817161 w 9492633"/>
              <a:gd name="connsiteY31" fmla="*/ 1938992 h 1938992"/>
              <a:gd name="connsiteX32" fmla="*/ 1044190 w 9492633"/>
              <a:gd name="connsiteY32" fmla="*/ 1938992 h 1938992"/>
              <a:gd name="connsiteX33" fmla="*/ 0 w 9492633"/>
              <a:gd name="connsiteY33" fmla="*/ 1938992 h 1938992"/>
              <a:gd name="connsiteX34" fmla="*/ 0 w 9492633"/>
              <a:gd name="connsiteY34" fmla="*/ 1350831 h 1938992"/>
              <a:gd name="connsiteX35" fmla="*/ 0 w 9492633"/>
              <a:gd name="connsiteY35" fmla="*/ 665721 h 1938992"/>
              <a:gd name="connsiteX36" fmla="*/ 0 w 9492633"/>
              <a:gd name="connsiteY36"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492633" h="1938992" extrusionOk="0">
                <a:moveTo>
                  <a:pt x="0" y="0"/>
                </a:moveTo>
                <a:cubicBezTo>
                  <a:pt x="227928" y="-11400"/>
                  <a:pt x="340990" y="-26190"/>
                  <a:pt x="583119" y="0"/>
                </a:cubicBezTo>
                <a:cubicBezTo>
                  <a:pt x="825248" y="26190"/>
                  <a:pt x="808959" y="9500"/>
                  <a:pt x="976385" y="0"/>
                </a:cubicBezTo>
                <a:cubicBezTo>
                  <a:pt x="1143811" y="-9500"/>
                  <a:pt x="1360955" y="18787"/>
                  <a:pt x="1654430" y="0"/>
                </a:cubicBezTo>
                <a:cubicBezTo>
                  <a:pt x="1947906" y="-18787"/>
                  <a:pt x="2139238" y="27781"/>
                  <a:pt x="2332476" y="0"/>
                </a:cubicBezTo>
                <a:cubicBezTo>
                  <a:pt x="2525714" y="-27781"/>
                  <a:pt x="2885139" y="513"/>
                  <a:pt x="3105447" y="0"/>
                </a:cubicBezTo>
                <a:cubicBezTo>
                  <a:pt x="3325755" y="-513"/>
                  <a:pt x="3471660" y="-1701"/>
                  <a:pt x="3688566" y="0"/>
                </a:cubicBezTo>
                <a:cubicBezTo>
                  <a:pt x="3905472" y="1701"/>
                  <a:pt x="4361702" y="37735"/>
                  <a:pt x="4556464" y="0"/>
                </a:cubicBezTo>
                <a:cubicBezTo>
                  <a:pt x="4751226" y="-37735"/>
                  <a:pt x="4943492" y="23074"/>
                  <a:pt x="5139583" y="0"/>
                </a:cubicBezTo>
                <a:cubicBezTo>
                  <a:pt x="5335674" y="-23074"/>
                  <a:pt x="5605094" y="-27306"/>
                  <a:pt x="5722702" y="0"/>
                </a:cubicBezTo>
                <a:cubicBezTo>
                  <a:pt x="5840310" y="27306"/>
                  <a:pt x="6019395" y="14133"/>
                  <a:pt x="6115968" y="0"/>
                </a:cubicBezTo>
                <a:cubicBezTo>
                  <a:pt x="6212541" y="-14133"/>
                  <a:pt x="6375177" y="5631"/>
                  <a:pt x="6604160" y="0"/>
                </a:cubicBezTo>
                <a:cubicBezTo>
                  <a:pt x="6833143" y="-5631"/>
                  <a:pt x="7004215" y="18235"/>
                  <a:pt x="7282206" y="0"/>
                </a:cubicBezTo>
                <a:cubicBezTo>
                  <a:pt x="7560197" y="-18235"/>
                  <a:pt x="7770220" y="23828"/>
                  <a:pt x="7960251" y="0"/>
                </a:cubicBezTo>
                <a:cubicBezTo>
                  <a:pt x="8150283" y="-23828"/>
                  <a:pt x="8232299" y="19341"/>
                  <a:pt x="8448443" y="0"/>
                </a:cubicBezTo>
                <a:cubicBezTo>
                  <a:pt x="8664587" y="-19341"/>
                  <a:pt x="9041835" y="34395"/>
                  <a:pt x="9492633" y="0"/>
                </a:cubicBezTo>
                <a:cubicBezTo>
                  <a:pt x="9496765" y="237436"/>
                  <a:pt x="9465226" y="525330"/>
                  <a:pt x="9492633" y="665721"/>
                </a:cubicBezTo>
                <a:cubicBezTo>
                  <a:pt x="9520040" y="806112"/>
                  <a:pt x="9493342" y="1002820"/>
                  <a:pt x="9492633" y="1312051"/>
                </a:cubicBezTo>
                <a:cubicBezTo>
                  <a:pt x="9491925" y="1621282"/>
                  <a:pt x="9515298" y="1714809"/>
                  <a:pt x="9492633" y="1938992"/>
                </a:cubicBezTo>
                <a:cubicBezTo>
                  <a:pt x="9353572" y="1939220"/>
                  <a:pt x="9270764" y="1920182"/>
                  <a:pt x="9099367" y="1938992"/>
                </a:cubicBezTo>
                <a:cubicBezTo>
                  <a:pt x="8927970" y="1957802"/>
                  <a:pt x="8441844" y="1916474"/>
                  <a:pt x="8231469" y="1938992"/>
                </a:cubicBezTo>
                <a:cubicBezTo>
                  <a:pt x="8021094" y="1961510"/>
                  <a:pt x="7739162" y="1930136"/>
                  <a:pt x="7553424" y="1938992"/>
                </a:cubicBezTo>
                <a:cubicBezTo>
                  <a:pt x="7367687" y="1947848"/>
                  <a:pt x="7162730" y="1962584"/>
                  <a:pt x="6875378" y="1938992"/>
                </a:cubicBezTo>
                <a:cubicBezTo>
                  <a:pt x="6588026" y="1915400"/>
                  <a:pt x="6526772" y="1910098"/>
                  <a:pt x="6292260" y="1938992"/>
                </a:cubicBezTo>
                <a:cubicBezTo>
                  <a:pt x="6057748" y="1967886"/>
                  <a:pt x="5710508" y="1945469"/>
                  <a:pt x="5519288" y="1938992"/>
                </a:cubicBezTo>
                <a:cubicBezTo>
                  <a:pt x="5328068" y="1932515"/>
                  <a:pt x="5221984" y="1930461"/>
                  <a:pt x="5126022" y="1938992"/>
                </a:cubicBezTo>
                <a:cubicBezTo>
                  <a:pt x="5030060" y="1947523"/>
                  <a:pt x="4733949" y="1923153"/>
                  <a:pt x="4542903" y="1938992"/>
                </a:cubicBezTo>
                <a:cubicBezTo>
                  <a:pt x="4351857" y="1954831"/>
                  <a:pt x="4056786" y="1963882"/>
                  <a:pt x="3769931" y="1938992"/>
                </a:cubicBezTo>
                <a:cubicBezTo>
                  <a:pt x="3483076" y="1914102"/>
                  <a:pt x="3456046" y="1936535"/>
                  <a:pt x="3376665" y="1938992"/>
                </a:cubicBezTo>
                <a:cubicBezTo>
                  <a:pt x="3297284" y="1941449"/>
                  <a:pt x="2823975" y="1953690"/>
                  <a:pt x="2603694" y="1938992"/>
                </a:cubicBezTo>
                <a:cubicBezTo>
                  <a:pt x="2383413" y="1924294"/>
                  <a:pt x="2405315" y="1950575"/>
                  <a:pt x="2210427" y="1938992"/>
                </a:cubicBezTo>
                <a:cubicBezTo>
                  <a:pt x="2015539" y="1927409"/>
                  <a:pt x="1945363" y="1930454"/>
                  <a:pt x="1817161" y="1938992"/>
                </a:cubicBezTo>
                <a:cubicBezTo>
                  <a:pt x="1688959" y="1947530"/>
                  <a:pt x="1415947" y="1919735"/>
                  <a:pt x="1044190" y="1938992"/>
                </a:cubicBezTo>
                <a:cubicBezTo>
                  <a:pt x="672433" y="1958249"/>
                  <a:pt x="311256" y="1888763"/>
                  <a:pt x="0" y="1938992"/>
                </a:cubicBezTo>
                <a:cubicBezTo>
                  <a:pt x="5142" y="1726417"/>
                  <a:pt x="-20382" y="1616106"/>
                  <a:pt x="0" y="1350831"/>
                </a:cubicBezTo>
                <a:cubicBezTo>
                  <a:pt x="20382" y="1085556"/>
                  <a:pt x="12821" y="841959"/>
                  <a:pt x="0" y="665721"/>
                </a:cubicBezTo>
                <a:cubicBezTo>
                  <a:pt x="-12821" y="489483"/>
                  <a:pt x="-19497" y="329101"/>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1195457465">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pPr algn="just"/>
            <a:r>
              <a:rPr lang="en-US" altLang="en-US" sz="2400" dirty="0">
                <a:solidFill>
                  <a:schemeClr val="tx1"/>
                </a:solidFill>
                <a:latin typeface="Avenir Book" panose="02000503020000020003" pitchFamily="2" charset="0"/>
              </a:rPr>
              <a:t>A </a:t>
            </a:r>
            <a:r>
              <a:rPr lang="en-US" altLang="en-US" sz="2400" b="1" dirty="0">
                <a:solidFill>
                  <a:srgbClr val="FF0000"/>
                </a:solidFill>
                <a:latin typeface="Avenir Book" panose="02000503020000020003" pitchFamily="2" charset="0"/>
              </a:rPr>
              <a:t>false dilemma</a:t>
            </a:r>
            <a:r>
              <a:rPr lang="en-US" altLang="en-US" sz="2400" dirty="0">
                <a:solidFill>
                  <a:schemeClr val="tx1"/>
                </a:solidFill>
                <a:latin typeface="Avenir Book" panose="02000503020000020003" pitchFamily="2" charset="0"/>
              </a:rPr>
              <a:t>, or </a:t>
            </a:r>
            <a:r>
              <a:rPr lang="en-US" altLang="en-US" sz="2400" b="1" dirty="0">
                <a:solidFill>
                  <a:srgbClr val="FF0000"/>
                </a:solidFill>
                <a:latin typeface="Avenir Book" panose="02000503020000020003" pitchFamily="2" charset="0"/>
              </a:rPr>
              <a:t>false dichotomy</a:t>
            </a:r>
            <a:r>
              <a:rPr lang="en-US" altLang="en-US" sz="2400" dirty="0">
                <a:solidFill>
                  <a:schemeClr val="tx1"/>
                </a:solidFill>
                <a:latin typeface="Avenir Book" panose="02000503020000020003" pitchFamily="2" charset="0"/>
              </a:rPr>
              <a:t>, incorrectly presents two opposing views, options or outcomes as if they were the </a:t>
            </a:r>
            <a:r>
              <a:rPr lang="en-US" altLang="en-US" sz="2400" dirty="0">
                <a:solidFill>
                  <a:srgbClr val="FF0000"/>
                </a:solidFill>
                <a:latin typeface="Avenir Book" panose="02000503020000020003" pitchFamily="2" charset="0"/>
              </a:rPr>
              <a:t>only possibilities</a:t>
            </a:r>
            <a:r>
              <a:rPr lang="en-US" altLang="en-US" sz="2400" dirty="0">
                <a:solidFill>
                  <a:schemeClr val="tx1"/>
                </a:solidFill>
                <a:latin typeface="Avenir Book" panose="02000503020000020003" pitchFamily="2" charset="0"/>
              </a:rPr>
              <a:t>: if one is true, the other must be false, or if you don’t accept one, you must accept the other. In doing so, it </a:t>
            </a:r>
            <a:r>
              <a:rPr lang="en-US" altLang="en-US" sz="2400" dirty="0">
                <a:solidFill>
                  <a:srgbClr val="FF0000"/>
                </a:solidFill>
                <a:latin typeface="Avenir Book" panose="02000503020000020003" pitchFamily="2" charset="0"/>
              </a:rPr>
              <a:t>leaves out other alternative options</a:t>
            </a:r>
            <a:r>
              <a:rPr lang="en-US" altLang="en-US" sz="2400" dirty="0">
                <a:solidFill>
                  <a:schemeClr val="tx1"/>
                </a:solidFill>
                <a:latin typeface="Avenir Book" panose="02000503020000020003" pitchFamily="2" charset="0"/>
              </a:rPr>
              <a:t>.</a:t>
            </a:r>
          </a:p>
        </p:txBody>
      </p:sp>
      <p:sp>
        <p:nvSpPr>
          <p:cNvPr id="3" name="Rectangle 2">
            <a:extLst>
              <a:ext uri="{FF2B5EF4-FFF2-40B4-BE49-F238E27FC236}">
                <a16:creationId xmlns:a16="http://schemas.microsoft.com/office/drawing/2014/main" id="{0E319912-6F49-9241-F9BA-391298D6F077}"/>
              </a:ext>
            </a:extLst>
          </p:cNvPr>
          <p:cNvSpPr/>
          <p:nvPr/>
        </p:nvSpPr>
        <p:spPr>
          <a:xfrm>
            <a:off x="1261872" y="4447055"/>
            <a:ext cx="8810172" cy="143738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latin typeface="Avenir Book" panose="02000503020000020003" pitchFamily="2" charset="0"/>
              </a:rPr>
              <a:t>Would you rather pursue your passion or be stuck in a 9-to-5 job?</a:t>
            </a:r>
          </a:p>
          <a:p>
            <a:pPr marL="342900" indent="-342900">
              <a:lnSpc>
                <a:spcPct val="150000"/>
              </a:lnSpc>
              <a:buFont typeface="Arial" panose="020B0604020202020204" pitchFamily="34" charset="0"/>
              <a:buChar char="•"/>
            </a:pPr>
            <a:r>
              <a:rPr lang="en-US" sz="2000" dirty="0">
                <a:latin typeface="Avenir Book" panose="02000503020000020003" pitchFamily="2" charset="0"/>
              </a:rPr>
              <a:t>Would you rather keep your job or be honest with your boss?</a:t>
            </a:r>
          </a:p>
          <a:p>
            <a:pPr marL="342900" indent="-342900">
              <a:lnSpc>
                <a:spcPct val="150000"/>
              </a:lnSpc>
              <a:buFont typeface="Arial" panose="020B0604020202020204" pitchFamily="34" charset="0"/>
              <a:buChar char="•"/>
            </a:pPr>
            <a:r>
              <a:rPr lang="en-US" sz="2000" dirty="0">
                <a:latin typeface="Avenir Book" panose="02000503020000020003" pitchFamily="2" charset="0"/>
              </a:rPr>
              <a:t>Would you rather invest in your future or enjoy your money now?</a:t>
            </a:r>
          </a:p>
        </p:txBody>
      </p:sp>
    </p:spTree>
    <p:extLst>
      <p:ext uri="{BB962C8B-B14F-4D97-AF65-F5344CB8AC3E}">
        <p14:creationId xmlns:p14="http://schemas.microsoft.com/office/powerpoint/2010/main" val="213978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(9) False dilemma</a:t>
            </a:r>
          </a:p>
        </p:txBody>
      </p:sp>
      <p:sp>
        <p:nvSpPr>
          <p:cNvPr id="3" name="Content Placeholder 2"/>
          <p:cNvSpPr>
            <a:spLocks noGrp="1"/>
          </p:cNvSpPr>
          <p:nvPr>
            <p:ph idx="1"/>
          </p:nvPr>
        </p:nvSpPr>
        <p:spPr/>
        <p:txBody>
          <a:bodyPr/>
          <a:lstStyle/>
          <a:p>
            <a:r>
              <a:rPr lang="en-AU" sz="2400" dirty="0"/>
              <a:t>I thought you were a good person, but you weren’t at church today.</a:t>
            </a:r>
          </a:p>
          <a:p>
            <a:r>
              <a:rPr lang="en-AU" sz="2400" dirty="0"/>
              <a:t>America: Love it or hate it</a:t>
            </a:r>
          </a:p>
          <a:p>
            <a:r>
              <a:rPr lang="en-AU" sz="2400" dirty="0"/>
              <a:t>Since there is nothing good on TV tonight, I will just have to get drunk.</a:t>
            </a:r>
          </a:p>
          <a:p>
            <a:endParaRPr lang="en-AU" sz="2400" dirty="0"/>
          </a:p>
          <a:p>
            <a:endParaRPr lang="en-AU" dirty="0"/>
          </a:p>
        </p:txBody>
      </p:sp>
    </p:spTree>
    <p:extLst>
      <p:ext uri="{BB962C8B-B14F-4D97-AF65-F5344CB8AC3E}">
        <p14:creationId xmlns:p14="http://schemas.microsoft.com/office/powerpoint/2010/main" val="19054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2">
            <a:extLst>
              <a:ext uri="{FF2B5EF4-FFF2-40B4-BE49-F238E27FC236}">
                <a16:creationId xmlns:a16="http://schemas.microsoft.com/office/drawing/2014/main" id="{04FDE477-DA93-4AAF-859E-377420AEBC85}"/>
              </a:ext>
            </a:extLst>
          </p:cNvPr>
          <p:cNvSpPr>
            <a:spLocks noGrp="1" noChangeArrowheads="1"/>
          </p:cNvSpPr>
          <p:nvPr>
            <p:ph idx="1"/>
          </p:nvPr>
        </p:nvSpPr>
        <p:spPr>
          <a:xfrm>
            <a:off x="1204686" y="963045"/>
            <a:ext cx="9782627" cy="4931909"/>
          </a:xfrm>
        </p:spPr>
        <p:txBody>
          <a:bodyPr>
            <a:normAutofit/>
          </a:bodyPr>
          <a:lstStyle/>
          <a:p>
            <a:pPr marL="0" indent="0">
              <a:buNone/>
            </a:pPr>
            <a:r>
              <a:rPr lang="en-US" sz="2800" dirty="0"/>
              <a:t> </a:t>
            </a:r>
          </a:p>
          <a:p>
            <a:pPr marL="0" indent="0">
              <a:buNone/>
            </a:pPr>
            <a:endParaRPr lang="en-US" sz="2800" dirty="0"/>
          </a:p>
          <a:p>
            <a:pPr marL="0" indent="0">
              <a:buNone/>
            </a:pPr>
            <a:r>
              <a:rPr lang="en-US" sz="2800" dirty="0"/>
              <a:t>“If you hamper the war effort of one side you automatically help that of the other. Nor is there any real way of remaining outside such a war as the present one. In practice, 'he that is not with me is against me'. The idea that you can somehow remain aloof from and superior to the struggle, while living on food which British sailors have to risk their lives to bring you, is a bourgeois illusion bred of money and security.” </a:t>
            </a:r>
          </a:p>
          <a:p>
            <a:pPr marL="0" indent="0" algn="r">
              <a:buNone/>
            </a:pPr>
            <a:endParaRPr lang="en-US" sz="2800" i="1" dirty="0"/>
          </a:p>
          <a:p>
            <a:pPr marL="0" indent="0" algn="r">
              <a:buNone/>
            </a:pPr>
            <a:r>
              <a:rPr lang="en-US" sz="2800" i="1" dirty="0"/>
              <a:t>George Orwell –  Pacifism and the War</a:t>
            </a:r>
            <a:endParaRPr lang="en-US" altLang="en-US" sz="3200" i="1" dirty="0">
              <a:latin typeface="Calibri" panose="020F0502020204030204" pitchFamily="34" charset="0"/>
            </a:endParaRPr>
          </a:p>
        </p:txBody>
      </p:sp>
    </p:spTree>
    <p:extLst>
      <p:ext uri="{BB962C8B-B14F-4D97-AF65-F5344CB8AC3E}">
        <p14:creationId xmlns:p14="http://schemas.microsoft.com/office/powerpoint/2010/main" val="1539385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29E5-BD8D-F2A7-2034-2D56E0EC6948}"/>
              </a:ext>
            </a:extLst>
          </p:cNvPr>
          <p:cNvSpPr>
            <a:spLocks noGrp="1"/>
          </p:cNvSpPr>
          <p:nvPr>
            <p:ph type="title"/>
          </p:nvPr>
        </p:nvSpPr>
        <p:spPr/>
        <p:txBody>
          <a:bodyPr/>
          <a:lstStyle/>
          <a:p>
            <a:r>
              <a:rPr lang="en-AU" dirty="0"/>
              <a:t>(9) False dilemma</a:t>
            </a:r>
          </a:p>
        </p:txBody>
      </p:sp>
      <p:sp>
        <p:nvSpPr>
          <p:cNvPr id="3" name="Content Placeholder 2">
            <a:extLst>
              <a:ext uri="{FF2B5EF4-FFF2-40B4-BE49-F238E27FC236}">
                <a16:creationId xmlns:a16="http://schemas.microsoft.com/office/drawing/2014/main" id="{4F5AF409-0CA9-FA40-A397-3AE543D385C0}"/>
              </a:ext>
            </a:extLst>
          </p:cNvPr>
          <p:cNvSpPr>
            <a:spLocks noGrp="1"/>
          </p:cNvSpPr>
          <p:nvPr>
            <p:ph idx="1"/>
          </p:nvPr>
        </p:nvSpPr>
        <p:spPr/>
        <p:txBody>
          <a:bodyPr>
            <a:normAutofit/>
          </a:bodyPr>
          <a:lstStyle/>
          <a:p>
            <a:pPr marL="0" indent="0">
              <a:buNone/>
            </a:pPr>
            <a:r>
              <a:rPr lang="en-AU" altLang="en-US" b="1" dirty="0">
                <a:solidFill>
                  <a:schemeClr val="accent1"/>
                </a:solidFill>
              </a:rPr>
              <a:t>Are all </a:t>
            </a:r>
            <a:r>
              <a:rPr lang="en-AU" altLang="en-US" b="1" dirty="0" err="1">
                <a:solidFill>
                  <a:schemeClr val="accent1"/>
                </a:solidFill>
              </a:rPr>
              <a:t>dillemmas</a:t>
            </a:r>
            <a:r>
              <a:rPr lang="en-AU" altLang="en-US" b="1" dirty="0">
                <a:solidFill>
                  <a:schemeClr val="accent1"/>
                </a:solidFill>
              </a:rPr>
              <a:t> false?</a:t>
            </a:r>
          </a:p>
          <a:p>
            <a:pPr marL="228600" lvl="1" indent="0">
              <a:buNone/>
            </a:pPr>
            <a:r>
              <a:rPr lang="en-AU" altLang="en-US" dirty="0"/>
              <a:t>No. Sometimes there is just a choice between two alternatives, then you have a legitimate </a:t>
            </a:r>
            <a:r>
              <a:rPr lang="en-AU" altLang="en-US" b="1" dirty="0">
                <a:solidFill>
                  <a:srgbClr val="FF0000"/>
                </a:solidFill>
              </a:rPr>
              <a:t>disjunctive syllogism</a:t>
            </a:r>
            <a:r>
              <a:rPr lang="en-AU" altLang="en-US" dirty="0"/>
              <a:t>. But when evaluating the truth of the “either or” statement, consider if its misleading - is there is a middle ground or more alternatives than the argument acknowledges? It might not be </a:t>
            </a:r>
            <a:r>
              <a:rPr lang="en-AU" altLang="en-US" b="1" dirty="0">
                <a:solidFill>
                  <a:srgbClr val="FF0000"/>
                </a:solidFill>
              </a:rPr>
              <a:t>sound</a:t>
            </a:r>
            <a:r>
              <a:rPr lang="en-AU" altLang="en-US" dirty="0"/>
              <a:t>.</a:t>
            </a:r>
          </a:p>
        </p:txBody>
      </p:sp>
    </p:spTree>
    <p:extLst>
      <p:ext uri="{BB962C8B-B14F-4D97-AF65-F5344CB8AC3E}">
        <p14:creationId xmlns:p14="http://schemas.microsoft.com/office/powerpoint/2010/main" val="126618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842A-6B2B-2089-437F-025E5D194D13}"/>
              </a:ext>
            </a:extLst>
          </p:cNvPr>
          <p:cNvSpPr>
            <a:spLocks noGrp="1"/>
          </p:cNvSpPr>
          <p:nvPr>
            <p:ph type="title"/>
          </p:nvPr>
        </p:nvSpPr>
        <p:spPr/>
        <p:txBody>
          <a:bodyPr/>
          <a:lstStyle/>
          <a:p>
            <a:r>
              <a:rPr lang="en-AU" dirty="0"/>
              <a:t>Common informal fallacies:</a:t>
            </a:r>
          </a:p>
        </p:txBody>
      </p:sp>
      <p:sp>
        <p:nvSpPr>
          <p:cNvPr id="3" name="Content Placeholder 2">
            <a:extLst>
              <a:ext uri="{FF2B5EF4-FFF2-40B4-BE49-F238E27FC236}">
                <a16:creationId xmlns:a16="http://schemas.microsoft.com/office/drawing/2014/main" id="{23420164-3D99-82E2-D840-BA68BBF8B1E7}"/>
              </a:ext>
            </a:extLst>
          </p:cNvPr>
          <p:cNvSpPr>
            <a:spLocks noGrp="1"/>
          </p:cNvSpPr>
          <p:nvPr>
            <p:ph idx="1"/>
          </p:nvPr>
        </p:nvSpPr>
        <p:spPr/>
        <p:txBody>
          <a:bodyPr>
            <a:normAutofit lnSpcReduction="10000"/>
          </a:bodyPr>
          <a:lstStyle/>
          <a:p>
            <a:pPr marL="514350" indent="-514350">
              <a:buFont typeface="+mj-lt"/>
              <a:buAutoNum type="arabicPeriod"/>
            </a:pPr>
            <a:r>
              <a:rPr lang="en-AU" dirty="0"/>
              <a:t>Questionable assumptions</a:t>
            </a:r>
          </a:p>
          <a:p>
            <a:pPr marL="514350" indent="-514350">
              <a:buFont typeface="+mj-lt"/>
              <a:buAutoNum type="arabicPeriod"/>
            </a:pPr>
            <a:r>
              <a:rPr lang="en-AU" dirty="0"/>
              <a:t>Illegitimate appeals to authority</a:t>
            </a:r>
          </a:p>
          <a:p>
            <a:pPr marL="514350" indent="-514350">
              <a:buFont typeface="+mj-lt"/>
              <a:buAutoNum type="arabicPeriod"/>
            </a:pPr>
            <a:r>
              <a:rPr lang="en-AU" dirty="0"/>
              <a:t>Ad hominem (personal attack)</a:t>
            </a:r>
          </a:p>
          <a:p>
            <a:pPr marL="514350" indent="-514350">
              <a:buFont typeface="+mj-lt"/>
              <a:buAutoNum type="arabicPeriod"/>
            </a:pPr>
            <a:r>
              <a:rPr lang="en-AU" dirty="0"/>
              <a:t>Circular arguments (aka begging the question)</a:t>
            </a:r>
          </a:p>
          <a:p>
            <a:pPr marL="514350" indent="-514350">
              <a:buFont typeface="+mj-lt"/>
              <a:buAutoNum type="arabicPeriod"/>
            </a:pPr>
            <a:r>
              <a:rPr lang="en-AU" dirty="0"/>
              <a:t>Equivocation</a:t>
            </a:r>
          </a:p>
          <a:p>
            <a:pPr marL="514350" indent="-514350">
              <a:buFont typeface="+mj-lt"/>
              <a:buAutoNum type="arabicPeriod"/>
            </a:pPr>
            <a:r>
              <a:rPr lang="en-AU" dirty="0"/>
              <a:t>Red herring (aka smokescreen) </a:t>
            </a:r>
          </a:p>
          <a:p>
            <a:pPr marL="514350" indent="-514350">
              <a:buFont typeface="+mj-lt"/>
              <a:buAutoNum type="arabicPeriod"/>
            </a:pPr>
            <a:r>
              <a:rPr lang="en-AU" dirty="0"/>
              <a:t>Fallacious slippery slope arguments</a:t>
            </a:r>
          </a:p>
          <a:p>
            <a:pPr marL="514350" indent="-514350">
              <a:buFont typeface="+mj-lt"/>
              <a:buAutoNum type="arabicPeriod"/>
            </a:pPr>
            <a:r>
              <a:rPr lang="en-AU" dirty="0"/>
              <a:t>Strawman argument</a:t>
            </a:r>
          </a:p>
          <a:p>
            <a:pPr marL="514350" indent="-514350">
              <a:buFont typeface="+mj-lt"/>
              <a:buAutoNum type="arabicPeriod"/>
            </a:pPr>
            <a:r>
              <a:rPr lang="en-AU" dirty="0"/>
              <a:t>False dilemma (aka false dichotomy)</a:t>
            </a:r>
          </a:p>
          <a:p>
            <a:pPr marL="514350" indent="-514350">
              <a:buFont typeface="+mj-lt"/>
              <a:buAutoNum type="arabicPeriod"/>
            </a:pPr>
            <a:endParaRPr lang="en-AU" dirty="0"/>
          </a:p>
        </p:txBody>
      </p:sp>
    </p:spTree>
    <p:extLst>
      <p:ext uri="{BB962C8B-B14F-4D97-AF65-F5344CB8AC3E}">
        <p14:creationId xmlns:p14="http://schemas.microsoft.com/office/powerpoint/2010/main" val="10194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00"/>
                            </p:stCondLst>
                            <p:childTnLst>
                              <p:par>
                                <p:cTn id="8" presetID="1" presetClass="entr" presetSubtype="0" fill="hold" grpId="0" nodeType="afterEffect">
                                  <p:stCondLst>
                                    <p:cond delay="1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1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grpId="0" nodeType="afterEffect">
                                  <p:stCondLst>
                                    <p:cond delay="1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400"/>
                            </p:stCondLst>
                            <p:childTnLst>
                              <p:par>
                                <p:cTn id="17" presetID="1" presetClass="entr" presetSubtype="0" fill="hold" grpId="0" nodeType="afterEffect">
                                  <p:stCondLst>
                                    <p:cond delay="1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1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0"/>
                            </p:stCondLst>
                            <p:childTnLst>
                              <p:par>
                                <p:cTn id="23" presetID="1" presetClass="entr" presetSubtype="0" fill="hold" grpId="0" nodeType="afterEffect">
                                  <p:stCondLst>
                                    <p:cond delay="1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700"/>
                            </p:stCondLst>
                            <p:childTnLst>
                              <p:par>
                                <p:cTn id="26" presetID="1" presetClass="entr" presetSubtype="0" fill="hold" grpId="0" nodeType="afterEffect">
                                  <p:stCondLst>
                                    <p:cond delay="10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par>
                          <p:cTn id="28" fill="hold">
                            <p:stCondLst>
                              <p:cond delay="800"/>
                            </p:stCondLst>
                            <p:childTnLst>
                              <p:par>
                                <p:cTn id="29" presetID="1" presetClass="entr" presetSubtype="0" fill="hold" grpId="0" nodeType="afterEffect">
                                  <p:stCondLst>
                                    <p:cond delay="10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7900-1656-4D94-B2A5-58D233B44005}"/>
              </a:ext>
            </a:extLst>
          </p:cNvPr>
          <p:cNvSpPr>
            <a:spLocks noGrp="1"/>
          </p:cNvSpPr>
          <p:nvPr>
            <p:ph type="title"/>
          </p:nvPr>
        </p:nvSpPr>
        <p:spPr/>
        <p:txBody>
          <a:bodyPr/>
          <a:lstStyle/>
          <a:p>
            <a:r>
              <a:rPr lang="en-AU" altLang="en-US" dirty="0"/>
              <a:t>Fallacy </a:t>
            </a:r>
            <a:r>
              <a:rPr lang="en-AU" altLang="en-US" dirty="0" err="1"/>
              <a:t>fallacy</a:t>
            </a:r>
            <a:endParaRPr lang="en-AU" altLang="en-US" dirty="0"/>
          </a:p>
        </p:txBody>
      </p:sp>
      <p:sp>
        <p:nvSpPr>
          <p:cNvPr id="4" name="Text Box 5">
            <a:extLst>
              <a:ext uri="{FF2B5EF4-FFF2-40B4-BE49-F238E27FC236}">
                <a16:creationId xmlns:a16="http://schemas.microsoft.com/office/drawing/2014/main" id="{B2AD3A36-7C7F-4001-B653-5614FB9F0EB8}"/>
              </a:ext>
            </a:extLst>
          </p:cNvPr>
          <p:cNvSpPr txBox="1">
            <a:spLocks/>
          </p:cNvSpPr>
          <p:nvPr/>
        </p:nvSpPr>
        <p:spPr bwMode="auto">
          <a:xfrm>
            <a:off x="1810222" y="1917298"/>
            <a:ext cx="7777163" cy="1200329"/>
          </a:xfrm>
          <a:custGeom>
            <a:avLst/>
            <a:gdLst>
              <a:gd name="connsiteX0" fmla="*/ 0 w 7777163"/>
              <a:gd name="connsiteY0" fmla="*/ 0 h 1200329"/>
              <a:gd name="connsiteX1" fmla="*/ 492554 w 7777163"/>
              <a:gd name="connsiteY1" fmla="*/ 0 h 1200329"/>
              <a:gd name="connsiteX2" fmla="*/ 1296194 w 7777163"/>
              <a:gd name="connsiteY2" fmla="*/ 0 h 1200329"/>
              <a:gd name="connsiteX3" fmla="*/ 2022062 w 7777163"/>
              <a:gd name="connsiteY3" fmla="*/ 0 h 1200329"/>
              <a:gd name="connsiteX4" fmla="*/ 2747931 w 7777163"/>
              <a:gd name="connsiteY4" fmla="*/ 0 h 1200329"/>
              <a:gd name="connsiteX5" fmla="*/ 3473799 w 7777163"/>
              <a:gd name="connsiteY5" fmla="*/ 0 h 1200329"/>
              <a:gd name="connsiteX6" fmla="*/ 4277440 w 7777163"/>
              <a:gd name="connsiteY6" fmla="*/ 0 h 1200329"/>
              <a:gd name="connsiteX7" fmla="*/ 5003308 w 7777163"/>
              <a:gd name="connsiteY7" fmla="*/ 0 h 1200329"/>
              <a:gd name="connsiteX8" fmla="*/ 5729177 w 7777163"/>
              <a:gd name="connsiteY8" fmla="*/ 0 h 1200329"/>
              <a:gd name="connsiteX9" fmla="*/ 6532817 w 7777163"/>
              <a:gd name="connsiteY9" fmla="*/ 0 h 1200329"/>
              <a:gd name="connsiteX10" fmla="*/ 7777163 w 7777163"/>
              <a:gd name="connsiteY10" fmla="*/ 0 h 1200329"/>
              <a:gd name="connsiteX11" fmla="*/ 7777163 w 7777163"/>
              <a:gd name="connsiteY11" fmla="*/ 600165 h 1200329"/>
              <a:gd name="connsiteX12" fmla="*/ 7777163 w 7777163"/>
              <a:gd name="connsiteY12" fmla="*/ 1200329 h 1200329"/>
              <a:gd name="connsiteX13" fmla="*/ 7129066 w 7777163"/>
              <a:gd name="connsiteY13" fmla="*/ 1200329 h 1200329"/>
              <a:gd name="connsiteX14" fmla="*/ 6403198 w 7777163"/>
              <a:gd name="connsiteY14" fmla="*/ 1200329 h 1200329"/>
              <a:gd name="connsiteX15" fmla="*/ 5910644 w 7777163"/>
              <a:gd name="connsiteY15" fmla="*/ 1200329 h 1200329"/>
              <a:gd name="connsiteX16" fmla="*/ 5418090 w 7777163"/>
              <a:gd name="connsiteY16" fmla="*/ 1200329 h 1200329"/>
              <a:gd name="connsiteX17" fmla="*/ 4692222 w 7777163"/>
              <a:gd name="connsiteY17" fmla="*/ 1200329 h 1200329"/>
              <a:gd name="connsiteX18" fmla="*/ 3966353 w 7777163"/>
              <a:gd name="connsiteY18" fmla="*/ 1200329 h 1200329"/>
              <a:gd name="connsiteX19" fmla="*/ 3162713 w 7777163"/>
              <a:gd name="connsiteY19" fmla="*/ 1200329 h 1200329"/>
              <a:gd name="connsiteX20" fmla="*/ 2514616 w 7777163"/>
              <a:gd name="connsiteY20" fmla="*/ 1200329 h 1200329"/>
              <a:gd name="connsiteX21" fmla="*/ 1788747 w 7777163"/>
              <a:gd name="connsiteY21" fmla="*/ 1200329 h 1200329"/>
              <a:gd name="connsiteX22" fmla="*/ 1140651 w 7777163"/>
              <a:gd name="connsiteY22" fmla="*/ 1200329 h 1200329"/>
              <a:gd name="connsiteX23" fmla="*/ 725869 w 7777163"/>
              <a:gd name="connsiteY23" fmla="*/ 1200329 h 1200329"/>
              <a:gd name="connsiteX24" fmla="*/ 0 w 7777163"/>
              <a:gd name="connsiteY24" fmla="*/ 1200329 h 1200329"/>
              <a:gd name="connsiteX25" fmla="*/ 0 w 7777163"/>
              <a:gd name="connsiteY25" fmla="*/ 588161 h 1200329"/>
              <a:gd name="connsiteX26" fmla="*/ 0 w 7777163"/>
              <a:gd name="connsiteY26"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77163" h="1200329" extrusionOk="0">
                <a:moveTo>
                  <a:pt x="0" y="0"/>
                </a:moveTo>
                <a:cubicBezTo>
                  <a:pt x="142355" y="17733"/>
                  <a:pt x="313904" y="15884"/>
                  <a:pt x="492554" y="0"/>
                </a:cubicBezTo>
                <a:cubicBezTo>
                  <a:pt x="671204" y="-15884"/>
                  <a:pt x="955560" y="-20538"/>
                  <a:pt x="1296194" y="0"/>
                </a:cubicBezTo>
                <a:cubicBezTo>
                  <a:pt x="1636828" y="20538"/>
                  <a:pt x="1836566" y="9861"/>
                  <a:pt x="2022062" y="0"/>
                </a:cubicBezTo>
                <a:cubicBezTo>
                  <a:pt x="2207558" y="-9861"/>
                  <a:pt x="2451721" y="-11073"/>
                  <a:pt x="2747931" y="0"/>
                </a:cubicBezTo>
                <a:cubicBezTo>
                  <a:pt x="3044141" y="11073"/>
                  <a:pt x="3279193" y="30933"/>
                  <a:pt x="3473799" y="0"/>
                </a:cubicBezTo>
                <a:cubicBezTo>
                  <a:pt x="3668405" y="-30933"/>
                  <a:pt x="3952789" y="-11143"/>
                  <a:pt x="4277440" y="0"/>
                </a:cubicBezTo>
                <a:cubicBezTo>
                  <a:pt x="4602091" y="11143"/>
                  <a:pt x="4665459" y="-4687"/>
                  <a:pt x="5003308" y="0"/>
                </a:cubicBezTo>
                <a:cubicBezTo>
                  <a:pt x="5341157" y="4687"/>
                  <a:pt x="5404129" y="1970"/>
                  <a:pt x="5729177" y="0"/>
                </a:cubicBezTo>
                <a:cubicBezTo>
                  <a:pt x="6054225" y="-1970"/>
                  <a:pt x="6301663" y="-39991"/>
                  <a:pt x="6532817" y="0"/>
                </a:cubicBezTo>
                <a:cubicBezTo>
                  <a:pt x="6763971" y="39991"/>
                  <a:pt x="7254674" y="56166"/>
                  <a:pt x="7777163" y="0"/>
                </a:cubicBezTo>
                <a:cubicBezTo>
                  <a:pt x="7798441" y="212390"/>
                  <a:pt x="7756399" y="476011"/>
                  <a:pt x="7777163" y="600165"/>
                </a:cubicBezTo>
                <a:cubicBezTo>
                  <a:pt x="7797927" y="724319"/>
                  <a:pt x="7791079" y="1003003"/>
                  <a:pt x="7777163" y="1200329"/>
                </a:cubicBezTo>
                <a:cubicBezTo>
                  <a:pt x="7539160" y="1217266"/>
                  <a:pt x="7431624" y="1202513"/>
                  <a:pt x="7129066" y="1200329"/>
                </a:cubicBezTo>
                <a:cubicBezTo>
                  <a:pt x="6826508" y="1198145"/>
                  <a:pt x="6551342" y="1233552"/>
                  <a:pt x="6403198" y="1200329"/>
                </a:cubicBezTo>
                <a:cubicBezTo>
                  <a:pt x="6255054" y="1167106"/>
                  <a:pt x="6019157" y="1221472"/>
                  <a:pt x="5910644" y="1200329"/>
                </a:cubicBezTo>
                <a:cubicBezTo>
                  <a:pt x="5802131" y="1179186"/>
                  <a:pt x="5645548" y="1186352"/>
                  <a:pt x="5418090" y="1200329"/>
                </a:cubicBezTo>
                <a:cubicBezTo>
                  <a:pt x="5190632" y="1214306"/>
                  <a:pt x="4925687" y="1207456"/>
                  <a:pt x="4692222" y="1200329"/>
                </a:cubicBezTo>
                <a:cubicBezTo>
                  <a:pt x="4458757" y="1193202"/>
                  <a:pt x="4305385" y="1199607"/>
                  <a:pt x="3966353" y="1200329"/>
                </a:cubicBezTo>
                <a:cubicBezTo>
                  <a:pt x="3627321" y="1201051"/>
                  <a:pt x="3535015" y="1176214"/>
                  <a:pt x="3162713" y="1200329"/>
                </a:cubicBezTo>
                <a:cubicBezTo>
                  <a:pt x="2790411" y="1224444"/>
                  <a:pt x="2745131" y="1187177"/>
                  <a:pt x="2514616" y="1200329"/>
                </a:cubicBezTo>
                <a:cubicBezTo>
                  <a:pt x="2284101" y="1213481"/>
                  <a:pt x="2137592" y="1193763"/>
                  <a:pt x="1788747" y="1200329"/>
                </a:cubicBezTo>
                <a:cubicBezTo>
                  <a:pt x="1439902" y="1206895"/>
                  <a:pt x="1444370" y="1212118"/>
                  <a:pt x="1140651" y="1200329"/>
                </a:cubicBezTo>
                <a:cubicBezTo>
                  <a:pt x="836932" y="1188540"/>
                  <a:pt x="829472" y="1217458"/>
                  <a:pt x="725869" y="1200329"/>
                </a:cubicBezTo>
                <a:cubicBezTo>
                  <a:pt x="622266" y="1183200"/>
                  <a:pt x="271296" y="1211613"/>
                  <a:pt x="0" y="1200329"/>
                </a:cubicBezTo>
                <a:cubicBezTo>
                  <a:pt x="13347" y="954938"/>
                  <a:pt x="-22952" y="735442"/>
                  <a:pt x="0" y="588161"/>
                </a:cubicBezTo>
                <a:cubicBezTo>
                  <a:pt x="22952" y="440880"/>
                  <a:pt x="-24224" y="227894"/>
                  <a:pt x="0" y="0"/>
                </a:cubicBezTo>
                <a:close/>
              </a:path>
            </a:pathLst>
          </a:custGeom>
          <a:noFill/>
          <a:ln w="25400">
            <a:solidFill>
              <a:srgbClr val="3399FF"/>
            </a:solidFill>
            <a:miter lim="800000"/>
            <a:headEnd/>
            <a:tailEnd/>
            <a:extLst>
              <a:ext uri="{C807C97D-BFC1-408E-A445-0C87EB9F89A2}">
                <ask:lineSketchStyleProps xmlns:ask="http://schemas.microsoft.com/office/drawing/2018/sketchyshapes" sd="2512818990">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rgbClr val="FFFFFF"/>
                </a:solidFill>
                <a:latin typeface="Gill Sans" charset="0"/>
                <a:cs typeface="Arial" panose="020B0604020202020204" pitchFamily="34" charset="0"/>
                <a:sym typeface="Gill Sans" charset="0"/>
              </a:defRPr>
            </a:lvl1pPr>
            <a:lvl2pPr marL="742950" indent="-285750">
              <a:defRPr sz="3200">
                <a:solidFill>
                  <a:srgbClr val="FFFFFF"/>
                </a:solidFill>
                <a:latin typeface="Gill Sans" charset="0"/>
                <a:cs typeface="Arial" panose="020B0604020202020204" pitchFamily="34" charset="0"/>
                <a:sym typeface="Gill Sans" charset="0"/>
              </a:defRPr>
            </a:lvl2pPr>
            <a:lvl3pPr marL="1143000" indent="-228600">
              <a:defRPr sz="3200">
                <a:solidFill>
                  <a:srgbClr val="FFFFFF"/>
                </a:solidFill>
                <a:latin typeface="Gill Sans" charset="0"/>
                <a:cs typeface="Arial" panose="020B0604020202020204" pitchFamily="34" charset="0"/>
                <a:sym typeface="Gill Sans" charset="0"/>
              </a:defRPr>
            </a:lvl3pPr>
            <a:lvl4pPr marL="1600200" indent="-228600">
              <a:defRPr sz="3200">
                <a:solidFill>
                  <a:srgbClr val="FFFFFF"/>
                </a:solidFill>
                <a:latin typeface="Gill Sans" charset="0"/>
                <a:cs typeface="Arial" panose="020B0604020202020204" pitchFamily="34" charset="0"/>
                <a:sym typeface="Gill Sans" charset="0"/>
              </a:defRPr>
            </a:lvl4pPr>
            <a:lvl5pPr marL="2057400" indent="-228600">
              <a:defRPr sz="3200">
                <a:solidFill>
                  <a:srgbClr val="FFFFFF"/>
                </a:solidFill>
                <a:latin typeface="Gill Sans" charset="0"/>
                <a:cs typeface="Arial" panose="020B0604020202020204" pitchFamily="34" charset="0"/>
                <a:sym typeface="Gill Sans" charset="0"/>
              </a:defRPr>
            </a:lvl5pPr>
            <a:lvl6pPr marL="25146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6pPr>
            <a:lvl7pPr marL="29718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7pPr>
            <a:lvl8pPr marL="34290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8pPr>
            <a:lvl9pPr marL="3886200" indent="-228600" eaLnBrk="0" fontAlgn="base" hangingPunct="0">
              <a:spcBef>
                <a:spcPct val="0"/>
              </a:spcBef>
              <a:spcAft>
                <a:spcPct val="0"/>
              </a:spcAft>
              <a:defRPr sz="3200">
                <a:solidFill>
                  <a:srgbClr val="FFFFFF"/>
                </a:solidFill>
                <a:latin typeface="Gill Sans" charset="0"/>
                <a:cs typeface="Arial" panose="020B0604020202020204" pitchFamily="34" charset="0"/>
                <a:sym typeface="Gill Sans" charset="0"/>
              </a:defRPr>
            </a:lvl9pPr>
          </a:lstStyle>
          <a:p>
            <a:r>
              <a:rPr lang="en-AU" sz="2400" dirty="0">
                <a:solidFill>
                  <a:schemeClr val="tx1"/>
                </a:solidFill>
                <a:latin typeface="Avenir Book" panose="02000503020000020003" pitchFamily="2" charset="0"/>
              </a:rPr>
              <a:t>It is also a fallacy to think that just because an argument commits a fallacy, that the conclusion is not true. It might be!</a:t>
            </a:r>
          </a:p>
        </p:txBody>
      </p:sp>
    </p:spTree>
    <p:extLst>
      <p:ext uri="{BB962C8B-B14F-4D97-AF65-F5344CB8AC3E}">
        <p14:creationId xmlns:p14="http://schemas.microsoft.com/office/powerpoint/2010/main" val="376901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ED9C4C-9C03-4107-BA35-82652DDB408F}"/>
              </a:ext>
            </a:extLst>
          </p:cNvPr>
          <p:cNvSpPr>
            <a:spLocks noGrp="1"/>
          </p:cNvSpPr>
          <p:nvPr>
            <p:ph type="title"/>
          </p:nvPr>
        </p:nvSpPr>
        <p:spPr>
          <a:xfrm>
            <a:off x="1261872" y="365760"/>
            <a:ext cx="9692640" cy="1325562"/>
          </a:xfrm>
        </p:spPr>
        <p:txBody>
          <a:bodyPr/>
          <a:lstStyle/>
          <a:p>
            <a:r>
              <a:rPr lang="en-AU" dirty="0"/>
              <a:t>What makes an good argument?</a:t>
            </a:r>
          </a:p>
        </p:txBody>
      </p:sp>
      <p:sp>
        <p:nvSpPr>
          <p:cNvPr id="2" name="Content Placeholder 1">
            <a:extLst>
              <a:ext uri="{FF2B5EF4-FFF2-40B4-BE49-F238E27FC236}">
                <a16:creationId xmlns:a16="http://schemas.microsoft.com/office/drawing/2014/main" id="{7DC639BC-D00A-47CD-82C9-873DF08978CC}"/>
              </a:ext>
            </a:extLst>
          </p:cNvPr>
          <p:cNvSpPr>
            <a:spLocks noGrp="1"/>
          </p:cNvSpPr>
          <p:nvPr>
            <p:ph sz="half" idx="1"/>
          </p:nvPr>
        </p:nvSpPr>
        <p:spPr>
          <a:xfrm>
            <a:off x="992459" y="1828800"/>
            <a:ext cx="4749973" cy="4351337"/>
          </a:xfrm>
        </p:spPr>
        <p:txBody>
          <a:bodyPr/>
          <a:lstStyle/>
          <a:p>
            <a:pPr marL="0" indent="0" algn="ctr">
              <a:buNone/>
            </a:pPr>
            <a:r>
              <a:rPr lang="en-AU" sz="2400" b="1" u="sng" dirty="0"/>
              <a:t>Politicians (etc) focus</a:t>
            </a:r>
          </a:p>
          <a:p>
            <a:pPr marL="0" indent="0">
              <a:buNone/>
            </a:pPr>
            <a:br>
              <a:rPr lang="en-AU" sz="2400" i="1" dirty="0"/>
            </a:br>
            <a:r>
              <a:rPr lang="en-AU" sz="2400" dirty="0"/>
              <a:t>A good argument is one that convinces the audience that the conclusion is true.</a:t>
            </a:r>
          </a:p>
          <a:p>
            <a:pPr marL="0" indent="0">
              <a:buNone/>
            </a:pPr>
            <a:endParaRPr lang="en-AU" dirty="0"/>
          </a:p>
        </p:txBody>
      </p:sp>
      <p:sp>
        <p:nvSpPr>
          <p:cNvPr id="3" name="Content Placeholder 2">
            <a:extLst>
              <a:ext uri="{FF2B5EF4-FFF2-40B4-BE49-F238E27FC236}">
                <a16:creationId xmlns:a16="http://schemas.microsoft.com/office/drawing/2014/main" id="{E61B1440-478E-4C4B-8EAE-C866478B1EFD}"/>
              </a:ext>
            </a:extLst>
          </p:cNvPr>
          <p:cNvSpPr>
            <a:spLocks noGrp="1"/>
          </p:cNvSpPr>
          <p:nvPr>
            <p:ph sz="half" idx="2"/>
          </p:nvPr>
        </p:nvSpPr>
        <p:spPr>
          <a:xfrm>
            <a:off x="6126480" y="1828800"/>
            <a:ext cx="4828032" cy="4351337"/>
          </a:xfrm>
        </p:spPr>
        <p:txBody>
          <a:bodyPr/>
          <a:lstStyle/>
          <a:p>
            <a:pPr marL="0" indent="0" algn="ctr">
              <a:buNone/>
            </a:pPr>
            <a:r>
              <a:rPr lang="en-AU" sz="2400" b="1" u="sng" dirty="0"/>
              <a:t>Our focus</a:t>
            </a:r>
          </a:p>
          <a:p>
            <a:pPr marL="0" indent="0">
              <a:buNone/>
            </a:pPr>
            <a:r>
              <a:rPr lang="en-AU" sz="2400" dirty="0"/>
              <a:t>A good argument is one that the audience </a:t>
            </a:r>
            <a:r>
              <a:rPr lang="en-AU" sz="2400" b="1" dirty="0">
                <a:solidFill>
                  <a:srgbClr val="FF0000"/>
                </a:solidFill>
              </a:rPr>
              <a:t>should</a:t>
            </a:r>
            <a:r>
              <a:rPr lang="en-AU" sz="2400" dirty="0"/>
              <a:t> be convinced by because it </a:t>
            </a:r>
            <a:r>
              <a:rPr lang="en-AU" altLang="en-US" sz="2400" dirty="0"/>
              <a:t>provides an objectively </a:t>
            </a:r>
            <a:r>
              <a:rPr lang="en-AU" altLang="en-US" sz="2400" b="1" dirty="0">
                <a:solidFill>
                  <a:srgbClr val="FF0000"/>
                </a:solidFill>
              </a:rPr>
              <a:t>good reason for accepting the conclusion</a:t>
            </a:r>
            <a:r>
              <a:rPr lang="en-AU" altLang="en-US" b="1" i="1" dirty="0">
                <a:solidFill>
                  <a:srgbClr val="FF0000"/>
                </a:solidFill>
              </a:rPr>
              <a:t>.</a:t>
            </a:r>
          </a:p>
          <a:p>
            <a:r>
              <a:rPr lang="en-AU" i="1" dirty="0"/>
              <a:t>Is the argument valid?</a:t>
            </a:r>
          </a:p>
          <a:p>
            <a:r>
              <a:rPr lang="en-AU" i="1" dirty="0"/>
              <a:t>Are the premises acceptable as true? </a:t>
            </a:r>
          </a:p>
        </p:txBody>
      </p:sp>
      <p:pic>
        <p:nvPicPr>
          <p:cNvPr id="10" name="Picture 2" descr="Debunking Anti-Vaxxers - YouTube">
            <a:extLst>
              <a:ext uri="{FF2B5EF4-FFF2-40B4-BE49-F238E27FC236}">
                <a16:creationId xmlns:a16="http://schemas.microsoft.com/office/drawing/2014/main" id="{FB337E39-82A3-4397-BD87-AF37BD3BE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667" y="4404732"/>
            <a:ext cx="1951365" cy="10976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lat Earthers vs climate change sceptics: why conspiracy theorists keep  contradicting each other">
            <a:extLst>
              <a:ext uri="{FF2B5EF4-FFF2-40B4-BE49-F238E27FC236}">
                <a16:creationId xmlns:a16="http://schemas.microsoft.com/office/drawing/2014/main" id="{B5E35569-65AB-4E63-A436-7CE905EE3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657" y="4404732"/>
            <a:ext cx="1463524" cy="109764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68638654-80F8-45D7-B161-77EA75870BD5}"/>
              </a:ext>
            </a:extLst>
          </p:cNvPr>
          <p:cNvCxnSpPr/>
          <p:nvPr/>
        </p:nvCxnSpPr>
        <p:spPr>
          <a:xfrm>
            <a:off x="5742432" y="1828800"/>
            <a:ext cx="0" cy="443818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45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0D-1985-9718-610B-C3BF70A90A58}"/>
              </a:ext>
            </a:extLst>
          </p:cNvPr>
          <p:cNvSpPr>
            <a:spLocks noGrp="1"/>
          </p:cNvSpPr>
          <p:nvPr>
            <p:ph type="title"/>
          </p:nvPr>
        </p:nvSpPr>
        <p:spPr/>
        <p:txBody>
          <a:bodyPr/>
          <a:lstStyle/>
          <a:p>
            <a:r>
              <a:rPr lang="en-AU" b="1" dirty="0"/>
              <a:t>Fallacies</a:t>
            </a:r>
          </a:p>
        </p:txBody>
      </p:sp>
      <p:sp>
        <p:nvSpPr>
          <p:cNvPr id="3" name="Content Placeholder 2">
            <a:extLst>
              <a:ext uri="{FF2B5EF4-FFF2-40B4-BE49-F238E27FC236}">
                <a16:creationId xmlns:a16="http://schemas.microsoft.com/office/drawing/2014/main" id="{2E5FDBF9-3297-874D-2DE2-81340D716E7F}"/>
              </a:ext>
            </a:extLst>
          </p:cNvPr>
          <p:cNvSpPr>
            <a:spLocks noGrp="1"/>
          </p:cNvSpPr>
          <p:nvPr>
            <p:ph idx="1"/>
          </p:nvPr>
        </p:nvSpPr>
        <p:spPr/>
        <p:txBody>
          <a:bodyPr/>
          <a:lstStyle/>
          <a:p>
            <a:r>
              <a:rPr lang="en-AU" sz="2400" dirty="0"/>
              <a:t>In a fallacious argument there is an inappropriate connection between the premises and conclusion</a:t>
            </a:r>
          </a:p>
          <a:p>
            <a:endParaRPr lang="en-AU" sz="2400" dirty="0"/>
          </a:p>
          <a:p>
            <a:r>
              <a:rPr lang="en-AU" sz="2400" dirty="0">
                <a:solidFill>
                  <a:srgbClr val="FF0000"/>
                </a:solidFill>
              </a:rPr>
              <a:t>Formal fallacies</a:t>
            </a:r>
            <a:r>
              <a:rPr lang="en-AU" sz="2400" dirty="0"/>
              <a:t>: A logical error due to the </a:t>
            </a:r>
            <a:r>
              <a:rPr lang="en-AU" sz="2400" dirty="0">
                <a:solidFill>
                  <a:srgbClr val="FF0000"/>
                </a:solidFill>
              </a:rPr>
              <a:t>form</a:t>
            </a:r>
            <a:r>
              <a:rPr lang="en-AU" sz="2400" dirty="0"/>
              <a:t> or </a:t>
            </a:r>
            <a:r>
              <a:rPr lang="en-AU" sz="2400" dirty="0">
                <a:solidFill>
                  <a:srgbClr val="FF0000"/>
                </a:solidFill>
              </a:rPr>
              <a:t>structure</a:t>
            </a:r>
            <a:r>
              <a:rPr lang="en-AU" sz="2400" dirty="0"/>
              <a:t> of an argument.</a:t>
            </a:r>
          </a:p>
          <a:p>
            <a:r>
              <a:rPr lang="en-AU" sz="2400" dirty="0">
                <a:solidFill>
                  <a:srgbClr val="FF0000"/>
                </a:solidFill>
              </a:rPr>
              <a:t>Informal fallacies</a:t>
            </a:r>
            <a:r>
              <a:rPr lang="en-AU" sz="2400" dirty="0"/>
              <a:t>: An inappropriate form of argument that doesn’t involve an error in form or structure:</a:t>
            </a:r>
          </a:p>
          <a:p>
            <a:pPr lvl="1"/>
            <a:r>
              <a:rPr lang="en-AU" sz="2000" dirty="0"/>
              <a:t>E.g. </a:t>
            </a:r>
            <a:r>
              <a:rPr lang="en-GB" sz="2000" dirty="0"/>
              <a:t>making flawed assumptions, adding irrelevant claims, misusing language, distorting an opponent’s position etc.</a:t>
            </a:r>
            <a:endParaRPr lang="en-AU" dirty="0"/>
          </a:p>
        </p:txBody>
      </p:sp>
    </p:spTree>
    <p:extLst>
      <p:ext uri="{BB962C8B-B14F-4D97-AF65-F5344CB8AC3E}">
        <p14:creationId xmlns:p14="http://schemas.microsoft.com/office/powerpoint/2010/main" val="217584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7B0B-8F26-40AC-9723-6DACEFE1580E}"/>
              </a:ext>
            </a:extLst>
          </p:cNvPr>
          <p:cNvSpPr>
            <a:spLocks noGrp="1"/>
          </p:cNvSpPr>
          <p:nvPr>
            <p:ph type="title"/>
          </p:nvPr>
        </p:nvSpPr>
        <p:spPr/>
        <p:txBody>
          <a:bodyPr/>
          <a:lstStyle/>
          <a:p>
            <a:r>
              <a:rPr lang="en-AU" b="1" dirty="0"/>
              <a:t>Formal Fallacies:</a:t>
            </a:r>
            <a:br>
              <a:rPr lang="en-AU" b="1" dirty="0"/>
            </a:br>
            <a:r>
              <a:rPr lang="en-AU" b="1" dirty="0"/>
              <a:t>Affirming the consequent</a:t>
            </a:r>
          </a:p>
        </p:txBody>
      </p:sp>
      <p:sp>
        <p:nvSpPr>
          <p:cNvPr id="3" name="Content Placeholder 2">
            <a:extLst>
              <a:ext uri="{FF2B5EF4-FFF2-40B4-BE49-F238E27FC236}">
                <a16:creationId xmlns:a16="http://schemas.microsoft.com/office/drawing/2014/main" id="{FF1D6FAE-9442-41E7-B80F-3A8052A5A768}"/>
              </a:ext>
            </a:extLst>
          </p:cNvPr>
          <p:cNvSpPr>
            <a:spLocks noGrp="1"/>
          </p:cNvSpPr>
          <p:nvPr>
            <p:ph idx="1"/>
          </p:nvPr>
        </p:nvSpPr>
        <p:spPr>
          <a:xfrm>
            <a:off x="838200" y="1975750"/>
            <a:ext cx="10515600" cy="4351338"/>
          </a:xfrm>
        </p:spPr>
        <p:txBody>
          <a:bodyPr>
            <a:normAutofit/>
          </a:bodyPr>
          <a:lstStyle/>
          <a:p>
            <a:pPr marL="0" indent="0">
              <a:buNone/>
            </a:pPr>
            <a:r>
              <a:rPr lang="en-AU" sz="2400" dirty="0"/>
              <a:t>P1. If someone is a philosopher (A), then they are wise (B)</a:t>
            </a:r>
          </a:p>
          <a:p>
            <a:pPr marL="0" indent="0">
              <a:buNone/>
            </a:pPr>
            <a:r>
              <a:rPr lang="en-AU" sz="2400" dirty="0"/>
              <a:t>P2. John is wise (B)</a:t>
            </a:r>
          </a:p>
          <a:p>
            <a:pPr marL="0" indent="0">
              <a:buNone/>
            </a:pPr>
            <a:r>
              <a:rPr lang="en-AU" sz="2400" dirty="0"/>
              <a:t>Therefore,</a:t>
            </a:r>
          </a:p>
          <a:p>
            <a:pPr marL="0" indent="0">
              <a:buNone/>
            </a:pPr>
            <a:r>
              <a:rPr lang="en-AU" sz="2400" dirty="0"/>
              <a:t>C. John is a philosopher (A)</a:t>
            </a:r>
          </a:p>
          <a:p>
            <a:endParaRPr lang="en-AU" sz="2400" dirty="0"/>
          </a:p>
          <a:p>
            <a:r>
              <a:rPr lang="en-AU" sz="2400" dirty="0"/>
              <a:t>If A (antecedent), then B (consequent)</a:t>
            </a:r>
          </a:p>
          <a:p>
            <a:r>
              <a:rPr lang="en-AU" sz="2400" dirty="0"/>
              <a:t>B (consequent)</a:t>
            </a:r>
          </a:p>
          <a:p>
            <a:r>
              <a:rPr lang="en-AU" sz="2400" dirty="0"/>
              <a:t>Therefore,</a:t>
            </a:r>
          </a:p>
          <a:p>
            <a:r>
              <a:rPr lang="en-AU" sz="2400" dirty="0"/>
              <a:t>A (antecedent)</a:t>
            </a:r>
          </a:p>
        </p:txBody>
      </p:sp>
    </p:spTree>
    <p:extLst>
      <p:ext uri="{BB962C8B-B14F-4D97-AF65-F5344CB8AC3E}">
        <p14:creationId xmlns:p14="http://schemas.microsoft.com/office/powerpoint/2010/main" val="243375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AD0D-8217-4A29-9293-B6940D6A5387}"/>
              </a:ext>
            </a:extLst>
          </p:cNvPr>
          <p:cNvSpPr>
            <a:spLocks noGrp="1"/>
          </p:cNvSpPr>
          <p:nvPr>
            <p:ph type="title"/>
          </p:nvPr>
        </p:nvSpPr>
        <p:spPr/>
        <p:txBody>
          <a:bodyPr/>
          <a:lstStyle/>
          <a:p>
            <a:r>
              <a:rPr lang="en-AU" b="1" dirty="0"/>
              <a:t>Formal Fallacies:</a:t>
            </a:r>
            <a:br>
              <a:rPr lang="en-AU" b="1" dirty="0"/>
            </a:br>
            <a:r>
              <a:rPr lang="en-AU" b="1" dirty="0"/>
              <a:t>Denying the antecedent</a:t>
            </a:r>
          </a:p>
        </p:txBody>
      </p:sp>
      <p:sp>
        <p:nvSpPr>
          <p:cNvPr id="3" name="Content Placeholder 2">
            <a:extLst>
              <a:ext uri="{FF2B5EF4-FFF2-40B4-BE49-F238E27FC236}">
                <a16:creationId xmlns:a16="http://schemas.microsoft.com/office/drawing/2014/main" id="{8DBD5CD6-BE9F-441B-B0BF-715557E5E08C}"/>
              </a:ext>
            </a:extLst>
          </p:cNvPr>
          <p:cNvSpPr>
            <a:spLocks noGrp="1"/>
          </p:cNvSpPr>
          <p:nvPr>
            <p:ph idx="1"/>
          </p:nvPr>
        </p:nvSpPr>
        <p:spPr>
          <a:xfrm>
            <a:off x="838200" y="2058016"/>
            <a:ext cx="10515600" cy="4351338"/>
          </a:xfrm>
        </p:spPr>
        <p:txBody>
          <a:bodyPr>
            <a:normAutofit/>
          </a:bodyPr>
          <a:lstStyle/>
          <a:p>
            <a:pPr marL="0" indent="0">
              <a:buNone/>
            </a:pPr>
            <a:r>
              <a:rPr lang="en-AU" sz="2400" dirty="0"/>
              <a:t>P1. If someone is a philosopher (A), then they are wise (B)</a:t>
            </a:r>
          </a:p>
          <a:p>
            <a:pPr marL="0" indent="0">
              <a:buNone/>
            </a:pPr>
            <a:r>
              <a:rPr lang="en-AU" sz="2400" dirty="0"/>
              <a:t>P2. John is not a philosopher (not A)</a:t>
            </a:r>
          </a:p>
          <a:p>
            <a:pPr marL="0" indent="0">
              <a:buNone/>
            </a:pPr>
            <a:r>
              <a:rPr lang="en-AU" sz="2400" dirty="0"/>
              <a:t>Therefore,</a:t>
            </a:r>
          </a:p>
          <a:p>
            <a:pPr marL="0" indent="0">
              <a:buNone/>
            </a:pPr>
            <a:r>
              <a:rPr lang="en-AU" sz="2400" dirty="0"/>
              <a:t>C. John is not wise (not B)</a:t>
            </a:r>
          </a:p>
          <a:p>
            <a:endParaRPr lang="en-AU" sz="2400" dirty="0"/>
          </a:p>
          <a:p>
            <a:r>
              <a:rPr lang="en-AU" sz="2400" dirty="0"/>
              <a:t>If A (antecedent), then B (consequent)</a:t>
            </a:r>
          </a:p>
          <a:p>
            <a:r>
              <a:rPr lang="en-AU" sz="2400" dirty="0"/>
              <a:t>Not A (antecedent)</a:t>
            </a:r>
          </a:p>
          <a:p>
            <a:r>
              <a:rPr lang="en-AU" sz="2400" dirty="0"/>
              <a:t>Therefore,</a:t>
            </a:r>
          </a:p>
          <a:p>
            <a:r>
              <a:rPr lang="en-AU" sz="2400" dirty="0"/>
              <a:t>Not B (consequent)</a:t>
            </a:r>
          </a:p>
          <a:p>
            <a:endParaRPr lang="en-AU" sz="2400" dirty="0"/>
          </a:p>
          <a:p>
            <a:endParaRPr lang="en-AU" dirty="0"/>
          </a:p>
          <a:p>
            <a:endParaRPr lang="en-AU" dirty="0"/>
          </a:p>
        </p:txBody>
      </p:sp>
    </p:spTree>
    <p:extLst>
      <p:ext uri="{BB962C8B-B14F-4D97-AF65-F5344CB8AC3E}">
        <p14:creationId xmlns:p14="http://schemas.microsoft.com/office/powerpoint/2010/main" val="264688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D79E-6CBD-A893-DCAB-3AFBEA1764C7}"/>
              </a:ext>
            </a:extLst>
          </p:cNvPr>
          <p:cNvSpPr>
            <a:spLocks noGrp="1"/>
          </p:cNvSpPr>
          <p:nvPr>
            <p:ph type="title"/>
          </p:nvPr>
        </p:nvSpPr>
        <p:spPr/>
        <p:txBody>
          <a:bodyPr/>
          <a:lstStyle/>
          <a:p>
            <a:r>
              <a:rPr lang="en-AU" dirty="0"/>
              <a:t>Informal fallacies</a:t>
            </a:r>
          </a:p>
        </p:txBody>
      </p:sp>
    </p:spTree>
    <p:extLst>
      <p:ext uri="{BB962C8B-B14F-4D97-AF65-F5344CB8AC3E}">
        <p14:creationId xmlns:p14="http://schemas.microsoft.com/office/powerpoint/2010/main" val="315529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62D4-E2A2-15BA-0BB7-3B4619A6AE6F}"/>
              </a:ext>
            </a:extLst>
          </p:cNvPr>
          <p:cNvSpPr>
            <a:spLocks noGrp="1"/>
          </p:cNvSpPr>
          <p:nvPr>
            <p:ph type="title"/>
          </p:nvPr>
        </p:nvSpPr>
        <p:spPr/>
        <p:txBody>
          <a:bodyPr/>
          <a:lstStyle/>
          <a:p>
            <a:r>
              <a:rPr lang="en-AU" dirty="0"/>
              <a:t>(1) Questionable assumptions</a:t>
            </a:r>
          </a:p>
        </p:txBody>
      </p:sp>
      <p:sp>
        <p:nvSpPr>
          <p:cNvPr id="3" name="Content Placeholder 2">
            <a:extLst>
              <a:ext uri="{FF2B5EF4-FFF2-40B4-BE49-F238E27FC236}">
                <a16:creationId xmlns:a16="http://schemas.microsoft.com/office/drawing/2014/main" id="{A52C5D51-DC89-D60D-6EAC-3F8609C3C4DB}"/>
              </a:ext>
            </a:extLst>
          </p:cNvPr>
          <p:cNvSpPr>
            <a:spLocks noGrp="1"/>
          </p:cNvSpPr>
          <p:nvPr>
            <p:ph idx="1"/>
          </p:nvPr>
        </p:nvSpPr>
        <p:spPr/>
        <p:txBody>
          <a:bodyPr>
            <a:normAutofit fontScale="77500" lnSpcReduction="20000"/>
          </a:bodyPr>
          <a:lstStyle/>
          <a:p>
            <a:r>
              <a:rPr lang="en-AU" dirty="0">
                <a:solidFill>
                  <a:srgbClr val="FF0000"/>
                </a:solidFill>
              </a:rPr>
              <a:t>Remember week 4!</a:t>
            </a:r>
          </a:p>
          <a:p>
            <a:r>
              <a:rPr lang="en-AU" dirty="0"/>
              <a:t>By itself, the fact that an argument relies on an assumption doesn’t make it a bad one.</a:t>
            </a:r>
          </a:p>
          <a:p>
            <a:r>
              <a:rPr lang="en-AU" dirty="0"/>
              <a:t>But if an argument relies on </a:t>
            </a:r>
            <a:r>
              <a:rPr lang="en-AU" i="1" dirty="0">
                <a:solidFill>
                  <a:srgbClr val="FF0000"/>
                </a:solidFill>
              </a:rPr>
              <a:t>false</a:t>
            </a:r>
            <a:r>
              <a:rPr lang="en-AU" dirty="0">
                <a:solidFill>
                  <a:srgbClr val="FF0000"/>
                </a:solidFill>
              </a:rPr>
              <a:t> </a:t>
            </a:r>
            <a:r>
              <a:rPr lang="en-AU" dirty="0"/>
              <a:t>assumptions then it cannot be sound:</a:t>
            </a:r>
          </a:p>
          <a:p>
            <a:endParaRPr lang="en-AU" dirty="0"/>
          </a:p>
          <a:p>
            <a:pPr marL="0" indent="0" algn="l">
              <a:buNone/>
            </a:pPr>
            <a:r>
              <a:rPr lang="en-AU" b="0" i="0" dirty="0">
                <a:solidFill>
                  <a:srgbClr val="000000"/>
                </a:solidFill>
                <a:effectLst/>
                <a:latin typeface="Roboto" panose="02000000000000000000" pitchFamily="2" charset="0"/>
              </a:rPr>
              <a:t>Cigarette smoking has been shown to be a health hazard; therefore, governments should ban all advertisements that promote smoking.</a:t>
            </a:r>
          </a:p>
          <a:p>
            <a:pPr marL="0" indent="0" algn="l">
              <a:buNone/>
            </a:pPr>
            <a:endParaRPr lang="en-AU" b="0" i="0" dirty="0">
              <a:solidFill>
                <a:srgbClr val="000000"/>
              </a:solidFill>
              <a:effectLst/>
            </a:endParaRPr>
          </a:p>
          <a:p>
            <a:pPr marL="0" indent="0" algn="l">
              <a:buNone/>
            </a:pPr>
            <a:r>
              <a:rPr lang="en-AU" b="0" i="0" dirty="0">
                <a:solidFill>
                  <a:srgbClr val="000000"/>
                </a:solidFill>
                <a:effectLst/>
              </a:rPr>
              <a:t>P1. Cigarette smoking has been shown to be a health hazard</a:t>
            </a:r>
          </a:p>
          <a:p>
            <a:pPr marL="0" indent="0" algn="l">
              <a:buNone/>
            </a:pPr>
            <a:r>
              <a:rPr lang="en-AU" b="0" i="0" dirty="0">
                <a:solidFill>
                  <a:schemeClr val="accent2"/>
                </a:solidFill>
                <a:effectLst/>
              </a:rPr>
              <a:t>A2. Governments should ban advertisements that promote activities that are a health hazard.</a:t>
            </a:r>
          </a:p>
          <a:p>
            <a:pPr marL="0" indent="0" algn="l">
              <a:buNone/>
            </a:pPr>
            <a:r>
              <a:rPr lang="en-AU" b="0" i="0" dirty="0">
                <a:solidFill>
                  <a:srgbClr val="000000"/>
                </a:solidFill>
                <a:effectLst/>
              </a:rPr>
              <a:t>Therefore,</a:t>
            </a:r>
          </a:p>
          <a:p>
            <a:pPr marL="0" indent="0" algn="l">
              <a:buNone/>
            </a:pPr>
            <a:r>
              <a:rPr lang="en-AU" dirty="0">
                <a:solidFill>
                  <a:srgbClr val="000000"/>
                </a:solidFill>
              </a:rPr>
              <a:t>C. G</a:t>
            </a:r>
            <a:r>
              <a:rPr lang="en-AU" b="0" i="0" dirty="0">
                <a:solidFill>
                  <a:srgbClr val="000000"/>
                </a:solidFill>
                <a:effectLst/>
              </a:rPr>
              <a:t>overnments should ban all advertisements that promote smoking.</a:t>
            </a:r>
          </a:p>
        </p:txBody>
      </p:sp>
      <p:sp>
        <p:nvSpPr>
          <p:cNvPr id="4" name="Rectangle 3">
            <a:extLst>
              <a:ext uri="{FF2B5EF4-FFF2-40B4-BE49-F238E27FC236}">
                <a16:creationId xmlns:a16="http://schemas.microsoft.com/office/drawing/2014/main" id="{1D09FAAE-2C97-A20F-1C52-8CD37AF48927}"/>
              </a:ext>
            </a:extLst>
          </p:cNvPr>
          <p:cNvSpPr/>
          <p:nvPr/>
        </p:nvSpPr>
        <p:spPr>
          <a:xfrm rot="2018741">
            <a:off x="10501700" y="4584718"/>
            <a:ext cx="1895270" cy="769441"/>
          </a:xfrm>
          <a:prstGeom prst="rect">
            <a:avLst/>
          </a:prstGeom>
          <a:noFill/>
        </p:spPr>
        <p:txBody>
          <a:bodyPr wrap="square" lIns="91440" tIns="45720" rIns="91440" bIns="45720">
            <a:spAutoFit/>
          </a:bodyPr>
          <a:lstStyle/>
          <a:p>
            <a:pPr algn="ctr"/>
            <a:r>
              <a:rPr lang="en-GB" sz="4400" b="1" cap="none" spc="0" dirty="0">
                <a:ln w="22225">
                  <a:solidFill>
                    <a:schemeClr val="accent2"/>
                  </a:solidFill>
                  <a:prstDash val="solid"/>
                </a:ln>
                <a:solidFill>
                  <a:schemeClr val="accent2">
                    <a:lumMod val="40000"/>
                    <a:lumOff val="60000"/>
                  </a:schemeClr>
                </a:solidFill>
                <a:effectLst/>
              </a:rPr>
              <a:t>False!</a:t>
            </a:r>
          </a:p>
        </p:txBody>
      </p:sp>
    </p:spTree>
    <p:extLst>
      <p:ext uri="{BB962C8B-B14F-4D97-AF65-F5344CB8AC3E}">
        <p14:creationId xmlns:p14="http://schemas.microsoft.com/office/powerpoint/2010/main" val="2502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2052</TotalTime>
  <Words>2436</Words>
  <Application>Microsoft Macintosh PowerPoint</Application>
  <PresentationFormat>Widescreen</PresentationFormat>
  <Paragraphs>222</Paragraphs>
  <Slides>37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Avenir Book</vt:lpstr>
      <vt:lpstr>Calibri</vt:lpstr>
      <vt:lpstr>Lucida Grande</vt:lpstr>
      <vt:lpstr>Roboto</vt:lpstr>
      <vt:lpstr>Office Theme</vt:lpstr>
      <vt:lpstr>Critical Thinking S1 2023</vt:lpstr>
      <vt:lpstr>Review Quiz!</vt:lpstr>
      <vt:lpstr>Lecture 10:</vt:lpstr>
      <vt:lpstr>What makes an good argument?</vt:lpstr>
      <vt:lpstr>Fallacies</vt:lpstr>
      <vt:lpstr>Formal Fallacies: Affirming the consequent</vt:lpstr>
      <vt:lpstr>Formal Fallacies: Denying the antecedent</vt:lpstr>
      <vt:lpstr>Informal fallacies</vt:lpstr>
      <vt:lpstr>(1) Questionable assumptions</vt:lpstr>
      <vt:lpstr>(2) Questionable appeals to authority &amp; (3) Questionable attacks on authority (ad hominem)</vt:lpstr>
      <vt:lpstr>(3) Ad hominem</vt:lpstr>
      <vt:lpstr>More subtle instances</vt:lpstr>
      <vt:lpstr>(4) Circular reasoning (begging the question)</vt:lpstr>
      <vt:lpstr>(4) Circular reasoning</vt:lpstr>
      <vt:lpstr>What if the conclusion/premise of a valid circular argument is true?  Wouldn’t that mean it’s good?</vt:lpstr>
      <vt:lpstr>(5) Equivocation</vt:lpstr>
      <vt:lpstr>Ambiguity – multiple meanings</vt:lpstr>
      <vt:lpstr>(5) Equivocation</vt:lpstr>
      <vt:lpstr>(5) Equivocation</vt:lpstr>
      <vt:lpstr>(5) Equivocation</vt:lpstr>
      <vt:lpstr>(5) Equivocation</vt:lpstr>
      <vt:lpstr>Example</vt:lpstr>
      <vt:lpstr>Example</vt:lpstr>
      <vt:lpstr>(6) Red herring</vt:lpstr>
      <vt:lpstr>Bob Katter on same-sex marriage</vt:lpstr>
      <vt:lpstr>(7) Slippery Slope</vt:lpstr>
      <vt:lpstr>(7) Slippery slope</vt:lpstr>
      <vt:lpstr>(7) Slippery slope</vt:lpstr>
      <vt:lpstr>(7) Slippery slope</vt:lpstr>
      <vt:lpstr>(8) Straw man</vt:lpstr>
      <vt:lpstr>Straw man Example</vt:lpstr>
      <vt:lpstr>(9) False dilemma (black and white thinking)</vt:lpstr>
      <vt:lpstr>(9) False dilemma</vt:lpstr>
      <vt:lpstr>PowerPoint Presentation</vt:lpstr>
      <vt:lpstr>(9) False dilemma</vt:lpstr>
      <vt:lpstr>Common informal fallacies:</vt:lpstr>
      <vt:lpstr>Fallacy fallacy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97</cp:revision>
  <dcterms:created xsi:type="dcterms:W3CDTF">2022-02-24T05:30:00Z</dcterms:created>
  <dcterms:modified xsi:type="dcterms:W3CDTF">2023-05-05T06:21:49Z</dcterms:modified>
</cp:coreProperties>
</file>