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18" r:id="rId1"/>
  </p:sldMasterIdLst>
  <p:notesMasterIdLst>
    <p:notesMasterId r:id="rId54"/>
  </p:notesMasterIdLst>
  <p:sldIdLst>
    <p:sldId id="256" r:id="rId2"/>
    <p:sldId id="257" r:id="rId3"/>
    <p:sldId id="337" r:id="rId4"/>
    <p:sldId id="334" r:id="rId5"/>
    <p:sldId id="849" r:id="rId6"/>
    <p:sldId id="340" r:id="rId7"/>
    <p:sldId id="264" r:id="rId8"/>
    <p:sldId id="903" r:id="rId9"/>
    <p:sldId id="904" r:id="rId10"/>
    <p:sldId id="905" r:id="rId11"/>
    <p:sldId id="906" r:id="rId12"/>
    <p:sldId id="341" r:id="rId13"/>
    <p:sldId id="314" r:id="rId14"/>
    <p:sldId id="385" r:id="rId15"/>
    <p:sldId id="398" r:id="rId16"/>
    <p:sldId id="383" r:id="rId17"/>
    <p:sldId id="400" r:id="rId18"/>
    <p:sldId id="850" r:id="rId19"/>
    <p:sldId id="851" r:id="rId20"/>
    <p:sldId id="848" r:id="rId21"/>
    <p:sldId id="345" r:id="rId22"/>
    <p:sldId id="376" r:id="rId23"/>
    <p:sldId id="827" r:id="rId24"/>
    <p:sldId id="901" r:id="rId25"/>
    <p:sldId id="831" r:id="rId26"/>
    <p:sldId id="275" r:id="rId27"/>
    <p:sldId id="310" r:id="rId28"/>
    <p:sldId id="832" r:id="rId29"/>
    <p:sldId id="388" r:id="rId30"/>
    <p:sldId id="834" r:id="rId31"/>
    <p:sldId id="391" r:id="rId32"/>
    <p:sldId id="402" r:id="rId33"/>
    <p:sldId id="389" r:id="rId34"/>
    <p:sldId id="835" r:id="rId35"/>
    <p:sldId id="804" r:id="rId36"/>
    <p:sldId id="282" r:id="rId37"/>
    <p:sldId id="907" r:id="rId38"/>
    <p:sldId id="316" r:id="rId39"/>
    <p:sldId id="335" r:id="rId40"/>
    <p:sldId id="336" r:id="rId41"/>
    <p:sldId id="283" r:id="rId42"/>
    <p:sldId id="285" r:id="rId43"/>
    <p:sldId id="286" r:id="rId44"/>
    <p:sldId id="287" r:id="rId45"/>
    <p:sldId id="289" r:id="rId46"/>
    <p:sldId id="395" r:id="rId47"/>
    <p:sldId id="290" r:id="rId48"/>
    <p:sldId id="332" r:id="rId49"/>
    <p:sldId id="291" r:id="rId50"/>
    <p:sldId id="292" r:id="rId51"/>
    <p:sldId id="396" r:id="rId52"/>
    <p:sldId id="902"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1651"/>
    <a:srgbClr val="7A81FF"/>
    <a:srgbClr val="FF7E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87129"/>
  </p:normalViewPr>
  <p:slideViewPr>
    <p:cSldViewPr snapToGrid="0" snapToObjects="1">
      <p:cViewPr varScale="1">
        <p:scale>
          <a:sx n="139" d="100"/>
          <a:sy n="139" d="100"/>
        </p:scale>
        <p:origin x="19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venir Book" panose="02000503020000020003" pitchFamily="2" charset="0"/>
              </a:defRPr>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venir Book" panose="02000503020000020003" pitchFamily="2" charset="0"/>
              </a:defRPr>
            </a:lvl1pPr>
          </a:lstStyle>
          <a:p>
            <a:fld id="{3B11D6EA-55F9-EC41-A4DC-ED3DF2D544FE}" type="datetimeFigureOut">
              <a:rPr lang="en-AU" smtClean="0"/>
              <a:pPr/>
              <a:t>19/5/2023</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AU"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venir Book" panose="02000503020000020003" pitchFamily="2" charset="0"/>
              </a:defRPr>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venir Book" panose="02000503020000020003" pitchFamily="2" charset="0"/>
              </a:defRPr>
            </a:lvl1pPr>
          </a:lstStyle>
          <a:p>
            <a:fld id="{5CCE83EA-2AFD-3E40-8894-C734ED6AB643}" type="slidenum">
              <a:rPr lang="en-AU" smtClean="0"/>
              <a:pPr/>
              <a:t>‹#›</a:t>
            </a:fld>
            <a:endParaRPr lang="en-AU" dirty="0"/>
          </a:p>
        </p:txBody>
      </p:sp>
    </p:spTree>
    <p:extLst>
      <p:ext uri="{BB962C8B-B14F-4D97-AF65-F5344CB8AC3E}">
        <p14:creationId xmlns:p14="http://schemas.microsoft.com/office/powerpoint/2010/main" val="2822553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venir Book" panose="02000503020000020003" pitchFamily="2" charset="0"/>
        <a:ea typeface="+mn-ea"/>
        <a:cs typeface="+mn-cs"/>
      </a:defRPr>
    </a:lvl1pPr>
    <a:lvl2pPr marL="457200" algn="l" defTabSz="914400" rtl="0" eaLnBrk="1" latinLnBrk="0" hangingPunct="1">
      <a:defRPr sz="1200" b="0" i="0" kern="1200">
        <a:solidFill>
          <a:schemeClr val="tx1"/>
        </a:solidFill>
        <a:latin typeface="Avenir Book" panose="02000503020000020003" pitchFamily="2" charset="0"/>
        <a:ea typeface="+mn-ea"/>
        <a:cs typeface="+mn-cs"/>
      </a:defRPr>
    </a:lvl2pPr>
    <a:lvl3pPr marL="914400" algn="l" defTabSz="914400" rtl="0" eaLnBrk="1" latinLnBrk="0" hangingPunct="1">
      <a:defRPr sz="1200" b="0" i="0" kern="1200">
        <a:solidFill>
          <a:schemeClr val="tx1"/>
        </a:solidFill>
        <a:latin typeface="Avenir Book" panose="02000503020000020003" pitchFamily="2" charset="0"/>
        <a:ea typeface="+mn-ea"/>
        <a:cs typeface="+mn-cs"/>
      </a:defRPr>
    </a:lvl3pPr>
    <a:lvl4pPr marL="1371600" algn="l" defTabSz="914400" rtl="0" eaLnBrk="1" latinLnBrk="0" hangingPunct="1">
      <a:defRPr sz="1200" b="0" i="0" kern="1200">
        <a:solidFill>
          <a:schemeClr val="tx1"/>
        </a:solidFill>
        <a:latin typeface="Avenir Book" panose="02000503020000020003" pitchFamily="2" charset="0"/>
        <a:ea typeface="+mn-ea"/>
        <a:cs typeface="+mn-cs"/>
      </a:defRPr>
    </a:lvl4pPr>
    <a:lvl5pPr marL="1828800" algn="l" defTabSz="914400" rtl="0" eaLnBrk="1" latinLnBrk="0" hangingPunct="1">
      <a:defRPr sz="1200" b="0" i="0" kern="1200">
        <a:solidFill>
          <a:schemeClr val="tx1"/>
        </a:solidFill>
        <a:latin typeface="Avenir Book" panose="02000503020000020003"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Standard form:</a:t>
            </a:r>
          </a:p>
          <a:p>
            <a:r>
              <a:rPr lang="en-AU" dirty="0"/>
              <a:t>- Separate premises on separate lines</a:t>
            </a:r>
          </a:p>
          <a:p>
            <a:r>
              <a:rPr lang="en-AU" dirty="0"/>
              <a:t>- "Therefore" to indicate intermediate conclusions as well as the main conclusion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Generalised 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 Need to include a key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Argument map:</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 Make sure it matches your standard 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 Independent vs co-dependent premises</a:t>
            </a:r>
          </a:p>
          <a:p>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pPr/>
              <a:t>11</a:t>
            </a:fld>
            <a:endParaRPr lang="en-AU" dirty="0"/>
          </a:p>
        </p:txBody>
      </p:sp>
    </p:spTree>
    <p:extLst>
      <p:ext uri="{BB962C8B-B14F-4D97-AF65-F5344CB8AC3E}">
        <p14:creationId xmlns:p14="http://schemas.microsoft.com/office/powerpoint/2010/main" val="2542323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AU" altLang="en-US"/>
              <a:t>U gens: all things of a certain kind have this property.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AU" altLang="en-US"/>
              <a:t>AT3 and AT4 some errors were made. Ps and Cs can't be valid.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AU" altLang="en-US" dirty="0"/>
              <a:t>Deductive validity: no way for the Ps to be true and the conclusion to be false. </a:t>
            </a:r>
            <a:br>
              <a:rPr lang="en-AU" altLang="en-US" dirty="0"/>
            </a:br>
            <a:r>
              <a:rPr lang="en-AU" altLang="en-US" dirty="0"/>
              <a:t>Inductive: weaker support for the conclusion - we don't dismiss an inductive argument on the basis of it </a:t>
            </a:r>
            <a:r>
              <a:rPr lang="en-AU" altLang="en-US" i="1" dirty="0"/>
              <a:t>not being deductively valid!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pPr/>
              <a:t>24</a:t>
            </a:fld>
            <a:endParaRPr lang="en-AU" dirty="0"/>
          </a:p>
        </p:txBody>
      </p:sp>
    </p:spTree>
    <p:extLst>
      <p:ext uri="{BB962C8B-B14F-4D97-AF65-F5344CB8AC3E}">
        <p14:creationId xmlns:p14="http://schemas.microsoft.com/office/powerpoint/2010/main" val="4068219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Assumption is a premise that an argument relies on but which isn’t explicitly stated</a:t>
            </a:r>
          </a:p>
        </p:txBody>
      </p:sp>
      <p:sp>
        <p:nvSpPr>
          <p:cNvPr id="4" name="Slide Number Placeholder 3"/>
          <p:cNvSpPr>
            <a:spLocks noGrp="1"/>
          </p:cNvSpPr>
          <p:nvPr>
            <p:ph type="sldNum" sz="quarter" idx="5"/>
          </p:nvPr>
        </p:nvSpPr>
        <p:spPr/>
        <p:txBody>
          <a:bodyPr/>
          <a:lstStyle/>
          <a:p>
            <a:fld id="{5CCE83EA-2AFD-3E40-8894-C734ED6AB643}" type="slidenum">
              <a:rPr lang="en-AU" smtClean="0"/>
              <a:pPr/>
              <a:t>26</a:t>
            </a:fld>
            <a:endParaRPr lang="en-AU" dirty="0"/>
          </a:p>
        </p:txBody>
      </p:sp>
    </p:spTree>
    <p:extLst>
      <p:ext uri="{BB962C8B-B14F-4D97-AF65-F5344CB8AC3E}">
        <p14:creationId xmlns:p14="http://schemas.microsoft.com/office/powerpoint/2010/main" val="3312274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 claim about some things of a certain kind.</a:t>
            </a:r>
          </a:p>
        </p:txBody>
      </p:sp>
      <p:sp>
        <p:nvSpPr>
          <p:cNvPr id="4" name="Slide Number Placeholder 3"/>
          <p:cNvSpPr>
            <a:spLocks noGrp="1"/>
          </p:cNvSpPr>
          <p:nvPr>
            <p:ph type="sldNum" sz="quarter" idx="5"/>
          </p:nvPr>
        </p:nvSpPr>
        <p:spPr/>
        <p:txBody>
          <a:bodyPr/>
          <a:lstStyle/>
          <a:p>
            <a:fld id="{5CCE83EA-2AFD-3E40-8894-C734ED6AB643}" type="slidenum">
              <a:rPr lang="en-AU" smtClean="0"/>
              <a:pPr/>
              <a:t>29</a:t>
            </a:fld>
            <a:endParaRPr lang="en-AU" dirty="0"/>
          </a:p>
        </p:txBody>
      </p:sp>
    </p:spTree>
    <p:extLst>
      <p:ext uri="{BB962C8B-B14F-4D97-AF65-F5344CB8AC3E}">
        <p14:creationId xmlns:p14="http://schemas.microsoft.com/office/powerpoint/2010/main" val="3193901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CCE83EA-2AFD-3E40-8894-C734ED6AB643}" type="slidenum">
              <a:rPr lang="en-AU" smtClean="0"/>
              <a:pPr/>
              <a:t>31</a:t>
            </a:fld>
            <a:endParaRPr lang="en-AU" dirty="0"/>
          </a:p>
        </p:txBody>
      </p:sp>
    </p:spTree>
    <p:extLst>
      <p:ext uri="{BB962C8B-B14F-4D97-AF65-F5344CB8AC3E}">
        <p14:creationId xmlns:p14="http://schemas.microsoft.com/office/powerpoint/2010/main" val="2925153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77F60-D58D-D84A-80BD-68D721E1662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B1345C3E-06C8-1047-9EA1-C018F92468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4" name="Date Placeholder 3">
            <a:extLst>
              <a:ext uri="{FF2B5EF4-FFF2-40B4-BE49-F238E27FC236}">
                <a16:creationId xmlns:a16="http://schemas.microsoft.com/office/drawing/2014/main" id="{C9AB995D-432B-C149-8CA7-87E8975AE60C}"/>
              </a:ext>
            </a:extLst>
          </p:cNvPr>
          <p:cNvSpPr>
            <a:spLocks noGrp="1"/>
          </p:cNvSpPr>
          <p:nvPr>
            <p:ph type="dt" sz="half" idx="10"/>
          </p:nvPr>
        </p:nvSpPr>
        <p:spPr/>
        <p:txBody>
          <a:bodyPr/>
          <a:lstStyle/>
          <a:p>
            <a:fld id="{8B817983-11D4-424B-AFB4-C471ECBC91EF}" type="datetimeFigureOut">
              <a:rPr lang="en-AU" smtClean="0"/>
              <a:t>19/5/2023</a:t>
            </a:fld>
            <a:endParaRPr lang="en-AU"/>
          </a:p>
        </p:txBody>
      </p:sp>
      <p:sp>
        <p:nvSpPr>
          <p:cNvPr id="5" name="Footer Placeholder 4">
            <a:extLst>
              <a:ext uri="{FF2B5EF4-FFF2-40B4-BE49-F238E27FC236}">
                <a16:creationId xmlns:a16="http://schemas.microsoft.com/office/drawing/2014/main" id="{F76077FC-BB08-3444-8787-A9337C2735F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43199A4-160B-9D4C-9C9E-8D16515DEADA}"/>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1822304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32716-1241-654C-8CDA-8AA71D49C463}"/>
              </a:ext>
            </a:extLst>
          </p:cNvPr>
          <p:cNvSpPr>
            <a:spLocks noGrp="1"/>
          </p:cNvSpPr>
          <p:nvPr>
            <p:ph type="title"/>
          </p:nvPr>
        </p:nvSpPr>
        <p:spPr/>
        <p:txBody>
          <a:bodyPr/>
          <a:lstStyle/>
          <a:p>
            <a:r>
              <a:rPr lang="en-GB"/>
              <a:t>Click to edit Master title style</a:t>
            </a:r>
            <a:endParaRPr lang="en-AU"/>
          </a:p>
        </p:txBody>
      </p:sp>
      <p:sp>
        <p:nvSpPr>
          <p:cNvPr id="3" name="Vertical Text Placeholder 2">
            <a:extLst>
              <a:ext uri="{FF2B5EF4-FFF2-40B4-BE49-F238E27FC236}">
                <a16:creationId xmlns:a16="http://schemas.microsoft.com/office/drawing/2014/main" id="{6F8A9864-413B-F24E-B16F-08EA74C852A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E9961A9B-8B18-A041-AA61-F0D19667F215}"/>
              </a:ext>
            </a:extLst>
          </p:cNvPr>
          <p:cNvSpPr>
            <a:spLocks noGrp="1"/>
          </p:cNvSpPr>
          <p:nvPr>
            <p:ph type="dt" sz="half" idx="10"/>
          </p:nvPr>
        </p:nvSpPr>
        <p:spPr/>
        <p:txBody>
          <a:bodyPr/>
          <a:lstStyle/>
          <a:p>
            <a:fld id="{8B817983-11D4-424B-AFB4-C471ECBC91EF}" type="datetimeFigureOut">
              <a:rPr lang="en-AU" smtClean="0"/>
              <a:t>19/5/2023</a:t>
            </a:fld>
            <a:endParaRPr lang="en-AU"/>
          </a:p>
        </p:txBody>
      </p:sp>
      <p:sp>
        <p:nvSpPr>
          <p:cNvPr id="5" name="Footer Placeholder 4">
            <a:extLst>
              <a:ext uri="{FF2B5EF4-FFF2-40B4-BE49-F238E27FC236}">
                <a16:creationId xmlns:a16="http://schemas.microsoft.com/office/drawing/2014/main" id="{921E8874-1C97-0F49-A0D7-1E571B11FB3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C8662D2-4927-0A47-BFA4-3E8FE0363F07}"/>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770721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C0CC0C-6080-6E4B-A98D-C6A44993AC7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AU"/>
          </a:p>
        </p:txBody>
      </p:sp>
      <p:sp>
        <p:nvSpPr>
          <p:cNvPr id="3" name="Vertical Text Placeholder 2">
            <a:extLst>
              <a:ext uri="{FF2B5EF4-FFF2-40B4-BE49-F238E27FC236}">
                <a16:creationId xmlns:a16="http://schemas.microsoft.com/office/drawing/2014/main" id="{D049274E-2A99-8C4F-ACE0-C5DE743DE96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7BD89047-533D-7B42-BC8B-466831475272}"/>
              </a:ext>
            </a:extLst>
          </p:cNvPr>
          <p:cNvSpPr>
            <a:spLocks noGrp="1"/>
          </p:cNvSpPr>
          <p:nvPr>
            <p:ph type="dt" sz="half" idx="10"/>
          </p:nvPr>
        </p:nvSpPr>
        <p:spPr/>
        <p:txBody>
          <a:bodyPr/>
          <a:lstStyle/>
          <a:p>
            <a:fld id="{8B817983-11D4-424B-AFB4-C471ECBC91EF}" type="datetimeFigureOut">
              <a:rPr lang="en-AU" smtClean="0"/>
              <a:t>19/5/2023</a:t>
            </a:fld>
            <a:endParaRPr lang="en-AU"/>
          </a:p>
        </p:txBody>
      </p:sp>
      <p:sp>
        <p:nvSpPr>
          <p:cNvPr id="5" name="Footer Placeholder 4">
            <a:extLst>
              <a:ext uri="{FF2B5EF4-FFF2-40B4-BE49-F238E27FC236}">
                <a16:creationId xmlns:a16="http://schemas.microsoft.com/office/drawing/2014/main" id="{17BE999F-B598-A743-8FCC-0E1173B52E7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6EE5097-0898-2C41-B232-A399DBD0B4CD}"/>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3477980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37EA993C-9490-4F81-A029-76EF7E190653}" type="datetimeFigureOut">
              <a:rPr lang="en-AU" smtClean="0"/>
              <a:t>19/5/2023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7402F78-A870-4A8B-BABE-58EA7AFDAB15}" type="slidenum">
              <a:rPr lang="en-AU" smtClean="0"/>
              <a:t>‹#›</a:t>
            </a:fld>
            <a:endParaRPr lang="en-AU"/>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39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628CD-421A-C647-98DC-DA0DF510A0DE}"/>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89025A48-5254-1345-AD14-6CBA4B9E9BC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FA95C851-96A7-1F40-919E-C025B3FD930E}"/>
              </a:ext>
            </a:extLst>
          </p:cNvPr>
          <p:cNvSpPr>
            <a:spLocks noGrp="1"/>
          </p:cNvSpPr>
          <p:nvPr>
            <p:ph type="dt" sz="half" idx="10"/>
          </p:nvPr>
        </p:nvSpPr>
        <p:spPr/>
        <p:txBody>
          <a:bodyPr/>
          <a:lstStyle/>
          <a:p>
            <a:fld id="{8B817983-11D4-424B-AFB4-C471ECBC91EF}" type="datetimeFigureOut">
              <a:rPr lang="en-AU" smtClean="0"/>
              <a:t>19/5/2023</a:t>
            </a:fld>
            <a:endParaRPr lang="en-AU"/>
          </a:p>
        </p:txBody>
      </p:sp>
      <p:sp>
        <p:nvSpPr>
          <p:cNvPr id="5" name="Footer Placeholder 4">
            <a:extLst>
              <a:ext uri="{FF2B5EF4-FFF2-40B4-BE49-F238E27FC236}">
                <a16:creationId xmlns:a16="http://schemas.microsoft.com/office/drawing/2014/main" id="{C161F8F7-D93D-B043-A152-F78C04B3761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7E37833-69FB-1A4A-948D-FDEF2253CE72}"/>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3304262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73D84-DE3F-6A43-AF73-877241E5776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AU"/>
          </a:p>
        </p:txBody>
      </p:sp>
      <p:sp>
        <p:nvSpPr>
          <p:cNvPr id="3" name="Text Placeholder 2">
            <a:extLst>
              <a:ext uri="{FF2B5EF4-FFF2-40B4-BE49-F238E27FC236}">
                <a16:creationId xmlns:a16="http://schemas.microsoft.com/office/drawing/2014/main" id="{D962D933-A20A-384C-8155-FD02CD1870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66F0DF3-4F64-6044-A08E-3DBDDE3DC4D1}"/>
              </a:ext>
            </a:extLst>
          </p:cNvPr>
          <p:cNvSpPr>
            <a:spLocks noGrp="1"/>
          </p:cNvSpPr>
          <p:nvPr>
            <p:ph type="dt" sz="half" idx="10"/>
          </p:nvPr>
        </p:nvSpPr>
        <p:spPr/>
        <p:txBody>
          <a:bodyPr/>
          <a:lstStyle/>
          <a:p>
            <a:fld id="{8B817983-11D4-424B-AFB4-C471ECBC91EF}" type="datetimeFigureOut">
              <a:rPr lang="en-AU" smtClean="0"/>
              <a:t>19/5/2023</a:t>
            </a:fld>
            <a:endParaRPr lang="en-AU"/>
          </a:p>
        </p:txBody>
      </p:sp>
      <p:sp>
        <p:nvSpPr>
          <p:cNvPr id="5" name="Footer Placeholder 4">
            <a:extLst>
              <a:ext uri="{FF2B5EF4-FFF2-40B4-BE49-F238E27FC236}">
                <a16:creationId xmlns:a16="http://schemas.microsoft.com/office/drawing/2014/main" id="{A9C91868-0E74-7941-A49B-6FA3158020C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4058403-DBB6-9F4B-A598-C042E95FBE30}"/>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366423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46D68-7568-B846-902C-81E83137B564}"/>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F160A681-CEEC-FF47-B82A-3D22C13260C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Content Placeholder 3">
            <a:extLst>
              <a:ext uri="{FF2B5EF4-FFF2-40B4-BE49-F238E27FC236}">
                <a16:creationId xmlns:a16="http://schemas.microsoft.com/office/drawing/2014/main" id="{65359E51-24FA-5C48-ACBA-9B680F48B05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Date Placeholder 4">
            <a:extLst>
              <a:ext uri="{FF2B5EF4-FFF2-40B4-BE49-F238E27FC236}">
                <a16:creationId xmlns:a16="http://schemas.microsoft.com/office/drawing/2014/main" id="{92968FF9-913F-FB46-BFC6-586297B99941}"/>
              </a:ext>
            </a:extLst>
          </p:cNvPr>
          <p:cNvSpPr>
            <a:spLocks noGrp="1"/>
          </p:cNvSpPr>
          <p:nvPr>
            <p:ph type="dt" sz="half" idx="10"/>
          </p:nvPr>
        </p:nvSpPr>
        <p:spPr/>
        <p:txBody>
          <a:bodyPr/>
          <a:lstStyle/>
          <a:p>
            <a:fld id="{8B817983-11D4-424B-AFB4-C471ECBC91EF}" type="datetimeFigureOut">
              <a:rPr lang="en-AU" smtClean="0"/>
              <a:t>19/5/2023</a:t>
            </a:fld>
            <a:endParaRPr lang="en-AU"/>
          </a:p>
        </p:txBody>
      </p:sp>
      <p:sp>
        <p:nvSpPr>
          <p:cNvPr id="6" name="Footer Placeholder 5">
            <a:extLst>
              <a:ext uri="{FF2B5EF4-FFF2-40B4-BE49-F238E27FC236}">
                <a16:creationId xmlns:a16="http://schemas.microsoft.com/office/drawing/2014/main" id="{3FB816A6-5A3D-E144-A703-39FEE9A9862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D3EED9A-924E-354C-9A77-CE78D4153380}"/>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75980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0B124-9641-BA4E-8C17-947911F50738}"/>
              </a:ext>
            </a:extLst>
          </p:cNvPr>
          <p:cNvSpPr>
            <a:spLocks noGrp="1"/>
          </p:cNvSpPr>
          <p:nvPr>
            <p:ph type="title"/>
          </p:nvPr>
        </p:nvSpPr>
        <p:spPr>
          <a:xfrm>
            <a:off x="839788" y="365125"/>
            <a:ext cx="10515600" cy="1325563"/>
          </a:xfrm>
        </p:spPr>
        <p:txBody>
          <a:bodyPr/>
          <a:lstStyle/>
          <a:p>
            <a:r>
              <a:rPr lang="en-GB"/>
              <a:t>Click to edit Master title style</a:t>
            </a:r>
            <a:endParaRPr lang="en-AU"/>
          </a:p>
        </p:txBody>
      </p:sp>
      <p:sp>
        <p:nvSpPr>
          <p:cNvPr id="3" name="Text Placeholder 2">
            <a:extLst>
              <a:ext uri="{FF2B5EF4-FFF2-40B4-BE49-F238E27FC236}">
                <a16:creationId xmlns:a16="http://schemas.microsoft.com/office/drawing/2014/main" id="{FBED92FE-78A0-CF40-8306-B624C409AF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B80F185-2242-934E-BD13-254EC51266E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Text Placeholder 4">
            <a:extLst>
              <a:ext uri="{FF2B5EF4-FFF2-40B4-BE49-F238E27FC236}">
                <a16:creationId xmlns:a16="http://schemas.microsoft.com/office/drawing/2014/main" id="{10A08DC0-805A-BD4D-BEE8-F97B82C68C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5C58D98-8FDE-4243-8722-6DAAE9D89BE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7" name="Date Placeholder 6">
            <a:extLst>
              <a:ext uri="{FF2B5EF4-FFF2-40B4-BE49-F238E27FC236}">
                <a16:creationId xmlns:a16="http://schemas.microsoft.com/office/drawing/2014/main" id="{087D52DC-98BE-5D41-A905-CDF6FB30D613}"/>
              </a:ext>
            </a:extLst>
          </p:cNvPr>
          <p:cNvSpPr>
            <a:spLocks noGrp="1"/>
          </p:cNvSpPr>
          <p:nvPr>
            <p:ph type="dt" sz="half" idx="10"/>
          </p:nvPr>
        </p:nvSpPr>
        <p:spPr/>
        <p:txBody>
          <a:bodyPr/>
          <a:lstStyle/>
          <a:p>
            <a:fld id="{8B817983-11D4-424B-AFB4-C471ECBC91EF}" type="datetimeFigureOut">
              <a:rPr lang="en-AU" smtClean="0"/>
              <a:t>19/5/2023</a:t>
            </a:fld>
            <a:endParaRPr lang="en-AU"/>
          </a:p>
        </p:txBody>
      </p:sp>
      <p:sp>
        <p:nvSpPr>
          <p:cNvPr id="8" name="Footer Placeholder 7">
            <a:extLst>
              <a:ext uri="{FF2B5EF4-FFF2-40B4-BE49-F238E27FC236}">
                <a16:creationId xmlns:a16="http://schemas.microsoft.com/office/drawing/2014/main" id="{58B68205-F500-C84B-880C-F79B8C63E2A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F3C956D-5865-1A44-8E83-6F3AE7A9E630}"/>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3817101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036B-0FE2-8A41-A2CD-369A41B167D4}"/>
              </a:ext>
            </a:extLst>
          </p:cNvPr>
          <p:cNvSpPr>
            <a:spLocks noGrp="1"/>
          </p:cNvSpPr>
          <p:nvPr>
            <p:ph type="title"/>
          </p:nvPr>
        </p:nvSpPr>
        <p:spPr/>
        <p:txBody>
          <a:bodyPr/>
          <a:lstStyle/>
          <a:p>
            <a:r>
              <a:rPr lang="en-GB"/>
              <a:t>Click to edit Master title style</a:t>
            </a:r>
            <a:endParaRPr lang="en-AU"/>
          </a:p>
        </p:txBody>
      </p:sp>
      <p:sp>
        <p:nvSpPr>
          <p:cNvPr id="3" name="Date Placeholder 2">
            <a:extLst>
              <a:ext uri="{FF2B5EF4-FFF2-40B4-BE49-F238E27FC236}">
                <a16:creationId xmlns:a16="http://schemas.microsoft.com/office/drawing/2014/main" id="{8AEBDFB6-AA43-A444-9847-0524FE93EC84}"/>
              </a:ext>
            </a:extLst>
          </p:cNvPr>
          <p:cNvSpPr>
            <a:spLocks noGrp="1"/>
          </p:cNvSpPr>
          <p:nvPr>
            <p:ph type="dt" sz="half" idx="10"/>
          </p:nvPr>
        </p:nvSpPr>
        <p:spPr/>
        <p:txBody>
          <a:bodyPr/>
          <a:lstStyle/>
          <a:p>
            <a:fld id="{8B817983-11D4-424B-AFB4-C471ECBC91EF}" type="datetimeFigureOut">
              <a:rPr lang="en-AU" smtClean="0"/>
              <a:t>19/5/2023</a:t>
            </a:fld>
            <a:endParaRPr lang="en-AU"/>
          </a:p>
        </p:txBody>
      </p:sp>
      <p:sp>
        <p:nvSpPr>
          <p:cNvPr id="4" name="Footer Placeholder 3">
            <a:extLst>
              <a:ext uri="{FF2B5EF4-FFF2-40B4-BE49-F238E27FC236}">
                <a16:creationId xmlns:a16="http://schemas.microsoft.com/office/drawing/2014/main" id="{1F5B2A8B-FAC6-C54F-B3C3-853909AFE24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B3D1F89B-171A-CA42-8C53-48FF6DC3F443}"/>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977037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D84194-9FD4-CD49-9120-7AE661F0F7EC}"/>
              </a:ext>
            </a:extLst>
          </p:cNvPr>
          <p:cNvSpPr>
            <a:spLocks noGrp="1"/>
          </p:cNvSpPr>
          <p:nvPr>
            <p:ph type="dt" sz="half" idx="10"/>
          </p:nvPr>
        </p:nvSpPr>
        <p:spPr/>
        <p:txBody>
          <a:bodyPr/>
          <a:lstStyle/>
          <a:p>
            <a:fld id="{8B817983-11D4-424B-AFB4-C471ECBC91EF}" type="datetimeFigureOut">
              <a:rPr lang="en-AU" smtClean="0"/>
              <a:t>19/5/2023</a:t>
            </a:fld>
            <a:endParaRPr lang="en-AU"/>
          </a:p>
        </p:txBody>
      </p:sp>
      <p:sp>
        <p:nvSpPr>
          <p:cNvPr id="3" name="Footer Placeholder 2">
            <a:extLst>
              <a:ext uri="{FF2B5EF4-FFF2-40B4-BE49-F238E27FC236}">
                <a16:creationId xmlns:a16="http://schemas.microsoft.com/office/drawing/2014/main" id="{841F2D1B-2427-0C49-8BE4-472FF582AE3B}"/>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77F4BB28-398A-0847-94FE-A4E2237B58E8}"/>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989322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52061-E832-2747-982F-0E532EDAB00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Content Placeholder 2">
            <a:extLst>
              <a:ext uri="{FF2B5EF4-FFF2-40B4-BE49-F238E27FC236}">
                <a16:creationId xmlns:a16="http://schemas.microsoft.com/office/drawing/2014/main" id="{10FEC16D-F089-3942-8D65-23DE8AAC98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Text Placeholder 3">
            <a:extLst>
              <a:ext uri="{FF2B5EF4-FFF2-40B4-BE49-F238E27FC236}">
                <a16:creationId xmlns:a16="http://schemas.microsoft.com/office/drawing/2014/main" id="{66DC13A9-B709-2A4C-A296-34CF10A55A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785EA10-BC72-9B48-B93E-33DCE88F4D6D}"/>
              </a:ext>
            </a:extLst>
          </p:cNvPr>
          <p:cNvSpPr>
            <a:spLocks noGrp="1"/>
          </p:cNvSpPr>
          <p:nvPr>
            <p:ph type="dt" sz="half" idx="10"/>
          </p:nvPr>
        </p:nvSpPr>
        <p:spPr/>
        <p:txBody>
          <a:bodyPr/>
          <a:lstStyle/>
          <a:p>
            <a:fld id="{8B817983-11D4-424B-AFB4-C471ECBC91EF}" type="datetimeFigureOut">
              <a:rPr lang="en-AU" smtClean="0"/>
              <a:t>19/5/2023</a:t>
            </a:fld>
            <a:endParaRPr lang="en-AU"/>
          </a:p>
        </p:txBody>
      </p:sp>
      <p:sp>
        <p:nvSpPr>
          <p:cNvPr id="6" name="Footer Placeholder 5">
            <a:extLst>
              <a:ext uri="{FF2B5EF4-FFF2-40B4-BE49-F238E27FC236}">
                <a16:creationId xmlns:a16="http://schemas.microsoft.com/office/drawing/2014/main" id="{1D1D73E6-15D6-6149-8A1E-A5F2F8BECC1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309CDCC-93C8-0C4D-96E9-ADE4546CF3BA}"/>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1186265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854D2-4EEE-2742-A405-5A1E92CFB3A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Picture Placeholder 2">
            <a:extLst>
              <a:ext uri="{FF2B5EF4-FFF2-40B4-BE49-F238E27FC236}">
                <a16:creationId xmlns:a16="http://schemas.microsoft.com/office/drawing/2014/main" id="{F4411C13-789B-4946-96DB-A2C5DD3FCC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7D4504A7-2008-9D41-B081-CB6BE7926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DCC3577-F8B9-1149-ADEB-FC6ECEE77BEB}"/>
              </a:ext>
            </a:extLst>
          </p:cNvPr>
          <p:cNvSpPr>
            <a:spLocks noGrp="1"/>
          </p:cNvSpPr>
          <p:nvPr>
            <p:ph type="dt" sz="half" idx="10"/>
          </p:nvPr>
        </p:nvSpPr>
        <p:spPr/>
        <p:txBody>
          <a:bodyPr/>
          <a:lstStyle/>
          <a:p>
            <a:fld id="{8B817983-11D4-424B-AFB4-C471ECBC91EF}" type="datetimeFigureOut">
              <a:rPr lang="en-AU" smtClean="0"/>
              <a:t>19/5/2023</a:t>
            </a:fld>
            <a:endParaRPr lang="en-AU"/>
          </a:p>
        </p:txBody>
      </p:sp>
      <p:sp>
        <p:nvSpPr>
          <p:cNvPr id="6" name="Footer Placeholder 5">
            <a:extLst>
              <a:ext uri="{FF2B5EF4-FFF2-40B4-BE49-F238E27FC236}">
                <a16:creationId xmlns:a16="http://schemas.microsoft.com/office/drawing/2014/main" id="{5B6295CA-9058-6345-B2A9-D08974D5AC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FADE128-5348-1C4F-B1A6-C3A2A3B1784C}"/>
              </a:ext>
            </a:extLst>
          </p:cNvPr>
          <p:cNvSpPr>
            <a:spLocks noGrp="1"/>
          </p:cNvSpPr>
          <p:nvPr>
            <p:ph type="sldNum" sz="quarter" idx="12"/>
          </p:nvPr>
        </p:nvSpPr>
        <p:spPr/>
        <p:txBody>
          <a:bodyPr/>
          <a:lstStyle/>
          <a:p>
            <a:fld id="{4291565A-1AD0-8545-B6A9-35BDB61D7054}" type="slidenum">
              <a:rPr lang="en-AU" smtClean="0"/>
              <a:t>‹#›</a:t>
            </a:fld>
            <a:endParaRPr lang="en-AU"/>
          </a:p>
        </p:txBody>
      </p:sp>
    </p:spTree>
    <p:extLst>
      <p:ext uri="{BB962C8B-B14F-4D97-AF65-F5344CB8AC3E}">
        <p14:creationId xmlns:p14="http://schemas.microsoft.com/office/powerpoint/2010/main" val="959397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122188-6356-CC4B-BFD0-174323E743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AU" dirty="0"/>
          </a:p>
        </p:txBody>
      </p:sp>
      <p:sp>
        <p:nvSpPr>
          <p:cNvPr id="3" name="Text Placeholder 2">
            <a:extLst>
              <a:ext uri="{FF2B5EF4-FFF2-40B4-BE49-F238E27FC236}">
                <a16:creationId xmlns:a16="http://schemas.microsoft.com/office/drawing/2014/main" id="{CBF9D71F-CE76-AB40-ACB2-92CC0BA181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AU" dirty="0"/>
          </a:p>
        </p:txBody>
      </p:sp>
      <p:sp>
        <p:nvSpPr>
          <p:cNvPr id="4" name="Date Placeholder 3">
            <a:extLst>
              <a:ext uri="{FF2B5EF4-FFF2-40B4-BE49-F238E27FC236}">
                <a16:creationId xmlns:a16="http://schemas.microsoft.com/office/drawing/2014/main" id="{F0270A25-E764-C646-A5B1-81D166AD0E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Avenir Book" panose="02000503020000020003" pitchFamily="2" charset="0"/>
              </a:defRPr>
            </a:lvl1pPr>
          </a:lstStyle>
          <a:p>
            <a:fld id="{8B817983-11D4-424B-AFB4-C471ECBC91EF}" type="datetimeFigureOut">
              <a:rPr lang="en-AU" smtClean="0"/>
              <a:pPr/>
              <a:t>19/5/2023</a:t>
            </a:fld>
            <a:endParaRPr lang="en-AU" dirty="0"/>
          </a:p>
        </p:txBody>
      </p:sp>
      <p:sp>
        <p:nvSpPr>
          <p:cNvPr id="5" name="Footer Placeholder 4">
            <a:extLst>
              <a:ext uri="{FF2B5EF4-FFF2-40B4-BE49-F238E27FC236}">
                <a16:creationId xmlns:a16="http://schemas.microsoft.com/office/drawing/2014/main" id="{F27045D9-3AF6-6D48-BE71-70C782E0FC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Avenir Book" panose="02000503020000020003" pitchFamily="2" charset="0"/>
              </a:defRPr>
            </a:lvl1pPr>
          </a:lstStyle>
          <a:p>
            <a:endParaRPr lang="en-AU" dirty="0"/>
          </a:p>
        </p:txBody>
      </p:sp>
      <p:sp>
        <p:nvSpPr>
          <p:cNvPr id="6" name="Slide Number Placeholder 5">
            <a:extLst>
              <a:ext uri="{FF2B5EF4-FFF2-40B4-BE49-F238E27FC236}">
                <a16:creationId xmlns:a16="http://schemas.microsoft.com/office/drawing/2014/main" id="{A8500A6A-48E2-5349-8EF8-F2C1EC4A45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Avenir Book" panose="02000503020000020003" pitchFamily="2" charset="0"/>
              </a:defRPr>
            </a:lvl1pPr>
          </a:lstStyle>
          <a:p>
            <a:fld id="{4291565A-1AD0-8545-B6A9-35BDB61D7054}" type="slidenum">
              <a:rPr lang="en-AU" smtClean="0"/>
              <a:pPr/>
              <a:t>‹#›</a:t>
            </a:fld>
            <a:endParaRPr lang="en-AU" dirty="0"/>
          </a:p>
        </p:txBody>
      </p:sp>
    </p:spTree>
    <p:extLst>
      <p:ext uri="{BB962C8B-B14F-4D97-AF65-F5344CB8AC3E}">
        <p14:creationId xmlns:p14="http://schemas.microsoft.com/office/powerpoint/2010/main" val="3282217041"/>
      </p:ext>
    </p:extLst>
  </p:cSld>
  <p:clrMap bg1="lt1" tx1="dk1" bg2="lt2" tx2="dk2" accent1="accent1" accent2="accent2" accent3="accent3" accent4="accent4" accent5="accent5" accent6="accent6" hlink="hlink" folHlink="folHlink"/>
  <p:sldLayoutIdLst>
    <p:sldLayoutId id="2147484419" r:id="rId1"/>
    <p:sldLayoutId id="2147484420" r:id="rId2"/>
    <p:sldLayoutId id="2147484421" r:id="rId3"/>
    <p:sldLayoutId id="2147484422" r:id="rId4"/>
    <p:sldLayoutId id="2147484423" r:id="rId5"/>
    <p:sldLayoutId id="2147484424" r:id="rId6"/>
    <p:sldLayoutId id="2147484425" r:id="rId7"/>
    <p:sldLayoutId id="2147484426" r:id="rId8"/>
    <p:sldLayoutId id="2147484427" r:id="rId9"/>
    <p:sldLayoutId id="2147484428" r:id="rId10"/>
    <p:sldLayoutId id="2147484429" r:id="rId11"/>
    <p:sldLayoutId id="2147484430" r:id="rId12"/>
  </p:sldLayoutIdLst>
  <p:txStyles>
    <p:titleStyle>
      <a:lvl1pPr algn="l" defTabSz="914400" rtl="0" eaLnBrk="1" latinLnBrk="0" hangingPunct="1">
        <a:lnSpc>
          <a:spcPct val="90000"/>
        </a:lnSpc>
        <a:spcBef>
          <a:spcPct val="0"/>
        </a:spcBef>
        <a:buNone/>
        <a:defRPr sz="4400" b="0" i="0" kern="1200">
          <a:solidFill>
            <a:schemeClr val="tx1"/>
          </a:solidFill>
          <a:latin typeface="Avenir Book"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jpeg"/><Relationship Id="rId5" Type="http://schemas.microsoft.com/office/2007/relationships/hdphoto" Target="../media/hdphoto1.wdp"/><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hyperlink" Target="http://www.monash.edu/insights/setu"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0"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latin typeface="Avenir Book" panose="02000503020000020003" pitchFamily="2" charset="0"/>
            </a:endParaRPr>
          </a:p>
        </p:txBody>
      </p:sp>
      <p:sp>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2" name="Title 1">
            <a:extLst>
              <a:ext uri="{FF2B5EF4-FFF2-40B4-BE49-F238E27FC236}">
                <a16:creationId xmlns:a16="http://schemas.microsoft.com/office/drawing/2014/main" id="{F13CCEDF-4EAB-354D-BF0B-43BA961680AF}"/>
              </a:ext>
            </a:extLst>
          </p:cNvPr>
          <p:cNvSpPr>
            <a:spLocks noGrp="1"/>
          </p:cNvSpPr>
          <p:nvPr>
            <p:ph type="ctrTitle"/>
          </p:nvPr>
        </p:nvSpPr>
        <p:spPr>
          <a:xfrm>
            <a:off x="3581400" y="965580"/>
            <a:ext cx="5204489" cy="3160593"/>
          </a:xfrm>
        </p:spPr>
        <p:txBody>
          <a:bodyPr>
            <a:normAutofit/>
          </a:bodyPr>
          <a:lstStyle/>
          <a:p>
            <a:r>
              <a:rPr lang="en-AU" sz="5400" dirty="0">
                <a:solidFill>
                  <a:schemeClr val="bg1"/>
                </a:solidFill>
              </a:rPr>
              <a:t>Critical Thinking</a:t>
            </a:r>
            <a:br>
              <a:rPr lang="en-AU" sz="5400" dirty="0">
                <a:solidFill>
                  <a:schemeClr val="bg1"/>
                </a:solidFill>
              </a:rPr>
            </a:br>
            <a:r>
              <a:rPr lang="en-AU" sz="5400" dirty="0">
                <a:solidFill>
                  <a:schemeClr val="bg1"/>
                </a:solidFill>
              </a:rPr>
              <a:t>S1 2023</a:t>
            </a:r>
          </a:p>
        </p:txBody>
      </p:sp>
      <p:sp>
        <p:nvSpPr>
          <p:cNvPr id="3" name="Subtitle 2">
            <a:extLst>
              <a:ext uri="{FF2B5EF4-FFF2-40B4-BE49-F238E27FC236}">
                <a16:creationId xmlns:a16="http://schemas.microsoft.com/office/drawing/2014/main" id="{77C310A9-5BCD-8C4B-BC79-DB2BA2D40164}"/>
              </a:ext>
            </a:extLst>
          </p:cNvPr>
          <p:cNvSpPr>
            <a:spLocks noGrp="1"/>
          </p:cNvSpPr>
          <p:nvPr>
            <p:ph type="subTitle" idx="1"/>
          </p:nvPr>
        </p:nvSpPr>
        <p:spPr>
          <a:xfrm>
            <a:off x="3820817" y="4409960"/>
            <a:ext cx="4508641" cy="1116414"/>
          </a:xfrm>
        </p:spPr>
        <p:txBody>
          <a:bodyPr>
            <a:normAutofit/>
          </a:bodyPr>
          <a:lstStyle/>
          <a:p>
            <a:r>
              <a:rPr lang="en-AU" sz="2000">
                <a:solidFill>
                  <a:schemeClr val="bg1"/>
                </a:solidFill>
              </a:rPr>
              <a:t>Tutor: Dr. Iwan Williams</a:t>
            </a:r>
          </a:p>
          <a:p>
            <a:r>
              <a:rPr lang="en-AU" sz="2000">
                <a:solidFill>
                  <a:schemeClr val="bg1"/>
                </a:solidFill>
              </a:rPr>
              <a:t>Email: iwan.williams1@monash.edu</a:t>
            </a:r>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latin typeface="Avenir Book" panose="02000503020000020003" pitchFamily="2" charset="0"/>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latin typeface="Avenir Book" panose="02000503020000020003" pitchFamily="2" charset="0"/>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latin typeface="Avenir Book" panose="02000503020000020003" pitchFamily="2" charset="0"/>
              </a:endParaRPr>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latin typeface="Avenir Book" panose="02000503020000020003" pitchFamily="2" charset="0"/>
              </a:endParaRPr>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Avenir Book" panose="02000503020000020003" pitchFamily="2" charset="0"/>
            </a:endParaRPr>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Avenir Book" panose="02000503020000020003" pitchFamily="2" charset="0"/>
            </a:endParaRPr>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latin typeface="Avenir Book" panose="02000503020000020003" pitchFamily="2" charset="0"/>
              </a:endParaRPr>
            </a:p>
          </p:txBody>
        </p:sp>
      </p:grpSp>
      <p:pic>
        <p:nvPicPr>
          <p:cNvPr id="5" name="Graphic 4" descr="Head with gears outline">
            <a:extLst>
              <a:ext uri="{FF2B5EF4-FFF2-40B4-BE49-F238E27FC236}">
                <a16:creationId xmlns:a16="http://schemas.microsoft.com/office/drawing/2014/main" id="{4F83BC4B-A9C7-1E44-9359-68745BBA90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99221" y="2106438"/>
            <a:ext cx="1657842" cy="1657842"/>
          </a:xfrm>
          <a:prstGeom prst="rect">
            <a:avLst/>
          </a:prstGeom>
        </p:spPr>
      </p:pic>
      <p:pic>
        <p:nvPicPr>
          <p:cNvPr id="7" name="Graphic 6" descr="Customer review outline">
            <a:extLst>
              <a:ext uri="{FF2B5EF4-FFF2-40B4-BE49-F238E27FC236}">
                <a16:creationId xmlns:a16="http://schemas.microsoft.com/office/drawing/2014/main" id="{26D5C863-2A9C-EC44-9D5D-7E2EC637BC0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22530" y="5323194"/>
            <a:ext cx="1278934" cy="1278934"/>
          </a:xfrm>
          <a:prstGeom prst="rect">
            <a:avLst/>
          </a:prstGeom>
        </p:spPr>
      </p:pic>
      <p:pic>
        <p:nvPicPr>
          <p:cNvPr id="11" name="Graphic 10" descr="Question Mark with solid fill">
            <a:extLst>
              <a:ext uri="{FF2B5EF4-FFF2-40B4-BE49-F238E27FC236}">
                <a16:creationId xmlns:a16="http://schemas.microsoft.com/office/drawing/2014/main" id="{9AFEE23E-000B-F84E-8991-528DFEBB602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6223" y="900394"/>
            <a:ext cx="914400" cy="914400"/>
          </a:xfrm>
          <a:prstGeom prst="rect">
            <a:avLst/>
          </a:prstGeom>
        </p:spPr>
      </p:pic>
      <p:pic>
        <p:nvPicPr>
          <p:cNvPr id="15" name="Graphic 14" descr="Megaphone outline">
            <a:extLst>
              <a:ext uri="{FF2B5EF4-FFF2-40B4-BE49-F238E27FC236}">
                <a16:creationId xmlns:a16="http://schemas.microsoft.com/office/drawing/2014/main" id="{AA3BDC27-7E23-D846-B918-8E28B807EFE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655859" y="229217"/>
            <a:ext cx="914400" cy="914400"/>
          </a:xfrm>
          <a:prstGeom prst="rect">
            <a:avLst/>
          </a:prstGeom>
        </p:spPr>
      </p:pic>
    </p:spTree>
    <p:extLst>
      <p:ext uri="{BB962C8B-B14F-4D97-AF65-F5344CB8AC3E}">
        <p14:creationId xmlns:p14="http://schemas.microsoft.com/office/powerpoint/2010/main" val="2335365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7"/>
          <p:cNvSpPr>
            <a:spLocks noGrp="1"/>
          </p:cNvSpPr>
          <p:nvPr>
            <p:ph sz="quarter" idx="4"/>
          </p:nvPr>
        </p:nvSpPr>
        <p:spPr>
          <a:xfrm>
            <a:off x="961534" y="2064470"/>
            <a:ext cx="8999330" cy="4325819"/>
          </a:xfrm>
        </p:spPr>
        <p:txBody>
          <a:bodyPr>
            <a:normAutofit/>
          </a:bodyPr>
          <a:lstStyle/>
          <a:p>
            <a:pPr marL="0" indent="0">
              <a:buNone/>
            </a:pPr>
            <a:r>
              <a:rPr lang="en-AU" sz="3200" dirty="0"/>
              <a:t>You know what John is like: if he eats anything for breakfast he’ll have a coffee too. But he clearly hasn’t had a coffee this morning (I can tell because he has bags under his eyes). So, John mustn’t have eaten anything this morning.</a:t>
            </a:r>
          </a:p>
        </p:txBody>
      </p:sp>
      <p:sp>
        <p:nvSpPr>
          <p:cNvPr id="15" name="Title 14"/>
          <p:cNvSpPr>
            <a:spLocks noGrp="1"/>
          </p:cNvSpPr>
          <p:nvPr>
            <p:ph type="title"/>
          </p:nvPr>
        </p:nvSpPr>
        <p:spPr/>
        <p:txBody>
          <a:bodyPr/>
          <a:lstStyle/>
          <a:p>
            <a:r>
              <a:rPr lang="en-AU" dirty="0"/>
              <a:t>Indicator Words</a:t>
            </a:r>
          </a:p>
        </p:txBody>
      </p:sp>
      <p:sp>
        <p:nvSpPr>
          <p:cNvPr id="5" name="Rectangle 4"/>
          <p:cNvSpPr/>
          <p:nvPr/>
        </p:nvSpPr>
        <p:spPr>
          <a:xfrm>
            <a:off x="961534" y="3429000"/>
            <a:ext cx="1655109" cy="430924"/>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p:cNvSpPr/>
          <p:nvPr/>
        </p:nvSpPr>
        <p:spPr>
          <a:xfrm>
            <a:off x="7812907" y="3371193"/>
            <a:ext cx="614856" cy="48873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down)">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735024" y="1799255"/>
            <a:ext cx="2758912" cy="704087"/>
          </a:xfrm>
        </p:spPr>
        <p:txBody>
          <a:bodyPr>
            <a:normAutofit/>
          </a:bodyPr>
          <a:lstStyle/>
          <a:p>
            <a:pPr>
              <a:lnSpc>
                <a:spcPct val="100000"/>
              </a:lnSpc>
              <a:spcBef>
                <a:spcPts val="1000"/>
              </a:spcBef>
              <a:spcAft>
                <a:spcPts val="0"/>
              </a:spcAft>
              <a:buClr>
                <a:srgbClr val="9BAFB5"/>
              </a:buClr>
              <a:buSzTx/>
              <a:defRPr/>
            </a:pPr>
            <a:r>
              <a:rPr lang="en-AU" dirty="0">
                <a:solidFill>
                  <a:srgbClr val="4A5356"/>
                </a:solidFill>
                <a:latin typeface="Gill Sans MT" panose="020B0502020104020203"/>
              </a:rPr>
              <a:t>Paragraph</a:t>
            </a:r>
          </a:p>
        </p:txBody>
      </p:sp>
      <p:sp>
        <p:nvSpPr>
          <p:cNvPr id="8" name="Content Placeholder 7"/>
          <p:cNvSpPr>
            <a:spLocks noGrp="1"/>
          </p:cNvSpPr>
          <p:nvPr>
            <p:ph sz="half" idx="2"/>
          </p:nvPr>
        </p:nvSpPr>
        <p:spPr>
          <a:xfrm>
            <a:off x="735024" y="2611276"/>
            <a:ext cx="2677480" cy="3764358"/>
          </a:xfrm>
        </p:spPr>
        <p:txBody>
          <a:bodyPr>
            <a:normAutofit fontScale="77500" lnSpcReduction="20000"/>
          </a:bodyPr>
          <a:lstStyle/>
          <a:p>
            <a:pPr marL="0" indent="0">
              <a:buNone/>
            </a:pPr>
            <a:r>
              <a:rPr lang="en-AU" sz="2800" dirty="0"/>
              <a:t>You know what John is like: if he eats anything for breakfast he’ll have a coffee too. But he clearly hasn’t had a coffee this morning (I can tell because he has bags under his eyes). So, John mustn’t have eaten anything this morning.</a:t>
            </a:r>
          </a:p>
        </p:txBody>
      </p:sp>
      <p:sp>
        <p:nvSpPr>
          <p:cNvPr id="6" name="Title 5"/>
          <p:cNvSpPr>
            <a:spLocks noGrp="1"/>
          </p:cNvSpPr>
          <p:nvPr>
            <p:ph type="title"/>
          </p:nvPr>
        </p:nvSpPr>
        <p:spPr/>
        <p:txBody>
          <a:bodyPr/>
          <a:lstStyle/>
          <a:p>
            <a:r>
              <a:rPr lang="en-AU" dirty="0"/>
              <a:t>Ways of representing an argument</a:t>
            </a:r>
          </a:p>
        </p:txBody>
      </p:sp>
      <p:sp>
        <p:nvSpPr>
          <p:cNvPr id="13" name="Text Placeholder 6"/>
          <p:cNvSpPr txBox="1"/>
          <p:nvPr/>
        </p:nvSpPr>
        <p:spPr>
          <a:xfrm>
            <a:off x="3493935" y="1799252"/>
            <a:ext cx="2758912" cy="704087"/>
          </a:xfrm>
          <a:prstGeom prst="rect">
            <a:avLst/>
          </a:prstGeom>
        </p:spPr>
        <p:txBody>
          <a:bodyPr vert="horz" lIns="91440" tIns="45720" rIns="91440" bIns="45720" rtlCol="0" anchor="b" anchorCtr="1">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1900" b="0" kern="1200" cap="all" spc="100" baseline="0">
                <a:solidFill>
                  <a:schemeClr val="tx2"/>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1900" b="1" kern="1200">
                <a:solidFill>
                  <a:schemeClr val="tx1">
                    <a:lumMod val="85000"/>
                    <a:lumOff val="1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800" b="1" kern="1200">
                <a:solidFill>
                  <a:schemeClr val="tx1">
                    <a:lumMod val="85000"/>
                    <a:lumOff val="1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lumMod val="85000"/>
                    <a:lumOff val="1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lumMod val="85000"/>
                    <a:lumOff val="1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600" b="1" kern="1200" baseline="0">
                <a:solidFill>
                  <a:schemeClr val="tx1"/>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600" b="1" kern="1200" baseline="0">
                <a:solidFill>
                  <a:schemeClr val="tx1"/>
                </a:solidFill>
                <a:latin typeface="+mn-lt"/>
                <a:ea typeface="+mn-ea"/>
                <a:cs typeface="+mn-cs"/>
              </a:defRPr>
            </a:lvl9pPr>
          </a:lstStyle>
          <a:p>
            <a:pPr marR="0" lvl="0" fontAlgn="auto">
              <a:spcAft>
                <a:spcPts val="0"/>
              </a:spcAft>
              <a:buClr>
                <a:srgbClr val="9BAFB5"/>
              </a:buClr>
              <a:buSzTx/>
              <a:defRPr/>
            </a:pPr>
            <a:r>
              <a:rPr lang="en-AU" dirty="0">
                <a:solidFill>
                  <a:srgbClr val="4A5356"/>
                </a:solidFill>
                <a:latin typeface="Gill Sans MT" panose="020B0502020104020203"/>
              </a:rPr>
              <a:t>Standard form</a:t>
            </a:r>
          </a:p>
        </p:txBody>
      </p:sp>
      <p:sp>
        <p:nvSpPr>
          <p:cNvPr id="14" name="Text Placeholder 6"/>
          <p:cNvSpPr txBox="1"/>
          <p:nvPr/>
        </p:nvSpPr>
        <p:spPr>
          <a:xfrm>
            <a:off x="6252847" y="1799249"/>
            <a:ext cx="2758912" cy="704087"/>
          </a:xfrm>
          <a:prstGeom prst="rect">
            <a:avLst/>
          </a:prstGeom>
        </p:spPr>
        <p:txBody>
          <a:bodyPr vert="horz" lIns="91440" tIns="45720" rIns="91440" bIns="45720" rtlCol="0" anchor="b" anchorCtr="1">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1900" b="0" kern="1200" cap="all" spc="100" baseline="0">
                <a:solidFill>
                  <a:schemeClr val="tx2"/>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1900" b="1" kern="1200">
                <a:solidFill>
                  <a:schemeClr val="tx1">
                    <a:lumMod val="85000"/>
                    <a:lumOff val="1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800" b="1" kern="1200">
                <a:solidFill>
                  <a:schemeClr val="tx1">
                    <a:lumMod val="85000"/>
                    <a:lumOff val="1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lumMod val="85000"/>
                    <a:lumOff val="1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lumMod val="85000"/>
                    <a:lumOff val="1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600" b="1" kern="1200" baseline="0">
                <a:solidFill>
                  <a:schemeClr val="tx1"/>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600" b="1" kern="1200" baseline="0">
                <a:solidFill>
                  <a:schemeClr val="tx1"/>
                </a:solidFill>
                <a:latin typeface="+mn-lt"/>
                <a:ea typeface="+mn-ea"/>
                <a:cs typeface="+mn-cs"/>
              </a:defRPr>
            </a:lvl9pPr>
          </a:lstStyle>
          <a:p>
            <a:pPr>
              <a:buClr>
                <a:srgbClr val="9BAFB5"/>
              </a:buClr>
              <a:defRPr/>
            </a:pPr>
            <a:r>
              <a:rPr lang="en-AU" dirty="0">
                <a:solidFill>
                  <a:srgbClr val="4A5356"/>
                </a:solidFill>
                <a:latin typeface="Gill Sans MT" panose="020B0502020104020203"/>
              </a:rPr>
              <a:t>generalised form</a:t>
            </a:r>
          </a:p>
        </p:txBody>
      </p:sp>
      <p:sp>
        <p:nvSpPr>
          <p:cNvPr id="15" name="Text Placeholder 6"/>
          <p:cNvSpPr txBox="1"/>
          <p:nvPr/>
        </p:nvSpPr>
        <p:spPr>
          <a:xfrm>
            <a:off x="9011758" y="1799246"/>
            <a:ext cx="2758912" cy="704087"/>
          </a:xfrm>
          <a:prstGeom prst="rect">
            <a:avLst/>
          </a:prstGeom>
        </p:spPr>
        <p:txBody>
          <a:bodyPr vert="horz" lIns="91440" tIns="45720" rIns="91440" bIns="45720" rtlCol="0" anchor="b" anchorCtr="1">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1900" b="0" kern="1200" cap="all" spc="100" baseline="0">
                <a:solidFill>
                  <a:schemeClr val="tx2"/>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1900" b="1" kern="1200">
                <a:solidFill>
                  <a:schemeClr val="tx1">
                    <a:lumMod val="85000"/>
                    <a:lumOff val="1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800" b="1" kern="1200">
                <a:solidFill>
                  <a:schemeClr val="tx1">
                    <a:lumMod val="85000"/>
                    <a:lumOff val="1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lumMod val="85000"/>
                    <a:lumOff val="1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lumMod val="85000"/>
                    <a:lumOff val="1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600" b="1" kern="1200" baseline="0">
                <a:solidFill>
                  <a:schemeClr val="tx1"/>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600" b="1" kern="1200" baseline="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defRPr/>
            </a:pPr>
            <a:r>
              <a:rPr kumimoji="0" lang="en-AU" sz="1900" b="0" i="0" u="none" strike="noStrike" kern="1200" cap="all" spc="100" normalizeH="0" baseline="0" noProof="0" dirty="0">
                <a:ln>
                  <a:noFill/>
                </a:ln>
                <a:solidFill>
                  <a:srgbClr val="4A5356"/>
                </a:solidFill>
                <a:effectLst/>
                <a:uLnTx/>
                <a:uFillTx/>
                <a:latin typeface="Gill Sans MT" panose="020B0502020104020203"/>
                <a:ea typeface="+mn-ea"/>
                <a:cs typeface="+mn-cs"/>
              </a:rPr>
              <a:t>Argument Map</a:t>
            </a:r>
          </a:p>
        </p:txBody>
      </p:sp>
      <p:sp>
        <p:nvSpPr>
          <p:cNvPr id="16" name="Content Placeholder 7"/>
          <p:cNvSpPr txBox="1"/>
          <p:nvPr/>
        </p:nvSpPr>
        <p:spPr>
          <a:xfrm>
            <a:off x="3534651" y="2611263"/>
            <a:ext cx="2718196" cy="408382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318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63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AU" dirty="0">
                <a:solidFill>
                  <a:schemeClr val="accent1"/>
                </a:solidFill>
                <a:latin typeface="Avenir Book" panose="02000503020000020003" pitchFamily="2" charset="0"/>
              </a:rPr>
              <a:t>1. </a:t>
            </a:r>
            <a:r>
              <a:rPr lang="en-AU" dirty="0">
                <a:latin typeface="Avenir Book" panose="02000503020000020003" pitchFamily="2" charset="0"/>
              </a:rPr>
              <a:t>John has bags under his eyes.</a:t>
            </a:r>
          </a:p>
          <a:p>
            <a:pPr marL="0" indent="0">
              <a:buNone/>
            </a:pPr>
            <a:r>
              <a:rPr lang="en-AU" i="1" dirty="0">
                <a:solidFill>
                  <a:schemeClr val="accent1"/>
                </a:solidFill>
                <a:latin typeface="Avenir Book" panose="02000503020000020003" pitchFamily="2" charset="0"/>
              </a:rPr>
              <a:t>Therefore,</a:t>
            </a:r>
          </a:p>
          <a:p>
            <a:pPr marL="0" indent="0">
              <a:buNone/>
            </a:pPr>
            <a:r>
              <a:rPr lang="en-AU" dirty="0">
                <a:solidFill>
                  <a:schemeClr val="accent1"/>
                </a:solidFill>
                <a:latin typeface="Avenir Book" panose="02000503020000020003" pitchFamily="2" charset="0"/>
              </a:rPr>
              <a:t>2. </a:t>
            </a:r>
            <a:r>
              <a:rPr lang="en-AU" dirty="0">
                <a:latin typeface="Avenir Book" panose="02000503020000020003" pitchFamily="2" charset="0"/>
              </a:rPr>
              <a:t>John didn’t have a coffee for breakfast.</a:t>
            </a:r>
          </a:p>
          <a:p>
            <a:pPr marL="0" indent="0">
              <a:buNone/>
            </a:pPr>
            <a:r>
              <a:rPr lang="en-AU" dirty="0">
                <a:solidFill>
                  <a:schemeClr val="accent1"/>
                </a:solidFill>
                <a:latin typeface="Avenir Book" panose="02000503020000020003" pitchFamily="2" charset="0"/>
              </a:rPr>
              <a:t>3. </a:t>
            </a:r>
            <a:r>
              <a:rPr lang="en-AU" dirty="0">
                <a:latin typeface="Avenir Book" panose="02000503020000020003" pitchFamily="2" charset="0"/>
              </a:rPr>
              <a:t>If John has eaten something for breakfast then he has had a coffee.</a:t>
            </a:r>
          </a:p>
          <a:p>
            <a:pPr marL="0" indent="0">
              <a:buNone/>
            </a:pPr>
            <a:r>
              <a:rPr lang="en-AU" i="1" dirty="0">
                <a:solidFill>
                  <a:schemeClr val="accent1"/>
                </a:solidFill>
                <a:latin typeface="Avenir Book" panose="02000503020000020003" pitchFamily="2" charset="0"/>
              </a:rPr>
              <a:t>Therefore,</a:t>
            </a:r>
            <a:endParaRPr lang="en-AU" dirty="0">
              <a:latin typeface="Avenir Book" panose="02000503020000020003" pitchFamily="2" charset="0"/>
            </a:endParaRPr>
          </a:p>
          <a:p>
            <a:pPr marL="0" indent="0">
              <a:buNone/>
            </a:pPr>
            <a:r>
              <a:rPr lang="en-AU" dirty="0">
                <a:solidFill>
                  <a:schemeClr val="accent1"/>
                </a:solidFill>
                <a:latin typeface="Avenir Book" panose="02000503020000020003" pitchFamily="2" charset="0"/>
              </a:rPr>
              <a:t>C: </a:t>
            </a:r>
            <a:r>
              <a:rPr lang="en-AU" dirty="0">
                <a:latin typeface="Avenir Book" panose="02000503020000020003" pitchFamily="2" charset="0"/>
              </a:rPr>
              <a:t>John didn’t eat anything for breakfast.</a:t>
            </a:r>
          </a:p>
        </p:txBody>
      </p:sp>
      <p:sp>
        <p:nvSpPr>
          <p:cNvPr id="17" name="Content Placeholder 7"/>
          <p:cNvSpPr txBox="1"/>
          <p:nvPr/>
        </p:nvSpPr>
        <p:spPr>
          <a:xfrm>
            <a:off x="6334278" y="2611257"/>
            <a:ext cx="2677480" cy="408383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318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63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lvl="0" indent="0">
              <a:buClr>
                <a:srgbClr val="9BAFB5"/>
              </a:buClr>
              <a:buNone/>
              <a:defRPr/>
            </a:pPr>
            <a:r>
              <a:rPr lang="en-AU" baseline="0" dirty="0">
                <a:solidFill>
                  <a:srgbClr val="000000">
                    <a:lumMod val="85000"/>
                    <a:lumOff val="15000"/>
                  </a:srgbClr>
                </a:solidFill>
                <a:latin typeface="Avenir Book" panose="02000503020000020003" pitchFamily="2" charset="0"/>
              </a:rPr>
              <a:t>1. </a:t>
            </a:r>
            <a:r>
              <a:rPr lang="en-AU" dirty="0">
                <a:solidFill>
                  <a:schemeClr val="accent6"/>
                </a:solidFill>
                <a:latin typeface="Avenir Book" panose="02000503020000020003" pitchFamily="2" charset="0"/>
              </a:rPr>
              <a:t>C</a:t>
            </a:r>
          </a:p>
          <a:p>
            <a:pPr marL="0" lvl="0" indent="0">
              <a:buClr>
                <a:srgbClr val="9BAFB5"/>
              </a:buClr>
              <a:buNone/>
            </a:pPr>
            <a:r>
              <a:rPr lang="en-AU" dirty="0">
                <a:solidFill>
                  <a:srgbClr val="000000">
                    <a:lumMod val="85000"/>
                    <a:lumOff val="15000"/>
                  </a:srgbClr>
                </a:solidFill>
                <a:latin typeface="Avenir Book" panose="02000503020000020003" pitchFamily="2" charset="0"/>
              </a:rPr>
              <a:t>Therefore, </a:t>
            </a:r>
          </a:p>
          <a:p>
            <a:pPr marL="0" lvl="0" indent="0">
              <a:buClr>
                <a:srgbClr val="9BAFB5"/>
              </a:buClr>
              <a:buNone/>
            </a:pPr>
            <a:r>
              <a:rPr lang="en-AU" dirty="0">
                <a:solidFill>
                  <a:srgbClr val="000000">
                    <a:lumMod val="85000"/>
                    <a:lumOff val="15000"/>
                  </a:srgbClr>
                </a:solidFill>
                <a:latin typeface="Avenir Book" panose="02000503020000020003" pitchFamily="2" charset="0"/>
              </a:rPr>
              <a:t>2. Not </a:t>
            </a:r>
            <a:r>
              <a:rPr lang="en-AU" dirty="0">
                <a:solidFill>
                  <a:schemeClr val="accent1"/>
                </a:solidFill>
                <a:latin typeface="Avenir Book" panose="02000503020000020003" pitchFamily="2" charset="0"/>
              </a:rPr>
              <a:t>B</a:t>
            </a:r>
            <a:r>
              <a:rPr lang="en-AU" dirty="0">
                <a:solidFill>
                  <a:srgbClr val="000000">
                    <a:lumMod val="85000"/>
                    <a:lumOff val="15000"/>
                  </a:srgbClr>
                </a:solidFill>
                <a:latin typeface="Avenir Book" panose="02000503020000020003" pitchFamily="2" charset="0"/>
              </a:rPr>
              <a:t>.</a:t>
            </a:r>
          </a:p>
          <a:p>
            <a:pPr marL="0" lvl="0" indent="0">
              <a:buClr>
                <a:srgbClr val="9BAFB5"/>
              </a:buClr>
              <a:buNone/>
            </a:pPr>
            <a:r>
              <a:rPr kumimoji="0" lang="en-AU" sz="1800" b="0" i="0" u="none" strike="noStrike" kern="1200" cap="none" spc="0" normalizeH="0" baseline="0" noProof="0" dirty="0">
                <a:ln>
                  <a:noFill/>
                </a:ln>
                <a:solidFill>
                  <a:srgbClr val="000000">
                    <a:lumMod val="85000"/>
                    <a:lumOff val="15000"/>
                  </a:srgbClr>
                </a:solidFill>
                <a:effectLst/>
                <a:uLnTx/>
                <a:uFillTx/>
                <a:latin typeface="Avenir Book" panose="02000503020000020003" pitchFamily="2" charset="0"/>
              </a:rPr>
              <a:t>3. If </a:t>
            </a:r>
            <a:r>
              <a:rPr kumimoji="0" lang="en-AU" sz="1800" b="0" i="0" u="none" strike="noStrike" kern="1200" cap="none" spc="0" normalizeH="0" baseline="0" noProof="0" dirty="0">
                <a:ln>
                  <a:noFill/>
                </a:ln>
                <a:solidFill>
                  <a:schemeClr val="accent2"/>
                </a:solidFill>
                <a:effectLst/>
                <a:uLnTx/>
                <a:uFillTx/>
                <a:latin typeface="Avenir Book" panose="02000503020000020003" pitchFamily="2" charset="0"/>
              </a:rPr>
              <a:t>A</a:t>
            </a:r>
            <a:r>
              <a:rPr kumimoji="0" lang="en-AU" sz="1800" b="0" i="0" u="none" strike="noStrike" kern="1200" cap="none" spc="0" normalizeH="0" baseline="0" noProof="0" dirty="0">
                <a:ln>
                  <a:noFill/>
                </a:ln>
                <a:solidFill>
                  <a:srgbClr val="000000">
                    <a:lumMod val="85000"/>
                    <a:lumOff val="15000"/>
                  </a:srgbClr>
                </a:solidFill>
                <a:effectLst/>
                <a:uLnTx/>
                <a:uFillTx/>
                <a:latin typeface="Avenir Book" panose="02000503020000020003" pitchFamily="2" charset="0"/>
              </a:rPr>
              <a:t> then </a:t>
            </a:r>
            <a:r>
              <a:rPr kumimoji="0" lang="en-AU" sz="1800" b="0" i="0" u="none" strike="noStrike" kern="1200" cap="none" spc="0" normalizeH="0" baseline="0" noProof="0" dirty="0">
                <a:ln>
                  <a:noFill/>
                </a:ln>
                <a:solidFill>
                  <a:schemeClr val="accent1"/>
                </a:solidFill>
                <a:effectLst/>
                <a:uLnTx/>
                <a:uFillTx/>
                <a:latin typeface="Avenir Book" panose="02000503020000020003" pitchFamily="2" charset="0"/>
              </a:rPr>
              <a:t>B</a:t>
            </a:r>
            <a:r>
              <a:rPr lang="en-AU" dirty="0">
                <a:solidFill>
                  <a:schemeClr val="accent5"/>
                </a:solidFill>
                <a:latin typeface="Avenir Book" panose="02000503020000020003" pitchFamily="2" charset="0"/>
              </a:rPr>
              <a:t> </a:t>
            </a:r>
          </a:p>
          <a:p>
            <a:pPr marL="0" lvl="0" indent="0">
              <a:buClr>
                <a:srgbClr val="9BAFB5"/>
              </a:buClr>
              <a:buNone/>
            </a:pPr>
            <a:r>
              <a:rPr lang="en-AU" dirty="0">
                <a:solidFill>
                  <a:srgbClr val="000000">
                    <a:lumMod val="85000"/>
                    <a:lumOff val="15000"/>
                  </a:srgbClr>
                </a:solidFill>
                <a:latin typeface="Avenir Book" panose="02000503020000020003" pitchFamily="2" charset="0"/>
              </a:rPr>
              <a:t>Therefore, </a:t>
            </a:r>
          </a:p>
          <a:p>
            <a:pPr marL="0" lvl="0" indent="0">
              <a:buClr>
                <a:srgbClr val="9BAFB5"/>
              </a:buClr>
              <a:buNone/>
            </a:pPr>
            <a:r>
              <a:rPr lang="en-AU" dirty="0">
                <a:solidFill>
                  <a:srgbClr val="000000">
                    <a:lumMod val="85000"/>
                    <a:lumOff val="15000"/>
                  </a:srgbClr>
                </a:solidFill>
                <a:latin typeface="Avenir Book" panose="02000503020000020003" pitchFamily="2" charset="0"/>
              </a:rPr>
              <a:t>C: Not </a:t>
            </a:r>
            <a:r>
              <a:rPr lang="en-AU" dirty="0">
                <a:solidFill>
                  <a:schemeClr val="accent2"/>
                </a:solidFill>
                <a:latin typeface="Avenir Book" panose="02000503020000020003" pitchFamily="2" charset="0"/>
              </a:rPr>
              <a:t>A</a:t>
            </a:r>
            <a:r>
              <a:rPr lang="en-AU" dirty="0">
                <a:solidFill>
                  <a:srgbClr val="000000">
                    <a:lumMod val="85000"/>
                    <a:lumOff val="15000"/>
                  </a:srgbClr>
                </a:solidFill>
                <a:latin typeface="Avenir Book" panose="02000503020000020003" pitchFamily="2" charset="0"/>
              </a:rPr>
              <a:t>.</a:t>
            </a:r>
            <a:br>
              <a:rPr lang="en-AU" dirty="0">
                <a:solidFill>
                  <a:srgbClr val="000000">
                    <a:lumMod val="85000"/>
                    <a:lumOff val="15000"/>
                  </a:srgbClr>
                </a:solidFill>
                <a:latin typeface="Avenir Book" panose="02000503020000020003" pitchFamily="2" charset="0"/>
              </a:rPr>
            </a:br>
            <a:endParaRPr lang="en-AU" dirty="0">
              <a:solidFill>
                <a:srgbClr val="000000">
                  <a:lumMod val="85000"/>
                  <a:lumOff val="15000"/>
                </a:srgbClr>
              </a:solidFill>
              <a:latin typeface="Avenir Book" panose="02000503020000020003" pitchFamily="2" charset="0"/>
            </a:endParaRPr>
          </a:p>
          <a:p>
            <a:pPr marL="0" lvl="0" indent="0">
              <a:buClr>
                <a:srgbClr val="9BAFB5"/>
              </a:buClr>
              <a:buNone/>
              <a:defRPr/>
            </a:pPr>
            <a:r>
              <a:rPr lang="en-AU" dirty="0">
                <a:solidFill>
                  <a:schemeClr val="accent2"/>
                </a:solidFill>
                <a:latin typeface="Avenir Book" panose="02000503020000020003" pitchFamily="2" charset="0"/>
              </a:rPr>
              <a:t>A</a:t>
            </a:r>
            <a:r>
              <a:rPr lang="en-AU" dirty="0">
                <a:solidFill>
                  <a:srgbClr val="000000">
                    <a:lumMod val="85000"/>
                    <a:lumOff val="15000"/>
                  </a:srgbClr>
                </a:solidFill>
                <a:latin typeface="Avenir Book" panose="02000503020000020003" pitchFamily="2" charset="0"/>
              </a:rPr>
              <a:t> = John has eaten something for breakfast.</a:t>
            </a:r>
          </a:p>
          <a:p>
            <a:pPr marL="0" lvl="0" indent="0">
              <a:buClr>
                <a:srgbClr val="9BAFB5"/>
              </a:buClr>
              <a:buNone/>
              <a:defRPr/>
            </a:pPr>
            <a:r>
              <a:rPr lang="en-AU" dirty="0">
                <a:solidFill>
                  <a:schemeClr val="accent1"/>
                </a:solidFill>
                <a:latin typeface="Avenir Book" panose="02000503020000020003" pitchFamily="2" charset="0"/>
              </a:rPr>
              <a:t>B</a:t>
            </a:r>
            <a:r>
              <a:rPr lang="en-AU" dirty="0">
                <a:solidFill>
                  <a:srgbClr val="000000">
                    <a:lumMod val="85000"/>
                    <a:lumOff val="15000"/>
                  </a:srgbClr>
                </a:solidFill>
                <a:latin typeface="Avenir Book" panose="02000503020000020003" pitchFamily="2" charset="0"/>
              </a:rPr>
              <a:t> = John has had a coffee for breakfast.</a:t>
            </a:r>
          </a:p>
          <a:p>
            <a:pPr marL="0" lvl="0" indent="0">
              <a:buClr>
                <a:srgbClr val="9BAFB5"/>
              </a:buClr>
              <a:buNone/>
              <a:defRPr/>
            </a:pPr>
            <a:r>
              <a:rPr lang="en-AU" dirty="0">
                <a:solidFill>
                  <a:schemeClr val="accent6"/>
                </a:solidFill>
                <a:latin typeface="Avenir Book" panose="02000503020000020003" pitchFamily="2" charset="0"/>
              </a:rPr>
              <a:t>C </a:t>
            </a:r>
            <a:r>
              <a:rPr lang="en-AU" dirty="0">
                <a:solidFill>
                  <a:srgbClr val="000000">
                    <a:lumMod val="85000"/>
                    <a:lumOff val="15000"/>
                  </a:srgbClr>
                </a:solidFill>
                <a:latin typeface="Avenir Book" panose="02000503020000020003" pitchFamily="2" charset="0"/>
              </a:rPr>
              <a:t>= John has bags under his eyes.</a:t>
            </a:r>
          </a:p>
          <a:p>
            <a:pPr marL="0" lvl="0" indent="0">
              <a:buClr>
                <a:srgbClr val="9BAFB5"/>
              </a:buClr>
              <a:buNone/>
            </a:pPr>
            <a:endParaRPr kumimoji="0" lang="en-AU" sz="1800" b="0" i="0" u="none" strike="noStrike" kern="1200" cap="none" spc="0" normalizeH="0" baseline="0" noProof="0" dirty="0">
              <a:ln>
                <a:noFill/>
              </a:ln>
              <a:solidFill>
                <a:srgbClr val="000000">
                  <a:lumMod val="85000"/>
                  <a:lumOff val="15000"/>
                </a:srgbClr>
              </a:solidFill>
              <a:effectLst/>
              <a:uLnTx/>
              <a:uFillTx/>
              <a:latin typeface="Avenir Book" panose="02000503020000020003" pitchFamily="2" charset="0"/>
            </a:endParaRPr>
          </a:p>
        </p:txBody>
      </p:sp>
      <p:sp>
        <p:nvSpPr>
          <p:cNvPr id="18" name="Rectangle 17"/>
          <p:cNvSpPr/>
          <p:nvPr/>
        </p:nvSpPr>
        <p:spPr>
          <a:xfrm>
            <a:off x="10055000" y="2962235"/>
            <a:ext cx="703088" cy="632036"/>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AU" sz="1800" b="0" i="0" u="none" strike="noStrike" kern="1200" cap="none" spc="0" normalizeH="0" baseline="0" noProof="0" dirty="0">
                <a:ln>
                  <a:noFill/>
                </a:ln>
                <a:solidFill>
                  <a:srgbClr val="000000"/>
                </a:solidFill>
                <a:effectLst/>
                <a:uLnTx/>
                <a:uFillTx/>
                <a:latin typeface="Gill Sans MT" panose="020B0502020104020203"/>
                <a:ea typeface="+mn-ea"/>
                <a:cs typeface="+mn-cs"/>
              </a:rPr>
              <a:t>C</a:t>
            </a:r>
          </a:p>
        </p:txBody>
      </p:sp>
      <p:sp>
        <p:nvSpPr>
          <p:cNvPr id="28" name="Rectangle 27"/>
          <p:cNvSpPr/>
          <p:nvPr/>
        </p:nvSpPr>
        <p:spPr>
          <a:xfrm>
            <a:off x="9367480" y="5356351"/>
            <a:ext cx="703088" cy="632036"/>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AU" sz="1800" b="0" i="0" u="none" strike="noStrike" kern="1200" cap="none" spc="0" normalizeH="0" baseline="0" noProof="0" dirty="0">
                <a:ln>
                  <a:noFill/>
                </a:ln>
                <a:solidFill>
                  <a:srgbClr val="000000"/>
                </a:solidFill>
                <a:effectLst/>
                <a:uLnTx/>
                <a:uFillTx/>
                <a:latin typeface="Gill Sans MT" panose="020B0502020104020203"/>
                <a:ea typeface="+mn-ea"/>
                <a:cs typeface="+mn-cs"/>
              </a:rPr>
              <a:t>1</a:t>
            </a:r>
          </a:p>
        </p:txBody>
      </p:sp>
      <p:grpSp>
        <p:nvGrpSpPr>
          <p:cNvPr id="19" name="Group 18"/>
          <p:cNvGrpSpPr/>
          <p:nvPr/>
        </p:nvGrpSpPr>
        <p:grpSpPr>
          <a:xfrm>
            <a:off x="9719024" y="3610836"/>
            <a:ext cx="1282943" cy="654576"/>
            <a:chOff x="9632327" y="4392982"/>
            <a:chExt cx="1420498" cy="729197"/>
          </a:xfrm>
        </p:grpSpPr>
        <p:cxnSp>
          <p:nvCxnSpPr>
            <p:cNvPr id="21" name="Connector: Elbow 19"/>
            <p:cNvCxnSpPr/>
            <p:nvPr/>
          </p:nvCxnSpPr>
          <p:spPr>
            <a:xfrm flipV="1">
              <a:off x="9632327" y="4392982"/>
              <a:ext cx="739302" cy="476655"/>
            </a:xfrm>
            <a:prstGeom prst="bentConnector3">
              <a:avLst>
                <a:gd name="adj1" fmla="val 100000"/>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9634680" y="4855612"/>
              <a:ext cx="0" cy="26656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0373962" y="4869637"/>
              <a:ext cx="678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1050020" y="4855612"/>
              <a:ext cx="0" cy="26656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1" name="Rectangle 30"/>
          <p:cNvSpPr/>
          <p:nvPr/>
        </p:nvSpPr>
        <p:spPr>
          <a:xfrm>
            <a:off x="9375058" y="4265413"/>
            <a:ext cx="703088" cy="632036"/>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lang="en-AU" dirty="0">
                <a:solidFill>
                  <a:srgbClr val="000000"/>
                </a:solidFill>
                <a:latin typeface="Gill Sans MT" panose="020B0502020104020203"/>
              </a:rPr>
              <a:t>2</a:t>
            </a:r>
            <a:endParaRPr kumimoji="0" lang="en-AU" sz="1800" b="0" i="0" u="none" strike="noStrike" kern="1200" cap="none" spc="0" normalizeH="0" baseline="0" noProof="0" dirty="0">
              <a:ln>
                <a:noFill/>
              </a:ln>
              <a:solidFill>
                <a:srgbClr val="000000"/>
              </a:solidFill>
              <a:effectLst/>
              <a:uLnTx/>
              <a:uFillTx/>
              <a:latin typeface="Gill Sans MT" panose="020B0502020104020203"/>
              <a:ea typeface="+mn-ea"/>
              <a:cs typeface="+mn-cs"/>
            </a:endParaRPr>
          </a:p>
        </p:txBody>
      </p:sp>
      <p:sp>
        <p:nvSpPr>
          <p:cNvPr id="32" name="Rectangle 31"/>
          <p:cNvSpPr/>
          <p:nvPr/>
        </p:nvSpPr>
        <p:spPr>
          <a:xfrm>
            <a:off x="10640747" y="4265412"/>
            <a:ext cx="703088" cy="632036"/>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AU" sz="1800" b="0" i="0" u="none" strike="noStrike" kern="1200" cap="none" spc="0" normalizeH="0" baseline="0" noProof="0" dirty="0">
                <a:ln>
                  <a:noFill/>
                </a:ln>
                <a:solidFill>
                  <a:srgbClr val="000000"/>
                </a:solidFill>
                <a:effectLst/>
                <a:uLnTx/>
                <a:uFillTx/>
                <a:latin typeface="Gill Sans MT" panose="020B0502020104020203"/>
                <a:ea typeface="+mn-ea"/>
                <a:cs typeface="+mn-cs"/>
              </a:rPr>
              <a:t>3</a:t>
            </a:r>
          </a:p>
        </p:txBody>
      </p:sp>
      <p:cxnSp>
        <p:nvCxnSpPr>
          <p:cNvPr id="5" name="Straight Arrow Connector 4"/>
          <p:cNvCxnSpPr>
            <a:stCxn id="28" idx="0"/>
            <a:endCxn id="31" idx="2"/>
          </p:cNvCxnSpPr>
          <p:nvPr/>
        </p:nvCxnSpPr>
        <p:spPr>
          <a:xfrm flipV="1">
            <a:off x="9719024" y="4897449"/>
            <a:ext cx="7578" cy="458902"/>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anim calcmode="lin" valueType="num">
                                      <p:cBhvr>
                                        <p:cTn id="12" dur="1000" fill="hold"/>
                                        <p:tgtEl>
                                          <p:spTgt spid="17"/>
                                        </p:tgtEl>
                                        <p:attrNameLst>
                                          <p:attrName>ppt_x</p:attrName>
                                        </p:attrNameLst>
                                      </p:cBhvr>
                                      <p:tavLst>
                                        <p:tav tm="0">
                                          <p:val>
                                            <p:strVal val="#ppt_x"/>
                                          </p:val>
                                        </p:tav>
                                        <p:tav tm="100000">
                                          <p:val>
                                            <p:strVal val="#ppt_x"/>
                                          </p:val>
                                        </p:tav>
                                      </p:tavLst>
                                    </p:anim>
                                    <p:anim calcmode="lin" valueType="num">
                                      <p:cBhvr>
                                        <p:cTn id="1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animBg="1"/>
      <p:bldP spid="28" grpId="0" animBg="1"/>
      <p:bldP spid="31" grpId="0" animBg="1"/>
      <p:bldP spid="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Title 9"/>
          <p:cNvSpPr>
            <a:spLocks noGrp="1"/>
          </p:cNvSpPr>
          <p:nvPr>
            <p:ph type="title"/>
          </p:nvPr>
        </p:nvSpPr>
        <p:spPr/>
        <p:txBody>
          <a:bodyPr/>
          <a:lstStyle/>
          <a:p>
            <a:r>
              <a:rPr lang="en-AU" dirty="0"/>
              <a:t>Evaluating Arguments</a:t>
            </a:r>
          </a:p>
        </p:txBody>
      </p:sp>
      <p:sp>
        <p:nvSpPr>
          <p:cNvPr id="11" name="Text Placeholder 10"/>
          <p:cNvSpPr>
            <a:spLocks noGrp="1"/>
          </p:cNvSpPr>
          <p:nvPr>
            <p:ph type="body" idx="1"/>
          </p:nvPr>
        </p:nvSpPr>
        <p:spPr/>
        <p:txBody>
          <a:bodyPr>
            <a:normAutofit fontScale="92500" lnSpcReduction="20000"/>
          </a:bodyPr>
          <a:lstStyle/>
          <a:p>
            <a:r>
              <a:rPr lang="en-AU" dirty="0">
                <a:gradFill>
                  <a:gsLst>
                    <a:gs pos="0">
                      <a:srgbClr val="012D86"/>
                    </a:gs>
                    <a:gs pos="100000">
                      <a:srgbClr val="0E2557"/>
                    </a:gs>
                  </a:gsLst>
                  <a:lin scaled="0"/>
                </a:gradFill>
              </a:rPr>
              <a:t>Truth</a:t>
            </a:r>
          </a:p>
          <a:p>
            <a:pPr marL="800100" lvl="1" indent="-342900">
              <a:buFont typeface="Arial" panose="020B0604020202020204" pitchFamily="34" charset="0"/>
              <a:buChar char="•"/>
            </a:pPr>
            <a:r>
              <a:rPr lang="en-AU" dirty="0">
                <a:gradFill>
                  <a:gsLst>
                    <a:gs pos="0">
                      <a:srgbClr val="012D86"/>
                    </a:gs>
                    <a:gs pos="100000">
                      <a:srgbClr val="0E2557"/>
                    </a:gs>
                  </a:gsLst>
                  <a:lin scaled="0"/>
                </a:gradFill>
              </a:rPr>
              <a:t>Are the premises acceptable as true?</a:t>
            </a:r>
          </a:p>
          <a:p>
            <a:r>
              <a:rPr lang="en-AU" dirty="0">
                <a:gradFill>
                  <a:gsLst>
                    <a:gs pos="0">
                      <a:srgbClr val="012D86"/>
                    </a:gs>
                    <a:gs pos="100000">
                      <a:srgbClr val="0E2557"/>
                    </a:gs>
                  </a:gsLst>
                  <a:lin scaled="0"/>
                </a:gradFill>
              </a:rPr>
              <a:t>Support</a:t>
            </a:r>
          </a:p>
          <a:p>
            <a:pPr marL="800100" lvl="1" indent="-342900">
              <a:buFont typeface="Arial" panose="020B0604020202020204" pitchFamily="34" charset="0"/>
              <a:buChar char="•"/>
            </a:pPr>
            <a:r>
              <a:rPr lang="en-AU" dirty="0">
                <a:gradFill>
                  <a:gsLst>
                    <a:gs pos="0">
                      <a:srgbClr val="012D86"/>
                    </a:gs>
                    <a:gs pos="100000">
                      <a:srgbClr val="0E2557"/>
                    </a:gs>
                  </a:gsLst>
                  <a:lin scaled="0"/>
                </a:gradFill>
              </a:rPr>
              <a:t>If the premises were true, would they provide a good reason for accepting the conclusion?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Truth</a:t>
            </a:r>
          </a:p>
        </p:txBody>
      </p:sp>
      <p:sp>
        <p:nvSpPr>
          <p:cNvPr id="3" name="Subtitle 2"/>
          <p:cNvSpPr>
            <a:spLocks noGrp="1"/>
          </p:cNvSpPr>
          <p:nvPr>
            <p:ph type="body" idx="1"/>
          </p:nvPr>
        </p:nvSpPr>
        <p:spPr/>
        <p:txBody>
          <a:bodyPr/>
          <a:lstStyle/>
          <a:p>
            <a:r>
              <a:rPr lang="en-AU" dirty="0">
                <a:solidFill>
                  <a:schemeClr val="tx1"/>
                </a:solidFill>
              </a:rPr>
              <a:t>A property of </a:t>
            </a:r>
            <a:r>
              <a:rPr lang="en-AU" dirty="0">
                <a:solidFill>
                  <a:srgbClr val="FF0000"/>
                </a:solidFill>
              </a:rPr>
              <a:t>statements </a:t>
            </a:r>
            <a:r>
              <a:rPr lang="en-AU" dirty="0">
                <a:solidFill>
                  <a:schemeClr val="tx1"/>
                </a:solidFill>
              </a:rPr>
              <a:t>(e.g. premises or conclusions)! </a:t>
            </a:r>
            <a:r>
              <a:rPr lang="en-AU" u="sng" dirty="0">
                <a:solidFill>
                  <a:schemeClr val="tx1"/>
                </a:solidFill>
              </a:rPr>
              <a:t>Not</a:t>
            </a:r>
            <a:r>
              <a:rPr lang="en-AU" dirty="0">
                <a:solidFill>
                  <a:schemeClr val="tx1"/>
                </a:solidFill>
              </a:rPr>
              <a:t> </a:t>
            </a:r>
            <a:r>
              <a:rPr lang="en-AU" dirty="0">
                <a:solidFill>
                  <a:srgbClr val="FF0000"/>
                </a:solidFill>
              </a:rPr>
              <a:t>arguments</a:t>
            </a:r>
            <a:r>
              <a:rPr lang="en-AU" dirty="0">
                <a:solidFill>
                  <a:schemeClr val="tx1"/>
                </a:solidFill>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Evaluating truth</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AU" sz="2400" dirty="0"/>
              <a:t>Has an argument been given?</a:t>
            </a:r>
          </a:p>
          <a:p>
            <a:pPr lvl="2"/>
            <a:r>
              <a:rPr lang="en-AU" sz="2000" dirty="0">
                <a:solidFill>
                  <a:schemeClr val="accent1"/>
                </a:solidFill>
              </a:rPr>
              <a:t>Evaluate the argument before doing independent research</a:t>
            </a:r>
          </a:p>
          <a:p>
            <a:pPr marL="457200" indent="-457200">
              <a:buFont typeface="+mj-lt"/>
              <a:buAutoNum type="arabicPeriod"/>
            </a:pPr>
            <a:r>
              <a:rPr lang="en-AU" sz="2400" dirty="0">
                <a:solidFill>
                  <a:schemeClr val="bg1">
                    <a:lumMod val="95000"/>
                  </a:schemeClr>
                </a:solidFill>
              </a:rPr>
              <a:t>Is there an appeal to authority (source given as a reason)?</a:t>
            </a:r>
          </a:p>
          <a:p>
            <a:pPr lvl="2"/>
            <a:r>
              <a:rPr lang="en-AU" sz="2000" dirty="0">
                <a:solidFill>
                  <a:schemeClr val="bg1">
                    <a:lumMod val="95000"/>
                  </a:schemeClr>
                </a:solidFill>
              </a:rPr>
              <a:t>Is the source: in a position to know, reliable, corroborated</a:t>
            </a:r>
            <a:endParaRPr lang="en-AU" sz="2200" dirty="0">
              <a:solidFill>
                <a:schemeClr val="bg1">
                  <a:lumMod val="95000"/>
                </a:schemeClr>
              </a:solidFill>
            </a:endParaRPr>
          </a:p>
          <a:p>
            <a:pPr marL="457200" indent="-457200">
              <a:buFont typeface="+mj-lt"/>
              <a:buAutoNum type="arabicPeriod"/>
            </a:pPr>
            <a:r>
              <a:rPr lang="en-AU" sz="2400" dirty="0">
                <a:solidFill>
                  <a:schemeClr val="bg1">
                    <a:lumMod val="95000"/>
                  </a:schemeClr>
                </a:solidFill>
              </a:rPr>
              <a:t>Is there a universal generalisation?</a:t>
            </a:r>
          </a:p>
          <a:p>
            <a:pPr lvl="2"/>
            <a:r>
              <a:rPr lang="en-AU" sz="2000" dirty="0">
                <a:solidFill>
                  <a:schemeClr val="bg1">
                    <a:lumMod val="95000"/>
                  </a:schemeClr>
                </a:solidFill>
              </a:rPr>
              <a:t>Can you think of a counter example?</a:t>
            </a:r>
          </a:p>
          <a:p>
            <a:pPr lvl="2"/>
            <a:r>
              <a:rPr lang="en-AU" sz="2000" dirty="0">
                <a:solidFill>
                  <a:schemeClr val="bg1">
                    <a:lumMod val="95000"/>
                  </a:schemeClr>
                </a:solidFill>
              </a:rPr>
              <a:t>Does it provide the best explanation of the available data?</a:t>
            </a:r>
          </a:p>
          <a:p>
            <a:pPr marL="514350" indent="-514350">
              <a:buFont typeface="+mj-lt"/>
              <a:buAutoNum type="arabicPeriod"/>
            </a:pPr>
            <a:r>
              <a:rPr lang="en-AU" sz="2400" dirty="0">
                <a:solidFill>
                  <a:schemeClr val="bg1">
                    <a:lumMod val="95000"/>
                  </a:schemeClr>
                </a:solidFill>
              </a:rPr>
              <a:t>Can you do some research to find out?</a:t>
            </a:r>
          </a:p>
          <a:p>
            <a:pPr marL="342900" indent="-342900">
              <a:buAutoNum type="arabicPeriod"/>
            </a:pPr>
            <a:endParaRPr lang="en-AU" sz="2400" dirty="0"/>
          </a:p>
          <a:p>
            <a:pPr marL="0" indent="0">
              <a:buNone/>
            </a:pPr>
            <a:endParaRPr lang="en-AU"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Evaluating truth</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AU" sz="2400" dirty="0"/>
              <a:t>Has an argument been given?</a:t>
            </a:r>
          </a:p>
          <a:p>
            <a:pPr lvl="2"/>
            <a:r>
              <a:rPr lang="en-AU" sz="2000" dirty="0">
                <a:solidFill>
                  <a:schemeClr val="accent1"/>
                </a:solidFill>
              </a:rPr>
              <a:t>Evaluate the argument before doing independent research</a:t>
            </a:r>
          </a:p>
          <a:p>
            <a:pPr marL="457200" indent="-457200">
              <a:buFont typeface="+mj-lt"/>
              <a:buAutoNum type="arabicPeriod"/>
            </a:pPr>
            <a:r>
              <a:rPr lang="en-AU" sz="2400" dirty="0"/>
              <a:t>Is there an appeal to authority (source given as a reason)?</a:t>
            </a:r>
          </a:p>
          <a:p>
            <a:pPr lvl="2"/>
            <a:r>
              <a:rPr lang="en-AU" sz="2000" dirty="0">
                <a:solidFill>
                  <a:schemeClr val="bg1">
                    <a:lumMod val="95000"/>
                  </a:schemeClr>
                </a:solidFill>
              </a:rPr>
              <a:t>Is the source: in a position to know, reliable, corroborated</a:t>
            </a:r>
            <a:endParaRPr lang="en-AU" sz="2200" dirty="0">
              <a:solidFill>
                <a:schemeClr val="bg1">
                  <a:lumMod val="95000"/>
                </a:schemeClr>
              </a:solidFill>
            </a:endParaRPr>
          </a:p>
          <a:p>
            <a:pPr marL="457200" indent="-457200">
              <a:buFont typeface="+mj-lt"/>
              <a:buAutoNum type="arabicPeriod"/>
            </a:pPr>
            <a:r>
              <a:rPr lang="en-AU" sz="2400" dirty="0">
                <a:solidFill>
                  <a:schemeClr val="bg1">
                    <a:lumMod val="95000"/>
                  </a:schemeClr>
                </a:solidFill>
              </a:rPr>
              <a:t>Is there a universal generalisation?</a:t>
            </a:r>
          </a:p>
          <a:p>
            <a:pPr lvl="2"/>
            <a:r>
              <a:rPr lang="en-AU" sz="2000" dirty="0">
                <a:solidFill>
                  <a:schemeClr val="bg1">
                    <a:lumMod val="95000"/>
                  </a:schemeClr>
                </a:solidFill>
              </a:rPr>
              <a:t>Can you think of a counter example?</a:t>
            </a:r>
          </a:p>
          <a:p>
            <a:pPr lvl="2"/>
            <a:r>
              <a:rPr lang="en-AU" sz="2000" dirty="0">
                <a:solidFill>
                  <a:schemeClr val="bg1">
                    <a:lumMod val="95000"/>
                  </a:schemeClr>
                </a:solidFill>
              </a:rPr>
              <a:t>Does it provide the best explanation of the available data?</a:t>
            </a:r>
          </a:p>
          <a:p>
            <a:pPr marL="514350" indent="-514350">
              <a:buFont typeface="+mj-lt"/>
              <a:buAutoNum type="arabicPeriod"/>
            </a:pPr>
            <a:r>
              <a:rPr lang="en-AU" sz="2400" dirty="0">
                <a:solidFill>
                  <a:schemeClr val="bg1">
                    <a:lumMod val="95000"/>
                  </a:schemeClr>
                </a:solidFill>
              </a:rPr>
              <a:t>Can you do some research to find out?</a:t>
            </a:r>
          </a:p>
          <a:p>
            <a:pPr marL="342900" indent="-342900">
              <a:buAutoNum type="arabicPeriod"/>
            </a:pPr>
            <a:endParaRPr lang="en-AU" sz="2400" dirty="0"/>
          </a:p>
          <a:p>
            <a:pPr marL="0" indent="0">
              <a:buNone/>
            </a:pPr>
            <a:endParaRPr lang="en-AU"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Appeals to authority: </a:t>
            </a:r>
            <a:br>
              <a:rPr lang="en-AU" dirty="0"/>
            </a:br>
            <a:r>
              <a:rPr lang="en-AU" dirty="0"/>
              <a:t>What should we look for?</a:t>
            </a:r>
          </a:p>
        </p:txBody>
      </p:sp>
      <p:sp>
        <p:nvSpPr>
          <p:cNvPr id="3" name="Content Placeholder 2"/>
          <p:cNvSpPr>
            <a:spLocks noGrp="1"/>
          </p:cNvSpPr>
          <p:nvPr>
            <p:ph idx="1"/>
          </p:nvPr>
        </p:nvSpPr>
        <p:spPr/>
        <p:txBody>
          <a:bodyPr>
            <a:normAutofit/>
          </a:bodyPr>
          <a:lstStyle/>
          <a:p>
            <a:pPr marL="0" indent="0">
              <a:buNone/>
            </a:pPr>
            <a:r>
              <a:rPr lang="en-AU" sz="2400" dirty="0"/>
              <a:t>Is the source in a </a:t>
            </a:r>
            <a:r>
              <a:rPr lang="en-AU" sz="2400" dirty="0">
                <a:solidFill>
                  <a:schemeClr val="accent1"/>
                </a:solidFill>
              </a:rPr>
              <a:t>position to know</a:t>
            </a:r>
            <a:r>
              <a:rPr lang="en-AU" sz="2400" dirty="0"/>
              <a:t>?</a:t>
            </a:r>
            <a:endParaRPr lang="en-AU" sz="2400" b="1" dirty="0"/>
          </a:p>
          <a:p>
            <a:pPr marL="0" indent="0">
              <a:buNone/>
            </a:pPr>
            <a:r>
              <a:rPr lang="en-AU" sz="2400" dirty="0"/>
              <a:t>Is there any reason to suspect the </a:t>
            </a:r>
            <a:r>
              <a:rPr lang="en-AU" sz="2400" dirty="0">
                <a:solidFill>
                  <a:schemeClr val="accent1"/>
                </a:solidFill>
              </a:rPr>
              <a:t>reliability</a:t>
            </a:r>
            <a:r>
              <a:rPr lang="en-AU" sz="2400" dirty="0"/>
              <a:t> of the source?</a:t>
            </a:r>
          </a:p>
          <a:p>
            <a:pPr marL="571500" lvl="1" indent="-342900"/>
            <a:r>
              <a:rPr lang="en-AU" sz="2200" dirty="0"/>
              <a:t>What is the source’s </a:t>
            </a:r>
            <a:r>
              <a:rPr lang="en-AU" sz="2200" dirty="0">
                <a:solidFill>
                  <a:schemeClr val="accent2">
                    <a:lumMod val="75000"/>
                  </a:schemeClr>
                </a:solidFill>
              </a:rPr>
              <a:t>reputation</a:t>
            </a:r>
            <a:r>
              <a:rPr lang="en-AU" sz="2200" dirty="0"/>
              <a:t> for reliability?</a:t>
            </a:r>
          </a:p>
          <a:p>
            <a:pPr marL="571500" lvl="1" indent="-342900"/>
            <a:r>
              <a:rPr lang="en-AU" sz="2200" dirty="0"/>
              <a:t>Does the source have a </a:t>
            </a:r>
            <a:r>
              <a:rPr lang="en-AU" sz="2200" dirty="0">
                <a:solidFill>
                  <a:schemeClr val="accent2">
                    <a:lumMod val="75000"/>
                  </a:schemeClr>
                </a:solidFill>
              </a:rPr>
              <a:t>motive</a:t>
            </a:r>
            <a:r>
              <a:rPr lang="en-AU" sz="2200" dirty="0"/>
              <a:t> for not telling the truth?</a:t>
            </a:r>
          </a:p>
          <a:p>
            <a:pPr marL="0" indent="0">
              <a:buNone/>
            </a:pPr>
            <a:r>
              <a:rPr lang="en-AU" sz="2400" dirty="0"/>
              <a:t>Can you </a:t>
            </a:r>
            <a:r>
              <a:rPr lang="en-AU" sz="2400" dirty="0">
                <a:solidFill>
                  <a:schemeClr val="accent1"/>
                </a:solidFill>
              </a:rPr>
              <a:t>corroborate</a:t>
            </a:r>
            <a:r>
              <a:rPr lang="en-AU" sz="2400" dirty="0"/>
              <a:t> their claim?</a:t>
            </a:r>
          </a:p>
          <a:p>
            <a:pPr marL="0" indent="0">
              <a:buNone/>
            </a:pP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Evaluating truth</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AU" sz="2400" dirty="0"/>
              <a:t>Has an argument been given?</a:t>
            </a:r>
          </a:p>
          <a:p>
            <a:pPr lvl="2"/>
            <a:r>
              <a:rPr lang="en-AU" sz="2000" dirty="0">
                <a:solidFill>
                  <a:schemeClr val="accent1"/>
                </a:solidFill>
              </a:rPr>
              <a:t>Evaluate the argument before doing independent research</a:t>
            </a:r>
          </a:p>
          <a:p>
            <a:pPr marL="457200" indent="-457200">
              <a:buFont typeface="+mj-lt"/>
              <a:buAutoNum type="arabicPeriod"/>
            </a:pPr>
            <a:r>
              <a:rPr lang="en-AU" sz="2400" dirty="0"/>
              <a:t>Is there an appeal to authority (source given as a reason)?</a:t>
            </a:r>
          </a:p>
          <a:p>
            <a:pPr lvl="2"/>
            <a:r>
              <a:rPr lang="en-AU" sz="2000" dirty="0">
                <a:solidFill>
                  <a:schemeClr val="accent1"/>
                </a:solidFill>
              </a:rPr>
              <a:t>Is the source: in a position to know, reliable, corroborated</a:t>
            </a:r>
            <a:endParaRPr lang="en-AU" sz="2200" dirty="0">
              <a:solidFill>
                <a:schemeClr val="accent1"/>
              </a:solidFill>
            </a:endParaRPr>
          </a:p>
          <a:p>
            <a:pPr marL="457200" indent="-457200">
              <a:buFont typeface="+mj-lt"/>
              <a:buAutoNum type="arabicPeriod"/>
            </a:pPr>
            <a:r>
              <a:rPr lang="en-AU" sz="2400" dirty="0"/>
              <a:t>Is there a universal generalisation?</a:t>
            </a:r>
          </a:p>
          <a:p>
            <a:pPr lvl="2"/>
            <a:r>
              <a:rPr lang="en-AU" sz="2000" dirty="0">
                <a:solidFill>
                  <a:schemeClr val="bg1">
                    <a:lumMod val="95000"/>
                  </a:schemeClr>
                </a:solidFill>
              </a:rPr>
              <a:t>Can you think of a counter example?</a:t>
            </a:r>
          </a:p>
          <a:p>
            <a:pPr lvl="2"/>
            <a:r>
              <a:rPr lang="en-AU" sz="2000" dirty="0">
                <a:solidFill>
                  <a:schemeClr val="bg1">
                    <a:lumMod val="95000"/>
                  </a:schemeClr>
                </a:solidFill>
              </a:rPr>
              <a:t>Does it provide the best explanation of the available data?</a:t>
            </a:r>
          </a:p>
          <a:p>
            <a:pPr marL="514350" indent="-514350">
              <a:buFont typeface="+mj-lt"/>
              <a:buAutoNum type="arabicPeriod"/>
            </a:pPr>
            <a:r>
              <a:rPr lang="en-AU" sz="2400" dirty="0">
                <a:solidFill>
                  <a:schemeClr val="bg1">
                    <a:lumMod val="95000"/>
                  </a:schemeClr>
                </a:solidFill>
              </a:rPr>
              <a:t>Can you do some research to find out?</a:t>
            </a:r>
          </a:p>
          <a:p>
            <a:pPr marL="342900" indent="-342900">
              <a:buAutoNum type="arabicPeriod"/>
            </a:pPr>
            <a:endParaRPr lang="en-AU" sz="2400" dirty="0"/>
          </a:p>
          <a:p>
            <a:pPr marL="0" indent="0">
              <a:buNone/>
            </a:pPr>
            <a:endParaRPr lang="en-AU" dirty="0"/>
          </a:p>
        </p:txBody>
      </p:sp>
      <p:pic>
        <p:nvPicPr>
          <p:cNvPr id="4" name="Picture 2" descr="Raven Digital Art by Nicklas Gustafss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421" y="681037"/>
            <a:ext cx="2283248" cy="320040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Evaluating truth</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AU" sz="2400" dirty="0"/>
              <a:t>Has an argument been given?</a:t>
            </a:r>
          </a:p>
          <a:p>
            <a:pPr lvl="2"/>
            <a:r>
              <a:rPr lang="en-AU" sz="2000" dirty="0">
                <a:solidFill>
                  <a:schemeClr val="accent1"/>
                </a:solidFill>
              </a:rPr>
              <a:t>Evaluate the argument before doing independent research</a:t>
            </a:r>
          </a:p>
          <a:p>
            <a:pPr marL="457200" indent="-457200">
              <a:buFont typeface="+mj-lt"/>
              <a:buAutoNum type="arabicPeriod"/>
            </a:pPr>
            <a:r>
              <a:rPr lang="en-AU" sz="2400" dirty="0"/>
              <a:t>Is there an appeal to authority (source given as a reason)?</a:t>
            </a:r>
          </a:p>
          <a:p>
            <a:pPr lvl="2"/>
            <a:r>
              <a:rPr lang="en-AU" sz="2000" dirty="0">
                <a:solidFill>
                  <a:schemeClr val="accent1"/>
                </a:solidFill>
              </a:rPr>
              <a:t>Is the source: in a position to know, reliable, corroborated</a:t>
            </a:r>
            <a:endParaRPr lang="en-AU" sz="2200" dirty="0">
              <a:solidFill>
                <a:schemeClr val="accent1"/>
              </a:solidFill>
            </a:endParaRPr>
          </a:p>
          <a:p>
            <a:pPr marL="457200" indent="-457200">
              <a:buFont typeface="+mj-lt"/>
              <a:buAutoNum type="arabicPeriod"/>
            </a:pPr>
            <a:r>
              <a:rPr lang="en-AU" sz="2400" dirty="0"/>
              <a:t>Is there a universal generalisation?</a:t>
            </a:r>
          </a:p>
          <a:p>
            <a:pPr lvl="2"/>
            <a:r>
              <a:rPr lang="en-AU" sz="2000" dirty="0">
                <a:solidFill>
                  <a:schemeClr val="accent1"/>
                </a:solidFill>
              </a:rPr>
              <a:t>Can you think of a counter example?</a:t>
            </a:r>
          </a:p>
          <a:p>
            <a:pPr lvl="2"/>
            <a:r>
              <a:rPr lang="en-AU" sz="2000" dirty="0">
                <a:solidFill>
                  <a:schemeClr val="bg1">
                    <a:lumMod val="95000"/>
                  </a:schemeClr>
                </a:solidFill>
              </a:rPr>
              <a:t>Does it provide the best explanation of the available data?</a:t>
            </a:r>
          </a:p>
          <a:p>
            <a:pPr marL="514350" indent="-514350">
              <a:buFont typeface="+mj-lt"/>
              <a:buAutoNum type="arabicPeriod"/>
            </a:pPr>
            <a:r>
              <a:rPr lang="en-AU" sz="2400" dirty="0">
                <a:solidFill>
                  <a:schemeClr val="bg1">
                    <a:lumMod val="95000"/>
                  </a:schemeClr>
                </a:solidFill>
              </a:rPr>
              <a:t>Can you do some research to find out?</a:t>
            </a:r>
          </a:p>
          <a:p>
            <a:pPr marL="342900" indent="-342900">
              <a:buAutoNum type="arabicPeriod"/>
            </a:pPr>
            <a:endParaRPr lang="en-AU" sz="2400" dirty="0"/>
          </a:p>
          <a:p>
            <a:pPr marL="0" indent="0">
              <a:buNone/>
            </a:pPr>
            <a:endParaRPr lang="en-AU" dirty="0"/>
          </a:p>
        </p:txBody>
      </p:sp>
      <p:pic>
        <p:nvPicPr>
          <p:cNvPr id="4" name="Picture 2" descr="Raven Digital Art by Nicklas Gustafss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2888" y="0"/>
            <a:ext cx="2283248" cy="320040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Evaluating truth</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AU" sz="2400" dirty="0"/>
              <a:t>Has an argument been given?</a:t>
            </a:r>
          </a:p>
          <a:p>
            <a:pPr lvl="2"/>
            <a:r>
              <a:rPr lang="en-AU" sz="2000" dirty="0">
                <a:solidFill>
                  <a:schemeClr val="accent1"/>
                </a:solidFill>
              </a:rPr>
              <a:t>Evaluate the argument before doing independent research</a:t>
            </a:r>
          </a:p>
          <a:p>
            <a:pPr marL="457200" indent="-457200">
              <a:buFont typeface="+mj-lt"/>
              <a:buAutoNum type="arabicPeriod"/>
            </a:pPr>
            <a:r>
              <a:rPr lang="en-AU" sz="2400" dirty="0"/>
              <a:t>Is there an appeal to authority (source given as a reason)?</a:t>
            </a:r>
          </a:p>
          <a:p>
            <a:pPr lvl="2"/>
            <a:r>
              <a:rPr lang="en-AU" sz="2000" dirty="0">
                <a:solidFill>
                  <a:schemeClr val="accent1"/>
                </a:solidFill>
              </a:rPr>
              <a:t>Is the source: in a position to know, reliable, corroborated</a:t>
            </a:r>
            <a:endParaRPr lang="en-AU" sz="2200" dirty="0">
              <a:solidFill>
                <a:schemeClr val="accent1"/>
              </a:solidFill>
            </a:endParaRPr>
          </a:p>
          <a:p>
            <a:pPr marL="457200" indent="-457200">
              <a:buFont typeface="+mj-lt"/>
              <a:buAutoNum type="arabicPeriod"/>
            </a:pPr>
            <a:r>
              <a:rPr lang="en-AU" sz="2400" dirty="0"/>
              <a:t>Is there a universal generalisation?</a:t>
            </a:r>
          </a:p>
          <a:p>
            <a:pPr lvl="2"/>
            <a:r>
              <a:rPr lang="en-AU" sz="2000" dirty="0">
                <a:solidFill>
                  <a:schemeClr val="accent1"/>
                </a:solidFill>
              </a:rPr>
              <a:t>Can you think of a counter example?</a:t>
            </a:r>
          </a:p>
          <a:p>
            <a:pPr lvl="2"/>
            <a:r>
              <a:rPr lang="en-AU" sz="2000" dirty="0">
                <a:solidFill>
                  <a:schemeClr val="accent1"/>
                </a:solidFill>
              </a:rPr>
              <a:t>Does it provide the best explanation of the available data?</a:t>
            </a:r>
          </a:p>
          <a:p>
            <a:pPr marL="514350" indent="-514350">
              <a:buFont typeface="+mj-lt"/>
              <a:buAutoNum type="arabicPeriod"/>
            </a:pPr>
            <a:r>
              <a:rPr lang="en-AU" sz="2400" dirty="0">
                <a:solidFill>
                  <a:schemeClr val="bg1">
                    <a:lumMod val="95000"/>
                  </a:schemeClr>
                </a:solidFill>
              </a:rPr>
              <a:t>Can you do some research to find out?</a:t>
            </a:r>
          </a:p>
          <a:p>
            <a:pPr marL="342900" indent="-342900">
              <a:buAutoNum type="arabicPeriod"/>
            </a:pPr>
            <a:endParaRPr lang="en-AU" sz="2400" dirty="0"/>
          </a:p>
          <a:p>
            <a:pPr marL="0" indent="0">
              <a:buNone/>
            </a:pPr>
            <a:endParaRPr lang="en-AU" dirty="0"/>
          </a:p>
        </p:txBody>
      </p:sp>
      <p:pic>
        <p:nvPicPr>
          <p:cNvPr id="4" name="Picture 2" descr="Raven Digital Art by Nicklas Gustafss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2888" y="0"/>
            <a:ext cx="2283248" cy="320040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Lecture 12 </a:t>
            </a:r>
          </a:p>
        </p:txBody>
      </p:sp>
      <p:sp>
        <p:nvSpPr>
          <p:cNvPr id="3" name="Subtitle 2"/>
          <p:cNvSpPr>
            <a:spLocks noGrp="1"/>
          </p:cNvSpPr>
          <p:nvPr>
            <p:ph type="subTitle" idx="1"/>
          </p:nvPr>
        </p:nvSpPr>
        <p:spPr/>
        <p:txBody>
          <a:bodyPr>
            <a:normAutofit/>
          </a:bodyPr>
          <a:lstStyle/>
          <a:p>
            <a:pPr marL="342900" indent="-342900">
              <a:buFont typeface="Arial" panose="020B0604020202020204" pitchFamily="34" charset="0"/>
              <a:buChar char="•"/>
            </a:pPr>
            <a:r>
              <a:rPr lang="en-AU" sz="3200" dirty="0"/>
              <a:t>Review</a:t>
            </a:r>
          </a:p>
          <a:p>
            <a:pPr marL="342900" indent="-342900">
              <a:buFont typeface="Arial" panose="020B0604020202020204" pitchFamily="34" charset="0"/>
              <a:buChar char="•"/>
            </a:pPr>
            <a:r>
              <a:rPr lang="en-AU" sz="3200" dirty="0"/>
              <a:t>The Exam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Evaluating truth</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AU" sz="2400" dirty="0"/>
              <a:t>Has an argument been given?</a:t>
            </a:r>
          </a:p>
          <a:p>
            <a:pPr lvl="2"/>
            <a:r>
              <a:rPr lang="en-AU" sz="2000" dirty="0">
                <a:solidFill>
                  <a:schemeClr val="accent1"/>
                </a:solidFill>
              </a:rPr>
              <a:t>Evaluate the argument before doing independent research</a:t>
            </a:r>
          </a:p>
          <a:p>
            <a:pPr marL="457200" indent="-457200">
              <a:buFont typeface="+mj-lt"/>
              <a:buAutoNum type="arabicPeriod"/>
            </a:pPr>
            <a:r>
              <a:rPr lang="en-AU" sz="2400" dirty="0"/>
              <a:t>Is there an appeal to authority (source given as a reason)?</a:t>
            </a:r>
          </a:p>
          <a:p>
            <a:pPr lvl="2"/>
            <a:r>
              <a:rPr lang="en-AU" sz="2000" dirty="0">
                <a:solidFill>
                  <a:schemeClr val="accent1"/>
                </a:solidFill>
              </a:rPr>
              <a:t>Is the source: in a position to know, reliable, corroborated</a:t>
            </a:r>
            <a:endParaRPr lang="en-AU" sz="2200" dirty="0">
              <a:solidFill>
                <a:schemeClr val="accent1"/>
              </a:solidFill>
            </a:endParaRPr>
          </a:p>
          <a:p>
            <a:pPr marL="457200" indent="-457200">
              <a:buFont typeface="+mj-lt"/>
              <a:buAutoNum type="arabicPeriod"/>
            </a:pPr>
            <a:r>
              <a:rPr lang="en-AU" sz="2400" dirty="0"/>
              <a:t>Is there a universal generalisation?</a:t>
            </a:r>
          </a:p>
          <a:p>
            <a:pPr lvl="2"/>
            <a:r>
              <a:rPr lang="en-AU" sz="2000" dirty="0">
                <a:solidFill>
                  <a:schemeClr val="accent1"/>
                </a:solidFill>
              </a:rPr>
              <a:t>Can you think of a counter example?</a:t>
            </a:r>
          </a:p>
          <a:p>
            <a:pPr lvl="2"/>
            <a:r>
              <a:rPr lang="en-AU" sz="2000" dirty="0">
                <a:solidFill>
                  <a:schemeClr val="accent1"/>
                </a:solidFill>
              </a:rPr>
              <a:t>Does it provide the best explanation of the available data?</a:t>
            </a:r>
          </a:p>
          <a:p>
            <a:pPr marL="514350" indent="-514350">
              <a:buFont typeface="+mj-lt"/>
              <a:buAutoNum type="arabicPeriod"/>
            </a:pPr>
            <a:r>
              <a:rPr lang="en-AU" sz="2400" dirty="0"/>
              <a:t>Can you do some research to find out?</a:t>
            </a:r>
          </a:p>
          <a:p>
            <a:pPr marL="342900" indent="-342900">
              <a:buAutoNum type="arabicPeriod"/>
            </a:pPr>
            <a:endParaRPr lang="en-AU" sz="2400" dirty="0"/>
          </a:p>
          <a:p>
            <a:pPr marL="0" indent="0">
              <a:buNone/>
            </a:pPr>
            <a:endParaRPr lang="en-AU" dirty="0"/>
          </a:p>
        </p:txBody>
      </p:sp>
      <p:pic>
        <p:nvPicPr>
          <p:cNvPr id="4" name="Picture 2" descr="Raven Digital Art by Nicklas Gustafss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2888" y="0"/>
            <a:ext cx="2283248" cy="320040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Support</a:t>
            </a:r>
          </a:p>
        </p:txBody>
      </p:sp>
      <p:sp>
        <p:nvSpPr>
          <p:cNvPr id="5" name="Text Placeholder 4"/>
          <p:cNvSpPr>
            <a:spLocks noGrp="1"/>
          </p:cNvSpPr>
          <p:nvPr>
            <p:ph type="body" idx="1"/>
          </p:nvPr>
        </p:nvSpPr>
        <p:spPr/>
        <p:txBody>
          <a:bodyPr>
            <a:normAutofit/>
          </a:bodyPr>
          <a:lstStyle/>
          <a:p>
            <a:r>
              <a:rPr lang="en-AU" sz="2200" dirty="0">
                <a:solidFill>
                  <a:schemeClr val="tx1"/>
                </a:solidFill>
              </a:rPr>
              <a:t>A property of </a:t>
            </a:r>
            <a:r>
              <a:rPr lang="en-AU" sz="2200" dirty="0">
                <a:solidFill>
                  <a:srgbClr val="FF0000"/>
                </a:solidFill>
              </a:rPr>
              <a:t>arguments</a:t>
            </a:r>
            <a:r>
              <a:rPr lang="en-AU" sz="2200" dirty="0">
                <a:solidFill>
                  <a:schemeClr val="tx1"/>
                </a:solidFill>
              </a:rPr>
              <a:t>! </a:t>
            </a:r>
            <a:r>
              <a:rPr lang="en-AU" sz="2200" u="sng" dirty="0">
                <a:solidFill>
                  <a:schemeClr val="tx1"/>
                </a:solidFill>
              </a:rPr>
              <a:t>Not</a:t>
            </a:r>
            <a:r>
              <a:rPr lang="en-AU" sz="2200" dirty="0">
                <a:solidFill>
                  <a:schemeClr val="tx1"/>
                </a:solidFill>
              </a:rPr>
              <a:t> </a:t>
            </a:r>
            <a:r>
              <a:rPr lang="en-AU" sz="2200" dirty="0">
                <a:solidFill>
                  <a:srgbClr val="FF0000"/>
                </a:solidFill>
              </a:rPr>
              <a:t>statements </a:t>
            </a:r>
            <a:r>
              <a:rPr lang="en-AU" sz="2200" dirty="0">
                <a:solidFill>
                  <a:schemeClr val="tx1"/>
                </a:solidFill>
              </a:rPr>
              <a:t>(e.g. individual premises or conclusions)!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Inductive / Deductive support</a:t>
            </a:r>
          </a:p>
        </p:txBody>
      </p:sp>
      <p:sp>
        <p:nvSpPr>
          <p:cNvPr id="12" name="Text Placeholder 11"/>
          <p:cNvSpPr>
            <a:spLocks noGrp="1"/>
          </p:cNvSpPr>
          <p:nvPr>
            <p:ph type="body" sz="quarter" idx="3"/>
          </p:nvPr>
        </p:nvSpPr>
        <p:spPr>
          <a:xfrm>
            <a:off x="836612" y="1936750"/>
            <a:ext cx="5183188" cy="823912"/>
          </a:xfrm>
        </p:spPr>
        <p:txBody>
          <a:bodyPr>
            <a:normAutofit lnSpcReduction="10000"/>
          </a:bodyPr>
          <a:lstStyle/>
          <a:p>
            <a:r>
              <a:rPr lang="en-AU" dirty="0"/>
              <a:t>DEDUCTIVE SUPPORT:</a:t>
            </a:r>
          </a:p>
          <a:p>
            <a:r>
              <a:rPr lang="en-AU" dirty="0"/>
              <a:t>(aka VALIDITY)</a:t>
            </a:r>
          </a:p>
        </p:txBody>
      </p:sp>
      <p:sp>
        <p:nvSpPr>
          <p:cNvPr id="8" name="Content Placeholder 7"/>
          <p:cNvSpPr>
            <a:spLocks noGrp="1"/>
          </p:cNvSpPr>
          <p:nvPr>
            <p:ph sz="quarter" idx="4"/>
          </p:nvPr>
        </p:nvSpPr>
        <p:spPr>
          <a:xfrm>
            <a:off x="836612" y="3006725"/>
            <a:ext cx="5183188" cy="3182937"/>
          </a:xfrm>
        </p:spPr>
        <p:txBody>
          <a:bodyPr>
            <a:normAutofit fontScale="77500" lnSpcReduction="20000"/>
          </a:bodyPr>
          <a:lstStyle/>
          <a:p>
            <a:pPr marL="0" indent="0">
              <a:buNone/>
            </a:pPr>
            <a:r>
              <a:rPr lang="en-AU" i="1" dirty="0">
                <a:solidFill>
                  <a:schemeClr val="accent1">
                    <a:lumMod val="75000"/>
                  </a:schemeClr>
                </a:solidFill>
              </a:rPr>
              <a:t>If the premises were true the conclusion would </a:t>
            </a:r>
            <a:r>
              <a:rPr lang="en-AU" i="1" u="sng" dirty="0">
                <a:solidFill>
                  <a:schemeClr val="accent1">
                    <a:lumMod val="75000"/>
                  </a:schemeClr>
                </a:solidFill>
              </a:rPr>
              <a:t>have</a:t>
            </a:r>
            <a:r>
              <a:rPr lang="en-AU" i="1" dirty="0">
                <a:solidFill>
                  <a:schemeClr val="accent1">
                    <a:lumMod val="75000"/>
                  </a:schemeClr>
                </a:solidFill>
              </a:rPr>
              <a:t> to be true too.</a:t>
            </a:r>
          </a:p>
          <a:p>
            <a:pPr marL="0" indent="0">
              <a:buNone/>
            </a:pPr>
            <a:endParaRPr lang="en-AU" dirty="0"/>
          </a:p>
          <a:p>
            <a:pPr marL="0" indent="0">
              <a:buNone/>
            </a:pPr>
            <a:endParaRPr lang="en-AU" dirty="0"/>
          </a:p>
          <a:p>
            <a:pPr marL="0" indent="0">
              <a:buNone/>
            </a:pPr>
            <a:r>
              <a:rPr lang="en-AU" dirty="0"/>
              <a:t>1. Bachelors are unmarried men.</a:t>
            </a:r>
          </a:p>
          <a:p>
            <a:pPr marL="0" indent="0">
              <a:buNone/>
            </a:pPr>
            <a:r>
              <a:rPr lang="en-AU" dirty="0"/>
              <a:t>2. Billy is a bachelor.</a:t>
            </a:r>
          </a:p>
          <a:p>
            <a:pPr marL="0" indent="0">
              <a:buNone/>
            </a:pPr>
            <a:r>
              <a:rPr lang="en-AU" dirty="0"/>
              <a:t>Therefore,</a:t>
            </a:r>
          </a:p>
          <a:p>
            <a:pPr marL="0" indent="0">
              <a:buNone/>
            </a:pPr>
            <a:r>
              <a:rPr lang="en-AU" dirty="0"/>
              <a:t>C. Billy is not married.</a:t>
            </a:r>
          </a:p>
        </p:txBody>
      </p:sp>
      <p:sp>
        <p:nvSpPr>
          <p:cNvPr id="10" name="Text Placeholder 5">
            <a:extLst>
              <a:ext uri="{FF2B5EF4-FFF2-40B4-BE49-F238E27FC236}">
                <a16:creationId xmlns:a16="http://schemas.microsoft.com/office/drawing/2014/main" id="{DFC556AB-548E-FD6B-1206-5D05D2ABE2D6}"/>
              </a:ext>
            </a:extLst>
          </p:cNvPr>
          <p:cNvSpPr txBox="1">
            <a:spLocks/>
          </p:cNvSpPr>
          <p:nvPr/>
        </p:nvSpPr>
        <p:spPr>
          <a:xfrm>
            <a:off x="6194425" y="1690688"/>
            <a:ext cx="515778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i="0" kern="1200">
                <a:solidFill>
                  <a:schemeClr val="tx1"/>
                </a:solidFill>
                <a:latin typeface="Avenir Book" panose="02000503020000020003" pitchFamily="2"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i="0" kern="1200">
                <a:solidFill>
                  <a:schemeClr val="tx1"/>
                </a:solidFill>
                <a:latin typeface="Avenir Book" panose="02000503020000020003" pitchFamily="2"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tx1"/>
                </a:solidFill>
                <a:latin typeface="Avenir Book" panose="02000503020000020003" pitchFamily="2"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a:solidFill>
                  <a:schemeClr val="tx1"/>
                </a:solidFill>
                <a:latin typeface="Avenir Book" panose="02000503020000020003" pitchFamily="2"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a:solidFill>
                  <a:schemeClr val="tx1"/>
                </a:solidFill>
                <a:latin typeface="Avenir Book" panose="02000503020000020003" pitchFamily="2" charset="0"/>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AU" dirty="0"/>
              <a:t>INDUCTIVE SUPPORT:</a:t>
            </a:r>
          </a:p>
        </p:txBody>
      </p:sp>
      <p:sp>
        <p:nvSpPr>
          <p:cNvPr id="11" name="Content Placeholder 4">
            <a:extLst>
              <a:ext uri="{FF2B5EF4-FFF2-40B4-BE49-F238E27FC236}">
                <a16:creationId xmlns:a16="http://schemas.microsoft.com/office/drawing/2014/main" id="{D962688B-CAAC-430A-7EB5-DF77A6A0D5C7}"/>
              </a:ext>
            </a:extLst>
          </p:cNvPr>
          <p:cNvSpPr txBox="1">
            <a:spLocks/>
          </p:cNvSpPr>
          <p:nvPr/>
        </p:nvSpPr>
        <p:spPr>
          <a:xfrm>
            <a:off x="6194425" y="2514600"/>
            <a:ext cx="5157787" cy="368458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i="1" dirty="0">
                <a:solidFill>
                  <a:schemeClr val="accent1">
                    <a:lumMod val="75000"/>
                  </a:schemeClr>
                </a:solidFill>
              </a:rPr>
              <a:t>If the premises were true, this wouldn’t </a:t>
            </a:r>
            <a:r>
              <a:rPr lang="en-AU" i="1" u="sng" dirty="0">
                <a:solidFill>
                  <a:schemeClr val="accent1">
                    <a:lumMod val="75000"/>
                  </a:schemeClr>
                </a:solidFill>
              </a:rPr>
              <a:t>guarantee</a:t>
            </a:r>
            <a:r>
              <a:rPr lang="en-AU" i="1" dirty="0">
                <a:solidFill>
                  <a:schemeClr val="accent1">
                    <a:lumMod val="75000"/>
                  </a:schemeClr>
                </a:solidFill>
              </a:rPr>
              <a:t> the truth of the conclusion but would make the conclusion </a:t>
            </a:r>
            <a:r>
              <a:rPr lang="en-AU" i="1" u="sng" dirty="0">
                <a:solidFill>
                  <a:schemeClr val="accent1">
                    <a:lumMod val="75000"/>
                  </a:schemeClr>
                </a:solidFill>
              </a:rPr>
              <a:t>very likely </a:t>
            </a:r>
            <a:r>
              <a:rPr lang="en-AU" i="1" dirty="0">
                <a:solidFill>
                  <a:schemeClr val="accent1">
                    <a:lumMod val="75000"/>
                  </a:schemeClr>
                </a:solidFill>
              </a:rPr>
              <a:t>to be true.</a:t>
            </a:r>
          </a:p>
          <a:p>
            <a:pPr marL="0" indent="0">
              <a:buFont typeface="Arial" panose="020B0604020202020204" pitchFamily="34" charset="0"/>
              <a:buNone/>
            </a:pPr>
            <a:endParaRPr lang="en-AU" dirty="0"/>
          </a:p>
          <a:p>
            <a:pPr marL="0" indent="0">
              <a:buFont typeface="Arial" panose="020B0604020202020204" pitchFamily="34" charset="0"/>
              <a:buNone/>
            </a:pPr>
            <a:r>
              <a:rPr lang="en-AU" dirty="0"/>
              <a:t>1. The sun came up yesterday, and the day before, and the day before ….</a:t>
            </a:r>
          </a:p>
          <a:p>
            <a:pPr marL="0" indent="0">
              <a:buFont typeface="Arial" panose="020B0604020202020204" pitchFamily="34" charset="0"/>
              <a:buNone/>
            </a:pPr>
            <a:r>
              <a:rPr lang="en-AU" dirty="0"/>
              <a:t>Therefore,</a:t>
            </a:r>
          </a:p>
          <a:p>
            <a:pPr marL="0" indent="0">
              <a:buFont typeface="Arial" panose="020B0604020202020204" pitchFamily="34" charset="0"/>
              <a:buNone/>
            </a:pPr>
            <a:r>
              <a:rPr lang="en-AU" dirty="0"/>
              <a:t>C. The sun will come up tomorrow.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mage result for really importa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8526" y="3185608"/>
            <a:ext cx="3301782" cy="33017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rot="20735572">
            <a:off x="2910017" y="559434"/>
            <a:ext cx="8344705" cy="4524315"/>
          </a:xfrm>
          <a:prstGeom prst="rect">
            <a:avLst/>
          </a:prstGeom>
          <a:noFill/>
        </p:spPr>
        <p:txBody>
          <a:bodyPr wrap="square" rtlCol="0">
            <a:spAutoFit/>
          </a:bodyPr>
          <a:lstStyle/>
          <a:p>
            <a:r>
              <a:rPr lang="en-AU" sz="7200" b="1" dirty="0">
                <a:solidFill>
                  <a:srgbClr val="0070C0"/>
                </a:solidFill>
              </a:rPr>
              <a:t>Inductive support does not guarantee the truth of the conlusion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2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mage result for really import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8526" y="3185608"/>
            <a:ext cx="3301782" cy="33017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rot="20735572">
            <a:off x="3507552" y="681006"/>
            <a:ext cx="8344705" cy="3785652"/>
          </a:xfrm>
          <a:prstGeom prst="rect">
            <a:avLst/>
          </a:prstGeom>
          <a:noFill/>
        </p:spPr>
        <p:txBody>
          <a:bodyPr wrap="square" rtlCol="0">
            <a:spAutoFit/>
          </a:bodyPr>
          <a:lstStyle/>
          <a:p>
            <a:r>
              <a:rPr lang="en-AU" sz="8000" b="1" dirty="0">
                <a:solidFill>
                  <a:srgbClr val="0070C0"/>
                </a:solidFill>
              </a:rPr>
              <a:t>Truth and validity are independent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2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626484" y="1828800"/>
          <a:ext cx="8939032" cy="3325091"/>
        </p:xfrm>
        <a:graphic>
          <a:graphicData uri="http://schemas.openxmlformats.org/drawingml/2006/table">
            <a:tbl>
              <a:tblPr firstRow="1" bandRow="1">
                <a:tableStyleId>{5C22544A-7EE6-4342-B048-85BDC9FD1C3A}</a:tableStyleId>
              </a:tblPr>
              <a:tblGrid>
                <a:gridCol w="4469516">
                  <a:extLst>
                    <a:ext uri="{9D8B030D-6E8A-4147-A177-3AD203B41FA5}">
                      <a16:colId xmlns:a16="http://schemas.microsoft.com/office/drawing/2014/main" val="20000"/>
                    </a:ext>
                  </a:extLst>
                </a:gridCol>
                <a:gridCol w="4469516">
                  <a:extLst>
                    <a:ext uri="{9D8B030D-6E8A-4147-A177-3AD203B41FA5}">
                      <a16:colId xmlns:a16="http://schemas.microsoft.com/office/drawing/2014/main" val="20001"/>
                    </a:ext>
                  </a:extLst>
                </a:gridCol>
              </a:tblGrid>
              <a:tr h="943065">
                <a:tc>
                  <a:txBody>
                    <a:bodyPr/>
                    <a:lstStyle/>
                    <a:p>
                      <a:pPr algn="ctr"/>
                      <a:r>
                        <a:rPr lang="en-AU" sz="2400" dirty="0"/>
                        <a:t>Valid argument with false premises</a:t>
                      </a:r>
                    </a:p>
                  </a:txBody>
                  <a:tcPr anchor="ctr"/>
                </a:tc>
                <a:tc>
                  <a:txBody>
                    <a:bodyPr/>
                    <a:lstStyle/>
                    <a:p>
                      <a:pPr algn="ctr"/>
                      <a:r>
                        <a:rPr lang="en-AU" sz="2400" dirty="0"/>
                        <a:t>True premises but invalid argument</a:t>
                      </a:r>
                    </a:p>
                  </a:txBody>
                  <a:tcPr anchor="ctr"/>
                </a:tc>
                <a:extLst>
                  <a:ext uri="{0D108BD9-81ED-4DB2-BD59-A6C34878D82A}">
                    <a16:rowId xmlns:a16="http://schemas.microsoft.com/office/drawing/2014/main" val="10000"/>
                  </a:ext>
                </a:extLst>
              </a:tr>
              <a:tr h="2382026">
                <a:tc>
                  <a:txBody>
                    <a:bodyPr/>
                    <a:lstStyle/>
                    <a:p>
                      <a:pPr marL="0" indent="0" algn="l" defTabSz="914400" rtl="0" eaLnBrk="1" latinLnBrk="0" hangingPunct="1">
                        <a:lnSpc>
                          <a:spcPct val="95000"/>
                        </a:lnSpc>
                        <a:spcBef>
                          <a:spcPts val="1400"/>
                        </a:spcBef>
                        <a:spcAft>
                          <a:spcPts val="200"/>
                        </a:spcAft>
                        <a:buClr>
                          <a:schemeClr val="accent1"/>
                        </a:buClr>
                        <a:buSzPct val="80000"/>
                        <a:buFont typeface="Arial" panose="020B0604020202020204" pitchFamily="34" charset="0"/>
                        <a:buNone/>
                      </a:pPr>
                      <a:r>
                        <a:rPr lang="en-AU" sz="1800" kern="1200" spc="10" baseline="0" dirty="0">
                          <a:solidFill>
                            <a:schemeClr val="tx1"/>
                          </a:solidFill>
                          <a:latin typeface="+mn-lt"/>
                          <a:ea typeface="+mn-ea"/>
                          <a:cs typeface="+mn-cs"/>
                        </a:rPr>
                        <a:t>1. All monkeys smell like bananas.</a:t>
                      </a:r>
                    </a:p>
                    <a:p>
                      <a:pPr marL="0" indent="0" algn="l" defTabSz="914400" rtl="0" eaLnBrk="1" latinLnBrk="0" hangingPunct="1">
                        <a:lnSpc>
                          <a:spcPct val="95000"/>
                        </a:lnSpc>
                        <a:spcBef>
                          <a:spcPts val="1400"/>
                        </a:spcBef>
                        <a:spcAft>
                          <a:spcPts val="200"/>
                        </a:spcAft>
                        <a:buClr>
                          <a:schemeClr val="accent1"/>
                        </a:buClr>
                        <a:buSzPct val="80000"/>
                        <a:buFont typeface="Arial" panose="020B0604020202020204" pitchFamily="34" charset="0"/>
                        <a:buNone/>
                      </a:pPr>
                      <a:r>
                        <a:rPr lang="en-AU" sz="1800" kern="1200" spc="10" baseline="0" dirty="0">
                          <a:solidFill>
                            <a:schemeClr val="tx1"/>
                          </a:solidFill>
                          <a:latin typeface="+mn-lt"/>
                          <a:ea typeface="+mn-ea"/>
                          <a:cs typeface="+mn-cs"/>
                        </a:rPr>
                        <a:t>2. Some monkeys are university graduates.</a:t>
                      </a:r>
                    </a:p>
                    <a:p>
                      <a:pPr marL="0" indent="0" algn="l" defTabSz="914400" rtl="0" eaLnBrk="1" latinLnBrk="0" hangingPunct="1">
                        <a:lnSpc>
                          <a:spcPct val="95000"/>
                        </a:lnSpc>
                        <a:spcBef>
                          <a:spcPts val="1400"/>
                        </a:spcBef>
                        <a:spcAft>
                          <a:spcPts val="200"/>
                        </a:spcAft>
                        <a:buClr>
                          <a:schemeClr val="accent1"/>
                        </a:buClr>
                        <a:buSzPct val="80000"/>
                        <a:buFont typeface="Arial" panose="020B0604020202020204" pitchFamily="34" charset="0"/>
                        <a:buNone/>
                      </a:pPr>
                      <a:r>
                        <a:rPr lang="en-AU" sz="1800" kern="1200" spc="10" baseline="0" dirty="0">
                          <a:solidFill>
                            <a:schemeClr val="tx1"/>
                          </a:solidFill>
                          <a:latin typeface="+mn-lt"/>
                          <a:ea typeface="+mn-ea"/>
                          <a:cs typeface="+mn-cs"/>
                        </a:rPr>
                        <a:t>Therefore,</a:t>
                      </a:r>
                    </a:p>
                    <a:p>
                      <a:pPr marL="0" indent="0" algn="l" defTabSz="914400" rtl="0" eaLnBrk="1" latinLnBrk="0" hangingPunct="1">
                        <a:lnSpc>
                          <a:spcPct val="95000"/>
                        </a:lnSpc>
                        <a:spcBef>
                          <a:spcPts val="1400"/>
                        </a:spcBef>
                        <a:spcAft>
                          <a:spcPts val="200"/>
                        </a:spcAft>
                        <a:buClr>
                          <a:schemeClr val="accent1"/>
                        </a:buClr>
                        <a:buSzPct val="80000"/>
                        <a:buFont typeface="Arial" panose="020B0604020202020204" pitchFamily="34" charset="0"/>
                        <a:buNone/>
                      </a:pPr>
                      <a:r>
                        <a:rPr lang="en-AU" sz="1800" kern="1200" spc="10" baseline="0" dirty="0">
                          <a:solidFill>
                            <a:schemeClr val="tx1"/>
                          </a:solidFill>
                          <a:latin typeface="+mn-lt"/>
                          <a:ea typeface="+mn-ea"/>
                          <a:cs typeface="+mn-cs"/>
                        </a:rPr>
                        <a:t>C: Some university graduates smell like bananas.</a:t>
                      </a:r>
                    </a:p>
                  </a:txBody>
                  <a:tcPr/>
                </a:tc>
                <a:tc>
                  <a:txBody>
                    <a:bodyPr/>
                    <a:lstStyle/>
                    <a:p>
                      <a:pPr marL="0" indent="0" algn="l" defTabSz="914400" rtl="0" eaLnBrk="1" latinLnBrk="0" hangingPunct="1">
                        <a:lnSpc>
                          <a:spcPct val="95000"/>
                        </a:lnSpc>
                        <a:spcBef>
                          <a:spcPts val="1400"/>
                        </a:spcBef>
                        <a:spcAft>
                          <a:spcPts val="200"/>
                        </a:spcAft>
                        <a:buClr>
                          <a:schemeClr val="accent1"/>
                        </a:buClr>
                        <a:buSzPct val="80000"/>
                        <a:buFont typeface="Arial" panose="020B0604020202020204" pitchFamily="34" charset="0"/>
                        <a:buNone/>
                      </a:pPr>
                      <a:r>
                        <a:rPr lang="en-AU" sz="1800" kern="1200" spc="10" baseline="0" dirty="0">
                          <a:solidFill>
                            <a:schemeClr val="tx1"/>
                          </a:solidFill>
                          <a:latin typeface="+mn-lt"/>
                          <a:ea typeface="+mn-ea"/>
                          <a:cs typeface="+mn-cs"/>
                        </a:rPr>
                        <a:t>1. All cats are mammals. </a:t>
                      </a:r>
                    </a:p>
                    <a:p>
                      <a:pPr marL="0" indent="0" algn="l" defTabSz="914400" rtl="0" eaLnBrk="1" latinLnBrk="0" hangingPunct="1">
                        <a:lnSpc>
                          <a:spcPct val="95000"/>
                        </a:lnSpc>
                        <a:spcBef>
                          <a:spcPts val="1400"/>
                        </a:spcBef>
                        <a:spcAft>
                          <a:spcPts val="200"/>
                        </a:spcAft>
                        <a:buClr>
                          <a:schemeClr val="accent1"/>
                        </a:buClr>
                        <a:buSzPct val="80000"/>
                        <a:buFont typeface="Arial" panose="020B0604020202020204" pitchFamily="34" charset="0"/>
                        <a:buNone/>
                      </a:pPr>
                      <a:r>
                        <a:rPr lang="en-AU" sz="1800" kern="1200" spc="10" baseline="0" dirty="0">
                          <a:solidFill>
                            <a:schemeClr val="tx1"/>
                          </a:solidFill>
                          <a:latin typeface="+mn-lt"/>
                          <a:ea typeface="+mn-ea"/>
                          <a:cs typeface="+mn-cs"/>
                        </a:rPr>
                        <a:t>2. Some mammals bark.</a:t>
                      </a:r>
                    </a:p>
                    <a:p>
                      <a:pPr marL="0" indent="0" algn="l" defTabSz="914400" rtl="0" eaLnBrk="1" latinLnBrk="0" hangingPunct="1">
                        <a:lnSpc>
                          <a:spcPct val="95000"/>
                        </a:lnSpc>
                        <a:spcBef>
                          <a:spcPts val="1400"/>
                        </a:spcBef>
                        <a:spcAft>
                          <a:spcPts val="200"/>
                        </a:spcAft>
                        <a:buClr>
                          <a:schemeClr val="accent1"/>
                        </a:buClr>
                        <a:buSzPct val="80000"/>
                        <a:buFont typeface="Arial" panose="020B0604020202020204" pitchFamily="34" charset="0"/>
                        <a:buNone/>
                      </a:pPr>
                      <a:r>
                        <a:rPr lang="en-AU" sz="1800" kern="1200" spc="10" baseline="0" dirty="0">
                          <a:solidFill>
                            <a:schemeClr val="tx1"/>
                          </a:solidFill>
                          <a:latin typeface="+mn-lt"/>
                          <a:ea typeface="+mn-ea"/>
                          <a:cs typeface="+mn-cs"/>
                        </a:rPr>
                        <a:t>Therefore,</a:t>
                      </a:r>
                    </a:p>
                    <a:p>
                      <a:pPr marL="0" indent="0" algn="l" defTabSz="914400" rtl="0" eaLnBrk="1" latinLnBrk="0" hangingPunct="1">
                        <a:lnSpc>
                          <a:spcPct val="95000"/>
                        </a:lnSpc>
                        <a:spcBef>
                          <a:spcPts val="1400"/>
                        </a:spcBef>
                        <a:spcAft>
                          <a:spcPts val="200"/>
                        </a:spcAft>
                        <a:buClr>
                          <a:schemeClr val="accent1"/>
                        </a:buClr>
                        <a:buSzPct val="80000"/>
                        <a:buFont typeface="Arial" panose="020B0604020202020204" pitchFamily="34" charset="0"/>
                        <a:buNone/>
                      </a:pPr>
                      <a:r>
                        <a:rPr lang="en-AU" sz="1800" kern="1200" spc="10" baseline="0" dirty="0">
                          <a:solidFill>
                            <a:schemeClr val="tx1"/>
                          </a:solidFill>
                          <a:latin typeface="+mn-lt"/>
                          <a:ea typeface="+mn-ea"/>
                          <a:cs typeface="+mn-cs"/>
                        </a:rPr>
                        <a:t>C: Some cats bark.</a:t>
                      </a:r>
                    </a:p>
                    <a:p>
                      <a:endParaRPr lang="en-AU" sz="1800" dirty="0"/>
                    </a:p>
                  </a:txBody>
                  <a:tcPr/>
                </a:tc>
                <a:extLst>
                  <a:ext uri="{0D108BD9-81ED-4DB2-BD59-A6C34878D82A}">
                    <a16:rowId xmlns:a16="http://schemas.microsoft.com/office/drawing/2014/main" val="10001"/>
                  </a:ext>
                </a:extLst>
              </a:tr>
            </a:tbl>
          </a:graphicData>
        </a:graphic>
      </p:graphicFrame>
      <p:pic>
        <p:nvPicPr>
          <p:cNvPr id="9218" name="Picture 2" descr="Image result for barking ca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2224" y="0"/>
            <a:ext cx="2009775" cy="200977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endParaRPr lang="en-AU"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rgbClr val="FF0000"/>
                </a:solidFill>
              </a:rPr>
              <a:t>Assumptions</a:t>
            </a:r>
          </a:p>
        </p:txBody>
      </p:sp>
      <p:sp>
        <p:nvSpPr>
          <p:cNvPr id="3" name="Content Placeholder 2"/>
          <p:cNvSpPr>
            <a:spLocks noGrp="1"/>
          </p:cNvSpPr>
          <p:nvPr>
            <p:ph idx="1"/>
          </p:nvPr>
        </p:nvSpPr>
        <p:spPr>
          <a:xfrm>
            <a:off x="1261872" y="1828800"/>
            <a:ext cx="8595360" cy="4351337"/>
          </a:xfrm>
        </p:spPr>
        <p:txBody>
          <a:bodyPr>
            <a:noAutofit/>
          </a:bodyPr>
          <a:lstStyle/>
          <a:p>
            <a:pPr marL="0" indent="0">
              <a:buNone/>
            </a:pPr>
            <a:r>
              <a:rPr lang="en-AU" dirty="0"/>
              <a:t>Three tools for identifying hidden assumptions:</a:t>
            </a:r>
            <a:endParaRPr lang="en-AU" sz="2800" dirty="0">
              <a:solidFill>
                <a:schemeClr val="accent2"/>
              </a:solidFill>
            </a:endParaRPr>
          </a:p>
          <a:p>
            <a:endParaRPr lang="en-AU" dirty="0">
              <a:solidFill>
                <a:schemeClr val="accent2"/>
              </a:solidFill>
            </a:endParaRPr>
          </a:p>
          <a:p>
            <a:r>
              <a:rPr lang="en-AU" sz="2800" dirty="0">
                <a:solidFill>
                  <a:schemeClr val="accent2"/>
                </a:solidFill>
              </a:rPr>
              <a:t>Lonely premise rule </a:t>
            </a:r>
            <a:r>
              <a:rPr lang="en-AU" sz="2800" dirty="0"/>
              <a:t>(only one premise)</a:t>
            </a:r>
          </a:p>
          <a:p>
            <a:r>
              <a:rPr lang="en-AU" sz="2800" dirty="0">
                <a:solidFill>
                  <a:schemeClr val="accent2"/>
                </a:solidFill>
              </a:rPr>
              <a:t>The rabbit rule </a:t>
            </a:r>
            <a:r>
              <a:rPr lang="en-AU" sz="2800" dirty="0"/>
              <a:t>(a key concept in the conclusion that is not in the premises)</a:t>
            </a:r>
          </a:p>
          <a:p>
            <a:r>
              <a:rPr lang="en-AU" sz="2800" dirty="0">
                <a:solidFill>
                  <a:schemeClr val="accent2"/>
                </a:solidFill>
              </a:rPr>
              <a:t>Holding hands rule </a:t>
            </a:r>
            <a:r>
              <a:rPr lang="en-AU" sz="2800" dirty="0"/>
              <a:t>(a key concept in one of the premises that is not in other premises or the conclusion)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Red flags are not reason enough</a:t>
            </a:r>
          </a:p>
        </p:txBody>
      </p:sp>
      <p:sp>
        <p:nvSpPr>
          <p:cNvPr id="3" name="Content Placeholder 2"/>
          <p:cNvSpPr>
            <a:spLocks noGrp="1"/>
          </p:cNvSpPr>
          <p:nvPr>
            <p:ph idx="1"/>
          </p:nvPr>
        </p:nvSpPr>
        <p:spPr>
          <a:xfrm>
            <a:off x="4757172" y="2105689"/>
            <a:ext cx="6315958" cy="3866451"/>
          </a:xfrm>
        </p:spPr>
        <p:txBody>
          <a:bodyPr>
            <a:normAutofit fontScale="92500"/>
          </a:bodyPr>
          <a:lstStyle/>
          <a:p>
            <a:pPr marL="0" indent="0">
              <a:buNone/>
            </a:pPr>
            <a:r>
              <a:rPr lang="en-AU" sz="2800" dirty="0"/>
              <a:t>If you notice that one of our red flag rules applies (e.g. lonely premise, holding hands, rabbit), you can’t use </a:t>
            </a:r>
            <a:r>
              <a:rPr lang="en-AU" sz="2800" b="1" i="1" dirty="0"/>
              <a:t>just</a:t>
            </a:r>
            <a:r>
              <a:rPr lang="en-AU" sz="2800" i="1" dirty="0"/>
              <a:t> </a:t>
            </a:r>
            <a:r>
              <a:rPr lang="en-AU" sz="2800" dirty="0"/>
              <a:t>that fact as a reason why the argument is invalid.</a:t>
            </a:r>
          </a:p>
          <a:p>
            <a:pPr marL="0" indent="0">
              <a:buNone/>
            </a:pPr>
            <a:r>
              <a:rPr lang="en-AU" sz="2800" dirty="0"/>
              <a:t>You have to use that as a personal flag, and then investigate further to explain how the premises </a:t>
            </a:r>
            <a:r>
              <a:rPr lang="en-AU" sz="2800" i="1" dirty="0"/>
              <a:t>of that argument</a:t>
            </a:r>
            <a:r>
              <a:rPr lang="en-AU" sz="2800" dirty="0"/>
              <a:t> could be true and still fail to provide a good reason for thinking the conclusion is true.</a:t>
            </a:r>
          </a:p>
        </p:txBody>
      </p:sp>
      <p:pic>
        <p:nvPicPr>
          <p:cNvPr id="5" name="Picture 4" descr="A picture containing water, red, umbrella, snow&#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l="48886"/>
          <a:stretch>
            <a:fillRect/>
          </a:stretch>
        </p:blipFill>
        <p:spPr>
          <a:xfrm>
            <a:off x="838200" y="2105974"/>
            <a:ext cx="3748824" cy="3581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Applications to real world cases</a:t>
            </a:r>
          </a:p>
        </p:txBody>
      </p:sp>
      <p:sp useBgFill="1">
        <p:nvSpPr>
          <p:cNvPr id="5" name="Text Placeholder 4"/>
          <p:cNvSpPr>
            <a:spLocks noGrp="1"/>
          </p:cNvSpPr>
          <p:nvPr>
            <p:ph type="body" idx="1"/>
          </p:nvPr>
        </p:nvSpPr>
        <p:spPr/>
        <p:txBody>
          <a:bodyPr/>
          <a:lstStyle/>
          <a:p>
            <a:r>
              <a:rPr lang="en-AU" dirty="0">
                <a:solidFill>
                  <a:srgbClr val="FF0000"/>
                </a:solidFill>
              </a:rPr>
              <a:t>Inference from a sample</a:t>
            </a:r>
          </a:p>
          <a:p>
            <a:r>
              <a:rPr lang="en-AU" dirty="0">
                <a:solidFill>
                  <a:srgbClr val="FF0000"/>
                </a:solidFill>
              </a:rPr>
              <a:t>Causal arguments</a:t>
            </a:r>
          </a:p>
          <a:p>
            <a:r>
              <a:rPr lang="en-AU" dirty="0">
                <a:solidFill>
                  <a:srgbClr val="FF0000"/>
                </a:solidFill>
              </a:rPr>
              <a:t>Normative arguments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6951164" cy="1325562"/>
          </a:xfrm>
        </p:spPr>
        <p:txBody>
          <a:bodyPr/>
          <a:lstStyle/>
          <a:p>
            <a:r>
              <a:rPr lang="en-AU" dirty="0"/>
              <a:t>Special cases –  </a:t>
            </a:r>
            <a:br>
              <a:rPr lang="en-AU" dirty="0"/>
            </a:br>
            <a:r>
              <a:rPr lang="en-AU" dirty="0"/>
              <a:t>Statistical generalizations</a:t>
            </a:r>
          </a:p>
        </p:txBody>
      </p:sp>
      <p:sp>
        <p:nvSpPr>
          <p:cNvPr id="3" name="Content Placeholder 2"/>
          <p:cNvSpPr>
            <a:spLocks noGrp="1"/>
          </p:cNvSpPr>
          <p:nvPr>
            <p:ph idx="1"/>
          </p:nvPr>
        </p:nvSpPr>
        <p:spPr/>
        <p:txBody>
          <a:bodyPr/>
          <a:lstStyle/>
          <a:p>
            <a:pPr marL="0" indent="0">
              <a:buNone/>
            </a:pPr>
            <a:endParaRPr lang="en-AU" sz="2400" b="1" i="1" dirty="0"/>
          </a:p>
          <a:p>
            <a:pPr marL="0" indent="0">
              <a:buNone/>
            </a:pPr>
            <a:r>
              <a:rPr lang="en-AU" sz="2400" b="1" i="1" dirty="0"/>
              <a:t>74% of Monash students watch TV every day.</a:t>
            </a:r>
          </a:p>
          <a:p>
            <a:r>
              <a:rPr lang="en-AU" sz="2400" dirty="0"/>
              <a:t>Can not be shown to be false by a single counter example.</a:t>
            </a:r>
          </a:p>
          <a:p>
            <a:r>
              <a:rPr lang="en-AU" sz="2400" dirty="0"/>
              <a:t>But we don’t have to ask every Monash student to have a good reason to accept/reject this claim.</a:t>
            </a:r>
          </a:p>
          <a:p>
            <a:pPr marL="0" indent="0">
              <a:buNone/>
            </a:pPr>
            <a:endParaRPr lang="en-AU" dirty="0"/>
          </a:p>
        </p:txBody>
      </p:sp>
      <p:pic>
        <p:nvPicPr>
          <p:cNvPr id="4" name="Picture 3"/>
          <p:cNvPicPr>
            <a:picLocks noChangeAspect="1"/>
          </p:cNvPicPr>
          <p:nvPr/>
        </p:nvPicPr>
        <p:blipFill>
          <a:blip r:embed="rId3"/>
          <a:stretch>
            <a:fillRect/>
          </a:stretch>
        </p:blipFill>
        <p:spPr>
          <a:xfrm>
            <a:off x="8213036" y="0"/>
            <a:ext cx="3978964" cy="2381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61872" y="1408176"/>
            <a:ext cx="9418320" cy="4041648"/>
          </a:xfrm>
        </p:spPr>
        <p:txBody>
          <a:bodyPr/>
          <a:lstStyle/>
          <a:p>
            <a:r>
              <a:rPr lang="en-AU" dirty="0"/>
              <a:t>The last 11 weeks in </a:t>
            </a:r>
            <a:br>
              <a:rPr lang="en-AU" dirty="0"/>
            </a:br>
            <a:r>
              <a:rPr lang="en-AU" dirty="0"/>
              <a:t>30(</a:t>
            </a:r>
            <a:r>
              <a:rPr lang="en-AU" dirty="0" err="1"/>
              <a:t>ish</a:t>
            </a:r>
            <a:r>
              <a:rPr lang="en-AU" dirty="0"/>
              <a:t>) mins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527844"/>
            <a:ext cx="6833504" cy="1325562"/>
          </a:xfrm>
        </p:spPr>
        <p:txBody>
          <a:bodyPr/>
          <a:lstStyle/>
          <a:p>
            <a:r>
              <a:rPr lang="en-AU" dirty="0"/>
              <a:t>Evaluating inferences from a sample</a:t>
            </a:r>
          </a:p>
        </p:txBody>
      </p:sp>
      <p:sp>
        <p:nvSpPr>
          <p:cNvPr id="3" name="Content Placeholder 2"/>
          <p:cNvSpPr>
            <a:spLocks noGrp="1"/>
          </p:cNvSpPr>
          <p:nvPr>
            <p:ph sz="half" idx="1"/>
          </p:nvPr>
        </p:nvSpPr>
        <p:spPr/>
        <p:txBody>
          <a:bodyPr>
            <a:normAutofit/>
          </a:bodyPr>
          <a:lstStyle/>
          <a:p>
            <a:pPr marL="457200" indent="-457200">
              <a:buFont typeface="+mj-lt"/>
              <a:buAutoNum type="arabicPeriod"/>
            </a:pPr>
            <a:endParaRPr lang="en-AU" sz="2400" dirty="0"/>
          </a:p>
          <a:p>
            <a:pPr marL="457200" indent="-457200">
              <a:buFont typeface="+mj-lt"/>
              <a:buAutoNum type="arabicPeriod"/>
            </a:pPr>
            <a:r>
              <a:rPr lang="en-AU" sz="2400" dirty="0"/>
              <a:t>74% of the sample watch TV every day.</a:t>
            </a:r>
          </a:p>
          <a:p>
            <a:pPr marL="457200" indent="-457200">
              <a:buAutoNum type="arabicPeriod"/>
            </a:pPr>
            <a:r>
              <a:rPr lang="en-AU" sz="2400" dirty="0"/>
              <a:t>Our sample is representative of the population.</a:t>
            </a:r>
          </a:p>
          <a:p>
            <a:pPr marL="0" indent="0">
              <a:buNone/>
            </a:pPr>
            <a:r>
              <a:rPr lang="en-AU" sz="2400" dirty="0"/>
              <a:t>Therefore,</a:t>
            </a:r>
          </a:p>
          <a:p>
            <a:pPr marL="0" indent="0">
              <a:buNone/>
            </a:pPr>
            <a:r>
              <a:rPr lang="en-AU" sz="2400" dirty="0"/>
              <a:t>C. 74% of Monash students watch TV every day.</a:t>
            </a:r>
          </a:p>
          <a:p>
            <a:pPr marL="0" indent="0">
              <a:buNone/>
            </a:pPr>
            <a:endParaRPr lang="en-AU" dirty="0"/>
          </a:p>
        </p:txBody>
      </p:sp>
      <p:sp>
        <p:nvSpPr>
          <p:cNvPr id="5" name="Content Placeholder 4"/>
          <p:cNvSpPr>
            <a:spLocks noGrp="1"/>
          </p:cNvSpPr>
          <p:nvPr>
            <p:ph sz="half" idx="2"/>
          </p:nvPr>
        </p:nvSpPr>
        <p:spPr>
          <a:xfrm>
            <a:off x="6126480" y="1828800"/>
            <a:ext cx="4480560" cy="4351337"/>
          </a:xfrm>
        </p:spPr>
        <p:txBody>
          <a:bodyPr>
            <a:normAutofit/>
          </a:bodyPr>
          <a:lstStyle/>
          <a:p>
            <a:endParaRPr lang="en-AU" dirty="0"/>
          </a:p>
          <a:p>
            <a:pPr marL="0" indent="0">
              <a:buNone/>
            </a:pPr>
            <a:endParaRPr lang="en-AU" sz="2400" spc="10" dirty="0">
              <a:solidFill>
                <a:schemeClr val="tx1"/>
              </a:solidFill>
            </a:endParaRPr>
          </a:p>
          <a:p>
            <a:pPr marL="0" indent="0">
              <a:buNone/>
            </a:pPr>
            <a:r>
              <a:rPr lang="en-AU" sz="2400" spc="10" dirty="0">
                <a:solidFill>
                  <a:schemeClr val="accent6">
                    <a:lumMod val="75000"/>
                  </a:schemeClr>
                </a:solidFill>
              </a:rPr>
              <a:t>Is the sample representative of the population?</a:t>
            </a:r>
          </a:p>
          <a:p>
            <a:pPr lvl="1"/>
            <a:r>
              <a:rPr lang="en-AU" sz="2200" spc="10" dirty="0">
                <a:solidFill>
                  <a:schemeClr val="tx1"/>
                </a:solidFill>
              </a:rPr>
              <a:t>Is the sample large enough?</a:t>
            </a:r>
          </a:p>
          <a:p>
            <a:pPr lvl="1"/>
            <a:r>
              <a:rPr lang="en-AU" sz="2200" spc="10" dirty="0">
                <a:solidFill>
                  <a:schemeClr val="tx1"/>
                </a:solidFill>
              </a:rPr>
              <a:t>Has it been selected in a biased way?</a:t>
            </a:r>
          </a:p>
          <a:p>
            <a:pPr marL="0" indent="0">
              <a:buNone/>
            </a:pPr>
            <a:r>
              <a:rPr lang="en-AU" sz="2400" spc="10" dirty="0">
                <a:solidFill>
                  <a:schemeClr val="accent6">
                    <a:lumMod val="75000"/>
                  </a:schemeClr>
                </a:solidFill>
              </a:rPr>
              <a:t>Has the target property been reliably measured?</a:t>
            </a:r>
            <a:endParaRPr lang="en-AU" sz="2400" dirty="0">
              <a:solidFill>
                <a:schemeClr val="accent6">
                  <a:lumMod val="75000"/>
                </a:schemeClr>
              </a:solidFill>
            </a:endParaRPr>
          </a:p>
          <a:p>
            <a:endParaRPr lang="en-AU" dirty="0"/>
          </a:p>
        </p:txBody>
      </p:sp>
      <p:pic>
        <p:nvPicPr>
          <p:cNvPr id="4" name="Picture 3"/>
          <p:cNvPicPr>
            <a:picLocks noChangeAspect="1"/>
          </p:cNvPicPr>
          <p:nvPr/>
        </p:nvPicPr>
        <p:blipFill>
          <a:blip r:embed="rId2"/>
          <a:stretch>
            <a:fillRect/>
          </a:stretch>
        </p:blipFill>
        <p:spPr>
          <a:xfrm>
            <a:off x="8213036" y="0"/>
            <a:ext cx="3978964" cy="2381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1872" y="1828800"/>
            <a:ext cx="8595360" cy="4351337"/>
          </a:xfrm>
        </p:spPr>
        <p:txBody>
          <a:bodyPr/>
          <a:lstStyle/>
          <a:p>
            <a:endParaRPr lang="en-AU" sz="2800" dirty="0"/>
          </a:p>
          <a:p>
            <a:r>
              <a:rPr lang="en-AU" sz="2800" dirty="0"/>
              <a:t>Not just correlation.</a:t>
            </a:r>
          </a:p>
          <a:p>
            <a:endParaRPr lang="en-AU" sz="2800" dirty="0"/>
          </a:p>
          <a:p>
            <a:endParaRPr lang="en-AU" sz="2800" dirty="0"/>
          </a:p>
          <a:p>
            <a:r>
              <a:rPr lang="en-AU" sz="2800" dirty="0"/>
              <a:t>Not just ordering (post hoc fallacy)</a:t>
            </a:r>
          </a:p>
          <a:p>
            <a:pPr marL="0" indent="0">
              <a:buNone/>
            </a:pPr>
            <a:endParaRPr lang="en-AU" dirty="0"/>
          </a:p>
        </p:txBody>
      </p:sp>
      <p:pic>
        <p:nvPicPr>
          <p:cNvPr id="4" name="Picture 3"/>
          <p:cNvPicPr>
            <a:picLocks noChangeAspect="1"/>
          </p:cNvPicPr>
          <p:nvPr/>
        </p:nvPicPr>
        <p:blipFill>
          <a:blip r:embed="rId3"/>
          <a:stretch>
            <a:fillRect/>
          </a:stretch>
        </p:blipFill>
        <p:spPr>
          <a:xfrm>
            <a:off x="7431002" y="2235398"/>
            <a:ext cx="904394" cy="904394"/>
          </a:xfrm>
          <a:prstGeom prst="rect">
            <a:avLst/>
          </a:prstGeom>
        </p:spPr>
      </p:pic>
      <p:pic>
        <p:nvPicPr>
          <p:cNvPr id="5" name="Picture 4"/>
          <p:cNvPicPr>
            <a:picLocks noChangeAspect="1"/>
          </p:cNvPicPr>
          <p:nvPr/>
        </p:nvPicPr>
        <p:blipFill>
          <a:blip r:embed="rId4" cstate="print">
            <a:extLst>
              <a:ext uri="{BEBA8EAE-BF5A-486C-A8C5-ECC9F3942E4B}">
                <a14:imgProps xmlns:a14="http://schemas.microsoft.com/office/drawing/2010/main">
                  <a14:imgLayer r:embed="rId5">
                    <a14:imgEffect>
                      <a14:backgroundRemoval t="0" b="100000" l="154" r="100000"/>
                    </a14:imgEffect>
                  </a14:imgLayer>
                </a14:imgProps>
              </a:ext>
              <a:ext uri="{28A0092B-C50C-407E-A947-70E740481C1C}">
                <a14:useLocalDpi xmlns:a14="http://schemas.microsoft.com/office/drawing/2010/main" val="0"/>
              </a:ext>
            </a:extLst>
          </a:blip>
          <a:stretch>
            <a:fillRect/>
          </a:stretch>
        </p:blipFill>
        <p:spPr>
          <a:xfrm>
            <a:off x="6096000" y="2127244"/>
            <a:ext cx="599977" cy="972886"/>
          </a:xfrm>
          <a:prstGeom prst="rect">
            <a:avLst/>
          </a:prstGeom>
        </p:spPr>
      </p:pic>
      <p:pic>
        <p:nvPicPr>
          <p:cNvPr id="1026" name="Picture 2" descr="The rooster's crow causes the sun to rise. Eat chocolate &amp; win the Nobel  prize. If these statements don't make sense to you, this blog will. - Trial  Ru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91272" y="3792023"/>
            <a:ext cx="3063240" cy="153162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p:nvPr/>
        </p:nvSpPr>
        <p:spPr>
          <a:xfrm>
            <a:off x="1261872" y="503238"/>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dirty="0">
                <a:latin typeface="Avenir Book" panose="02000503020000020003" pitchFamily="2" charset="0"/>
              </a:rPr>
              <a:t>Special Cases – </a:t>
            </a:r>
            <a:r>
              <a:rPr lang="en-AU" dirty="0">
                <a:solidFill>
                  <a:srgbClr val="FF0000"/>
                </a:solidFill>
                <a:latin typeface="Avenir Book" panose="02000503020000020003" pitchFamily="2" charset="0"/>
              </a:rPr>
              <a:t>Causal Arguments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fade">
                                      <p:cBhvr>
                                        <p:cTn id="9" dur="500"/>
                                        <p:tgtEl>
                                          <p:spTgt spid="4"/>
                                        </p:tgtEl>
                                      </p:cBhvr>
                                    </p:animEffect>
                                  </p:childTnLst>
                                </p:cTn>
                              </p:par>
                              <p:par>
                                <p:cTn id="10" presetID="10"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1414272" y="518160"/>
            <a:ext cx="969264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dirty="0">
                <a:latin typeface="Avenir Book" panose="02000503020000020003" pitchFamily="2" charset="0"/>
              </a:rPr>
              <a:t>Special Cases – </a:t>
            </a:r>
            <a:r>
              <a:rPr lang="en-AU" dirty="0">
                <a:solidFill>
                  <a:srgbClr val="FF0000"/>
                </a:solidFill>
                <a:latin typeface="Avenir Book" panose="02000503020000020003" pitchFamily="2" charset="0"/>
              </a:rPr>
              <a:t>Causal Arguments</a:t>
            </a:r>
          </a:p>
        </p:txBody>
      </p:sp>
      <p:sp>
        <p:nvSpPr>
          <p:cNvPr id="6" name="Content Placeholder 5"/>
          <p:cNvSpPr>
            <a:spLocks noGrp="1"/>
          </p:cNvSpPr>
          <p:nvPr>
            <p:ph sz="half" idx="1"/>
          </p:nvPr>
        </p:nvSpPr>
        <p:spPr>
          <a:xfrm>
            <a:off x="774700" y="1828800"/>
            <a:ext cx="4967732" cy="4351337"/>
          </a:xfrm>
        </p:spPr>
        <p:txBody>
          <a:bodyPr>
            <a:normAutofit lnSpcReduction="10000"/>
          </a:bodyPr>
          <a:lstStyle/>
          <a:p>
            <a:pPr marL="0" indent="0">
              <a:buNone/>
            </a:pPr>
            <a:endParaRPr lang="en-AU" sz="2800" dirty="0"/>
          </a:p>
          <a:p>
            <a:pPr marL="0" indent="0">
              <a:buNone/>
            </a:pPr>
            <a:r>
              <a:rPr lang="en-AU" sz="2800" dirty="0"/>
              <a:t>1. Our study shows that </a:t>
            </a:r>
            <a:r>
              <a:rPr lang="en-AU" sz="2800" b="1" dirty="0"/>
              <a:t>A</a:t>
            </a:r>
            <a:r>
              <a:rPr lang="en-AU" sz="2800" dirty="0"/>
              <a:t> and </a:t>
            </a:r>
            <a:r>
              <a:rPr lang="en-AU" sz="2800" b="1" dirty="0"/>
              <a:t>B</a:t>
            </a:r>
            <a:r>
              <a:rPr lang="en-AU" sz="2800" dirty="0"/>
              <a:t> are correlated.</a:t>
            </a:r>
          </a:p>
          <a:p>
            <a:pPr marL="0" indent="0">
              <a:buNone/>
            </a:pPr>
            <a:r>
              <a:rPr lang="en-AU" sz="2800" dirty="0"/>
              <a:t>2. The best explanation of this correlation is that </a:t>
            </a:r>
            <a:r>
              <a:rPr lang="en-AU" sz="2800" b="1" dirty="0"/>
              <a:t>A</a:t>
            </a:r>
            <a:r>
              <a:rPr lang="en-AU" sz="2800" dirty="0"/>
              <a:t> causes </a:t>
            </a:r>
            <a:r>
              <a:rPr lang="en-AU" sz="2800" b="1" dirty="0"/>
              <a:t>B</a:t>
            </a:r>
            <a:r>
              <a:rPr lang="en-AU" sz="2800" dirty="0"/>
              <a:t>.</a:t>
            </a:r>
          </a:p>
          <a:p>
            <a:pPr marL="0" indent="0">
              <a:buNone/>
            </a:pPr>
            <a:r>
              <a:rPr lang="en-AU" sz="2800" dirty="0"/>
              <a:t>Therefore,</a:t>
            </a:r>
          </a:p>
          <a:p>
            <a:pPr marL="0" indent="0">
              <a:buNone/>
            </a:pPr>
            <a:r>
              <a:rPr lang="en-AU" sz="2800" dirty="0"/>
              <a:t>C. </a:t>
            </a:r>
            <a:r>
              <a:rPr lang="en-AU" sz="2800" b="1" dirty="0"/>
              <a:t>A</a:t>
            </a:r>
            <a:r>
              <a:rPr lang="en-AU" sz="2800" dirty="0"/>
              <a:t> causes </a:t>
            </a:r>
            <a:r>
              <a:rPr lang="en-AU" sz="2800" b="1" dirty="0"/>
              <a:t>B</a:t>
            </a:r>
            <a:r>
              <a:rPr lang="en-AU" sz="2800" dirty="0"/>
              <a:t>.</a:t>
            </a:r>
          </a:p>
          <a:p>
            <a:endParaRPr lang="en-AU" dirty="0"/>
          </a:p>
        </p:txBody>
      </p:sp>
      <p:sp>
        <p:nvSpPr>
          <p:cNvPr id="2" name="Title 1"/>
          <p:cNvSpPr>
            <a:spLocks noGrp="1"/>
          </p:cNvSpPr>
          <p:nvPr>
            <p:ph type="title"/>
          </p:nvPr>
        </p:nvSpPr>
        <p:spPr>
          <a:xfrm>
            <a:off x="1249680" y="677862"/>
            <a:ext cx="9692640" cy="1325562"/>
          </a:xfrm>
          <a:solidFill>
            <a:schemeClr val="bg1"/>
          </a:solidFill>
        </p:spPr>
        <p:txBody>
          <a:bodyPr/>
          <a:lstStyle/>
          <a:p>
            <a:r>
              <a:rPr lang="en-AU" dirty="0"/>
              <a:t>When evaluating causal arguments:</a:t>
            </a:r>
          </a:p>
        </p:txBody>
      </p:sp>
      <p:sp>
        <p:nvSpPr>
          <p:cNvPr id="7" name="Content Placeholder 2"/>
          <p:cNvSpPr>
            <a:spLocks noGrp="1"/>
          </p:cNvSpPr>
          <p:nvPr>
            <p:ph sz="half" idx="2"/>
          </p:nvPr>
        </p:nvSpPr>
        <p:spPr>
          <a:xfrm>
            <a:off x="5408023" y="1828800"/>
            <a:ext cx="6009277" cy="4351338"/>
          </a:xfrm>
        </p:spPr>
        <p:txBody>
          <a:bodyPr>
            <a:normAutofit lnSpcReduction="10000"/>
          </a:bodyPr>
          <a:lstStyle/>
          <a:p>
            <a:pPr marL="306070" marR="25400" indent="0">
              <a:spcBef>
                <a:spcPts val="1800"/>
              </a:spcBef>
              <a:buClr>
                <a:srgbClr val="000000"/>
              </a:buClr>
              <a:buSzPct val="100000"/>
              <a:buNone/>
              <a:defRPr sz="2000"/>
            </a:pPr>
            <a:endParaRPr lang="en-US" sz="2800" dirty="0">
              <a:solidFill>
                <a:schemeClr val="accent6">
                  <a:lumMod val="75000"/>
                </a:schemeClr>
              </a:solidFill>
            </a:endParaRPr>
          </a:p>
          <a:p>
            <a:pPr marL="306070" marR="25400" indent="0">
              <a:spcBef>
                <a:spcPts val="1800"/>
              </a:spcBef>
              <a:buClr>
                <a:srgbClr val="000000"/>
              </a:buClr>
              <a:buSzPct val="100000"/>
              <a:buNone/>
              <a:defRPr sz="2000"/>
            </a:pPr>
            <a:r>
              <a:rPr lang="en-US" sz="2800" dirty="0">
                <a:solidFill>
                  <a:schemeClr val="accent6">
                    <a:lumMod val="75000"/>
                  </a:schemeClr>
                </a:solidFill>
              </a:rPr>
              <a:t>Are </a:t>
            </a:r>
            <a:r>
              <a:rPr lang="en-US" sz="2800" b="1" dirty="0">
                <a:solidFill>
                  <a:schemeClr val="accent6">
                    <a:lumMod val="75000"/>
                  </a:schemeClr>
                </a:solidFill>
              </a:rPr>
              <a:t>A </a:t>
            </a:r>
            <a:r>
              <a:rPr lang="en-US" sz="2800" dirty="0">
                <a:solidFill>
                  <a:schemeClr val="accent6">
                    <a:lumMod val="75000"/>
                  </a:schemeClr>
                </a:solidFill>
              </a:rPr>
              <a:t>and </a:t>
            </a:r>
            <a:r>
              <a:rPr lang="en-US" sz="2800" b="1" dirty="0">
                <a:solidFill>
                  <a:schemeClr val="accent6">
                    <a:lumMod val="75000"/>
                  </a:schemeClr>
                </a:solidFill>
              </a:rPr>
              <a:t>B</a:t>
            </a:r>
            <a:r>
              <a:rPr lang="en-US" sz="2800" dirty="0">
                <a:solidFill>
                  <a:schemeClr val="accent6">
                    <a:lumMod val="75000"/>
                  </a:schemeClr>
                </a:solidFill>
              </a:rPr>
              <a:t> actually correlated?</a:t>
            </a:r>
          </a:p>
          <a:p>
            <a:pPr marR="25400" lvl="1">
              <a:buSzPct val="100000"/>
              <a:defRPr sz="2000"/>
            </a:pPr>
            <a:r>
              <a:rPr lang="en-AU" sz="1800" dirty="0"/>
              <a:t>Has the study been replicated ?</a:t>
            </a:r>
          </a:p>
          <a:p>
            <a:pPr marR="25400" lvl="1">
              <a:buSzPct val="100000"/>
              <a:defRPr sz="2000"/>
            </a:pPr>
            <a:r>
              <a:rPr lang="en-AU" sz="1800" dirty="0"/>
              <a:t>Is this just regression to the mean?</a:t>
            </a:r>
          </a:p>
          <a:p>
            <a:pPr marR="25400" lvl="1">
              <a:buSzPct val="100000"/>
              <a:defRPr sz="2000"/>
            </a:pPr>
            <a:r>
              <a:rPr lang="en-AU" sz="1800" dirty="0"/>
              <a:t>Has the study considered the base rate?</a:t>
            </a:r>
          </a:p>
          <a:p>
            <a:pPr marR="25400" lvl="1">
              <a:buSzPct val="100000"/>
              <a:defRPr sz="2000"/>
            </a:pPr>
            <a:r>
              <a:rPr lang="en-US" sz="1800" dirty="0"/>
              <a:t>Measurement biases?</a:t>
            </a:r>
          </a:p>
          <a:p>
            <a:pPr marL="306070" marR="25400" indent="0">
              <a:spcBef>
                <a:spcPts val="1800"/>
              </a:spcBef>
              <a:buClr>
                <a:srgbClr val="000000"/>
              </a:buClr>
              <a:buSzPct val="100000"/>
              <a:buNone/>
              <a:defRPr sz="2000"/>
            </a:pPr>
            <a:r>
              <a:rPr lang="en-US" sz="2800" dirty="0">
                <a:solidFill>
                  <a:schemeClr val="accent6">
                    <a:lumMod val="75000"/>
                  </a:schemeClr>
                </a:solidFill>
              </a:rPr>
              <a:t>Is the correlation best explained by causation? </a:t>
            </a:r>
          </a:p>
          <a:p>
            <a:pPr lvl="1"/>
            <a:r>
              <a:rPr lang="en-AU" sz="1800" dirty="0"/>
              <a:t>A common cause?</a:t>
            </a:r>
          </a:p>
          <a:p>
            <a:pPr lvl="1"/>
            <a:r>
              <a:rPr lang="en-AU" sz="1800" dirty="0"/>
              <a:t>A confounding variable?</a:t>
            </a:r>
          </a:p>
          <a:p>
            <a:pPr lvl="1"/>
            <a:r>
              <a:rPr lang="en-AU" sz="1800" dirty="0"/>
              <a:t>Reverse causation?</a:t>
            </a:r>
          </a:p>
          <a:p>
            <a:pPr lvl="1"/>
            <a:r>
              <a:rPr lang="en-AU" sz="1800" dirty="0"/>
              <a:t>Chance?</a:t>
            </a:r>
          </a:p>
          <a:p>
            <a:pPr marL="763270" marR="25400" indent="-457200">
              <a:spcBef>
                <a:spcPts val="1800"/>
              </a:spcBef>
              <a:buClr>
                <a:srgbClr val="000000"/>
              </a:buClr>
              <a:buSzPct val="100000"/>
              <a:defRPr sz="2000"/>
            </a:pPr>
            <a:endParaRPr lang="en-US" sz="2800" dirty="0">
              <a:solidFill>
                <a:schemeClr val="accent6">
                  <a:lumMod val="75000"/>
                </a:schemeClr>
              </a:solidFill>
            </a:endParaRPr>
          </a:p>
          <a:p>
            <a:pPr marL="0" indent="0">
              <a:buNone/>
            </a:pP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4592" y="1843314"/>
            <a:ext cx="6442447" cy="4351337"/>
          </a:xfrm>
        </p:spPr>
        <p:txBody>
          <a:bodyPr>
            <a:normAutofit/>
          </a:bodyPr>
          <a:lstStyle/>
          <a:p>
            <a:pPr marL="0" indent="0">
              <a:buNone/>
            </a:pPr>
            <a:r>
              <a:rPr lang="en-AU" sz="2400" dirty="0"/>
              <a:t>“It is wrong always, everywhere, and for anyone to ignore evidence that is relevant to his beliefs, or to dismiss relevant evidence in a facile way.” (Van Inwagen 1996, 145)</a:t>
            </a:r>
            <a:endParaRPr lang="en-AU" sz="2400" b="1" i="1" dirty="0"/>
          </a:p>
          <a:p>
            <a:r>
              <a:rPr lang="en-AU" sz="2400" dirty="0"/>
              <a:t>Are there any counter examples?</a:t>
            </a:r>
          </a:p>
          <a:p>
            <a:pPr lvl="1"/>
            <a:r>
              <a:rPr lang="en-AU" sz="2200" i="1" dirty="0"/>
              <a:t>What about in cases where doing so only results in good consequences?</a:t>
            </a:r>
            <a:endParaRPr lang="en-AU" sz="2000" i="1" dirty="0"/>
          </a:p>
          <a:p>
            <a:r>
              <a:rPr lang="en-AU" sz="2400" dirty="0"/>
              <a:t>Consider the further consequences – weigh up the pros and cons.</a:t>
            </a:r>
          </a:p>
        </p:txBody>
      </p:sp>
      <p:sp>
        <p:nvSpPr>
          <p:cNvPr id="4" name="Rectangle 3"/>
          <p:cNvSpPr/>
          <p:nvPr/>
        </p:nvSpPr>
        <p:spPr>
          <a:xfrm>
            <a:off x="7640410" y="1705836"/>
            <a:ext cx="3881832" cy="4351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p:cNvSpPr txBox="1"/>
          <p:nvPr/>
        </p:nvSpPr>
        <p:spPr>
          <a:xfrm>
            <a:off x="7973785" y="1919514"/>
            <a:ext cx="3305087" cy="3908762"/>
          </a:xfrm>
          <a:prstGeom prst="rect">
            <a:avLst/>
          </a:prstGeom>
          <a:noFill/>
        </p:spPr>
        <p:txBody>
          <a:bodyPr wrap="square" rtlCol="0">
            <a:spAutoFit/>
          </a:bodyPr>
          <a:lstStyle/>
          <a:p>
            <a:r>
              <a:rPr lang="en-AU" b="1" dirty="0">
                <a:solidFill>
                  <a:schemeClr val="bg1"/>
                </a:solidFill>
                <a:latin typeface="Avenir Book" panose="02000503020000020003" pitchFamily="2" charset="0"/>
              </a:rPr>
              <a:t>Normative </a:t>
            </a:r>
            <a:r>
              <a:rPr lang="en-AU" dirty="0">
                <a:solidFill>
                  <a:schemeClr val="bg1"/>
                </a:solidFill>
                <a:latin typeface="Avenir Book" panose="02000503020000020003" pitchFamily="2" charset="0"/>
              </a:rPr>
              <a:t>claims say something about what </a:t>
            </a:r>
            <a:r>
              <a:rPr lang="en-AU" i="1" dirty="0">
                <a:solidFill>
                  <a:schemeClr val="bg1"/>
                </a:solidFill>
                <a:latin typeface="Avenir Book" panose="02000503020000020003" pitchFamily="2" charset="0"/>
              </a:rPr>
              <a:t>should</a:t>
            </a:r>
            <a:r>
              <a:rPr lang="en-AU" dirty="0">
                <a:solidFill>
                  <a:schemeClr val="bg1"/>
                </a:solidFill>
                <a:latin typeface="Avenir Book" panose="02000503020000020003" pitchFamily="2" charset="0"/>
              </a:rPr>
              <a:t> or </a:t>
            </a:r>
            <a:r>
              <a:rPr lang="en-AU" i="1" dirty="0">
                <a:solidFill>
                  <a:schemeClr val="bg1"/>
                </a:solidFill>
                <a:latin typeface="Avenir Book" panose="02000503020000020003" pitchFamily="2" charset="0"/>
              </a:rPr>
              <a:t>should not</a:t>
            </a:r>
            <a:r>
              <a:rPr lang="en-AU" dirty="0">
                <a:solidFill>
                  <a:schemeClr val="bg1"/>
                </a:solidFill>
                <a:latin typeface="Avenir Book" panose="02000503020000020003" pitchFamily="2" charset="0"/>
              </a:rPr>
              <a:t> be done. </a:t>
            </a:r>
          </a:p>
          <a:p>
            <a:endParaRPr lang="en-AU" dirty="0">
              <a:solidFill>
                <a:schemeClr val="bg1"/>
              </a:solidFill>
              <a:latin typeface="Avenir Book" panose="02000503020000020003" pitchFamily="2" charset="0"/>
            </a:endParaRPr>
          </a:p>
          <a:p>
            <a:r>
              <a:rPr lang="en-AU" b="1" dirty="0">
                <a:solidFill>
                  <a:schemeClr val="bg1"/>
                </a:solidFill>
                <a:latin typeface="Avenir Book" panose="02000503020000020003" pitchFamily="2" charset="0"/>
              </a:rPr>
              <a:t>Key words:</a:t>
            </a:r>
            <a:r>
              <a:rPr lang="en-AU" dirty="0">
                <a:solidFill>
                  <a:schemeClr val="bg1"/>
                </a:solidFill>
                <a:latin typeface="Avenir Book" panose="02000503020000020003" pitchFamily="2" charset="0"/>
              </a:rPr>
              <a:t> should, ought, must, need to,  have to, fair, just, right, wrong, good, bad, responsible irresponsible.</a:t>
            </a:r>
          </a:p>
          <a:p>
            <a:r>
              <a:rPr lang="en-AU" dirty="0">
                <a:solidFill>
                  <a:schemeClr val="bg1"/>
                </a:solidFill>
                <a:latin typeface="Avenir Book" panose="02000503020000020003" pitchFamily="2" charset="0"/>
              </a:rPr>
              <a:t> </a:t>
            </a:r>
          </a:p>
          <a:p>
            <a:r>
              <a:rPr lang="en-AU" dirty="0">
                <a:solidFill>
                  <a:schemeClr val="bg1"/>
                </a:solidFill>
                <a:latin typeface="Avenir Book" panose="02000503020000020003" pitchFamily="2" charset="0"/>
              </a:rPr>
              <a:t>These are contrasted with </a:t>
            </a:r>
            <a:r>
              <a:rPr lang="en-AU" b="1" dirty="0">
                <a:solidFill>
                  <a:schemeClr val="bg1"/>
                </a:solidFill>
                <a:latin typeface="Avenir Book" panose="02000503020000020003" pitchFamily="2" charset="0"/>
              </a:rPr>
              <a:t>descriptive </a:t>
            </a:r>
            <a:r>
              <a:rPr lang="en-AU" dirty="0">
                <a:solidFill>
                  <a:schemeClr val="bg1"/>
                </a:solidFill>
                <a:latin typeface="Avenir Book" panose="02000503020000020003" pitchFamily="2" charset="0"/>
              </a:rPr>
              <a:t>claims, which say something about how things </a:t>
            </a:r>
            <a:r>
              <a:rPr lang="en-AU" i="1" dirty="0">
                <a:solidFill>
                  <a:schemeClr val="bg1"/>
                </a:solidFill>
                <a:latin typeface="Avenir Book" panose="02000503020000020003" pitchFamily="2" charset="0"/>
              </a:rPr>
              <a:t>are</a:t>
            </a:r>
            <a:r>
              <a:rPr lang="en-AU" dirty="0">
                <a:solidFill>
                  <a:schemeClr val="bg1"/>
                </a:solidFill>
                <a:latin typeface="Avenir Book" panose="02000503020000020003" pitchFamily="2" charset="0"/>
              </a:rPr>
              <a:t>.</a:t>
            </a:r>
          </a:p>
          <a:p>
            <a:endParaRPr lang="en-AU" sz="1600" dirty="0">
              <a:latin typeface="Avenir Book" panose="02000503020000020003" pitchFamily="2" charset="0"/>
            </a:endParaRPr>
          </a:p>
        </p:txBody>
      </p:sp>
      <p:sp>
        <p:nvSpPr>
          <p:cNvPr id="8" name="Title 1"/>
          <p:cNvSpPr txBox="1"/>
          <p:nvPr/>
        </p:nvSpPr>
        <p:spPr>
          <a:xfrm>
            <a:off x="1144360" y="380274"/>
            <a:ext cx="10202037"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AU" dirty="0">
                <a:latin typeface="Avenir Book" panose="02000503020000020003" pitchFamily="2" charset="0"/>
              </a:rPr>
              <a:t>Special Cases – </a:t>
            </a:r>
            <a:r>
              <a:rPr lang="en-AU" dirty="0">
                <a:solidFill>
                  <a:srgbClr val="FF0000"/>
                </a:solidFill>
                <a:latin typeface="Avenir Book" panose="02000503020000020003" pitchFamily="2" charset="0"/>
              </a:rPr>
              <a:t>Normative Claims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475" y="365760"/>
            <a:ext cx="10202037" cy="1325562"/>
          </a:xfrm>
        </p:spPr>
        <p:txBody>
          <a:bodyPr/>
          <a:lstStyle/>
          <a:p>
            <a:r>
              <a:rPr lang="en-AU" dirty="0"/>
              <a:t>When evaluating normative arguments</a:t>
            </a:r>
          </a:p>
        </p:txBody>
      </p:sp>
      <p:sp>
        <p:nvSpPr>
          <p:cNvPr id="3" name="Content Placeholder 2"/>
          <p:cNvSpPr>
            <a:spLocks noGrp="1"/>
          </p:cNvSpPr>
          <p:nvPr>
            <p:ph idx="1"/>
          </p:nvPr>
        </p:nvSpPr>
        <p:spPr/>
        <p:txBody>
          <a:bodyPr>
            <a:normAutofit/>
          </a:bodyPr>
          <a:lstStyle/>
          <a:p>
            <a:r>
              <a:rPr lang="en-AU" sz="2400" dirty="0"/>
              <a:t>Does the argument have a normative premise?</a:t>
            </a:r>
          </a:p>
          <a:p>
            <a:pPr lvl="1"/>
            <a:r>
              <a:rPr lang="en-AU" sz="2200" dirty="0"/>
              <a:t>You can’t derive and ought from an is! (rabbits abound!)</a:t>
            </a:r>
          </a:p>
          <a:p>
            <a:r>
              <a:rPr lang="en-AU" sz="2400" dirty="0"/>
              <a:t>Are the normative premises (and assumptions) true?</a:t>
            </a:r>
          </a:p>
          <a:p>
            <a:r>
              <a:rPr lang="en-AU" sz="2400" dirty="0"/>
              <a:t>Are the descriptive premises (and assumptions) true?</a:t>
            </a:r>
          </a:p>
          <a:p>
            <a:r>
              <a:rPr lang="en-AU" sz="2400" dirty="0"/>
              <a:t>Is the argument one-sided?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3030757" y="2169704"/>
            <a:ext cx="5559366" cy="4467226"/>
          </a:xfrm>
        </p:spPr>
        <p:txBody>
          <a:bodyPr>
            <a:normAutofit/>
          </a:bodyPr>
          <a:lstStyle/>
          <a:p>
            <a:pPr marL="0" indent="0">
              <a:buNone/>
            </a:pPr>
            <a:r>
              <a:rPr lang="en-AU" sz="2400" i="1" dirty="0">
                <a:gradFill>
                  <a:gsLst>
                    <a:gs pos="0">
                      <a:srgbClr val="012D86"/>
                    </a:gs>
                    <a:gs pos="100000">
                      <a:srgbClr val="0E2557"/>
                    </a:gs>
                  </a:gsLst>
                  <a:lin scaled="0"/>
                </a:gradFill>
              </a:rPr>
              <a:t>Intellectual Humility is a skill you can develop. </a:t>
            </a:r>
          </a:p>
          <a:p>
            <a:pPr marL="0" indent="0">
              <a:buNone/>
            </a:pPr>
            <a:r>
              <a:rPr lang="en-AU" sz="2400" dirty="0"/>
              <a:t>Goal isn’t to show that the beliefs we already have are the right ones. The goal is to </a:t>
            </a:r>
            <a:r>
              <a:rPr lang="en-AU" sz="2400" i="1" dirty="0">
                <a:solidFill>
                  <a:srgbClr val="FF0000"/>
                </a:solidFill>
              </a:rPr>
              <a:t>arrive</a:t>
            </a:r>
            <a:r>
              <a:rPr lang="en-AU" sz="2400" i="1" dirty="0"/>
              <a:t> </a:t>
            </a:r>
            <a:r>
              <a:rPr lang="en-AU" sz="2400" dirty="0"/>
              <a:t>at more accurate beliefs.</a:t>
            </a:r>
          </a:p>
          <a:p>
            <a:pPr marL="0" indent="0">
              <a:buNone/>
            </a:pPr>
            <a:r>
              <a:rPr lang="en-US" sz="2400" b="1" dirty="0"/>
              <a:t>Step 1:</a:t>
            </a:r>
            <a:r>
              <a:rPr lang="en-US" sz="2400" dirty="0"/>
              <a:t> We need to change the way we think about being wrong.</a:t>
            </a:r>
          </a:p>
          <a:p>
            <a:pPr marL="0" indent="0">
              <a:buNone/>
            </a:pPr>
            <a:r>
              <a:rPr lang="en-US" sz="2400" b="1" dirty="0"/>
              <a:t>Step 2:</a:t>
            </a:r>
            <a:r>
              <a:rPr lang="en-US" sz="2400" dirty="0"/>
              <a:t> We need to fine-tune our understanding of our own biases. </a:t>
            </a:r>
            <a:endParaRPr lang="en-AU" dirty="0"/>
          </a:p>
        </p:txBody>
      </p:sp>
      <p:sp>
        <p:nvSpPr>
          <p:cNvPr id="10" name="Text Placeholder 8"/>
          <p:cNvSpPr txBox="1"/>
          <p:nvPr/>
        </p:nvSpPr>
        <p:spPr>
          <a:xfrm>
            <a:off x="3501455" y="709670"/>
            <a:ext cx="4480560" cy="1208573"/>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anose="020B0604020202020204"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5pPr>
            <a:lvl6pPr marL="1600200" indent="-22860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6pPr>
            <a:lvl7pPr marL="1899920" indent="-22860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7pPr>
            <a:lvl8pPr marL="2200275" indent="-22860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8pPr>
            <a:lvl9pPr marL="2499995" indent="-22860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9pPr>
          </a:lstStyle>
          <a:p>
            <a:pPr marL="0" indent="0" algn="ctr">
              <a:buNone/>
            </a:pPr>
            <a:r>
              <a:rPr lang="en-AU" sz="3200" b="1" dirty="0">
                <a:latin typeface="Avenir Book" panose="02000503020000020003" pitchFamily="2" charset="0"/>
              </a:rPr>
              <a:t>Cultivate a Scout Mindset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a:t>The Exam</a:t>
            </a:r>
            <a:endParaRPr lang="en-GB" dirty="0"/>
          </a:p>
        </p:txBody>
      </p:sp>
      <p:sp>
        <p:nvSpPr>
          <p:cNvPr id="5" name="Text Placeholder 4"/>
          <p:cNvSpPr>
            <a:spLocks noGrp="1"/>
          </p:cNvSpPr>
          <p:nvPr>
            <p:ph type="subTitle" idx="1"/>
          </p:nvPr>
        </p:nvSpPr>
        <p:spPr>
          <a:xfrm>
            <a:off x="1524000" y="3602037"/>
            <a:ext cx="9144000" cy="2387599"/>
          </a:xfrm>
        </p:spPr>
        <p:txBody>
          <a:bodyPr>
            <a:normAutofit/>
          </a:bodyPr>
          <a:lstStyle/>
          <a:p>
            <a:r>
              <a:rPr lang="en-GB" dirty="0"/>
              <a:t>Opens: 01:00am Wednesday </a:t>
            </a:r>
            <a:r>
              <a:rPr lang="en-AU" altLang="en-GB" dirty="0"/>
              <a:t>June 7th</a:t>
            </a:r>
            <a:endParaRPr lang="en-GB" dirty="0"/>
          </a:p>
          <a:p>
            <a:r>
              <a:rPr lang="en-GB" dirty="0"/>
              <a:t>Closes: 11:59pm Thursday </a:t>
            </a:r>
            <a:r>
              <a:rPr lang="en-AU" altLang="en-GB" dirty="0"/>
              <a:t>June 8th</a:t>
            </a:r>
          </a:p>
          <a:p>
            <a:endParaRPr lang="en-GB" dirty="0"/>
          </a:p>
          <a:p>
            <a:r>
              <a:rPr lang="en-GB" dirty="0"/>
              <a:t>Time limit: </a:t>
            </a:r>
            <a:r>
              <a:rPr lang="en-GB" b="1" dirty="0"/>
              <a:t>2hrs 10mins</a:t>
            </a:r>
          </a:p>
          <a:p>
            <a:r>
              <a:rPr lang="en-GB" dirty="0"/>
              <a:t>More info in the word doc on Moodle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DB1AC-36CD-F14F-152D-61742BE69626}"/>
              </a:ext>
            </a:extLst>
          </p:cNvPr>
          <p:cNvSpPr>
            <a:spLocks noGrp="1"/>
          </p:cNvSpPr>
          <p:nvPr>
            <p:ph type="title"/>
          </p:nvPr>
        </p:nvSpPr>
        <p:spPr/>
        <p:txBody>
          <a:bodyPr/>
          <a:lstStyle/>
          <a:p>
            <a:r>
              <a:rPr lang="en-AU" dirty="0"/>
              <a:t>SETUs</a:t>
            </a:r>
          </a:p>
        </p:txBody>
      </p:sp>
      <p:sp>
        <p:nvSpPr>
          <p:cNvPr id="3" name="Content Placeholder 2">
            <a:extLst>
              <a:ext uri="{FF2B5EF4-FFF2-40B4-BE49-F238E27FC236}">
                <a16:creationId xmlns:a16="http://schemas.microsoft.com/office/drawing/2014/main" id="{135F042E-A40F-C32A-E08B-3CA7C43C2888}"/>
              </a:ext>
            </a:extLst>
          </p:cNvPr>
          <p:cNvSpPr>
            <a:spLocks noGrp="1"/>
          </p:cNvSpPr>
          <p:nvPr>
            <p:ph idx="1"/>
          </p:nvPr>
        </p:nvSpPr>
        <p:spPr/>
        <p:txBody>
          <a:bodyPr>
            <a:normAutofit/>
          </a:bodyPr>
          <a:lstStyle/>
          <a:p>
            <a:r>
              <a:rPr lang="en-AU" dirty="0"/>
              <a:t>Please fill out the SETU survey for this unit! </a:t>
            </a:r>
            <a:r>
              <a:rPr lang="en-AU" dirty="0">
                <a:hlinkClick r:id="rId2"/>
              </a:rPr>
              <a:t>www.monash.edu/insights/setu</a:t>
            </a:r>
            <a:endParaRPr lang="en-AU" dirty="0"/>
          </a:p>
          <a:p>
            <a:endParaRPr lang="en-AU" dirty="0"/>
          </a:p>
          <a:p>
            <a:r>
              <a:rPr lang="en-AU" dirty="0"/>
              <a:t>These surveys allow you to tell us about your experience of learning within the unit.</a:t>
            </a:r>
          </a:p>
          <a:p>
            <a:r>
              <a:rPr lang="en-AU" dirty="0"/>
              <a:t>Getting your feedback helps me and your tutors, and also helps us to improve the course. </a:t>
            </a:r>
          </a:p>
          <a:p>
            <a:r>
              <a:rPr lang="en-AU" dirty="0"/>
              <a:t>We want a representative sample!!</a:t>
            </a:r>
          </a:p>
          <a:p>
            <a:pPr marL="0" indent="0">
              <a:buNone/>
            </a:pPr>
            <a:endParaRPr lang="en-AU" dirty="0"/>
          </a:p>
        </p:txBody>
      </p:sp>
    </p:spTree>
    <p:extLst>
      <p:ext uri="{BB962C8B-B14F-4D97-AF65-F5344CB8AC3E}">
        <p14:creationId xmlns:p14="http://schemas.microsoft.com/office/powerpoint/2010/main" val="180344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Critical thinking is a skill</a:t>
            </a:r>
          </a:p>
        </p:txBody>
      </p:sp>
      <p:sp>
        <p:nvSpPr>
          <p:cNvPr id="3" name="Content Placeholder 2"/>
          <p:cNvSpPr>
            <a:spLocks noGrp="1"/>
          </p:cNvSpPr>
          <p:nvPr>
            <p:ph idx="1"/>
          </p:nvPr>
        </p:nvSpPr>
        <p:spPr>
          <a:xfrm>
            <a:off x="1187777" y="1800520"/>
            <a:ext cx="9387964" cy="4506012"/>
          </a:xfrm>
        </p:spPr>
        <p:txBody>
          <a:bodyPr>
            <a:normAutofit/>
          </a:bodyPr>
          <a:lstStyle/>
          <a:p>
            <a:pPr marL="0" indent="0">
              <a:buNone/>
            </a:pPr>
            <a:r>
              <a:rPr lang="en-AU" sz="2400" dirty="0"/>
              <a:t>It will not be enough to just memorize some definitions, tricks and rules to do well in the exam (or to use this skill in the real world!).</a:t>
            </a:r>
          </a:p>
          <a:p>
            <a:pPr marL="0" indent="0">
              <a:buNone/>
            </a:pPr>
            <a:r>
              <a:rPr lang="en-AU" sz="2400" dirty="0"/>
              <a:t>Make sure if something is hard for you still, you don’t just look over the notes and definitions, </a:t>
            </a:r>
            <a:r>
              <a:rPr lang="en-AU" sz="2400" b="1" dirty="0"/>
              <a:t>but also </a:t>
            </a:r>
            <a:r>
              <a:rPr lang="en-AU" sz="2400" b="1" i="1" dirty="0"/>
              <a:t>practice</a:t>
            </a:r>
            <a:r>
              <a:rPr lang="en-AU" sz="2400" b="1" dirty="0"/>
              <a:t> the skill</a:t>
            </a:r>
            <a:r>
              <a:rPr lang="en-AU" sz="2400" dirty="0"/>
              <a:t>. </a:t>
            </a:r>
          </a:p>
          <a:p>
            <a:r>
              <a:rPr lang="en-AU" sz="2400" dirty="0"/>
              <a:t>Do the </a:t>
            </a:r>
            <a:r>
              <a:rPr lang="en-AU" sz="2400" b="1" dirty="0">
                <a:solidFill>
                  <a:schemeClr val="accent6">
                    <a:lumMod val="75000"/>
                  </a:schemeClr>
                </a:solidFill>
              </a:rPr>
              <a:t>exercises</a:t>
            </a:r>
            <a:r>
              <a:rPr lang="en-AU" sz="2400" dirty="0"/>
              <a:t> in the study guide (green book links on Moodle). </a:t>
            </a:r>
          </a:p>
          <a:p>
            <a:r>
              <a:rPr lang="en-AU" sz="2400" dirty="0"/>
              <a:t>Redo the tutorial exercises. </a:t>
            </a:r>
          </a:p>
          <a:p>
            <a:r>
              <a:rPr lang="en-AU" sz="2400" dirty="0"/>
              <a:t>Try making up your own arguments!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EXAM</a:t>
            </a:r>
          </a:p>
        </p:txBody>
      </p:sp>
      <p:sp>
        <p:nvSpPr>
          <p:cNvPr id="3" name="Content Placeholder 2"/>
          <p:cNvSpPr>
            <a:spLocks noGrp="1"/>
          </p:cNvSpPr>
          <p:nvPr>
            <p:ph idx="1"/>
          </p:nvPr>
        </p:nvSpPr>
        <p:spPr/>
        <p:txBody>
          <a:bodyPr>
            <a:normAutofit fontScale="92500" lnSpcReduction="10000"/>
          </a:bodyPr>
          <a:lstStyle/>
          <a:p>
            <a:pPr marL="0" indent="0" algn="ctr">
              <a:buNone/>
            </a:pPr>
            <a:r>
              <a:rPr lang="en-AU" sz="2000" dirty="0">
                <a:solidFill>
                  <a:schemeClr val="accent3">
                    <a:lumMod val="75000"/>
                  </a:schemeClr>
                </a:solidFill>
              </a:rPr>
              <a:t>01:00am </a:t>
            </a:r>
            <a:r>
              <a:rPr lang="en-GB" sz="2000" dirty="0">
                <a:solidFill>
                  <a:schemeClr val="accent3">
                    <a:lumMod val="75000"/>
                  </a:schemeClr>
                </a:solidFill>
              </a:rPr>
              <a:t>Wednesday </a:t>
            </a:r>
            <a:r>
              <a:rPr lang="en-AU" altLang="en-GB" sz="2000" dirty="0">
                <a:solidFill>
                  <a:schemeClr val="accent3">
                    <a:lumMod val="75000"/>
                  </a:schemeClr>
                </a:solidFill>
              </a:rPr>
              <a:t>June 7th </a:t>
            </a:r>
            <a:r>
              <a:rPr lang="en-AU" sz="2000" b="1" dirty="0">
                <a:solidFill>
                  <a:schemeClr val="accent3">
                    <a:lumMod val="75000"/>
                  </a:schemeClr>
                </a:solidFill>
              </a:rPr>
              <a:t>– </a:t>
            </a:r>
            <a:r>
              <a:rPr lang="en-AU" sz="2000" dirty="0">
                <a:solidFill>
                  <a:schemeClr val="accent3">
                    <a:lumMod val="75000"/>
                  </a:schemeClr>
                </a:solidFill>
              </a:rPr>
              <a:t>11:59pm Thursday June 8th  (Melbourne Time)</a:t>
            </a:r>
          </a:p>
          <a:p>
            <a:r>
              <a:rPr lang="en-AU" dirty="0"/>
              <a:t>Completed on Moodle as a timed quiz</a:t>
            </a:r>
          </a:p>
          <a:p>
            <a:r>
              <a:rPr lang="en-AU" dirty="0"/>
              <a:t>Answers automatically submitted 2hrs10min after you open the exam, or you can submit earlier</a:t>
            </a:r>
          </a:p>
          <a:p>
            <a:r>
              <a:rPr lang="en-AU" dirty="0"/>
              <a:t>Enter your responses in the boxes provided</a:t>
            </a:r>
          </a:p>
          <a:p>
            <a:r>
              <a:rPr lang="en-AU" dirty="0"/>
              <a:t>Different exam questions for different students</a:t>
            </a:r>
          </a:p>
          <a:p>
            <a:r>
              <a:rPr lang="en-AU" dirty="0"/>
              <a:t>No need to email me if you have disability services support provisions (i.e. extra reading/writing time) – I have a record of these and will add them on Moodle.</a:t>
            </a:r>
          </a:p>
          <a:p>
            <a:r>
              <a:rPr lang="en-AU" dirty="0"/>
              <a:t>Worth 25% </a:t>
            </a:r>
            <a:r>
              <a:rPr lang="en-AU" dirty="0">
                <a:solidFill>
                  <a:srgbClr val="FF0000"/>
                </a:solidFill>
              </a:rPr>
              <a:t>but completion with a minimum of 45% is a hurdle requirement</a:t>
            </a:r>
          </a:p>
          <a:p>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Revision </a:t>
            </a:r>
            <a:r>
              <a:rPr lang="en-AU" dirty="0">
                <a:solidFill>
                  <a:schemeClr val="accent1"/>
                </a:solidFill>
              </a:rPr>
              <a:t>[do]</a:t>
            </a:r>
            <a:r>
              <a:rPr lang="en-AU" dirty="0"/>
              <a:t>s and </a:t>
            </a:r>
            <a:r>
              <a:rPr lang="en-AU" dirty="0">
                <a:solidFill>
                  <a:schemeClr val="accent2"/>
                </a:solidFill>
              </a:rPr>
              <a:t>[don’t]</a:t>
            </a:r>
            <a:r>
              <a:rPr lang="en-AU" dirty="0"/>
              <a:t>s</a:t>
            </a:r>
          </a:p>
        </p:txBody>
      </p:sp>
      <p:sp>
        <p:nvSpPr>
          <p:cNvPr id="5" name="Text Placeholder 4"/>
          <p:cNvSpPr>
            <a:spLocks noGrp="1"/>
          </p:cNvSpPr>
          <p:nvPr>
            <p:ph type="body" idx="1"/>
          </p:nvPr>
        </p:nvSpPr>
        <p:spPr/>
        <p:txBody>
          <a:bodyPr>
            <a:normAutofit/>
          </a:bodyPr>
          <a:lstStyle/>
          <a:p>
            <a:pPr algn="ctr"/>
            <a:r>
              <a:rPr lang="en-AU" sz="3600" dirty="0">
                <a:solidFill>
                  <a:schemeClr val="accent1"/>
                </a:solidFill>
              </a:rPr>
              <a:t>Do</a:t>
            </a:r>
            <a:endParaRPr lang="en-AU" sz="3200" dirty="0">
              <a:solidFill>
                <a:schemeClr val="accent1"/>
              </a:solidFill>
            </a:endParaRPr>
          </a:p>
        </p:txBody>
      </p:sp>
      <p:sp>
        <p:nvSpPr>
          <p:cNvPr id="6" name="Content Placeholder 5"/>
          <p:cNvSpPr>
            <a:spLocks noGrp="1"/>
          </p:cNvSpPr>
          <p:nvPr>
            <p:ph sz="half" idx="2"/>
          </p:nvPr>
        </p:nvSpPr>
        <p:spPr/>
        <p:txBody>
          <a:bodyPr>
            <a:normAutofit/>
          </a:bodyPr>
          <a:lstStyle/>
          <a:p>
            <a:r>
              <a:rPr lang="en-AU" sz="2200" dirty="0"/>
              <a:t>Use this to double check your knowledge</a:t>
            </a:r>
          </a:p>
          <a:p>
            <a:r>
              <a:rPr lang="en-AU" sz="2200" dirty="0"/>
              <a:t>Get (yet another) version of key concepts explained</a:t>
            </a:r>
          </a:p>
          <a:p>
            <a:r>
              <a:rPr lang="en-AU" sz="2200" dirty="0"/>
              <a:t>Use this to flag concepts that you should go back and revise</a:t>
            </a:r>
          </a:p>
          <a:p>
            <a:endParaRPr lang="en-AU" sz="2200" dirty="0"/>
          </a:p>
        </p:txBody>
      </p:sp>
      <p:sp>
        <p:nvSpPr>
          <p:cNvPr id="7" name="Text Placeholder 6"/>
          <p:cNvSpPr>
            <a:spLocks noGrp="1"/>
          </p:cNvSpPr>
          <p:nvPr>
            <p:ph type="body" sz="quarter" idx="3"/>
          </p:nvPr>
        </p:nvSpPr>
        <p:spPr/>
        <p:txBody>
          <a:bodyPr>
            <a:normAutofit/>
          </a:bodyPr>
          <a:lstStyle/>
          <a:p>
            <a:pPr algn="ctr"/>
            <a:r>
              <a:rPr lang="en-AU" sz="3600" dirty="0">
                <a:solidFill>
                  <a:schemeClr val="accent2"/>
                </a:solidFill>
              </a:rPr>
              <a:t>Don’t</a:t>
            </a:r>
          </a:p>
        </p:txBody>
      </p:sp>
      <p:sp>
        <p:nvSpPr>
          <p:cNvPr id="8" name="Content Placeholder 7"/>
          <p:cNvSpPr>
            <a:spLocks noGrp="1"/>
          </p:cNvSpPr>
          <p:nvPr>
            <p:ph sz="quarter" idx="4"/>
          </p:nvPr>
        </p:nvSpPr>
        <p:spPr/>
        <p:txBody>
          <a:bodyPr/>
          <a:lstStyle/>
          <a:p>
            <a:r>
              <a:rPr lang="en-AU" dirty="0"/>
              <a:t>Rely on this and none of the other lectures to teach you this course</a:t>
            </a:r>
          </a:p>
          <a:p>
            <a:r>
              <a:rPr lang="en-AU" dirty="0"/>
              <a:t>Ignore the exercises!</a:t>
            </a:r>
          </a:p>
          <a:p>
            <a:r>
              <a:rPr lang="en-AU" dirty="0"/>
              <a:t>Assume that if its not in this lecture its not important or assessed in the exam</a:t>
            </a:r>
          </a:p>
          <a:p>
            <a:endParaRPr lang="en-AU" dirty="0"/>
          </a:p>
        </p:txBody>
      </p:sp>
      <p:sp>
        <p:nvSpPr>
          <p:cNvPr id="9" name="TextBox 8"/>
          <p:cNvSpPr txBox="1"/>
          <p:nvPr/>
        </p:nvSpPr>
        <p:spPr>
          <a:xfrm>
            <a:off x="866163" y="5732399"/>
            <a:ext cx="1468073" cy="369332"/>
          </a:xfrm>
          <a:prstGeom prst="rect">
            <a:avLst/>
          </a:prstGeom>
          <a:noFill/>
        </p:spPr>
        <p:txBody>
          <a:bodyPr wrap="square" rtlCol="0">
            <a:spAutoFit/>
          </a:bodyPr>
          <a:lstStyle/>
          <a:p>
            <a:pPr algn="ctr"/>
            <a:r>
              <a:rPr lang="en-AU" dirty="0"/>
              <a:t>Lectures</a:t>
            </a:r>
          </a:p>
        </p:txBody>
      </p:sp>
      <p:sp>
        <p:nvSpPr>
          <p:cNvPr id="10" name="TextBox 9"/>
          <p:cNvSpPr txBox="1"/>
          <p:nvPr/>
        </p:nvSpPr>
        <p:spPr>
          <a:xfrm>
            <a:off x="2334236" y="5740026"/>
            <a:ext cx="1468073" cy="646331"/>
          </a:xfrm>
          <a:prstGeom prst="rect">
            <a:avLst/>
          </a:prstGeom>
          <a:noFill/>
        </p:spPr>
        <p:txBody>
          <a:bodyPr wrap="square" rtlCol="0">
            <a:spAutoFit/>
          </a:bodyPr>
          <a:lstStyle/>
          <a:p>
            <a:pPr algn="ctr"/>
            <a:r>
              <a:rPr lang="en-AU" dirty="0"/>
              <a:t>Study Guide</a:t>
            </a:r>
          </a:p>
        </p:txBody>
      </p:sp>
      <p:sp>
        <p:nvSpPr>
          <p:cNvPr id="11" name="TextBox 10"/>
          <p:cNvSpPr txBox="1"/>
          <p:nvPr/>
        </p:nvSpPr>
        <p:spPr>
          <a:xfrm>
            <a:off x="3718560" y="5747653"/>
            <a:ext cx="1468073" cy="646331"/>
          </a:xfrm>
          <a:prstGeom prst="rect">
            <a:avLst/>
          </a:prstGeom>
          <a:noFill/>
        </p:spPr>
        <p:txBody>
          <a:bodyPr wrap="square" rtlCol="0">
            <a:spAutoFit/>
          </a:bodyPr>
          <a:lstStyle/>
          <a:p>
            <a:pPr algn="ctr"/>
            <a:r>
              <a:rPr lang="en-AU" dirty="0"/>
              <a:t>Study Guide Exercises</a:t>
            </a:r>
          </a:p>
        </p:txBody>
      </p:sp>
      <p:sp>
        <p:nvSpPr>
          <p:cNvPr id="12" name="TextBox 11"/>
          <p:cNvSpPr txBox="1"/>
          <p:nvPr/>
        </p:nvSpPr>
        <p:spPr>
          <a:xfrm>
            <a:off x="5186633" y="5747653"/>
            <a:ext cx="1468073" cy="646331"/>
          </a:xfrm>
          <a:prstGeom prst="rect">
            <a:avLst/>
          </a:prstGeom>
          <a:noFill/>
        </p:spPr>
        <p:txBody>
          <a:bodyPr wrap="square" rtlCol="0">
            <a:spAutoFit/>
          </a:bodyPr>
          <a:lstStyle/>
          <a:p>
            <a:pPr algn="ctr"/>
            <a:r>
              <a:rPr lang="en-AU" dirty="0"/>
              <a:t>Tutorial Exercises</a:t>
            </a:r>
          </a:p>
        </p:txBody>
      </p:sp>
      <p:cxnSp>
        <p:nvCxnSpPr>
          <p:cNvPr id="13" name="Straight Arrow Connector 12"/>
          <p:cNvCxnSpPr>
            <a:cxnSpLocks/>
          </p:cNvCxnSpPr>
          <p:nvPr/>
        </p:nvCxnSpPr>
        <p:spPr>
          <a:xfrm flipH="1">
            <a:off x="1600199" y="4823670"/>
            <a:ext cx="734037" cy="908729"/>
          </a:xfrm>
          <a:prstGeom prst="straightConnector1">
            <a:avLst/>
          </a:prstGeom>
          <a:ln w="57150">
            <a:solidFill>
              <a:schemeClr val="accent1"/>
            </a:solidFill>
            <a:tailEnd type="triangle"/>
          </a:ln>
        </p:spPr>
        <p:style>
          <a:lnRef idx="1">
            <a:schemeClr val="accent3"/>
          </a:lnRef>
          <a:fillRef idx="0">
            <a:schemeClr val="accent3"/>
          </a:fillRef>
          <a:effectRef idx="0">
            <a:schemeClr val="accent3"/>
          </a:effectRef>
          <a:fontRef idx="minor">
            <a:schemeClr val="tx1"/>
          </a:fontRef>
        </p:style>
      </p:cxnSp>
      <p:cxnSp>
        <p:nvCxnSpPr>
          <p:cNvPr id="14" name="Straight Arrow Connector 13"/>
          <p:cNvCxnSpPr>
            <a:cxnSpLocks/>
          </p:cNvCxnSpPr>
          <p:nvPr/>
        </p:nvCxnSpPr>
        <p:spPr>
          <a:xfrm>
            <a:off x="2325856" y="4838924"/>
            <a:ext cx="725653" cy="893475"/>
          </a:xfrm>
          <a:prstGeom prst="straightConnector1">
            <a:avLst/>
          </a:prstGeom>
          <a:ln w="57150">
            <a:solidFill>
              <a:schemeClr val="accent1"/>
            </a:solidFill>
            <a:tailEnd type="triangle"/>
          </a:ln>
        </p:spPr>
        <p:style>
          <a:lnRef idx="1">
            <a:schemeClr val="accent3"/>
          </a:lnRef>
          <a:fillRef idx="0">
            <a:schemeClr val="accent3"/>
          </a:fillRef>
          <a:effectRef idx="0">
            <a:schemeClr val="accent3"/>
          </a:effectRef>
          <a:fontRef idx="minor">
            <a:schemeClr val="tx1"/>
          </a:fontRef>
        </p:style>
      </p:cxnSp>
      <p:cxnSp>
        <p:nvCxnSpPr>
          <p:cNvPr id="18" name="Straight Arrow Connector 17"/>
          <p:cNvCxnSpPr>
            <a:cxnSpLocks/>
          </p:cNvCxnSpPr>
          <p:nvPr/>
        </p:nvCxnSpPr>
        <p:spPr>
          <a:xfrm>
            <a:off x="2334237" y="4831297"/>
            <a:ext cx="2118360" cy="916356"/>
          </a:xfrm>
          <a:prstGeom prst="straightConnector1">
            <a:avLst/>
          </a:prstGeom>
          <a:ln w="57150">
            <a:solidFill>
              <a:schemeClr val="accent1"/>
            </a:solidFill>
            <a:tailEnd type="triangle"/>
          </a:ln>
        </p:spPr>
        <p:style>
          <a:lnRef idx="1">
            <a:schemeClr val="accent3"/>
          </a:lnRef>
          <a:fillRef idx="0">
            <a:schemeClr val="accent3"/>
          </a:fillRef>
          <a:effectRef idx="0">
            <a:schemeClr val="accent3"/>
          </a:effectRef>
          <a:fontRef idx="minor">
            <a:schemeClr val="tx1"/>
          </a:fontRef>
        </p:style>
      </p:cxnSp>
      <p:cxnSp>
        <p:nvCxnSpPr>
          <p:cNvPr id="19" name="Straight Arrow Connector 18"/>
          <p:cNvCxnSpPr>
            <a:cxnSpLocks/>
          </p:cNvCxnSpPr>
          <p:nvPr/>
        </p:nvCxnSpPr>
        <p:spPr>
          <a:xfrm>
            <a:off x="2342620" y="4816043"/>
            <a:ext cx="3578050" cy="931610"/>
          </a:xfrm>
          <a:prstGeom prst="straightConnector1">
            <a:avLst/>
          </a:prstGeom>
          <a:ln w="57150">
            <a:solidFill>
              <a:schemeClr val="accent1"/>
            </a:solidFill>
            <a:tailEnd type="triangle"/>
          </a:ln>
        </p:spPr>
        <p:style>
          <a:lnRef idx="1">
            <a:schemeClr val="accent3"/>
          </a:lnRef>
          <a:fillRef idx="0">
            <a:schemeClr val="accent3"/>
          </a:fillRef>
          <a:effectRef idx="0">
            <a:schemeClr val="accent3"/>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Logistical issues</a:t>
            </a:r>
          </a:p>
        </p:txBody>
      </p:sp>
      <p:sp>
        <p:nvSpPr>
          <p:cNvPr id="3" name="Content Placeholder 2"/>
          <p:cNvSpPr>
            <a:spLocks noGrp="1"/>
          </p:cNvSpPr>
          <p:nvPr>
            <p:ph idx="1"/>
          </p:nvPr>
        </p:nvSpPr>
        <p:spPr>
          <a:xfrm>
            <a:off x="1261871" y="2564091"/>
            <a:ext cx="9377099" cy="3928784"/>
          </a:xfrm>
        </p:spPr>
        <p:txBody>
          <a:bodyPr>
            <a:normAutofit fontScale="70000" lnSpcReduction="20000"/>
          </a:bodyPr>
          <a:lstStyle/>
          <a:p>
            <a:pPr>
              <a:lnSpc>
                <a:spcPct val="120000"/>
              </a:lnSpc>
            </a:pPr>
            <a:r>
              <a:rPr lang="en-AU" dirty="0"/>
              <a:t>If you have flaky internet/unreliable PC/noisy environment at home, consider coming to Monash or a public library to do your exam</a:t>
            </a:r>
          </a:p>
          <a:p>
            <a:pPr>
              <a:lnSpc>
                <a:spcPct val="120000"/>
              </a:lnSpc>
            </a:pPr>
            <a:r>
              <a:rPr lang="en-AU" dirty="0"/>
              <a:t>Have a </a:t>
            </a:r>
            <a:r>
              <a:rPr lang="en-AU" b="1" dirty="0"/>
              <a:t>backup plan.</a:t>
            </a:r>
          </a:p>
          <a:p>
            <a:pPr lvl="1">
              <a:lnSpc>
                <a:spcPct val="120000"/>
              </a:lnSpc>
            </a:pPr>
            <a:r>
              <a:rPr lang="en-AU" dirty="0"/>
              <a:t> If at all possible have a backup laptop/computer on hand, already turned on.</a:t>
            </a:r>
          </a:p>
          <a:p>
            <a:pPr lvl="1">
              <a:lnSpc>
                <a:spcPct val="120000"/>
              </a:lnSpc>
            </a:pPr>
            <a:r>
              <a:rPr lang="en-AU" dirty="0"/>
              <a:t> Can you hotspot your computer/laptop from your phone if your internet goes down?</a:t>
            </a:r>
          </a:p>
          <a:p>
            <a:pPr>
              <a:lnSpc>
                <a:spcPct val="120000"/>
              </a:lnSpc>
            </a:pPr>
            <a:r>
              <a:rPr lang="en-GB" dirty="0"/>
              <a:t>For question 1, you will need to upload a diagram. This can be in any format you like. If for some reason you cannot upload your file, complete the rest of the exam and then contact us afterwards.</a:t>
            </a:r>
          </a:p>
          <a:p>
            <a:pPr>
              <a:lnSpc>
                <a:spcPct val="120000"/>
              </a:lnSpc>
            </a:pPr>
            <a:r>
              <a:rPr lang="en-AU" dirty="0"/>
              <a:t>If you have an issue that prevents you from submitting, get evidence if possible, e.g. a screenshot if you have IT issues (if that’s not possible, don’t stress, just contact us ASAP).</a:t>
            </a:r>
          </a:p>
        </p:txBody>
      </p:sp>
      <p:sp>
        <p:nvSpPr>
          <p:cNvPr id="4" name="TextBox 3"/>
          <p:cNvSpPr txBox="1"/>
          <p:nvPr/>
        </p:nvSpPr>
        <p:spPr>
          <a:xfrm>
            <a:off x="3440884" y="1825875"/>
            <a:ext cx="5310231" cy="368300"/>
          </a:xfrm>
          <a:prstGeom prst="rect">
            <a:avLst/>
          </a:prstGeom>
          <a:noFill/>
        </p:spPr>
        <p:txBody>
          <a:bodyPr wrap="square" rtlCol="0">
            <a:spAutoFit/>
          </a:bodyPr>
          <a:lstStyle/>
          <a:p>
            <a:pPr algn="ctr"/>
            <a:r>
              <a:rPr lang="en-AU" b="1" dirty="0"/>
              <a:t>EMAIL ME: </a:t>
            </a:r>
            <a:r>
              <a:rPr lang="en-AU" dirty="0"/>
              <a:t>iwan.williams1@monash.edu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Exam instructions</a:t>
            </a:r>
            <a:endParaRPr lang="en-GB" dirty="0"/>
          </a:p>
        </p:txBody>
      </p:sp>
      <p:sp>
        <p:nvSpPr>
          <p:cNvPr id="5" name="Content Placeholder 4"/>
          <p:cNvSpPr>
            <a:spLocks noGrp="1"/>
          </p:cNvSpPr>
          <p:nvPr>
            <p:ph idx="1"/>
          </p:nvPr>
        </p:nvSpPr>
        <p:spPr/>
        <p:txBody>
          <a:bodyPr>
            <a:normAutofit/>
          </a:bodyPr>
          <a:lstStyle/>
          <a:p>
            <a:r>
              <a:rPr lang="en-GB" sz="2800" dirty="0"/>
              <a:t>This exam consists of SEVEN (7) questions.</a:t>
            </a:r>
          </a:p>
          <a:p>
            <a:r>
              <a:rPr lang="en-AU" sz="2800" dirty="0"/>
              <a:t>You must answer all seven questions</a:t>
            </a:r>
            <a:endParaRPr lang="en-GB" sz="2800" dirty="0"/>
          </a:p>
          <a:p>
            <a:r>
              <a:rPr lang="en-GB" sz="2800" dirty="0"/>
              <a:t>Some questions carry more marks than others. </a:t>
            </a:r>
            <a:endParaRPr lang="en-GB" dirty="0"/>
          </a:p>
          <a:p>
            <a:pPr lvl="1"/>
            <a:r>
              <a:rPr lang="en-GB" dirty="0"/>
              <a:t>E.g. Don’t run all your time out without attempting the final question (which is worth </a:t>
            </a:r>
            <a:r>
              <a:rPr lang="en-GB" b="1" dirty="0"/>
              <a:t>30 marks</a:t>
            </a:r>
            <a:r>
              <a:rPr lang="en-GB" dirty="0"/>
              <a:t>).</a:t>
            </a:r>
          </a:p>
          <a:p>
            <a:r>
              <a:rPr lang="en-GB" sz="2800" dirty="0"/>
              <a:t>Question types will follow the sample exam</a:t>
            </a:r>
          </a:p>
          <a:p>
            <a:r>
              <a:rPr lang="en-GB" sz="2800" dirty="0"/>
              <a:t>Make a plan of attack!</a:t>
            </a:r>
          </a:p>
        </p:txBody>
      </p:sp>
      <p:sp>
        <p:nvSpPr>
          <p:cNvPr id="2" name="Rectangle 1"/>
          <p:cNvSpPr/>
          <p:nvPr/>
        </p:nvSpPr>
        <p:spPr>
          <a:xfrm>
            <a:off x="2169837" y="5363508"/>
            <a:ext cx="5910403" cy="523220"/>
          </a:xfrm>
          <a:prstGeom prst="rect">
            <a:avLst/>
          </a:prstGeom>
        </p:spPr>
        <p:txBody>
          <a:bodyPr wrap="square">
            <a:spAutoFit/>
          </a:bodyPr>
          <a:lstStyle/>
          <a:p>
            <a:pPr algn="ctr"/>
            <a:r>
              <a:rPr lang="en-AU" sz="2800" b="1" dirty="0">
                <a:solidFill>
                  <a:schemeClr val="accent2"/>
                </a:solidFill>
              </a:rPr>
              <a:t>100 marks in 130min = 1.3min/mark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General exam hints</a:t>
            </a:r>
            <a:endParaRPr lang="en-GB" dirty="0"/>
          </a:p>
        </p:txBody>
      </p:sp>
      <p:sp>
        <p:nvSpPr>
          <p:cNvPr id="3" name="Content Placeholder 2"/>
          <p:cNvSpPr>
            <a:spLocks noGrp="1"/>
          </p:cNvSpPr>
          <p:nvPr>
            <p:ph idx="1"/>
          </p:nvPr>
        </p:nvSpPr>
        <p:spPr/>
        <p:txBody>
          <a:bodyPr>
            <a:normAutofit fontScale="85000" lnSpcReduction="20000"/>
          </a:bodyPr>
          <a:lstStyle/>
          <a:p>
            <a:r>
              <a:rPr lang="en-AU" dirty="0"/>
              <a:t>Read the questions carefully and make sure you address what is being asked</a:t>
            </a:r>
          </a:p>
          <a:p>
            <a:r>
              <a:rPr lang="en-AU" dirty="0"/>
              <a:t>Don’t give more than what was asked for.  At best, it won’t help you, at worst, it will harm your mark. If you ramble and add things that are wrong, it can make you lose marks.</a:t>
            </a:r>
          </a:p>
          <a:p>
            <a:r>
              <a:rPr lang="en-AU" dirty="0"/>
              <a:t>When asked to represent an argument, present it as it was written (don’t include assumptions unless specified by the question)</a:t>
            </a:r>
          </a:p>
          <a:p>
            <a:r>
              <a:rPr lang="en-GB" dirty="0"/>
              <a:t>If you find yourself spending too long on one question, skip over it and come back to it later. Don’t miss high value questions because you spend too much time on low value questions!</a:t>
            </a:r>
          </a:p>
          <a:p>
            <a:r>
              <a:rPr lang="en-AU" b="1" dirty="0"/>
              <a:t>REMEMBER!</a:t>
            </a:r>
            <a:r>
              <a:rPr lang="en-AU" dirty="0"/>
              <a:t> If a question asks you to “evaluate and explain” why an argument doesn’t succeed, it is not sufficient to simply say ‘the conclusion is false and here’s my citation’. We want to see whether you understand where the argument makes mistakes.</a:t>
            </a:r>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Exam Structure</a:t>
            </a:r>
          </a:p>
        </p:txBody>
      </p:sp>
      <p:sp>
        <p:nvSpPr>
          <p:cNvPr id="3" name="Content Placeholder 2"/>
          <p:cNvSpPr>
            <a:spLocks noGrp="1"/>
          </p:cNvSpPr>
          <p:nvPr>
            <p:ph idx="1"/>
          </p:nvPr>
        </p:nvSpPr>
        <p:spPr>
          <a:xfrm>
            <a:off x="1305415" y="2030830"/>
            <a:ext cx="8741664" cy="3863424"/>
          </a:xfrm>
        </p:spPr>
        <p:txBody>
          <a:bodyPr>
            <a:normAutofit fontScale="62500" lnSpcReduction="20000"/>
          </a:bodyPr>
          <a:lstStyle/>
          <a:p>
            <a:pPr marL="0" indent="0">
              <a:lnSpc>
                <a:spcPct val="170000"/>
              </a:lnSpc>
              <a:spcBef>
                <a:spcPts val="0"/>
              </a:spcBef>
              <a:buNone/>
            </a:pPr>
            <a:r>
              <a:rPr lang="en-US" dirty="0"/>
              <a:t>Q1. Represent a </a:t>
            </a:r>
            <a:r>
              <a:rPr lang="en-US" b="1" dirty="0"/>
              <a:t>complex</a:t>
            </a:r>
            <a:r>
              <a:rPr lang="en-US" dirty="0"/>
              <a:t> argument in </a:t>
            </a:r>
            <a:r>
              <a:rPr lang="en-US" b="1" dirty="0"/>
              <a:t>standard form</a:t>
            </a:r>
            <a:r>
              <a:rPr lang="en-US" dirty="0"/>
              <a:t>, with an </a:t>
            </a:r>
            <a:r>
              <a:rPr lang="en-US" b="1" dirty="0"/>
              <a:t>argument map </a:t>
            </a:r>
            <a:r>
              <a:rPr lang="en-US" dirty="0"/>
              <a:t>diagram.</a:t>
            </a:r>
          </a:p>
          <a:p>
            <a:pPr marL="0" indent="0">
              <a:lnSpc>
                <a:spcPct val="170000"/>
              </a:lnSpc>
              <a:spcBef>
                <a:spcPts val="0"/>
              </a:spcBef>
              <a:buNone/>
            </a:pPr>
            <a:r>
              <a:rPr lang="en-US" dirty="0"/>
              <a:t>Q2. Determine whether a number of simple arguments are </a:t>
            </a:r>
            <a:r>
              <a:rPr lang="en-US" b="1" dirty="0"/>
              <a:t>deductively </a:t>
            </a:r>
            <a:r>
              <a:rPr lang="en-US" dirty="0"/>
              <a:t>valid or invalid. </a:t>
            </a:r>
          </a:p>
          <a:p>
            <a:pPr marL="0" indent="0">
              <a:lnSpc>
                <a:spcPct val="170000"/>
              </a:lnSpc>
              <a:spcBef>
                <a:spcPts val="0"/>
              </a:spcBef>
              <a:buNone/>
            </a:pPr>
            <a:r>
              <a:rPr lang="en-US" dirty="0"/>
              <a:t>Q3. Put an argument into </a:t>
            </a:r>
            <a:r>
              <a:rPr lang="en-US" b="1" dirty="0"/>
              <a:t>standard form</a:t>
            </a:r>
            <a:r>
              <a:rPr lang="en-US" dirty="0"/>
              <a:t> and identify at least one </a:t>
            </a:r>
            <a:r>
              <a:rPr lang="en-US" b="1" dirty="0"/>
              <a:t>unstated premise </a:t>
            </a:r>
          </a:p>
          <a:p>
            <a:pPr marL="0" indent="0">
              <a:lnSpc>
                <a:spcPct val="170000"/>
              </a:lnSpc>
              <a:spcBef>
                <a:spcPts val="0"/>
              </a:spcBef>
              <a:buNone/>
            </a:pPr>
            <a:r>
              <a:rPr lang="en-US" dirty="0"/>
              <a:t>Q4. Evaluate an </a:t>
            </a:r>
            <a:r>
              <a:rPr lang="en-US" b="1" dirty="0"/>
              <a:t>appeal to authority</a:t>
            </a:r>
            <a:r>
              <a:rPr lang="en-US" dirty="0"/>
              <a:t>.</a:t>
            </a:r>
          </a:p>
          <a:p>
            <a:pPr marL="0" indent="0">
              <a:lnSpc>
                <a:spcPct val="170000"/>
              </a:lnSpc>
              <a:spcBef>
                <a:spcPts val="0"/>
              </a:spcBef>
              <a:buNone/>
            </a:pPr>
            <a:r>
              <a:rPr lang="en-US" dirty="0"/>
              <a:t>Q5. Evaluate an argument involving an </a:t>
            </a:r>
            <a:r>
              <a:rPr lang="en-US" b="1" dirty="0"/>
              <a:t>inference from a sample</a:t>
            </a:r>
            <a:r>
              <a:rPr lang="en-US" dirty="0"/>
              <a:t>.</a:t>
            </a:r>
          </a:p>
          <a:p>
            <a:pPr marL="0" indent="0">
              <a:lnSpc>
                <a:spcPct val="170000"/>
              </a:lnSpc>
              <a:spcBef>
                <a:spcPts val="0"/>
              </a:spcBef>
              <a:buNone/>
            </a:pPr>
            <a:r>
              <a:rPr lang="en-US" dirty="0"/>
              <a:t>Q6. Evaluate an argument for a </a:t>
            </a:r>
            <a:r>
              <a:rPr lang="en-US" b="1" dirty="0"/>
              <a:t>causal claim</a:t>
            </a:r>
            <a:r>
              <a:rPr lang="en-US" dirty="0"/>
              <a:t>.</a:t>
            </a:r>
          </a:p>
          <a:p>
            <a:pPr marL="0" indent="0">
              <a:lnSpc>
                <a:spcPct val="170000"/>
              </a:lnSpc>
              <a:spcBef>
                <a:spcPts val="0"/>
              </a:spcBef>
              <a:buNone/>
            </a:pPr>
            <a:r>
              <a:rPr lang="en-US" dirty="0"/>
              <a:t>Q7. </a:t>
            </a:r>
            <a:r>
              <a:rPr lang="en-US" b="1" dirty="0"/>
              <a:t>Evaluate </a:t>
            </a:r>
            <a:r>
              <a:rPr lang="en-US" dirty="0"/>
              <a:t>a </a:t>
            </a:r>
            <a:r>
              <a:rPr lang="en-US" b="1" dirty="0"/>
              <a:t>complex</a:t>
            </a:r>
            <a:r>
              <a:rPr lang="en-US" dirty="0"/>
              <a:t> argument.</a:t>
            </a:r>
          </a:p>
          <a:p>
            <a:pPr marL="0" indent="0">
              <a:lnSpc>
                <a:spcPct val="170000"/>
              </a:lnSpc>
              <a:buNone/>
            </a:pP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720" y="656243"/>
            <a:ext cx="9515388" cy="1842127"/>
          </a:xfrm>
        </p:spPr>
        <p:txBody>
          <a:bodyPr>
            <a:normAutofit fontScale="90000"/>
          </a:bodyPr>
          <a:lstStyle/>
          <a:p>
            <a:r>
              <a:rPr lang="en-US" b="1" dirty="0">
                <a:solidFill>
                  <a:schemeClr val="accent3"/>
                </a:solidFill>
              </a:rPr>
              <a:t>Q1. </a:t>
            </a:r>
            <a:r>
              <a:rPr lang="en-US" dirty="0"/>
              <a:t>Represent a </a:t>
            </a:r>
            <a:r>
              <a:rPr lang="en-US" b="1" dirty="0"/>
              <a:t>complex</a:t>
            </a:r>
            <a:r>
              <a:rPr lang="en-US" dirty="0"/>
              <a:t> argument in </a:t>
            </a:r>
            <a:r>
              <a:rPr lang="en-US" b="1" dirty="0"/>
              <a:t>standard form</a:t>
            </a:r>
            <a:r>
              <a:rPr lang="en-US" dirty="0"/>
              <a:t>, with an </a:t>
            </a:r>
            <a:r>
              <a:rPr lang="en-US" b="1" dirty="0"/>
              <a:t>argument map </a:t>
            </a:r>
            <a:r>
              <a:rPr lang="en-US" dirty="0"/>
              <a:t>diagram.</a:t>
            </a:r>
            <a:endParaRPr lang="en-GB" dirty="0"/>
          </a:p>
        </p:txBody>
      </p:sp>
      <p:sp>
        <p:nvSpPr>
          <p:cNvPr id="3" name="Content Placeholder 2"/>
          <p:cNvSpPr>
            <a:spLocks noGrp="1"/>
          </p:cNvSpPr>
          <p:nvPr>
            <p:ph idx="1"/>
          </p:nvPr>
        </p:nvSpPr>
        <p:spPr>
          <a:xfrm>
            <a:off x="1105720" y="2968784"/>
            <a:ext cx="7729728" cy="3373650"/>
          </a:xfrm>
        </p:spPr>
        <p:txBody>
          <a:bodyPr>
            <a:normAutofit lnSpcReduction="10000"/>
          </a:bodyPr>
          <a:lstStyle/>
          <a:p>
            <a:r>
              <a:rPr lang="en-AU" sz="2400" dirty="0"/>
              <a:t>Similar to </a:t>
            </a:r>
            <a:r>
              <a:rPr lang="en-AU" sz="2400" b="1" dirty="0"/>
              <a:t>AT3 Q1</a:t>
            </a:r>
          </a:p>
          <a:p>
            <a:r>
              <a:rPr lang="en-AU" sz="2400" dirty="0"/>
              <a:t>Be prepared for sub-arguments and/or a mixture of dependent and independent premises</a:t>
            </a:r>
            <a:endParaRPr lang="en-GB" sz="2400" dirty="0"/>
          </a:p>
          <a:p>
            <a:r>
              <a:rPr lang="en-AU" sz="2400" dirty="0"/>
              <a:t>Don’t waste time on the argument map. Either draw it on paper, take a photo and upload, or hand draw in Paint.  As long as it’s legible, it doesn’t need to be pretty</a:t>
            </a:r>
          </a:p>
          <a:p>
            <a:r>
              <a:rPr lang="en-AU" sz="2400" dirty="0"/>
              <a:t>Make sure the structure of your standard form reflects the structure of the argument map</a:t>
            </a:r>
          </a:p>
        </p:txBody>
      </p:sp>
      <p:sp>
        <p:nvSpPr>
          <p:cNvPr id="7" name="Star: 10 Points 6"/>
          <p:cNvSpPr/>
          <p:nvPr/>
        </p:nvSpPr>
        <p:spPr>
          <a:xfrm>
            <a:off x="8980678" y="1964793"/>
            <a:ext cx="1573828" cy="1389113"/>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20 MARKS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433" y="696203"/>
            <a:ext cx="9692640" cy="1325562"/>
          </a:xfrm>
        </p:spPr>
        <p:txBody>
          <a:bodyPr>
            <a:normAutofit fontScale="90000"/>
          </a:bodyPr>
          <a:lstStyle/>
          <a:p>
            <a:r>
              <a:rPr lang="en-US" b="1" dirty="0">
                <a:solidFill>
                  <a:schemeClr val="accent3"/>
                </a:solidFill>
              </a:rPr>
              <a:t>Q2. </a:t>
            </a:r>
            <a:r>
              <a:rPr lang="en-US" dirty="0"/>
              <a:t>Determine whether a number of simple arguments are deductively </a:t>
            </a:r>
            <a:r>
              <a:rPr lang="en-US" b="1" dirty="0"/>
              <a:t>valid</a:t>
            </a:r>
            <a:r>
              <a:rPr lang="en-US" dirty="0"/>
              <a:t> or invalid. </a:t>
            </a:r>
            <a:endParaRPr lang="en-GB" dirty="0"/>
          </a:p>
        </p:txBody>
      </p:sp>
      <p:sp>
        <p:nvSpPr>
          <p:cNvPr id="3" name="Content Placeholder 2"/>
          <p:cNvSpPr>
            <a:spLocks noGrp="1"/>
          </p:cNvSpPr>
          <p:nvPr>
            <p:ph idx="1"/>
          </p:nvPr>
        </p:nvSpPr>
        <p:spPr>
          <a:xfrm>
            <a:off x="1029640" y="2424035"/>
            <a:ext cx="5614092" cy="3821122"/>
          </a:xfrm>
        </p:spPr>
        <p:txBody>
          <a:bodyPr>
            <a:normAutofit/>
          </a:bodyPr>
          <a:lstStyle/>
          <a:p>
            <a:r>
              <a:rPr lang="en-AU" sz="2000" dirty="0"/>
              <a:t>Similar to AT1 and AT2</a:t>
            </a:r>
          </a:p>
          <a:p>
            <a:r>
              <a:rPr lang="en-AU" sz="2000" dirty="0"/>
              <a:t>If you said </a:t>
            </a:r>
            <a:r>
              <a:rPr lang="en-AU" sz="2000" b="1" dirty="0"/>
              <a:t>valid</a:t>
            </a:r>
            <a:r>
              <a:rPr lang="en-AU" sz="2000" dirty="0"/>
              <a:t>, put it in </a:t>
            </a:r>
            <a:r>
              <a:rPr lang="en-AU" sz="2000" b="1" dirty="0"/>
              <a:t>generalized form</a:t>
            </a:r>
          </a:p>
          <a:p>
            <a:pPr lvl="1"/>
            <a:r>
              <a:rPr lang="en-AU" sz="1800" dirty="0"/>
              <a:t>Make sure that when you read it back, it makes sense</a:t>
            </a:r>
            <a:endParaRPr lang="en-AU" sz="2000" dirty="0"/>
          </a:p>
          <a:p>
            <a:r>
              <a:rPr lang="en-AU" sz="2000" dirty="0"/>
              <a:t>If you said it was </a:t>
            </a:r>
            <a:r>
              <a:rPr lang="en-AU" sz="2000" b="1" dirty="0"/>
              <a:t>invalid</a:t>
            </a:r>
            <a:r>
              <a:rPr lang="en-AU" sz="2000" dirty="0"/>
              <a:t>, </a:t>
            </a:r>
            <a:r>
              <a:rPr lang="en-AU" sz="2000" b="1" dirty="0"/>
              <a:t>show how </a:t>
            </a:r>
            <a:r>
              <a:rPr lang="en-AU" sz="2000" dirty="0"/>
              <a:t>– give an example using the same form which has all true premises and a false conclusion, or highlight something missed by the argument</a:t>
            </a:r>
          </a:p>
        </p:txBody>
      </p:sp>
      <p:cxnSp>
        <p:nvCxnSpPr>
          <p:cNvPr id="6" name="Straight Arrow Connector 5"/>
          <p:cNvCxnSpPr>
            <a:stCxn id="4" idx="2"/>
          </p:cNvCxnSpPr>
          <p:nvPr/>
        </p:nvCxnSpPr>
        <p:spPr>
          <a:xfrm flipH="1">
            <a:off x="8307421" y="3085983"/>
            <a:ext cx="1065049" cy="11624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4" idx="2"/>
          </p:cNvCxnSpPr>
          <p:nvPr/>
        </p:nvCxnSpPr>
        <p:spPr>
          <a:xfrm>
            <a:off x="9372470" y="3085983"/>
            <a:ext cx="1065309" cy="11721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18929405">
            <a:off x="8172911" y="3437761"/>
            <a:ext cx="917872" cy="369332"/>
          </a:xfrm>
          <a:prstGeom prst="rect">
            <a:avLst/>
          </a:prstGeom>
          <a:noFill/>
        </p:spPr>
        <p:txBody>
          <a:bodyPr wrap="square" rtlCol="0">
            <a:spAutoFit/>
          </a:bodyPr>
          <a:lstStyle/>
          <a:p>
            <a:r>
              <a:rPr lang="en-AU" b="1" dirty="0">
                <a:solidFill>
                  <a:schemeClr val="accent6"/>
                </a:solidFill>
              </a:rPr>
              <a:t>Valid</a:t>
            </a:r>
          </a:p>
        </p:txBody>
      </p:sp>
      <p:sp>
        <p:nvSpPr>
          <p:cNvPr id="10" name="TextBox 9"/>
          <p:cNvSpPr txBox="1"/>
          <p:nvPr/>
        </p:nvSpPr>
        <p:spPr>
          <a:xfrm rot="2936917">
            <a:off x="9565704" y="3465566"/>
            <a:ext cx="1006316" cy="369332"/>
          </a:xfrm>
          <a:prstGeom prst="rect">
            <a:avLst/>
          </a:prstGeom>
          <a:noFill/>
        </p:spPr>
        <p:txBody>
          <a:bodyPr wrap="square" rtlCol="0">
            <a:spAutoFit/>
          </a:bodyPr>
          <a:lstStyle/>
          <a:p>
            <a:r>
              <a:rPr lang="en-AU" dirty="0">
                <a:solidFill>
                  <a:schemeClr val="accent2"/>
                </a:solidFill>
              </a:rPr>
              <a:t>Invalid</a:t>
            </a:r>
          </a:p>
        </p:txBody>
      </p:sp>
      <p:sp>
        <p:nvSpPr>
          <p:cNvPr id="11" name="Rectangle 10"/>
          <p:cNvSpPr/>
          <p:nvPr/>
        </p:nvSpPr>
        <p:spPr>
          <a:xfrm>
            <a:off x="7582840" y="4258166"/>
            <a:ext cx="1449162" cy="104086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b="1" dirty="0">
                <a:solidFill>
                  <a:schemeClr val="accent6"/>
                </a:solidFill>
              </a:rPr>
              <a:t>Generalised form</a:t>
            </a:r>
          </a:p>
        </p:txBody>
      </p:sp>
      <p:sp>
        <p:nvSpPr>
          <p:cNvPr id="12" name="Rectangle 11"/>
          <p:cNvSpPr/>
          <p:nvPr/>
        </p:nvSpPr>
        <p:spPr>
          <a:xfrm>
            <a:off x="9599159" y="4274379"/>
            <a:ext cx="1563201" cy="104086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dirty="0">
                <a:solidFill>
                  <a:schemeClr val="accent2"/>
                </a:solidFill>
              </a:rPr>
              <a:t>Explain why</a:t>
            </a:r>
          </a:p>
        </p:txBody>
      </p:sp>
      <p:sp>
        <p:nvSpPr>
          <p:cNvPr id="4" name="Rectangle 3"/>
          <p:cNvSpPr/>
          <p:nvPr/>
        </p:nvSpPr>
        <p:spPr>
          <a:xfrm>
            <a:off x="8647889" y="2045123"/>
            <a:ext cx="1449162" cy="10408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dirty="0"/>
              <a:t>Valid or Invalid?</a:t>
            </a:r>
          </a:p>
        </p:txBody>
      </p:sp>
      <p:sp>
        <p:nvSpPr>
          <p:cNvPr id="13" name="Star: 10 Points 12"/>
          <p:cNvSpPr/>
          <p:nvPr/>
        </p:nvSpPr>
        <p:spPr>
          <a:xfrm>
            <a:off x="6229609" y="2021765"/>
            <a:ext cx="1573828" cy="1389113"/>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3 x 5 MARKS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433" y="696203"/>
            <a:ext cx="9692640" cy="1325562"/>
          </a:xfrm>
        </p:spPr>
        <p:txBody>
          <a:bodyPr>
            <a:normAutofit fontScale="90000"/>
          </a:bodyPr>
          <a:lstStyle/>
          <a:p>
            <a:r>
              <a:rPr lang="en-US" b="1" dirty="0">
                <a:solidFill>
                  <a:schemeClr val="accent3"/>
                </a:solidFill>
              </a:rPr>
              <a:t>Q2. </a:t>
            </a:r>
            <a:r>
              <a:rPr lang="en-US" dirty="0"/>
              <a:t>Determine whether a number of simple arguments are deductively </a:t>
            </a:r>
            <a:r>
              <a:rPr lang="en-US" b="1" dirty="0"/>
              <a:t>valid</a:t>
            </a:r>
            <a:r>
              <a:rPr lang="en-US" dirty="0"/>
              <a:t> or invalid. </a:t>
            </a:r>
            <a:endParaRPr lang="en-GB" dirty="0"/>
          </a:p>
        </p:txBody>
      </p:sp>
      <p:sp>
        <p:nvSpPr>
          <p:cNvPr id="3" name="Content Placeholder 2"/>
          <p:cNvSpPr>
            <a:spLocks noGrp="1"/>
          </p:cNvSpPr>
          <p:nvPr>
            <p:ph idx="1"/>
          </p:nvPr>
        </p:nvSpPr>
        <p:spPr>
          <a:xfrm>
            <a:off x="1029640" y="2424035"/>
            <a:ext cx="5614092" cy="3821122"/>
          </a:xfrm>
        </p:spPr>
        <p:txBody>
          <a:bodyPr>
            <a:normAutofit/>
          </a:bodyPr>
          <a:lstStyle/>
          <a:p>
            <a:r>
              <a:rPr lang="en-AU" dirty="0"/>
              <a:t>Remember: </a:t>
            </a:r>
            <a:r>
              <a:rPr lang="en-AU" b="1" dirty="0"/>
              <a:t>VALIDITY is not concerned with the </a:t>
            </a:r>
            <a:r>
              <a:rPr lang="en-AU" b="1" u="sng" dirty="0"/>
              <a:t>actual</a:t>
            </a:r>
            <a:r>
              <a:rPr lang="en-AU" b="1" dirty="0"/>
              <a:t> truth of the premises</a:t>
            </a:r>
          </a:p>
          <a:p>
            <a:r>
              <a:rPr lang="en-AU" dirty="0"/>
              <a:t>Look back over your results for previous assessment tasks, and if you made any mistakes, make sure you understand what you need to do now</a:t>
            </a:r>
          </a:p>
          <a:p>
            <a:r>
              <a:rPr lang="en-AU" dirty="0"/>
              <a:t>Be prepared for tricky wording </a:t>
            </a:r>
          </a:p>
          <a:p>
            <a:endParaRPr lang="en-AU" sz="1800" dirty="0"/>
          </a:p>
        </p:txBody>
      </p:sp>
      <p:cxnSp>
        <p:nvCxnSpPr>
          <p:cNvPr id="4" name="Straight Arrow Connector 3">
            <a:extLst>
              <a:ext uri="{FF2B5EF4-FFF2-40B4-BE49-F238E27FC236}">
                <a16:creationId xmlns:a16="http://schemas.microsoft.com/office/drawing/2014/main" id="{EAFE1828-E922-F926-F489-B9E33EDF11F5}"/>
              </a:ext>
            </a:extLst>
          </p:cNvPr>
          <p:cNvCxnSpPr>
            <a:stCxn id="10" idx="2"/>
          </p:cNvCxnSpPr>
          <p:nvPr/>
        </p:nvCxnSpPr>
        <p:spPr>
          <a:xfrm flipH="1">
            <a:off x="8307421" y="3085983"/>
            <a:ext cx="1065049" cy="11624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A27AA77D-CE33-DDB3-884C-8B4C854DF6EC}"/>
              </a:ext>
            </a:extLst>
          </p:cNvPr>
          <p:cNvCxnSpPr>
            <a:stCxn id="10" idx="2"/>
          </p:cNvCxnSpPr>
          <p:nvPr/>
        </p:nvCxnSpPr>
        <p:spPr>
          <a:xfrm>
            <a:off x="9372470" y="3085983"/>
            <a:ext cx="1065309" cy="11721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E459A6B-6E71-59E7-B755-ADDCAD15746B}"/>
              </a:ext>
            </a:extLst>
          </p:cNvPr>
          <p:cNvSpPr txBox="1"/>
          <p:nvPr/>
        </p:nvSpPr>
        <p:spPr>
          <a:xfrm rot="18929405">
            <a:off x="8172911" y="3437761"/>
            <a:ext cx="917872" cy="369332"/>
          </a:xfrm>
          <a:prstGeom prst="rect">
            <a:avLst/>
          </a:prstGeom>
          <a:noFill/>
        </p:spPr>
        <p:txBody>
          <a:bodyPr wrap="square" rtlCol="0">
            <a:spAutoFit/>
          </a:bodyPr>
          <a:lstStyle/>
          <a:p>
            <a:r>
              <a:rPr lang="en-AU" b="1" dirty="0">
                <a:solidFill>
                  <a:schemeClr val="accent6"/>
                </a:solidFill>
              </a:rPr>
              <a:t>Valid</a:t>
            </a:r>
          </a:p>
        </p:txBody>
      </p:sp>
      <p:sp>
        <p:nvSpPr>
          <p:cNvPr id="7" name="TextBox 6">
            <a:extLst>
              <a:ext uri="{FF2B5EF4-FFF2-40B4-BE49-F238E27FC236}">
                <a16:creationId xmlns:a16="http://schemas.microsoft.com/office/drawing/2014/main" id="{EB611EC9-6A68-DB3B-4DCE-C112D8000F92}"/>
              </a:ext>
            </a:extLst>
          </p:cNvPr>
          <p:cNvSpPr txBox="1"/>
          <p:nvPr/>
        </p:nvSpPr>
        <p:spPr>
          <a:xfrm rot="2936917">
            <a:off x="9565704" y="3465566"/>
            <a:ext cx="1006316" cy="369332"/>
          </a:xfrm>
          <a:prstGeom prst="rect">
            <a:avLst/>
          </a:prstGeom>
          <a:noFill/>
        </p:spPr>
        <p:txBody>
          <a:bodyPr wrap="square" rtlCol="0">
            <a:spAutoFit/>
          </a:bodyPr>
          <a:lstStyle/>
          <a:p>
            <a:r>
              <a:rPr lang="en-AU" dirty="0">
                <a:solidFill>
                  <a:schemeClr val="accent2"/>
                </a:solidFill>
              </a:rPr>
              <a:t>Invalid</a:t>
            </a:r>
          </a:p>
        </p:txBody>
      </p:sp>
      <p:sp>
        <p:nvSpPr>
          <p:cNvPr id="8" name="Rectangle 7">
            <a:extLst>
              <a:ext uri="{FF2B5EF4-FFF2-40B4-BE49-F238E27FC236}">
                <a16:creationId xmlns:a16="http://schemas.microsoft.com/office/drawing/2014/main" id="{D555ED04-3924-A20E-4A9D-7C8E1CB30987}"/>
              </a:ext>
            </a:extLst>
          </p:cNvPr>
          <p:cNvSpPr/>
          <p:nvPr/>
        </p:nvSpPr>
        <p:spPr>
          <a:xfrm>
            <a:off x="7582840" y="4258166"/>
            <a:ext cx="1449162" cy="104086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b="1" dirty="0">
                <a:solidFill>
                  <a:schemeClr val="accent6"/>
                </a:solidFill>
              </a:rPr>
              <a:t>Generalised form</a:t>
            </a:r>
          </a:p>
        </p:txBody>
      </p:sp>
      <p:sp>
        <p:nvSpPr>
          <p:cNvPr id="9" name="Rectangle 8">
            <a:extLst>
              <a:ext uri="{FF2B5EF4-FFF2-40B4-BE49-F238E27FC236}">
                <a16:creationId xmlns:a16="http://schemas.microsoft.com/office/drawing/2014/main" id="{A62D3C90-D0C8-897F-A334-192FCF09212A}"/>
              </a:ext>
            </a:extLst>
          </p:cNvPr>
          <p:cNvSpPr/>
          <p:nvPr/>
        </p:nvSpPr>
        <p:spPr>
          <a:xfrm>
            <a:off x="9599159" y="4274379"/>
            <a:ext cx="1563201" cy="104086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dirty="0">
                <a:solidFill>
                  <a:schemeClr val="accent2"/>
                </a:solidFill>
              </a:rPr>
              <a:t>Explain why</a:t>
            </a:r>
          </a:p>
        </p:txBody>
      </p:sp>
      <p:sp>
        <p:nvSpPr>
          <p:cNvPr id="10" name="Rectangle 9">
            <a:extLst>
              <a:ext uri="{FF2B5EF4-FFF2-40B4-BE49-F238E27FC236}">
                <a16:creationId xmlns:a16="http://schemas.microsoft.com/office/drawing/2014/main" id="{8D6D372B-76C0-C687-BE62-276C883314EC}"/>
              </a:ext>
            </a:extLst>
          </p:cNvPr>
          <p:cNvSpPr/>
          <p:nvPr/>
        </p:nvSpPr>
        <p:spPr>
          <a:xfrm>
            <a:off x="8647889" y="2045123"/>
            <a:ext cx="1449162" cy="10408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dirty="0"/>
              <a:t>Valid or Invalid?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59"/>
            <a:ext cx="9692640" cy="2009795"/>
          </a:xfrm>
        </p:spPr>
        <p:txBody>
          <a:bodyPr>
            <a:normAutofit/>
          </a:bodyPr>
          <a:lstStyle/>
          <a:p>
            <a:r>
              <a:rPr lang="en-US" b="1" dirty="0">
                <a:solidFill>
                  <a:schemeClr val="accent3"/>
                </a:solidFill>
              </a:rPr>
              <a:t>Q3. </a:t>
            </a:r>
            <a:r>
              <a:rPr lang="en-US" dirty="0"/>
              <a:t>Put an argument into </a:t>
            </a:r>
            <a:r>
              <a:rPr lang="en-US" b="1" dirty="0"/>
              <a:t>standard form</a:t>
            </a:r>
            <a:r>
              <a:rPr lang="en-US" dirty="0"/>
              <a:t> and identify at least one </a:t>
            </a:r>
            <a:r>
              <a:rPr lang="en-US" b="1" dirty="0"/>
              <a:t>unstated premise</a:t>
            </a:r>
            <a:endParaRPr lang="en-GB" dirty="0"/>
          </a:p>
        </p:txBody>
      </p:sp>
      <p:sp>
        <p:nvSpPr>
          <p:cNvPr id="3" name="Content Placeholder 2"/>
          <p:cNvSpPr>
            <a:spLocks noGrp="1"/>
          </p:cNvSpPr>
          <p:nvPr>
            <p:ph idx="1"/>
          </p:nvPr>
        </p:nvSpPr>
        <p:spPr>
          <a:xfrm>
            <a:off x="1261872" y="2977022"/>
            <a:ext cx="7324344" cy="3203115"/>
          </a:xfrm>
        </p:spPr>
        <p:txBody>
          <a:bodyPr>
            <a:normAutofit/>
          </a:bodyPr>
          <a:lstStyle/>
          <a:p>
            <a:r>
              <a:rPr lang="en-AU" sz="2400" dirty="0"/>
              <a:t>Include assumptions </a:t>
            </a:r>
            <a:r>
              <a:rPr lang="en-AU" sz="2400" dirty="0">
                <a:solidFill>
                  <a:srgbClr val="FF0000"/>
                </a:solidFill>
              </a:rPr>
              <a:t>in the standard form </a:t>
            </a:r>
            <a:r>
              <a:rPr lang="en-AU" sz="2400" dirty="0"/>
              <a:t>as </a:t>
            </a:r>
          </a:p>
          <a:p>
            <a:pPr marL="274320" lvl="1" indent="0">
              <a:buNone/>
            </a:pPr>
            <a:r>
              <a:rPr lang="en-AU" sz="2200" dirty="0"/>
              <a:t>“A_</a:t>
            </a:r>
            <a:r>
              <a:rPr lang="en-AU" sz="2200" i="1" dirty="0"/>
              <a:t>”</a:t>
            </a:r>
            <a:r>
              <a:rPr lang="en-AU" sz="2200" dirty="0"/>
              <a:t>, where “_” is the next premise number</a:t>
            </a:r>
          </a:p>
        </p:txBody>
      </p:sp>
      <p:sp>
        <p:nvSpPr>
          <p:cNvPr id="4" name="Star: 10 Points 3"/>
          <p:cNvSpPr/>
          <p:nvPr/>
        </p:nvSpPr>
        <p:spPr>
          <a:xfrm>
            <a:off x="8379069" y="1996670"/>
            <a:ext cx="1478163" cy="1359237"/>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5</a:t>
            </a:r>
          </a:p>
          <a:p>
            <a:pPr algn="ctr"/>
            <a:r>
              <a:rPr lang="en-AU" dirty="0"/>
              <a:t>MARKS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3"/>
                </a:solidFill>
              </a:rPr>
              <a:t>Q4. </a:t>
            </a:r>
            <a:r>
              <a:rPr lang="en-US" dirty="0"/>
              <a:t>Evaluate an </a:t>
            </a:r>
            <a:r>
              <a:rPr lang="en-US" b="1" dirty="0"/>
              <a:t>appeal to authority</a:t>
            </a:r>
            <a:r>
              <a:rPr lang="en-US" dirty="0"/>
              <a:t>.</a:t>
            </a:r>
            <a:endParaRPr lang="en-AU" dirty="0"/>
          </a:p>
        </p:txBody>
      </p:sp>
      <p:sp>
        <p:nvSpPr>
          <p:cNvPr id="3" name="Content Placeholder 2"/>
          <p:cNvSpPr>
            <a:spLocks noGrp="1"/>
          </p:cNvSpPr>
          <p:nvPr>
            <p:ph idx="1"/>
          </p:nvPr>
        </p:nvSpPr>
        <p:spPr>
          <a:xfrm>
            <a:off x="1261872" y="1828800"/>
            <a:ext cx="8595360" cy="4351337"/>
          </a:xfrm>
        </p:spPr>
        <p:txBody>
          <a:bodyPr>
            <a:normAutofit/>
          </a:bodyPr>
          <a:lstStyle/>
          <a:p>
            <a:r>
              <a:rPr lang="en-AU" sz="2000" b="1" dirty="0"/>
              <a:t>What claim </a:t>
            </a:r>
            <a:r>
              <a:rPr lang="en-AU" sz="2000" dirty="0"/>
              <a:t>is their ‘authority’ being used to support?</a:t>
            </a:r>
          </a:p>
          <a:p>
            <a:r>
              <a:rPr lang="en-AU" sz="2000" dirty="0"/>
              <a:t>Are they a reliable authority </a:t>
            </a:r>
            <a:r>
              <a:rPr lang="en-AU" sz="2000" b="1" dirty="0"/>
              <a:t>with respect to that claim</a:t>
            </a:r>
            <a:r>
              <a:rPr lang="en-AU" sz="2000" dirty="0"/>
              <a:t>?</a:t>
            </a:r>
          </a:p>
          <a:p>
            <a:r>
              <a:rPr lang="en-AU" sz="2000" dirty="0"/>
              <a:t>Remember the considerations about credibility: </a:t>
            </a:r>
          </a:p>
          <a:p>
            <a:pPr lvl="1"/>
            <a:r>
              <a:rPr lang="en-AU" sz="1800" i="1" dirty="0"/>
              <a:t>position to know? </a:t>
            </a:r>
            <a:endParaRPr lang="en-AU" sz="1800" dirty="0"/>
          </a:p>
          <a:p>
            <a:pPr lvl="1"/>
            <a:r>
              <a:rPr lang="en-AU" sz="1800" i="1" dirty="0"/>
              <a:t>reason to lie?</a:t>
            </a:r>
          </a:p>
          <a:p>
            <a:r>
              <a:rPr lang="en-AU" sz="2000" dirty="0"/>
              <a:t>Don’t spend all your time looking for corroborating evidence.</a:t>
            </a:r>
          </a:p>
        </p:txBody>
      </p:sp>
      <p:sp>
        <p:nvSpPr>
          <p:cNvPr id="4" name="Star: 10 Points 3"/>
          <p:cNvSpPr/>
          <p:nvPr/>
        </p:nvSpPr>
        <p:spPr>
          <a:xfrm>
            <a:off x="9417709" y="1828800"/>
            <a:ext cx="1512419" cy="1389185"/>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10 MARKS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3"/>
                </a:solidFill>
              </a:rPr>
              <a:t>Q5. </a:t>
            </a:r>
            <a:r>
              <a:rPr lang="en-US" dirty="0"/>
              <a:t>Evaluate an argument involving an </a:t>
            </a:r>
            <a:r>
              <a:rPr lang="en-US" b="1" dirty="0"/>
              <a:t>inference from a sample</a:t>
            </a:r>
            <a:r>
              <a:rPr lang="en-US" dirty="0"/>
              <a:t>. </a:t>
            </a:r>
            <a:r>
              <a:rPr lang="en-AU" dirty="0"/>
              <a:t>	</a:t>
            </a:r>
            <a:endParaRPr lang="en-GB" dirty="0"/>
          </a:p>
        </p:txBody>
      </p:sp>
      <p:sp>
        <p:nvSpPr>
          <p:cNvPr id="3" name="Content Placeholder 2"/>
          <p:cNvSpPr>
            <a:spLocks noGrp="1"/>
          </p:cNvSpPr>
          <p:nvPr>
            <p:ph idx="1"/>
          </p:nvPr>
        </p:nvSpPr>
        <p:spPr/>
        <p:txBody>
          <a:bodyPr>
            <a:normAutofit/>
          </a:bodyPr>
          <a:lstStyle/>
          <a:p>
            <a:r>
              <a:rPr lang="en-AU" sz="2000" dirty="0"/>
              <a:t>Similar to </a:t>
            </a:r>
            <a:r>
              <a:rPr lang="en-AU" sz="2000" b="1" dirty="0"/>
              <a:t>AT4 Q1</a:t>
            </a:r>
          </a:p>
          <a:p>
            <a:r>
              <a:rPr lang="en-AU" sz="2000" dirty="0"/>
              <a:t>You’ll have to identify the sample, population and target property</a:t>
            </a:r>
          </a:p>
          <a:p>
            <a:r>
              <a:rPr lang="en-AU" sz="2000" dirty="0"/>
              <a:t>State your position clearly</a:t>
            </a:r>
          </a:p>
          <a:p>
            <a:r>
              <a:rPr lang="en-AU" sz="2000" dirty="0"/>
              <a:t>Two Questions to ask yourself:</a:t>
            </a:r>
          </a:p>
          <a:p>
            <a:pPr lvl="1"/>
            <a:r>
              <a:rPr lang="en-AU" sz="1800" dirty="0"/>
              <a:t>Is the sample representative of the population?</a:t>
            </a:r>
          </a:p>
          <a:p>
            <a:pPr lvl="1"/>
            <a:r>
              <a:rPr lang="en-AU" sz="1800" dirty="0"/>
              <a:t>Was the target property measured in a reliable way?</a:t>
            </a:r>
            <a:endParaRPr lang="en-GB" sz="1800" dirty="0"/>
          </a:p>
        </p:txBody>
      </p:sp>
      <p:sp>
        <p:nvSpPr>
          <p:cNvPr id="4" name="Star: 10 Points 3"/>
          <p:cNvSpPr/>
          <p:nvPr/>
        </p:nvSpPr>
        <p:spPr>
          <a:xfrm>
            <a:off x="9785837" y="1151792"/>
            <a:ext cx="1528249" cy="1403725"/>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10 MARKS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674981" y="2714959"/>
            <a:ext cx="3123523" cy="461665"/>
          </a:xfrm>
          <a:prstGeom prst="rect">
            <a:avLst/>
          </a:prstGeom>
          <a:solidFill>
            <a:schemeClr val="bg1">
              <a:lumMod val="95000"/>
            </a:schemeClr>
          </a:solidFill>
          <a:ln w="38100"/>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AU" sz="2400" dirty="0"/>
              <a:t>Reasoning skills</a:t>
            </a:r>
          </a:p>
        </p:txBody>
      </p:sp>
      <p:sp>
        <p:nvSpPr>
          <p:cNvPr id="10" name="Rectangle 9"/>
          <p:cNvSpPr/>
          <p:nvPr/>
        </p:nvSpPr>
        <p:spPr>
          <a:xfrm>
            <a:off x="2641427" y="6033850"/>
            <a:ext cx="1190625" cy="400110"/>
          </a:xfrm>
          <a:prstGeom prst="rect">
            <a:avLst/>
          </a:prstGeom>
          <a:solidFill>
            <a:schemeClr val="bg1">
              <a:lumMod val="95000"/>
            </a:schemeClr>
          </a:solidFill>
          <a:ln w="38100"/>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AU" sz="2000" dirty="0"/>
              <a:t>Support</a:t>
            </a:r>
          </a:p>
        </p:txBody>
      </p:sp>
      <p:sp>
        <p:nvSpPr>
          <p:cNvPr id="11" name="Rectangle 10"/>
          <p:cNvSpPr/>
          <p:nvPr/>
        </p:nvSpPr>
        <p:spPr>
          <a:xfrm>
            <a:off x="6096000" y="2714958"/>
            <a:ext cx="2943224" cy="461665"/>
          </a:xfrm>
          <a:prstGeom prst="rect">
            <a:avLst/>
          </a:prstGeom>
          <a:solidFill>
            <a:schemeClr val="bg1">
              <a:lumMod val="95000"/>
            </a:schemeClr>
          </a:solidFill>
          <a:ln w="38100"/>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AU" sz="2400" dirty="0"/>
              <a:t>Mindset</a:t>
            </a:r>
          </a:p>
        </p:txBody>
      </p:sp>
      <p:sp>
        <p:nvSpPr>
          <p:cNvPr id="12" name="Rectangle 11"/>
          <p:cNvSpPr/>
          <p:nvPr/>
        </p:nvSpPr>
        <p:spPr>
          <a:xfrm>
            <a:off x="641517" y="4187446"/>
            <a:ext cx="2066925" cy="829945"/>
          </a:xfrm>
          <a:prstGeom prst="rect">
            <a:avLst/>
          </a:prstGeom>
          <a:solidFill>
            <a:schemeClr val="bg1">
              <a:lumMod val="95000"/>
            </a:schemeClr>
          </a:solidFill>
          <a:ln w="38100">
            <a:solidFill>
              <a:schemeClr val="accent1"/>
            </a:solidFill>
          </a:ln>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AU" sz="2400" dirty="0"/>
              <a:t>Representing Arguments</a:t>
            </a:r>
          </a:p>
        </p:txBody>
      </p:sp>
      <p:sp>
        <p:nvSpPr>
          <p:cNvPr id="13" name="Rectangle 12"/>
          <p:cNvSpPr/>
          <p:nvPr/>
        </p:nvSpPr>
        <p:spPr>
          <a:xfrm>
            <a:off x="3765040" y="4187446"/>
            <a:ext cx="2066925" cy="830997"/>
          </a:xfrm>
          <a:prstGeom prst="rect">
            <a:avLst/>
          </a:prstGeom>
          <a:solidFill>
            <a:schemeClr val="bg1">
              <a:lumMod val="95000"/>
            </a:schemeClr>
          </a:solidFill>
          <a:ln w="38100">
            <a:solidFill>
              <a:schemeClr val="accent1"/>
            </a:solid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AU" sz="2400" dirty="0"/>
              <a:t>Evaluating Arguments</a:t>
            </a:r>
          </a:p>
        </p:txBody>
      </p:sp>
      <p:sp>
        <p:nvSpPr>
          <p:cNvPr id="15" name="Rectangle 14"/>
          <p:cNvSpPr/>
          <p:nvPr/>
        </p:nvSpPr>
        <p:spPr>
          <a:xfrm>
            <a:off x="5764950" y="6031557"/>
            <a:ext cx="1190625" cy="400110"/>
          </a:xfrm>
          <a:prstGeom prst="rect">
            <a:avLst/>
          </a:prstGeom>
          <a:solidFill>
            <a:schemeClr val="bg1">
              <a:lumMod val="95000"/>
            </a:schemeClr>
          </a:solidFill>
          <a:ln w="38100"/>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AU" sz="2000" dirty="0"/>
              <a:t>Truth</a:t>
            </a:r>
          </a:p>
        </p:txBody>
      </p:sp>
      <p:cxnSp>
        <p:nvCxnSpPr>
          <p:cNvPr id="17" name="Straight Connector 16"/>
          <p:cNvCxnSpPr>
            <a:stCxn id="9" idx="2"/>
            <a:endCxn id="12" idx="0"/>
          </p:cNvCxnSpPr>
          <p:nvPr/>
        </p:nvCxnSpPr>
        <p:spPr>
          <a:xfrm flipH="1">
            <a:off x="1675278" y="3176624"/>
            <a:ext cx="1562100" cy="101028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2"/>
            <a:endCxn id="13" idx="0"/>
          </p:cNvCxnSpPr>
          <p:nvPr/>
        </p:nvCxnSpPr>
        <p:spPr>
          <a:xfrm>
            <a:off x="3236743" y="3176624"/>
            <a:ext cx="1561760" cy="101082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3" idx="2"/>
          </p:cNvCxnSpPr>
          <p:nvPr/>
        </p:nvCxnSpPr>
        <p:spPr>
          <a:xfrm flipH="1">
            <a:off x="3236741" y="5018443"/>
            <a:ext cx="1561762" cy="101311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3" idx="2"/>
          </p:cNvCxnSpPr>
          <p:nvPr/>
        </p:nvCxnSpPr>
        <p:spPr>
          <a:xfrm>
            <a:off x="4798503" y="5018443"/>
            <a:ext cx="1561760" cy="10131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569438" y="604503"/>
            <a:ext cx="3538537" cy="1077218"/>
          </a:xfrm>
          <a:prstGeom prst="rect">
            <a:avLst/>
          </a:prstGeom>
          <a:solidFill>
            <a:schemeClr val="bg1">
              <a:lumMod val="95000"/>
            </a:schemeClr>
          </a:solidFill>
          <a:ln w="38100"/>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AU" sz="3200" dirty="0"/>
              <a:t>Two skills of good critical thinking</a:t>
            </a:r>
          </a:p>
        </p:txBody>
      </p:sp>
      <p:cxnSp>
        <p:nvCxnSpPr>
          <p:cNvPr id="26" name="Straight Connector 25"/>
          <p:cNvCxnSpPr>
            <a:stCxn id="11" idx="0"/>
            <a:endCxn id="23" idx="2"/>
          </p:cNvCxnSpPr>
          <p:nvPr/>
        </p:nvCxnSpPr>
        <p:spPr>
          <a:xfrm flipH="1" flipV="1">
            <a:off x="5338707" y="1681721"/>
            <a:ext cx="2228905" cy="10332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9" idx="0"/>
            <a:endCxn id="23" idx="2"/>
          </p:cNvCxnSpPr>
          <p:nvPr/>
        </p:nvCxnSpPr>
        <p:spPr>
          <a:xfrm flipV="1">
            <a:off x="3236743" y="1681721"/>
            <a:ext cx="2101964" cy="1033238"/>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par>
                                <p:cTn id="11" presetID="22" presetClass="entr" presetSubtype="1"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up)">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up)">
                                      <p:cBhvr>
                                        <p:cTn id="21" dur="500"/>
                                        <p:tgtEl>
                                          <p:spTgt spid="12"/>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up)">
                                      <p:cBhvr>
                                        <p:cTn id="24" dur="500"/>
                                        <p:tgtEl>
                                          <p:spTgt spid="13"/>
                                        </p:tgtEl>
                                      </p:cBhvr>
                                    </p:animEffect>
                                  </p:childTnLst>
                                </p:cTn>
                              </p:par>
                              <p:par>
                                <p:cTn id="25" presetID="22" presetClass="entr" presetSubtype="1"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up)">
                                      <p:cBhvr>
                                        <p:cTn id="27" dur="500"/>
                                        <p:tgtEl>
                                          <p:spTgt spid="17"/>
                                        </p:tgtEl>
                                      </p:cBhvr>
                                    </p:animEffect>
                                  </p:childTnLst>
                                </p:cTn>
                              </p:par>
                              <p:par>
                                <p:cTn id="28" presetID="22" presetClass="entr" presetSubtype="1"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up)">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up)">
                                      <p:cBhvr>
                                        <p:cTn id="35" dur="500"/>
                                        <p:tgtEl>
                                          <p:spTgt spid="10"/>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par>
                                <p:cTn id="39" presetID="22" presetClass="entr" presetSubtype="1"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up)">
                                      <p:cBhvr>
                                        <p:cTn id="41" dur="500"/>
                                        <p:tgtEl>
                                          <p:spTgt spid="21"/>
                                        </p:tgtEl>
                                      </p:cBhvr>
                                    </p:animEffect>
                                  </p:childTnLst>
                                </p:cTn>
                              </p:par>
                              <p:par>
                                <p:cTn id="42" presetID="22" presetClass="entr" presetSubtype="1" fill="hold"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up)">
                                      <p:cBhvr>
                                        <p:cTn id="4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bldLvl="0" animBg="1"/>
      <p:bldP spid="13" grpId="0" animBg="1"/>
      <p:bldP spid="1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3"/>
                </a:solidFill>
              </a:rPr>
              <a:t>Q6. </a:t>
            </a:r>
            <a:r>
              <a:rPr lang="en-US" dirty="0"/>
              <a:t>Evaluate an argument for a </a:t>
            </a:r>
            <a:r>
              <a:rPr lang="en-US" b="1" dirty="0"/>
              <a:t>causal claim</a:t>
            </a:r>
            <a:r>
              <a:rPr lang="en-US" dirty="0"/>
              <a:t>.</a:t>
            </a:r>
            <a:endParaRPr lang="en-GB" dirty="0"/>
          </a:p>
        </p:txBody>
      </p:sp>
      <p:sp>
        <p:nvSpPr>
          <p:cNvPr id="3" name="Content Placeholder 2"/>
          <p:cNvSpPr>
            <a:spLocks noGrp="1"/>
          </p:cNvSpPr>
          <p:nvPr>
            <p:ph idx="1"/>
          </p:nvPr>
        </p:nvSpPr>
        <p:spPr/>
        <p:txBody>
          <a:bodyPr>
            <a:normAutofit/>
          </a:bodyPr>
          <a:lstStyle/>
          <a:p>
            <a:r>
              <a:rPr lang="en-AU" sz="2000" dirty="0"/>
              <a:t>Similar to </a:t>
            </a:r>
            <a:r>
              <a:rPr lang="en-AU" sz="2000" b="1" dirty="0"/>
              <a:t>AT4 Q2</a:t>
            </a:r>
          </a:p>
          <a:p>
            <a:r>
              <a:rPr lang="en-AU" sz="2000" dirty="0"/>
              <a:t>You have to identify the causal claim and say whether or not the study supports it.</a:t>
            </a:r>
          </a:p>
          <a:p>
            <a:r>
              <a:rPr lang="en-AU" sz="2000" dirty="0"/>
              <a:t>State your position clearly</a:t>
            </a:r>
          </a:p>
          <a:p>
            <a:r>
              <a:rPr lang="en-AU" sz="2000" dirty="0"/>
              <a:t>Two questions to ask yourself:</a:t>
            </a:r>
          </a:p>
          <a:p>
            <a:pPr lvl="1"/>
            <a:r>
              <a:rPr lang="en-AU" sz="1800" dirty="0"/>
              <a:t>Is there a correlation?</a:t>
            </a:r>
          </a:p>
          <a:p>
            <a:pPr lvl="1"/>
            <a:r>
              <a:rPr lang="en-AU" sz="1800" dirty="0"/>
              <a:t>Is there an alternative/better explanation for the correlation?</a:t>
            </a:r>
          </a:p>
        </p:txBody>
      </p:sp>
      <p:sp>
        <p:nvSpPr>
          <p:cNvPr id="4" name="Star: 10 Points 3"/>
          <p:cNvSpPr/>
          <p:nvPr/>
        </p:nvSpPr>
        <p:spPr>
          <a:xfrm>
            <a:off x="10182951" y="1015482"/>
            <a:ext cx="1470206" cy="1350412"/>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10 MARKS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3"/>
                </a:solidFill>
              </a:rPr>
              <a:t>Q7. </a:t>
            </a:r>
            <a:r>
              <a:rPr lang="en-US" b="1" dirty="0"/>
              <a:t>Evaluate </a:t>
            </a:r>
            <a:r>
              <a:rPr lang="en-US" dirty="0"/>
              <a:t>a </a:t>
            </a:r>
            <a:r>
              <a:rPr lang="en-US" b="1" dirty="0"/>
              <a:t>complex </a:t>
            </a:r>
            <a:r>
              <a:rPr lang="en-US" dirty="0"/>
              <a:t>argument.</a:t>
            </a:r>
            <a:endParaRPr lang="en-AU" dirty="0"/>
          </a:p>
        </p:txBody>
      </p:sp>
      <p:sp>
        <p:nvSpPr>
          <p:cNvPr id="3" name="Content Placeholder 2"/>
          <p:cNvSpPr>
            <a:spLocks noGrp="1"/>
          </p:cNvSpPr>
          <p:nvPr>
            <p:ph idx="1"/>
          </p:nvPr>
        </p:nvSpPr>
        <p:spPr/>
        <p:txBody>
          <a:bodyPr>
            <a:normAutofit/>
          </a:bodyPr>
          <a:lstStyle/>
          <a:p>
            <a:r>
              <a:rPr lang="en-AU" sz="2000" dirty="0"/>
              <a:t>Similar to </a:t>
            </a:r>
            <a:r>
              <a:rPr lang="en-AU" sz="2000" b="1" dirty="0"/>
              <a:t>AT5</a:t>
            </a:r>
            <a:r>
              <a:rPr lang="en-AU" sz="2000" dirty="0"/>
              <a:t> – but without the standard form or the argument map.</a:t>
            </a:r>
          </a:p>
          <a:p>
            <a:r>
              <a:rPr lang="en-AU" sz="2000" dirty="0"/>
              <a:t>This question is the longest, and worth the most points. </a:t>
            </a:r>
          </a:p>
          <a:p>
            <a:r>
              <a:rPr lang="en-AU" sz="2000" b="1" dirty="0">
                <a:solidFill>
                  <a:srgbClr val="C00000"/>
                </a:solidFill>
              </a:rPr>
              <a:t>Make sure you leave enough time to answer this question!!</a:t>
            </a:r>
          </a:p>
          <a:p>
            <a:pPr lvl="1"/>
            <a:r>
              <a:rPr lang="en-AU" sz="1600" dirty="0"/>
              <a:t>Consider skipping ahead to it if you’re running out of time.</a:t>
            </a:r>
            <a:endParaRPr lang="en-AU" sz="2000" b="1" dirty="0">
              <a:solidFill>
                <a:srgbClr val="C00000"/>
              </a:solidFill>
            </a:endParaRPr>
          </a:p>
          <a:p>
            <a:r>
              <a:rPr lang="en-AU" sz="2000" dirty="0"/>
              <a:t>While the question doesn’t ask you to put the argument in standard form or submit an argument map, doing so may be helpful.</a:t>
            </a:r>
          </a:p>
          <a:p>
            <a:r>
              <a:rPr lang="en-AU" sz="2000" dirty="0"/>
              <a:t>This might be a </a:t>
            </a:r>
            <a:r>
              <a:rPr lang="en-AU" sz="2000" b="1" dirty="0"/>
              <a:t>normative </a:t>
            </a:r>
            <a:r>
              <a:rPr lang="en-AU" sz="2000" dirty="0"/>
              <a:t>argument… but then again it might not be.</a:t>
            </a:r>
            <a:endParaRPr lang="en-GB" sz="2000" dirty="0"/>
          </a:p>
          <a:p>
            <a:endParaRPr lang="en-AU" dirty="0"/>
          </a:p>
        </p:txBody>
      </p:sp>
      <p:sp>
        <p:nvSpPr>
          <p:cNvPr id="4" name="Star: 10 Points 3"/>
          <p:cNvSpPr/>
          <p:nvPr/>
        </p:nvSpPr>
        <p:spPr>
          <a:xfrm>
            <a:off x="10046374" y="681037"/>
            <a:ext cx="1555017" cy="1428312"/>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30 MARKS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Book" panose="02000503020000020003" pitchFamily="2" charset="0"/>
              <a:ea typeface="+mn-ea"/>
              <a:cs typeface="+mn-cs"/>
            </a:endParaRPr>
          </a:p>
        </p:txBody>
      </p:sp>
      <p:sp>
        <p:nvSpPr>
          <p:cNvPr id="10"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Book" panose="02000503020000020003" pitchFamily="2" charset="0"/>
              <a:ea typeface="+mn-ea"/>
              <a:cs typeface="+mn-cs"/>
            </a:endParaRPr>
          </a:p>
        </p:txBody>
      </p:sp>
      <p:sp>
        <p:nvSpPr>
          <p:cNvPr id="12"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A5A5A5"/>
              </a:solidFill>
              <a:effectLst/>
              <a:uLnTx/>
              <a:uFillTx/>
              <a:latin typeface="Avenir Book" panose="02000503020000020003" pitchFamily="2" charset="0"/>
              <a:ea typeface="+mn-ea"/>
              <a:cs typeface="+mn-cs"/>
            </a:endParaRPr>
          </a:p>
        </p:txBody>
      </p:sp>
      <p:sp>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Book" panose="02000503020000020003" pitchFamily="2" charset="0"/>
              <a:ea typeface="+mn-ea"/>
              <a:cs typeface="+mn-cs"/>
            </a:endParaRPr>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Book" panose="02000503020000020003" pitchFamily="2" charset="0"/>
              <a:ea typeface="+mn-ea"/>
              <a:cs typeface="+mn-cs"/>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Book" panose="02000503020000020003" pitchFamily="2" charset="0"/>
              <a:ea typeface="+mn-ea"/>
              <a:cs typeface="+mn-cs"/>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Book" panose="02000503020000020003" pitchFamily="2" charset="0"/>
              <a:ea typeface="+mn-ea"/>
              <a:cs typeface="+mn-cs"/>
            </a:endParaRPr>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Book" panose="02000503020000020003" pitchFamily="2" charset="0"/>
              <a:ea typeface="+mn-ea"/>
              <a:cs typeface="+mn-cs"/>
            </a:endParaRPr>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venir Book" panose="02000503020000020003" pitchFamily="2" charset="0"/>
                <a:ea typeface="+mn-ea"/>
                <a:cs typeface="+mn-cs"/>
              </a:endParaRPr>
            </a:p>
          </p:txBody>
        </p:sp>
      </p:grpSp>
      <p:pic>
        <p:nvPicPr>
          <p:cNvPr id="5" name="Graphic 4" descr="Head with gears outline">
            <a:extLst>
              <a:ext uri="{FF2B5EF4-FFF2-40B4-BE49-F238E27FC236}">
                <a16:creationId xmlns:a16="http://schemas.microsoft.com/office/drawing/2014/main" id="{4F83BC4B-A9C7-1E44-9359-68745BBA90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99221" y="2106438"/>
            <a:ext cx="1657842" cy="1657842"/>
          </a:xfrm>
          <a:prstGeom prst="rect">
            <a:avLst/>
          </a:prstGeom>
        </p:spPr>
      </p:pic>
      <p:pic>
        <p:nvPicPr>
          <p:cNvPr id="7" name="Graphic 6" descr="Customer review outline">
            <a:extLst>
              <a:ext uri="{FF2B5EF4-FFF2-40B4-BE49-F238E27FC236}">
                <a16:creationId xmlns:a16="http://schemas.microsoft.com/office/drawing/2014/main" id="{26D5C863-2A9C-EC44-9D5D-7E2EC637BC0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22530" y="5323194"/>
            <a:ext cx="1278934" cy="1278934"/>
          </a:xfrm>
          <a:prstGeom prst="rect">
            <a:avLst/>
          </a:prstGeom>
        </p:spPr>
      </p:pic>
      <p:pic>
        <p:nvPicPr>
          <p:cNvPr id="11" name="Graphic 10" descr="Question Mark with solid fill">
            <a:extLst>
              <a:ext uri="{FF2B5EF4-FFF2-40B4-BE49-F238E27FC236}">
                <a16:creationId xmlns:a16="http://schemas.microsoft.com/office/drawing/2014/main" id="{9AFEE23E-000B-F84E-8991-528DFEBB602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6223" y="900394"/>
            <a:ext cx="914400" cy="914400"/>
          </a:xfrm>
          <a:prstGeom prst="rect">
            <a:avLst/>
          </a:prstGeom>
        </p:spPr>
      </p:pic>
      <p:pic>
        <p:nvPicPr>
          <p:cNvPr id="15" name="Graphic 14" descr="Megaphone outline">
            <a:extLst>
              <a:ext uri="{FF2B5EF4-FFF2-40B4-BE49-F238E27FC236}">
                <a16:creationId xmlns:a16="http://schemas.microsoft.com/office/drawing/2014/main" id="{AA3BDC27-7E23-D846-B918-8E28B807EFE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655859" y="229217"/>
            <a:ext cx="914400" cy="914400"/>
          </a:xfrm>
          <a:prstGeom prst="rect">
            <a:avLst/>
          </a:prstGeom>
        </p:spPr>
      </p:pic>
      <p:sp>
        <p:nvSpPr>
          <p:cNvPr id="17" name="Title 1">
            <a:extLst>
              <a:ext uri="{FF2B5EF4-FFF2-40B4-BE49-F238E27FC236}">
                <a16:creationId xmlns:a16="http://schemas.microsoft.com/office/drawing/2014/main" id="{4B4D9474-5CE5-1577-0042-66215B702872}"/>
              </a:ext>
            </a:extLst>
          </p:cNvPr>
          <p:cNvSpPr>
            <a:spLocks noGrp="1"/>
          </p:cNvSpPr>
          <p:nvPr>
            <p:ph type="ctrTitle"/>
          </p:nvPr>
        </p:nvSpPr>
        <p:spPr>
          <a:xfrm>
            <a:off x="3003722" y="882753"/>
            <a:ext cx="6269218" cy="2767102"/>
          </a:xfrm>
        </p:spPr>
        <p:txBody>
          <a:bodyPr>
            <a:normAutofit/>
          </a:bodyPr>
          <a:lstStyle/>
          <a:p>
            <a:r>
              <a:rPr lang="en-AU" sz="5400" b="1" dirty="0">
                <a:solidFill>
                  <a:srgbClr val="941651"/>
                </a:solidFill>
              </a:rPr>
              <a:t>Thank you </a:t>
            </a:r>
            <a:br>
              <a:rPr lang="en-AU" sz="4000" b="1" dirty="0">
                <a:solidFill>
                  <a:schemeClr val="bg1"/>
                </a:solidFill>
              </a:rPr>
            </a:br>
            <a:r>
              <a:rPr lang="en-AU" sz="4000" dirty="0">
                <a:solidFill>
                  <a:schemeClr val="bg1"/>
                </a:solidFill>
              </a:rPr>
              <a:t>for a great semester!</a:t>
            </a:r>
          </a:p>
        </p:txBody>
      </p:sp>
      <p:sp>
        <p:nvSpPr>
          <p:cNvPr id="19" name="TextBox 18">
            <a:extLst>
              <a:ext uri="{FF2B5EF4-FFF2-40B4-BE49-F238E27FC236}">
                <a16:creationId xmlns:a16="http://schemas.microsoft.com/office/drawing/2014/main" id="{381F3281-187D-69E8-9011-7BBE72A3D7A5}"/>
              </a:ext>
            </a:extLst>
          </p:cNvPr>
          <p:cNvSpPr txBox="1"/>
          <p:nvPr/>
        </p:nvSpPr>
        <p:spPr>
          <a:xfrm>
            <a:off x="4539312" y="4274056"/>
            <a:ext cx="3185941" cy="646331"/>
          </a:xfrm>
          <a:prstGeom prst="rect">
            <a:avLst/>
          </a:prstGeom>
          <a:noFill/>
        </p:spPr>
        <p:txBody>
          <a:bodyPr wrap="square" rtlCol="0">
            <a:spAutoFit/>
          </a:bodyPr>
          <a:lstStyle/>
          <a:p>
            <a:pPr algn="ctr"/>
            <a:r>
              <a:rPr lang="en-AU" dirty="0">
                <a:solidFill>
                  <a:schemeClr val="bg1"/>
                </a:solidFill>
                <a:latin typeface="Avenir Book" panose="02000503020000020003" pitchFamily="2" charset="0"/>
              </a:rPr>
              <a:t>I hope you find these skills useful in the wild!</a:t>
            </a:r>
          </a:p>
        </p:txBody>
      </p:sp>
    </p:spTree>
    <p:extLst>
      <p:ext uri="{BB962C8B-B14F-4D97-AF65-F5344CB8AC3E}">
        <p14:creationId xmlns:p14="http://schemas.microsoft.com/office/powerpoint/2010/main" val="2352075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AU" dirty="0"/>
              <a:t>Analysing Arguments</a:t>
            </a:r>
          </a:p>
        </p:txBody>
      </p:sp>
      <p:sp>
        <p:nvSpPr>
          <p:cNvPr id="11" name="Text Placeholder 10"/>
          <p:cNvSpPr>
            <a:spLocks noGrp="1"/>
          </p:cNvSpPr>
          <p:nvPr>
            <p:ph type="body" idx="1"/>
          </p:nvPr>
        </p:nvSpPr>
        <p:spPr/>
        <p:txBody>
          <a:bodyPr/>
          <a:lstStyle/>
          <a:p>
            <a:endParaRPr lang="en-AU"/>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is an argument?</a:t>
            </a:r>
          </a:p>
        </p:txBody>
      </p:sp>
      <p:sp>
        <p:nvSpPr>
          <p:cNvPr id="3" name="Content Placeholder 2"/>
          <p:cNvSpPr>
            <a:spLocks noGrp="1"/>
          </p:cNvSpPr>
          <p:nvPr>
            <p:ph idx="1"/>
          </p:nvPr>
        </p:nvSpPr>
        <p:spPr/>
        <p:txBody>
          <a:bodyPr>
            <a:normAutofit/>
          </a:bodyPr>
          <a:lstStyle/>
          <a:p>
            <a:pPr marL="0" indent="0">
              <a:buNone/>
            </a:pPr>
            <a:r>
              <a:rPr lang="en-AU" sz="2800" dirty="0"/>
              <a:t>An argument is </a:t>
            </a:r>
            <a:r>
              <a:rPr lang="en-AU" sz="2800" dirty="0">
                <a:solidFill>
                  <a:schemeClr val="accent1"/>
                </a:solidFill>
              </a:rPr>
              <a:t>[a set of reasons (premises) given in support of a conclusion].</a:t>
            </a:r>
          </a:p>
          <a:p>
            <a:pPr marL="0" indent="0">
              <a:buNone/>
            </a:pPr>
            <a:r>
              <a:rPr lang="en-AU" sz="2800" dirty="0"/>
              <a:t>A mere assertion or denial does not constitute an argument. </a:t>
            </a:r>
          </a:p>
        </p:txBody>
      </p:sp>
      <p:pic>
        <p:nvPicPr>
          <p:cNvPr id="4" name="Picture 2" descr="argument clipart - Clip Art Libra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010" y="4461994"/>
            <a:ext cx="2320281" cy="20302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7"/>
          <p:cNvSpPr>
            <a:spLocks noGrp="1"/>
          </p:cNvSpPr>
          <p:nvPr>
            <p:ph sz="quarter" idx="4"/>
          </p:nvPr>
        </p:nvSpPr>
        <p:spPr>
          <a:xfrm>
            <a:off x="961534" y="2064470"/>
            <a:ext cx="8999330" cy="4325819"/>
          </a:xfrm>
        </p:spPr>
        <p:txBody>
          <a:bodyPr>
            <a:normAutofit/>
          </a:bodyPr>
          <a:lstStyle/>
          <a:p>
            <a:pPr marL="0" indent="0">
              <a:buNone/>
            </a:pPr>
            <a:r>
              <a:rPr lang="en-AU" sz="3200" dirty="0"/>
              <a:t>You know what John is like: if he eats anything for breakfast he’ll have a coffee too. But he clearly hasn’t had a coffee this morning (I can tell because he has bags under his eyes). So, John mustn’t have eaten anything this morning.</a:t>
            </a:r>
          </a:p>
        </p:txBody>
      </p:sp>
      <p:sp>
        <p:nvSpPr>
          <p:cNvPr id="15" name="Title 14"/>
          <p:cNvSpPr>
            <a:spLocks noGrp="1"/>
          </p:cNvSpPr>
          <p:nvPr>
            <p:ph type="title"/>
          </p:nvPr>
        </p:nvSpPr>
        <p:spPr/>
        <p:txBody>
          <a:bodyPr/>
          <a:lstStyle/>
          <a:p>
            <a:r>
              <a:rPr lang="en-AU" dirty="0"/>
              <a:t>Is this an argument?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1261872" y="1936361"/>
            <a:ext cx="4270248" cy="704087"/>
          </a:xfrm>
        </p:spPr>
        <p:txBody>
          <a:bodyPr>
            <a:normAutofit/>
          </a:bodyPr>
          <a:lstStyle/>
          <a:p>
            <a:r>
              <a:rPr lang="en-AU" sz="2400" b="1" dirty="0">
                <a:solidFill>
                  <a:schemeClr val="accent1"/>
                </a:solidFill>
              </a:rPr>
              <a:t>Conclusion</a:t>
            </a:r>
          </a:p>
        </p:txBody>
      </p:sp>
      <p:sp>
        <p:nvSpPr>
          <p:cNvPr id="10" name="Content Placeholder 9"/>
          <p:cNvSpPr>
            <a:spLocks noGrp="1"/>
          </p:cNvSpPr>
          <p:nvPr>
            <p:ph sz="half" idx="2"/>
          </p:nvPr>
        </p:nvSpPr>
        <p:spPr>
          <a:xfrm>
            <a:off x="1261872" y="2766178"/>
            <a:ext cx="4270248" cy="3446736"/>
          </a:xfrm>
        </p:spPr>
        <p:txBody>
          <a:bodyPr/>
          <a:lstStyle/>
          <a:p>
            <a:pPr lvl="1"/>
            <a:r>
              <a:rPr lang="en-AU" sz="2800" i="1" dirty="0"/>
              <a:t>therefore…</a:t>
            </a:r>
          </a:p>
          <a:p>
            <a:pPr lvl="1"/>
            <a:r>
              <a:rPr lang="en-AU" sz="2800" i="1" dirty="0"/>
              <a:t>thus…</a:t>
            </a:r>
          </a:p>
          <a:p>
            <a:pPr lvl="1"/>
            <a:r>
              <a:rPr lang="en-AU" sz="2800" i="1" dirty="0"/>
              <a:t>so…</a:t>
            </a:r>
          </a:p>
          <a:p>
            <a:pPr lvl="1"/>
            <a:r>
              <a:rPr lang="en-AU" sz="2800" i="1" dirty="0"/>
              <a:t>is true that…</a:t>
            </a:r>
          </a:p>
          <a:p>
            <a:pPr lvl="1"/>
            <a:r>
              <a:rPr lang="en-AU" sz="2800" i="1" dirty="0"/>
              <a:t>it follows that…</a:t>
            </a:r>
          </a:p>
          <a:p>
            <a:pPr lvl="1"/>
            <a:r>
              <a:rPr lang="en-AU" sz="2800" i="1" dirty="0"/>
              <a:t>for this reason….</a:t>
            </a:r>
          </a:p>
          <a:p>
            <a:pPr marL="0" indent="0">
              <a:buNone/>
            </a:pPr>
            <a:endParaRPr lang="en-AU" dirty="0"/>
          </a:p>
        </p:txBody>
      </p:sp>
      <p:sp>
        <p:nvSpPr>
          <p:cNvPr id="11" name="Content Placeholder 10"/>
          <p:cNvSpPr>
            <a:spLocks noGrp="1"/>
          </p:cNvSpPr>
          <p:nvPr>
            <p:ph sz="quarter" idx="4"/>
          </p:nvPr>
        </p:nvSpPr>
        <p:spPr>
          <a:xfrm>
            <a:off x="6016752" y="2766178"/>
            <a:ext cx="4253484" cy="3331122"/>
          </a:xfrm>
        </p:spPr>
        <p:txBody>
          <a:bodyPr>
            <a:normAutofit/>
          </a:bodyPr>
          <a:lstStyle/>
          <a:p>
            <a:pPr lvl="1"/>
            <a:r>
              <a:rPr lang="en-AU" sz="2800" i="1" dirty="0"/>
              <a:t> since</a:t>
            </a:r>
          </a:p>
          <a:p>
            <a:pPr lvl="1"/>
            <a:r>
              <a:rPr lang="en-AU" sz="2800" i="1" dirty="0"/>
              <a:t> because</a:t>
            </a:r>
          </a:p>
          <a:p>
            <a:pPr lvl="1"/>
            <a:r>
              <a:rPr lang="en-AU" sz="2800" i="1" dirty="0"/>
              <a:t> for</a:t>
            </a:r>
          </a:p>
          <a:p>
            <a:pPr lvl="1"/>
            <a:r>
              <a:rPr lang="en-AU" sz="2800" i="1" dirty="0"/>
              <a:t> there are several reasons for this…</a:t>
            </a:r>
          </a:p>
          <a:p>
            <a:pPr lvl="1"/>
            <a:r>
              <a:rPr lang="en-AU" sz="2800" i="1" dirty="0"/>
              <a:t> first/second/third</a:t>
            </a:r>
          </a:p>
          <a:p>
            <a:endParaRPr lang="en-AU" dirty="0"/>
          </a:p>
        </p:txBody>
      </p:sp>
      <p:sp>
        <p:nvSpPr>
          <p:cNvPr id="12" name="Text Placeholder 11"/>
          <p:cNvSpPr>
            <a:spLocks noGrp="1"/>
          </p:cNvSpPr>
          <p:nvPr>
            <p:ph type="body" sz="quarter" idx="13"/>
          </p:nvPr>
        </p:nvSpPr>
        <p:spPr>
          <a:xfrm>
            <a:off x="6016752" y="1936361"/>
            <a:ext cx="4270248" cy="704087"/>
          </a:xfrm>
        </p:spPr>
        <p:txBody>
          <a:bodyPr>
            <a:normAutofit/>
          </a:bodyPr>
          <a:lstStyle/>
          <a:p>
            <a:r>
              <a:rPr lang="en-AU" sz="2400" b="1" dirty="0">
                <a:solidFill>
                  <a:schemeClr val="accent2"/>
                </a:solidFill>
              </a:rPr>
              <a:t>Premises</a:t>
            </a:r>
          </a:p>
        </p:txBody>
      </p:sp>
      <p:sp>
        <p:nvSpPr>
          <p:cNvPr id="7" name="Title 6"/>
          <p:cNvSpPr>
            <a:spLocks noGrp="1"/>
          </p:cNvSpPr>
          <p:nvPr>
            <p:ph type="title"/>
          </p:nvPr>
        </p:nvSpPr>
        <p:spPr/>
        <p:txBody>
          <a:bodyPr/>
          <a:lstStyle/>
          <a:p>
            <a:r>
              <a:rPr lang="en-AU" dirty="0"/>
              <a:t>Indicator Words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2586</TotalTime>
  <Words>3351</Words>
  <Application>Microsoft Macintosh PowerPoint</Application>
  <PresentationFormat>Widescreen</PresentationFormat>
  <Paragraphs>387</Paragraphs>
  <Slides>52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Avenir Book</vt:lpstr>
      <vt:lpstr>Calibri</vt:lpstr>
      <vt:lpstr>Gill Sans MT</vt:lpstr>
      <vt:lpstr>Office Theme</vt:lpstr>
      <vt:lpstr>Critical Thinking S1 2023</vt:lpstr>
      <vt:lpstr>Lecture 12 </vt:lpstr>
      <vt:lpstr>The last 11 weeks in  30(ish) mins </vt:lpstr>
      <vt:lpstr>Revision [do]s and [don’t]s</vt:lpstr>
      <vt:lpstr>PowerPoint Presentation</vt:lpstr>
      <vt:lpstr>Analysing Arguments</vt:lpstr>
      <vt:lpstr>What is an argument?</vt:lpstr>
      <vt:lpstr>Is this an argument?</vt:lpstr>
      <vt:lpstr>Indicator Words</vt:lpstr>
      <vt:lpstr>Indicator Words</vt:lpstr>
      <vt:lpstr>Ways of representing an argument</vt:lpstr>
      <vt:lpstr>Evaluating Arguments</vt:lpstr>
      <vt:lpstr>Truth</vt:lpstr>
      <vt:lpstr>Evaluating truth</vt:lpstr>
      <vt:lpstr>Evaluating truth</vt:lpstr>
      <vt:lpstr>Appeals to authority:  What should we look for?</vt:lpstr>
      <vt:lpstr>Evaluating truth</vt:lpstr>
      <vt:lpstr>Evaluating truth</vt:lpstr>
      <vt:lpstr>Evaluating truth</vt:lpstr>
      <vt:lpstr>Evaluating truth</vt:lpstr>
      <vt:lpstr>Support</vt:lpstr>
      <vt:lpstr>Inductive / Deductive support</vt:lpstr>
      <vt:lpstr>PowerPoint Presentation</vt:lpstr>
      <vt:lpstr>PowerPoint Presentation</vt:lpstr>
      <vt:lpstr>PowerPoint Presentation</vt:lpstr>
      <vt:lpstr>Assumptions</vt:lpstr>
      <vt:lpstr>Red flags are not reason enough</vt:lpstr>
      <vt:lpstr>Applications to real world cases</vt:lpstr>
      <vt:lpstr>Special cases –   Statistical generalizations</vt:lpstr>
      <vt:lpstr>Evaluating inferences from a sample</vt:lpstr>
      <vt:lpstr>PowerPoint Presentation</vt:lpstr>
      <vt:lpstr>When evaluating causal arguments:</vt:lpstr>
      <vt:lpstr>PowerPoint Presentation</vt:lpstr>
      <vt:lpstr>When evaluating normative arguments</vt:lpstr>
      <vt:lpstr>PowerPoint Presentation</vt:lpstr>
      <vt:lpstr>The Exam</vt:lpstr>
      <vt:lpstr>SETUs</vt:lpstr>
      <vt:lpstr>Critical thinking is a skill</vt:lpstr>
      <vt:lpstr>EXAM</vt:lpstr>
      <vt:lpstr>Logistical issues</vt:lpstr>
      <vt:lpstr>Exam instructions</vt:lpstr>
      <vt:lpstr>General exam hints</vt:lpstr>
      <vt:lpstr>Exam Structure</vt:lpstr>
      <vt:lpstr>Q1. Represent a complex argument in standard form, with an argument map diagram.</vt:lpstr>
      <vt:lpstr>Q2. Determine whether a number of simple arguments are deductively valid or invalid. </vt:lpstr>
      <vt:lpstr>Q2. Determine whether a number of simple arguments are deductively valid or invalid. </vt:lpstr>
      <vt:lpstr>Q3. Put an argument into standard form and identify at least one unstated premise</vt:lpstr>
      <vt:lpstr>Q4. Evaluate an appeal to authority.</vt:lpstr>
      <vt:lpstr>Q5. Evaluate an argument involving an inference from a sample.  </vt:lpstr>
      <vt:lpstr>Q6. Evaluate an argument for a causal claim.</vt:lpstr>
      <vt:lpstr>Q7. Evaluate a complex argument.</vt:lpstr>
      <vt:lpstr>Thank you  for a great semester!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Iwan Williams</dc:creator>
  <cp:lastModifiedBy>Iwan Williams</cp:lastModifiedBy>
  <cp:revision>132</cp:revision>
  <dcterms:created xsi:type="dcterms:W3CDTF">2022-02-24T05:30:00Z</dcterms:created>
  <dcterms:modified xsi:type="dcterms:W3CDTF">2023-05-19T00:10:55Z</dcterms:modified>
</cp:coreProperties>
</file>