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18" r:id="rId1"/>
  </p:sldMasterIdLst>
  <p:notesMasterIdLst>
    <p:notesMasterId r:id="rId31"/>
  </p:notesMasterIdLst>
  <p:sldIdLst>
    <p:sldId id="256" r:id="rId2"/>
    <p:sldId id="858" r:id="rId3"/>
    <p:sldId id="334" r:id="rId4"/>
    <p:sldId id="846" r:id="rId5"/>
    <p:sldId id="820" r:id="rId6"/>
    <p:sldId id="767" r:id="rId7"/>
    <p:sldId id="847" r:id="rId8"/>
    <p:sldId id="331" r:id="rId9"/>
    <p:sldId id="848" r:id="rId10"/>
    <p:sldId id="849" r:id="rId11"/>
    <p:sldId id="266" r:id="rId12"/>
    <p:sldId id="262" r:id="rId13"/>
    <p:sldId id="860" r:id="rId14"/>
    <p:sldId id="711" r:id="rId15"/>
    <p:sldId id="263" r:id="rId16"/>
    <p:sldId id="850" r:id="rId17"/>
    <p:sldId id="267" r:id="rId18"/>
    <p:sldId id="277" r:id="rId19"/>
    <p:sldId id="278" r:id="rId20"/>
    <p:sldId id="851" r:id="rId21"/>
    <p:sldId id="821" r:id="rId22"/>
    <p:sldId id="324" r:id="rId23"/>
    <p:sldId id="862" r:id="rId24"/>
    <p:sldId id="841" r:id="rId25"/>
    <p:sldId id="842" r:id="rId26"/>
    <p:sldId id="845" r:id="rId27"/>
    <p:sldId id="804" r:id="rId28"/>
    <p:sldId id="808" r:id="rId29"/>
    <p:sldId id="81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578"/>
    <p:restoredTop sz="78727"/>
  </p:normalViewPr>
  <p:slideViewPr>
    <p:cSldViewPr snapToGrid="0" snapToObjects="1">
      <p:cViewPr varScale="1">
        <p:scale>
          <a:sx n="79" d="100"/>
          <a:sy n="79"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venir Book" panose="02000503020000020003" pitchFamily="2" charset="0"/>
              </a:defRPr>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venir Book" panose="02000503020000020003" pitchFamily="2" charset="0"/>
              </a:defRPr>
            </a:lvl1pPr>
          </a:lstStyle>
          <a:p>
            <a:fld id="{3B11D6EA-55F9-EC41-A4DC-ED3DF2D544FE}" type="datetimeFigureOut">
              <a:rPr lang="en-AU" smtClean="0"/>
              <a:pPr/>
              <a:t>3/3/2023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AU"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venir Book" panose="02000503020000020003" pitchFamily="2" charset="0"/>
              </a:defRPr>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venir Book" panose="02000503020000020003" pitchFamily="2" charset="0"/>
              </a:defRPr>
            </a:lvl1pPr>
          </a:lstStyle>
          <a:p>
            <a:fld id="{5CCE83EA-2AFD-3E40-8894-C734ED6AB643}" type="slidenum">
              <a:rPr lang="en-AU" smtClean="0"/>
              <a:pPr/>
              <a:t>‹#›</a:t>
            </a:fld>
            <a:endParaRPr lang="en-AU" dirty="0"/>
          </a:p>
        </p:txBody>
      </p:sp>
    </p:spTree>
    <p:extLst>
      <p:ext uri="{BB962C8B-B14F-4D97-AF65-F5344CB8AC3E}">
        <p14:creationId xmlns:p14="http://schemas.microsoft.com/office/powerpoint/2010/main" val="2822553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venir Book" panose="02000503020000020003" pitchFamily="2" charset="0"/>
        <a:ea typeface="+mn-ea"/>
        <a:cs typeface="+mn-cs"/>
      </a:defRPr>
    </a:lvl1pPr>
    <a:lvl2pPr marL="457200" algn="l" defTabSz="914400" rtl="0" eaLnBrk="1" latinLnBrk="0" hangingPunct="1">
      <a:defRPr sz="1200" b="0" i="0" kern="1200">
        <a:solidFill>
          <a:schemeClr val="tx1"/>
        </a:solidFill>
        <a:latin typeface="Avenir Book" panose="02000503020000020003" pitchFamily="2" charset="0"/>
        <a:ea typeface="+mn-ea"/>
        <a:cs typeface="+mn-cs"/>
      </a:defRPr>
    </a:lvl2pPr>
    <a:lvl3pPr marL="914400" algn="l" defTabSz="914400" rtl="0" eaLnBrk="1" latinLnBrk="0" hangingPunct="1">
      <a:defRPr sz="1200" b="0" i="0" kern="1200">
        <a:solidFill>
          <a:schemeClr val="tx1"/>
        </a:solidFill>
        <a:latin typeface="Avenir Book" panose="02000503020000020003" pitchFamily="2" charset="0"/>
        <a:ea typeface="+mn-ea"/>
        <a:cs typeface="+mn-cs"/>
      </a:defRPr>
    </a:lvl3pPr>
    <a:lvl4pPr marL="1371600" algn="l" defTabSz="914400" rtl="0" eaLnBrk="1" latinLnBrk="0" hangingPunct="1">
      <a:defRPr sz="1200" b="0" i="0" kern="1200">
        <a:solidFill>
          <a:schemeClr val="tx1"/>
        </a:solidFill>
        <a:latin typeface="Avenir Book" panose="02000503020000020003" pitchFamily="2" charset="0"/>
        <a:ea typeface="+mn-ea"/>
        <a:cs typeface="+mn-cs"/>
      </a:defRPr>
    </a:lvl4pPr>
    <a:lvl5pPr marL="1828800" algn="l" defTabSz="914400" rtl="0" eaLnBrk="1" latinLnBrk="0" hangingPunct="1">
      <a:defRPr sz="1200" b="0" i="0" kern="1200">
        <a:solidFill>
          <a:schemeClr val="tx1"/>
        </a:solidFill>
        <a:latin typeface="Avenir Book" panose="02000503020000020003"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400"/>
              <a:buNone/>
            </a:pPr>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t>4</a:t>
            </a:fld>
            <a:endParaRPr lang="en-AU"/>
          </a:p>
        </p:txBody>
      </p:sp>
    </p:spTree>
    <p:extLst>
      <p:ext uri="{BB962C8B-B14F-4D97-AF65-F5344CB8AC3E}">
        <p14:creationId xmlns:p14="http://schemas.microsoft.com/office/powerpoint/2010/main" val="2938252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20</a:t>
            </a:fld>
            <a:endParaRPr lang="en-AU" dirty="0"/>
          </a:p>
        </p:txBody>
      </p:sp>
    </p:spTree>
    <p:extLst>
      <p:ext uri="{BB962C8B-B14F-4D97-AF65-F5344CB8AC3E}">
        <p14:creationId xmlns:p14="http://schemas.microsoft.com/office/powerpoint/2010/main" val="3558039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400"/>
              <a:buNone/>
            </a:pPr>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t>21</a:t>
            </a:fld>
            <a:endParaRPr lang="en-AU"/>
          </a:p>
        </p:txBody>
      </p:sp>
    </p:spTree>
    <p:extLst>
      <p:ext uri="{BB962C8B-B14F-4D97-AF65-F5344CB8AC3E}">
        <p14:creationId xmlns:p14="http://schemas.microsoft.com/office/powerpoint/2010/main" val="461940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Two elements of critical thinking: reasoning skills and mindset.</a:t>
            </a:r>
          </a:p>
          <a:p>
            <a:pPr marL="171450" indent="-171450">
              <a:buFont typeface="Arial" panose="020B0604020202020204" pitchFamily="34" charset="0"/>
              <a:buChar char="•"/>
            </a:pPr>
            <a:r>
              <a:rPr lang="en-AU" dirty="0"/>
              <a:t>Already introduced a number of reasoning skills</a:t>
            </a:r>
          </a:p>
          <a:p>
            <a:pPr marL="171450" indent="-171450">
              <a:buFont typeface="Arial" panose="020B0604020202020204" pitchFamily="34" charset="0"/>
              <a:buChar char="•"/>
            </a:pPr>
            <a:r>
              <a:rPr lang="en-AU" dirty="0"/>
              <a:t>But simply learning these skills is not enough, due to our deeply ingrained biases, which can lead us to deploy these skills in an uneven and unfair way.</a:t>
            </a:r>
          </a:p>
        </p:txBody>
      </p:sp>
      <p:sp>
        <p:nvSpPr>
          <p:cNvPr id="4" name="Slide Number Placeholder 3"/>
          <p:cNvSpPr>
            <a:spLocks noGrp="1"/>
          </p:cNvSpPr>
          <p:nvPr>
            <p:ph type="sldNum" sz="quarter" idx="5"/>
          </p:nvPr>
        </p:nvSpPr>
        <p:spPr/>
        <p:txBody>
          <a:bodyPr/>
          <a:lstStyle/>
          <a:p>
            <a:fld id="{5CCE83EA-2AFD-3E40-8894-C734ED6AB643}" type="slidenum">
              <a:rPr lang="en-AU" smtClean="0"/>
              <a:pPr/>
              <a:t>22</a:t>
            </a:fld>
            <a:endParaRPr lang="en-AU" dirty="0"/>
          </a:p>
        </p:txBody>
      </p:sp>
    </p:spTree>
    <p:extLst>
      <p:ext uri="{BB962C8B-B14F-4D97-AF65-F5344CB8AC3E}">
        <p14:creationId xmlns:p14="http://schemas.microsoft.com/office/powerpoint/2010/main" val="3696061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23</a:t>
            </a:fld>
            <a:endParaRPr lang="en-AU" dirty="0"/>
          </a:p>
        </p:txBody>
      </p:sp>
    </p:spTree>
    <p:extLst>
      <p:ext uri="{BB962C8B-B14F-4D97-AF65-F5344CB8AC3E}">
        <p14:creationId xmlns:p14="http://schemas.microsoft.com/office/powerpoint/2010/main" val="2814388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Unlike motivated reasoning…</a:t>
            </a:r>
          </a:p>
        </p:txBody>
      </p:sp>
      <p:sp>
        <p:nvSpPr>
          <p:cNvPr id="4" name="Slide Number Placeholder 3"/>
          <p:cNvSpPr>
            <a:spLocks noGrp="1"/>
          </p:cNvSpPr>
          <p:nvPr>
            <p:ph type="sldNum" sz="quarter" idx="5"/>
          </p:nvPr>
        </p:nvSpPr>
        <p:spPr/>
        <p:txBody>
          <a:bodyPr/>
          <a:lstStyle/>
          <a:p>
            <a:fld id="{5CCE83EA-2AFD-3E40-8894-C734ED6AB643}" type="slidenum">
              <a:rPr lang="en-AU" smtClean="0"/>
              <a:pPr/>
              <a:t>24</a:t>
            </a:fld>
            <a:endParaRPr lang="en-AU" dirty="0"/>
          </a:p>
        </p:txBody>
      </p:sp>
    </p:spTree>
    <p:extLst>
      <p:ext uri="{BB962C8B-B14F-4D97-AF65-F5344CB8AC3E}">
        <p14:creationId xmlns:p14="http://schemas.microsoft.com/office/powerpoint/2010/main" val="866441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r>
              <a:rPr lang="en-AU" dirty="0"/>
              <a:t>These examples of biases point to a more general point: one of the barriers to being good critical thinkers is our mindset – our habits and dispositions around forming and updating our beliefs.</a:t>
            </a:r>
          </a:p>
        </p:txBody>
      </p:sp>
      <p:sp>
        <p:nvSpPr>
          <p:cNvPr id="4" name="Slide Number Placeholder 3"/>
          <p:cNvSpPr>
            <a:spLocks noGrp="1"/>
          </p:cNvSpPr>
          <p:nvPr>
            <p:ph type="sldNum" sz="quarter" idx="5"/>
          </p:nvPr>
        </p:nvSpPr>
        <p:spPr/>
        <p:txBody>
          <a:bodyPr/>
          <a:lstStyle/>
          <a:p>
            <a:fld id="{C4FA808E-6D6A-4BB9-8816-2BD8340C70A2}" type="slidenum">
              <a:rPr lang="en-AU" smtClean="0"/>
              <a:t>25</a:t>
            </a:fld>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26</a:t>
            </a:fld>
            <a:endParaRPr lang="en-AU" dirty="0"/>
          </a:p>
        </p:txBody>
      </p:sp>
    </p:spTree>
    <p:extLst>
      <p:ext uri="{BB962C8B-B14F-4D97-AF65-F5344CB8AC3E}">
        <p14:creationId xmlns:p14="http://schemas.microsoft.com/office/powerpoint/2010/main" val="1298719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sz="2100"/>
            </a:pPr>
            <a:r>
              <a:rPr lang="en-US" dirty="0"/>
              <a:t>Soldier mindset is to WIN at all costs. </a:t>
            </a:r>
          </a:p>
          <a:p>
            <a:pPr>
              <a:defRPr sz="2100"/>
            </a:pPr>
            <a:r>
              <a:rPr lang="en-US" dirty="0"/>
              <a:t>If you (and your side) get attacked you need to defend yourself. </a:t>
            </a:r>
          </a:p>
          <a:p>
            <a:pPr>
              <a:defRPr sz="2100"/>
            </a:pPr>
            <a:r>
              <a:rPr lang="en-US" dirty="0"/>
              <a:t>If you spot a weakness in the </a:t>
            </a:r>
            <a:r>
              <a:rPr lang="en-US" i="1" dirty="0"/>
              <a:t>enemy</a:t>
            </a:r>
            <a:r>
              <a:rPr lang="en-US" i="0" dirty="0"/>
              <a:t> you are duty bound to exploit it.</a:t>
            </a:r>
          </a:p>
          <a:p>
            <a:pPr>
              <a:defRPr sz="2100"/>
            </a:pPr>
            <a:r>
              <a:rPr lang="en-US" i="0" dirty="0"/>
              <a:t>Your job is to defeat the enemy!</a:t>
            </a:r>
            <a:endParaRPr lang="en-US" dirty="0"/>
          </a:p>
          <a:p>
            <a:pPr>
              <a:defRPr sz="2100"/>
            </a:pPr>
            <a:endParaRPr lang="en-US" dirty="0"/>
          </a:p>
          <a:p>
            <a:pPr>
              <a:defRPr sz="2100"/>
            </a:pPr>
            <a:r>
              <a:rPr lang="en-US" dirty="0"/>
              <a:t>contrast the soldier to the Scout. The scout’s role is not to attack or defend but to learn (to understand). The scouts job isn’t to accumulate information that will make the general happy, but to accurately report on the way things actually are.</a:t>
            </a:r>
          </a:p>
          <a:p>
            <a:pPr marL="271638" indent="-271638">
              <a:buSzPct val="75000"/>
              <a:buChar char="•"/>
              <a:defRPr sz="2100"/>
            </a:pPr>
            <a:r>
              <a:rPr lang="en-US" dirty="0"/>
              <a:t>might hope there’s a bridge over the river, won’t help to report optimistically that there is. </a:t>
            </a:r>
          </a:p>
          <a:p>
            <a:pPr marL="271638" indent="-271638">
              <a:buSzPct val="75000"/>
              <a:buChar char="•"/>
              <a:defRPr sz="2100"/>
            </a:pPr>
            <a:r>
              <a:rPr lang="en-US" dirty="0"/>
              <a:t>maps the terrain and lists potential obstacles and aims for total accuracy - to represent the territory as it actually is. </a:t>
            </a:r>
            <a:endParaRPr lang="en-AU" dirty="0"/>
          </a:p>
          <a:p>
            <a:endParaRPr lang="en-AU" dirty="0"/>
          </a:p>
          <a:p>
            <a:r>
              <a:rPr lang="en-AU" dirty="0"/>
              <a:t>Adopting the mindset of a scout is extremely hard. </a:t>
            </a:r>
          </a:p>
          <a:p>
            <a:r>
              <a:rPr lang="en-AU" dirty="0"/>
              <a:t>Partly because our educational systems and our political and social structures PRIME us to be soldiers. ‘Debate’ is about winners and losers not about getting closer to the truth.</a:t>
            </a:r>
          </a:p>
          <a:p>
            <a:r>
              <a:rPr lang="en-AU" dirty="0"/>
              <a:t>And partly because it can often feel like we are adopting the scout mindset and evaluating arguments in an impartial and </a:t>
            </a:r>
            <a:r>
              <a:rPr lang="en-AU" i="1" dirty="0"/>
              <a:t>unbiased </a:t>
            </a:r>
            <a:r>
              <a:rPr lang="en-AU" i="0" dirty="0"/>
              <a:t>manner, </a:t>
            </a:r>
            <a:r>
              <a:rPr lang="en-AU" dirty="0"/>
              <a:t>even when we aren’t. </a:t>
            </a:r>
          </a:p>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27</a:t>
            </a:fld>
            <a:endParaRPr lang="en-AU" dirty="0"/>
          </a:p>
        </p:txBody>
      </p:sp>
    </p:spTree>
    <p:extLst>
      <p:ext uri="{BB962C8B-B14F-4D97-AF65-F5344CB8AC3E}">
        <p14:creationId xmlns:p14="http://schemas.microsoft.com/office/powerpoint/2010/main" val="810073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moving forward, bear this in mind: the tools we’re giving you in this course are not tools to </a:t>
            </a:r>
            <a:r>
              <a:rPr lang="en-AU" i="1" dirty="0"/>
              <a:t>convince</a:t>
            </a:r>
            <a:r>
              <a:rPr lang="en-AU" i="0" dirty="0"/>
              <a:t> people, to </a:t>
            </a:r>
            <a:r>
              <a:rPr lang="en-AU" i="1" dirty="0"/>
              <a:t>win </a:t>
            </a:r>
            <a:r>
              <a:rPr lang="en-AU" i="0" dirty="0"/>
              <a:t>debates, to </a:t>
            </a:r>
            <a:r>
              <a:rPr lang="en-AU" i="1" dirty="0"/>
              <a:t>defeat</a:t>
            </a:r>
            <a:r>
              <a:rPr lang="en-AU" i="0" dirty="0"/>
              <a:t> your opponents, but tools for communicating your reasoning, and working together to converge on a clearer picture of reality.</a:t>
            </a:r>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29</a:t>
            </a:fld>
            <a:endParaRPr lang="en-AU" dirty="0"/>
          </a:p>
        </p:txBody>
      </p:sp>
    </p:spTree>
    <p:extLst>
      <p:ext uri="{BB962C8B-B14F-4D97-AF65-F5344CB8AC3E}">
        <p14:creationId xmlns:p14="http://schemas.microsoft.com/office/powerpoint/2010/main" val="2416036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But the problem with this thought is that many garbage arguments are convincing. </a:t>
            </a:r>
          </a:p>
        </p:txBody>
      </p:sp>
      <p:sp>
        <p:nvSpPr>
          <p:cNvPr id="4" name="Slide Number Placeholder 3"/>
          <p:cNvSpPr>
            <a:spLocks noGrp="1"/>
          </p:cNvSpPr>
          <p:nvPr>
            <p:ph type="sldNum" sz="quarter" idx="5"/>
          </p:nvPr>
        </p:nvSpPr>
        <p:spPr/>
        <p:txBody>
          <a:bodyPr/>
          <a:lstStyle/>
          <a:p>
            <a:fld id="{5DA4D699-69FF-4BDB-99E8-1F9A0B73EE86}" type="slidenum">
              <a:rPr lang="en-AU" smtClean="0"/>
              <a:t>5</a:t>
            </a:fld>
            <a:endParaRPr lang="en-AU"/>
          </a:p>
        </p:txBody>
      </p:sp>
    </p:spTree>
    <p:extLst>
      <p:ext uri="{BB962C8B-B14F-4D97-AF65-F5344CB8AC3E}">
        <p14:creationId xmlns:p14="http://schemas.microsoft.com/office/powerpoint/2010/main" val="2039695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But the problem with this thought is that many garbage arguments are convincing. </a:t>
            </a:r>
          </a:p>
        </p:txBody>
      </p:sp>
      <p:sp>
        <p:nvSpPr>
          <p:cNvPr id="4" name="Slide Number Placeholder 3"/>
          <p:cNvSpPr>
            <a:spLocks noGrp="1"/>
          </p:cNvSpPr>
          <p:nvPr>
            <p:ph type="sldNum" sz="quarter" idx="5"/>
          </p:nvPr>
        </p:nvSpPr>
        <p:spPr/>
        <p:txBody>
          <a:bodyPr/>
          <a:lstStyle/>
          <a:p>
            <a:fld id="{5DA4D699-69FF-4BDB-99E8-1F9A0B73EE86}" type="slidenum">
              <a:rPr lang="en-AU" smtClean="0"/>
              <a:t>6</a:t>
            </a:fld>
            <a:endParaRPr lang="en-AU"/>
          </a:p>
        </p:txBody>
      </p:sp>
    </p:spTree>
    <p:extLst>
      <p:ext uri="{BB962C8B-B14F-4D97-AF65-F5344CB8AC3E}">
        <p14:creationId xmlns:p14="http://schemas.microsoft.com/office/powerpoint/2010/main" val="599077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400"/>
              <a:buNone/>
            </a:pPr>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t>7</a:t>
            </a:fld>
            <a:endParaRPr lang="en-AU"/>
          </a:p>
        </p:txBody>
      </p:sp>
    </p:spTree>
    <p:extLst>
      <p:ext uri="{BB962C8B-B14F-4D97-AF65-F5344CB8AC3E}">
        <p14:creationId xmlns:p14="http://schemas.microsoft.com/office/powerpoint/2010/main" val="1213784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400"/>
              <a:buNone/>
            </a:pPr>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t>8</a:t>
            </a:fld>
            <a:endParaRPr lang="en-AU"/>
          </a:p>
        </p:txBody>
      </p:sp>
    </p:spTree>
    <p:extLst>
      <p:ext uri="{BB962C8B-B14F-4D97-AF65-F5344CB8AC3E}">
        <p14:creationId xmlns:p14="http://schemas.microsoft.com/office/powerpoint/2010/main" val="4144132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400"/>
              <a:buNone/>
            </a:pPr>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t>9</a:t>
            </a:fld>
            <a:endParaRPr lang="en-AU"/>
          </a:p>
        </p:txBody>
      </p:sp>
    </p:spTree>
    <p:extLst>
      <p:ext uri="{BB962C8B-B14F-4D97-AF65-F5344CB8AC3E}">
        <p14:creationId xmlns:p14="http://schemas.microsoft.com/office/powerpoint/2010/main" val="1886687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 I can answer your emails – then I must have had coffee (p2 is false) – or p1 is false!</a:t>
            </a:r>
            <a:br>
              <a:rPr lang="en-AU" dirty="0"/>
            </a:br>
            <a:r>
              <a:rPr lang="en-AU" dirty="0"/>
              <a:t>Deductive validity doesn’t usually pertain to arguments in the real world – the kind of validity we are most concerned with in this unit is inductive validity. We’ll spend some time on deductive validity to help us practice the </a:t>
            </a:r>
            <a:r>
              <a:rPr lang="en-AU" i="1" dirty="0"/>
              <a:t>formal </a:t>
            </a:r>
            <a:r>
              <a:rPr lang="en-AU" i="0" dirty="0"/>
              <a:t>features of good reasoning. </a:t>
            </a:r>
            <a:endParaRPr lang="en-AU" dirty="0"/>
          </a:p>
        </p:txBody>
      </p:sp>
      <p:sp>
        <p:nvSpPr>
          <p:cNvPr id="4" name="Slide Number Placeholder 3"/>
          <p:cNvSpPr>
            <a:spLocks noGrp="1"/>
          </p:cNvSpPr>
          <p:nvPr>
            <p:ph type="sldNum" sz="quarter" idx="5"/>
          </p:nvPr>
        </p:nvSpPr>
        <p:spPr/>
        <p:txBody>
          <a:bodyPr/>
          <a:lstStyle/>
          <a:p>
            <a:fld id="{5DA4D699-69FF-4BDB-99E8-1F9A0B73EE86}" type="slidenum">
              <a:rPr lang="en-AU" smtClean="0"/>
              <a:t>14</a:t>
            </a:fld>
            <a:endParaRPr lang="en-AU"/>
          </a:p>
        </p:txBody>
      </p:sp>
    </p:spTree>
    <p:extLst>
      <p:ext uri="{BB962C8B-B14F-4D97-AF65-F5344CB8AC3E}">
        <p14:creationId xmlns:p14="http://schemas.microsoft.com/office/powerpoint/2010/main" val="1410107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17</a:t>
            </a:fld>
            <a:endParaRPr lang="en-AU" dirty="0"/>
          </a:p>
        </p:txBody>
      </p:sp>
    </p:spTree>
    <p:extLst>
      <p:ext uri="{BB962C8B-B14F-4D97-AF65-F5344CB8AC3E}">
        <p14:creationId xmlns:p14="http://schemas.microsoft.com/office/powerpoint/2010/main" val="124220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19</a:t>
            </a:fld>
            <a:endParaRPr lang="en-AU" dirty="0"/>
          </a:p>
        </p:txBody>
      </p:sp>
    </p:spTree>
    <p:extLst>
      <p:ext uri="{BB962C8B-B14F-4D97-AF65-F5344CB8AC3E}">
        <p14:creationId xmlns:p14="http://schemas.microsoft.com/office/powerpoint/2010/main" val="3136355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7F60-D58D-D84A-80BD-68D721E1662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B1345C3E-06C8-1047-9EA1-C018F92468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C9AB995D-432B-C149-8CA7-87E8975AE60C}"/>
              </a:ext>
            </a:extLst>
          </p:cNvPr>
          <p:cNvSpPr>
            <a:spLocks noGrp="1"/>
          </p:cNvSpPr>
          <p:nvPr>
            <p:ph type="dt" sz="half" idx="10"/>
          </p:nvPr>
        </p:nvSpPr>
        <p:spPr/>
        <p:txBody>
          <a:bodyPr/>
          <a:lstStyle/>
          <a:p>
            <a:fld id="{8B817983-11D4-424B-AFB4-C471ECBC91EF}" type="datetimeFigureOut">
              <a:rPr lang="en-AU" smtClean="0"/>
              <a:t>3/3/2023</a:t>
            </a:fld>
            <a:endParaRPr lang="en-AU"/>
          </a:p>
        </p:txBody>
      </p:sp>
      <p:sp>
        <p:nvSpPr>
          <p:cNvPr id="5" name="Footer Placeholder 4">
            <a:extLst>
              <a:ext uri="{FF2B5EF4-FFF2-40B4-BE49-F238E27FC236}">
                <a16:creationId xmlns:a16="http://schemas.microsoft.com/office/drawing/2014/main" id="{F76077FC-BB08-3444-8787-A9337C2735F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43199A4-160B-9D4C-9C9E-8D16515DEADA}"/>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1822304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2716-1241-654C-8CDA-8AA71D49C463}"/>
              </a:ext>
            </a:extLst>
          </p:cNvPr>
          <p:cNvSpPr>
            <a:spLocks noGrp="1"/>
          </p:cNvSpPr>
          <p:nvPr>
            <p:ph type="title"/>
          </p:nvPr>
        </p:nvSpPr>
        <p:spPr/>
        <p:txBody>
          <a:bodyPr/>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6F8A9864-413B-F24E-B16F-08EA74C852A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E9961A9B-8B18-A041-AA61-F0D19667F215}"/>
              </a:ext>
            </a:extLst>
          </p:cNvPr>
          <p:cNvSpPr>
            <a:spLocks noGrp="1"/>
          </p:cNvSpPr>
          <p:nvPr>
            <p:ph type="dt" sz="half" idx="10"/>
          </p:nvPr>
        </p:nvSpPr>
        <p:spPr/>
        <p:txBody>
          <a:bodyPr/>
          <a:lstStyle/>
          <a:p>
            <a:fld id="{8B817983-11D4-424B-AFB4-C471ECBC91EF}" type="datetimeFigureOut">
              <a:rPr lang="en-AU" smtClean="0"/>
              <a:t>3/3/2023</a:t>
            </a:fld>
            <a:endParaRPr lang="en-AU"/>
          </a:p>
        </p:txBody>
      </p:sp>
      <p:sp>
        <p:nvSpPr>
          <p:cNvPr id="5" name="Footer Placeholder 4">
            <a:extLst>
              <a:ext uri="{FF2B5EF4-FFF2-40B4-BE49-F238E27FC236}">
                <a16:creationId xmlns:a16="http://schemas.microsoft.com/office/drawing/2014/main" id="{921E8874-1C97-0F49-A0D7-1E571B11FB3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C8662D2-4927-0A47-BFA4-3E8FE0363F07}"/>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770721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C0CC0C-6080-6E4B-A98D-C6A44993AC7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D049274E-2A99-8C4F-ACE0-C5DE743DE96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7BD89047-533D-7B42-BC8B-466831475272}"/>
              </a:ext>
            </a:extLst>
          </p:cNvPr>
          <p:cNvSpPr>
            <a:spLocks noGrp="1"/>
          </p:cNvSpPr>
          <p:nvPr>
            <p:ph type="dt" sz="half" idx="10"/>
          </p:nvPr>
        </p:nvSpPr>
        <p:spPr/>
        <p:txBody>
          <a:bodyPr/>
          <a:lstStyle/>
          <a:p>
            <a:fld id="{8B817983-11D4-424B-AFB4-C471ECBC91EF}" type="datetimeFigureOut">
              <a:rPr lang="en-AU" smtClean="0"/>
              <a:t>3/3/2023</a:t>
            </a:fld>
            <a:endParaRPr lang="en-AU"/>
          </a:p>
        </p:txBody>
      </p:sp>
      <p:sp>
        <p:nvSpPr>
          <p:cNvPr id="5" name="Footer Placeholder 4">
            <a:extLst>
              <a:ext uri="{FF2B5EF4-FFF2-40B4-BE49-F238E27FC236}">
                <a16:creationId xmlns:a16="http://schemas.microsoft.com/office/drawing/2014/main" id="{17BE999F-B598-A743-8FCC-0E1173B52E7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6EE5097-0898-2C41-B232-A399DBD0B4CD}"/>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347798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628CD-421A-C647-98DC-DA0DF510A0DE}"/>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89025A48-5254-1345-AD14-6CBA4B9E9BC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FA95C851-96A7-1F40-919E-C025B3FD930E}"/>
              </a:ext>
            </a:extLst>
          </p:cNvPr>
          <p:cNvSpPr>
            <a:spLocks noGrp="1"/>
          </p:cNvSpPr>
          <p:nvPr>
            <p:ph type="dt" sz="half" idx="10"/>
          </p:nvPr>
        </p:nvSpPr>
        <p:spPr/>
        <p:txBody>
          <a:bodyPr/>
          <a:lstStyle/>
          <a:p>
            <a:fld id="{8B817983-11D4-424B-AFB4-C471ECBC91EF}" type="datetimeFigureOut">
              <a:rPr lang="en-AU" smtClean="0"/>
              <a:t>3/3/2023</a:t>
            </a:fld>
            <a:endParaRPr lang="en-AU"/>
          </a:p>
        </p:txBody>
      </p:sp>
      <p:sp>
        <p:nvSpPr>
          <p:cNvPr id="5" name="Footer Placeholder 4">
            <a:extLst>
              <a:ext uri="{FF2B5EF4-FFF2-40B4-BE49-F238E27FC236}">
                <a16:creationId xmlns:a16="http://schemas.microsoft.com/office/drawing/2014/main" id="{C161F8F7-D93D-B043-A152-F78C04B3761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7E37833-69FB-1A4A-948D-FDEF2253CE72}"/>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3304262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73D84-DE3F-6A43-AF73-877241E5776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D962D933-A20A-384C-8155-FD02CD187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66F0DF3-4F64-6044-A08E-3DBDDE3DC4D1}"/>
              </a:ext>
            </a:extLst>
          </p:cNvPr>
          <p:cNvSpPr>
            <a:spLocks noGrp="1"/>
          </p:cNvSpPr>
          <p:nvPr>
            <p:ph type="dt" sz="half" idx="10"/>
          </p:nvPr>
        </p:nvSpPr>
        <p:spPr/>
        <p:txBody>
          <a:bodyPr/>
          <a:lstStyle/>
          <a:p>
            <a:fld id="{8B817983-11D4-424B-AFB4-C471ECBC91EF}" type="datetimeFigureOut">
              <a:rPr lang="en-AU" smtClean="0"/>
              <a:t>3/3/2023</a:t>
            </a:fld>
            <a:endParaRPr lang="en-AU"/>
          </a:p>
        </p:txBody>
      </p:sp>
      <p:sp>
        <p:nvSpPr>
          <p:cNvPr id="5" name="Footer Placeholder 4">
            <a:extLst>
              <a:ext uri="{FF2B5EF4-FFF2-40B4-BE49-F238E27FC236}">
                <a16:creationId xmlns:a16="http://schemas.microsoft.com/office/drawing/2014/main" id="{A9C91868-0E74-7941-A49B-6FA3158020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4058403-DBB6-9F4B-A598-C042E95FBE30}"/>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366423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46D68-7568-B846-902C-81E83137B564}"/>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F160A681-CEEC-FF47-B82A-3D22C13260C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65359E51-24FA-5C48-ACBA-9B680F48B05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Date Placeholder 4">
            <a:extLst>
              <a:ext uri="{FF2B5EF4-FFF2-40B4-BE49-F238E27FC236}">
                <a16:creationId xmlns:a16="http://schemas.microsoft.com/office/drawing/2014/main" id="{92968FF9-913F-FB46-BFC6-586297B99941}"/>
              </a:ext>
            </a:extLst>
          </p:cNvPr>
          <p:cNvSpPr>
            <a:spLocks noGrp="1"/>
          </p:cNvSpPr>
          <p:nvPr>
            <p:ph type="dt" sz="half" idx="10"/>
          </p:nvPr>
        </p:nvSpPr>
        <p:spPr/>
        <p:txBody>
          <a:bodyPr/>
          <a:lstStyle/>
          <a:p>
            <a:fld id="{8B817983-11D4-424B-AFB4-C471ECBC91EF}" type="datetimeFigureOut">
              <a:rPr lang="en-AU" smtClean="0"/>
              <a:t>3/3/2023</a:t>
            </a:fld>
            <a:endParaRPr lang="en-AU"/>
          </a:p>
        </p:txBody>
      </p:sp>
      <p:sp>
        <p:nvSpPr>
          <p:cNvPr id="6" name="Footer Placeholder 5">
            <a:extLst>
              <a:ext uri="{FF2B5EF4-FFF2-40B4-BE49-F238E27FC236}">
                <a16:creationId xmlns:a16="http://schemas.microsoft.com/office/drawing/2014/main" id="{3FB816A6-5A3D-E144-A703-39FEE9A9862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D3EED9A-924E-354C-9A77-CE78D4153380}"/>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75980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0B124-9641-BA4E-8C17-947911F50738}"/>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FBED92FE-78A0-CF40-8306-B624C409AF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B80F185-2242-934E-BD13-254EC51266E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10A08DC0-805A-BD4D-BEE8-F97B82C68C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5C58D98-8FDE-4243-8722-6DAAE9D89B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7" name="Date Placeholder 6">
            <a:extLst>
              <a:ext uri="{FF2B5EF4-FFF2-40B4-BE49-F238E27FC236}">
                <a16:creationId xmlns:a16="http://schemas.microsoft.com/office/drawing/2014/main" id="{087D52DC-98BE-5D41-A905-CDF6FB30D613}"/>
              </a:ext>
            </a:extLst>
          </p:cNvPr>
          <p:cNvSpPr>
            <a:spLocks noGrp="1"/>
          </p:cNvSpPr>
          <p:nvPr>
            <p:ph type="dt" sz="half" idx="10"/>
          </p:nvPr>
        </p:nvSpPr>
        <p:spPr/>
        <p:txBody>
          <a:bodyPr/>
          <a:lstStyle/>
          <a:p>
            <a:fld id="{8B817983-11D4-424B-AFB4-C471ECBC91EF}" type="datetimeFigureOut">
              <a:rPr lang="en-AU" smtClean="0"/>
              <a:t>3/3/2023</a:t>
            </a:fld>
            <a:endParaRPr lang="en-AU"/>
          </a:p>
        </p:txBody>
      </p:sp>
      <p:sp>
        <p:nvSpPr>
          <p:cNvPr id="8" name="Footer Placeholder 7">
            <a:extLst>
              <a:ext uri="{FF2B5EF4-FFF2-40B4-BE49-F238E27FC236}">
                <a16:creationId xmlns:a16="http://schemas.microsoft.com/office/drawing/2014/main" id="{58B68205-F500-C84B-880C-F79B8C63E2A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F3C956D-5865-1A44-8E83-6F3AE7A9E630}"/>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3817101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036B-0FE2-8A41-A2CD-369A41B167D4}"/>
              </a:ext>
            </a:extLst>
          </p:cNvPr>
          <p:cNvSpPr>
            <a:spLocks noGrp="1"/>
          </p:cNvSpPr>
          <p:nvPr>
            <p:ph type="title"/>
          </p:nvPr>
        </p:nvSpPr>
        <p:spPr/>
        <p:txBody>
          <a:bodyPr/>
          <a:lstStyle/>
          <a:p>
            <a:r>
              <a:rPr lang="en-GB"/>
              <a:t>Click to edit Master title style</a:t>
            </a:r>
            <a:endParaRPr lang="en-AU"/>
          </a:p>
        </p:txBody>
      </p:sp>
      <p:sp>
        <p:nvSpPr>
          <p:cNvPr id="3" name="Date Placeholder 2">
            <a:extLst>
              <a:ext uri="{FF2B5EF4-FFF2-40B4-BE49-F238E27FC236}">
                <a16:creationId xmlns:a16="http://schemas.microsoft.com/office/drawing/2014/main" id="{8AEBDFB6-AA43-A444-9847-0524FE93EC84}"/>
              </a:ext>
            </a:extLst>
          </p:cNvPr>
          <p:cNvSpPr>
            <a:spLocks noGrp="1"/>
          </p:cNvSpPr>
          <p:nvPr>
            <p:ph type="dt" sz="half" idx="10"/>
          </p:nvPr>
        </p:nvSpPr>
        <p:spPr/>
        <p:txBody>
          <a:bodyPr/>
          <a:lstStyle/>
          <a:p>
            <a:fld id="{8B817983-11D4-424B-AFB4-C471ECBC91EF}" type="datetimeFigureOut">
              <a:rPr lang="en-AU" smtClean="0"/>
              <a:t>3/3/2023</a:t>
            </a:fld>
            <a:endParaRPr lang="en-AU"/>
          </a:p>
        </p:txBody>
      </p:sp>
      <p:sp>
        <p:nvSpPr>
          <p:cNvPr id="4" name="Footer Placeholder 3">
            <a:extLst>
              <a:ext uri="{FF2B5EF4-FFF2-40B4-BE49-F238E27FC236}">
                <a16:creationId xmlns:a16="http://schemas.microsoft.com/office/drawing/2014/main" id="{1F5B2A8B-FAC6-C54F-B3C3-853909AFE24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3D1F89B-171A-CA42-8C53-48FF6DC3F443}"/>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977037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D84194-9FD4-CD49-9120-7AE661F0F7EC}"/>
              </a:ext>
            </a:extLst>
          </p:cNvPr>
          <p:cNvSpPr>
            <a:spLocks noGrp="1"/>
          </p:cNvSpPr>
          <p:nvPr>
            <p:ph type="dt" sz="half" idx="10"/>
          </p:nvPr>
        </p:nvSpPr>
        <p:spPr/>
        <p:txBody>
          <a:bodyPr/>
          <a:lstStyle/>
          <a:p>
            <a:fld id="{8B817983-11D4-424B-AFB4-C471ECBC91EF}" type="datetimeFigureOut">
              <a:rPr lang="en-AU" smtClean="0"/>
              <a:t>3/3/2023</a:t>
            </a:fld>
            <a:endParaRPr lang="en-AU"/>
          </a:p>
        </p:txBody>
      </p:sp>
      <p:sp>
        <p:nvSpPr>
          <p:cNvPr id="3" name="Footer Placeholder 2">
            <a:extLst>
              <a:ext uri="{FF2B5EF4-FFF2-40B4-BE49-F238E27FC236}">
                <a16:creationId xmlns:a16="http://schemas.microsoft.com/office/drawing/2014/main" id="{841F2D1B-2427-0C49-8BE4-472FF582AE3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77F4BB28-398A-0847-94FE-A4E2237B58E8}"/>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989322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52061-E832-2747-982F-0E532EDAB00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10FEC16D-F089-3942-8D65-23DE8AAC98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66DC13A9-B709-2A4C-A296-34CF10A55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85EA10-BC72-9B48-B93E-33DCE88F4D6D}"/>
              </a:ext>
            </a:extLst>
          </p:cNvPr>
          <p:cNvSpPr>
            <a:spLocks noGrp="1"/>
          </p:cNvSpPr>
          <p:nvPr>
            <p:ph type="dt" sz="half" idx="10"/>
          </p:nvPr>
        </p:nvSpPr>
        <p:spPr/>
        <p:txBody>
          <a:bodyPr/>
          <a:lstStyle/>
          <a:p>
            <a:fld id="{8B817983-11D4-424B-AFB4-C471ECBC91EF}" type="datetimeFigureOut">
              <a:rPr lang="en-AU" smtClean="0"/>
              <a:t>3/3/2023</a:t>
            </a:fld>
            <a:endParaRPr lang="en-AU"/>
          </a:p>
        </p:txBody>
      </p:sp>
      <p:sp>
        <p:nvSpPr>
          <p:cNvPr id="6" name="Footer Placeholder 5">
            <a:extLst>
              <a:ext uri="{FF2B5EF4-FFF2-40B4-BE49-F238E27FC236}">
                <a16:creationId xmlns:a16="http://schemas.microsoft.com/office/drawing/2014/main" id="{1D1D73E6-15D6-6149-8A1E-A5F2F8BECC1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309CDCC-93C8-0C4D-96E9-ADE4546CF3BA}"/>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1186265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54D2-4EEE-2742-A405-5A1E92CFB3A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F4411C13-789B-4946-96DB-A2C5DD3FC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D4504A7-2008-9D41-B081-CB6BE7926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DCC3577-F8B9-1149-ADEB-FC6ECEE77BEB}"/>
              </a:ext>
            </a:extLst>
          </p:cNvPr>
          <p:cNvSpPr>
            <a:spLocks noGrp="1"/>
          </p:cNvSpPr>
          <p:nvPr>
            <p:ph type="dt" sz="half" idx="10"/>
          </p:nvPr>
        </p:nvSpPr>
        <p:spPr/>
        <p:txBody>
          <a:bodyPr/>
          <a:lstStyle/>
          <a:p>
            <a:fld id="{8B817983-11D4-424B-AFB4-C471ECBC91EF}" type="datetimeFigureOut">
              <a:rPr lang="en-AU" smtClean="0"/>
              <a:t>3/3/2023</a:t>
            </a:fld>
            <a:endParaRPr lang="en-AU"/>
          </a:p>
        </p:txBody>
      </p:sp>
      <p:sp>
        <p:nvSpPr>
          <p:cNvPr id="6" name="Footer Placeholder 5">
            <a:extLst>
              <a:ext uri="{FF2B5EF4-FFF2-40B4-BE49-F238E27FC236}">
                <a16:creationId xmlns:a16="http://schemas.microsoft.com/office/drawing/2014/main" id="{5B6295CA-9058-6345-B2A9-D08974D5AC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FADE128-5348-1C4F-B1A6-C3A2A3B1784C}"/>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959397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122188-6356-CC4B-BFD0-174323E743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AU" dirty="0"/>
          </a:p>
        </p:txBody>
      </p:sp>
      <p:sp>
        <p:nvSpPr>
          <p:cNvPr id="3" name="Text Placeholder 2">
            <a:extLst>
              <a:ext uri="{FF2B5EF4-FFF2-40B4-BE49-F238E27FC236}">
                <a16:creationId xmlns:a16="http://schemas.microsoft.com/office/drawing/2014/main" id="{CBF9D71F-CE76-AB40-ACB2-92CC0BA181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AU" dirty="0"/>
          </a:p>
        </p:txBody>
      </p:sp>
      <p:sp>
        <p:nvSpPr>
          <p:cNvPr id="4" name="Date Placeholder 3">
            <a:extLst>
              <a:ext uri="{FF2B5EF4-FFF2-40B4-BE49-F238E27FC236}">
                <a16:creationId xmlns:a16="http://schemas.microsoft.com/office/drawing/2014/main" id="{F0270A25-E764-C646-A5B1-81D166AD0E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venir Book" panose="02000503020000020003" pitchFamily="2" charset="0"/>
              </a:defRPr>
            </a:lvl1pPr>
          </a:lstStyle>
          <a:p>
            <a:fld id="{8B817983-11D4-424B-AFB4-C471ECBC91EF}" type="datetimeFigureOut">
              <a:rPr lang="en-AU" smtClean="0"/>
              <a:pPr/>
              <a:t>3/3/2023</a:t>
            </a:fld>
            <a:endParaRPr lang="en-AU" dirty="0"/>
          </a:p>
        </p:txBody>
      </p:sp>
      <p:sp>
        <p:nvSpPr>
          <p:cNvPr id="5" name="Footer Placeholder 4">
            <a:extLst>
              <a:ext uri="{FF2B5EF4-FFF2-40B4-BE49-F238E27FC236}">
                <a16:creationId xmlns:a16="http://schemas.microsoft.com/office/drawing/2014/main" id="{F27045D9-3AF6-6D48-BE71-70C782E0FC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venir Book" panose="02000503020000020003" pitchFamily="2" charset="0"/>
              </a:defRPr>
            </a:lvl1pPr>
          </a:lstStyle>
          <a:p>
            <a:endParaRPr lang="en-AU" dirty="0"/>
          </a:p>
        </p:txBody>
      </p:sp>
      <p:sp>
        <p:nvSpPr>
          <p:cNvPr id="6" name="Slide Number Placeholder 5">
            <a:extLst>
              <a:ext uri="{FF2B5EF4-FFF2-40B4-BE49-F238E27FC236}">
                <a16:creationId xmlns:a16="http://schemas.microsoft.com/office/drawing/2014/main" id="{A8500A6A-48E2-5349-8EF8-F2C1EC4A45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venir Book" panose="02000503020000020003" pitchFamily="2" charset="0"/>
              </a:defRPr>
            </a:lvl1pPr>
          </a:lstStyle>
          <a:p>
            <a:fld id="{4291565A-1AD0-8545-B6A9-35BDB61D7054}" type="slidenum">
              <a:rPr lang="en-AU" smtClean="0"/>
              <a:pPr/>
              <a:t>‹#›</a:t>
            </a:fld>
            <a:endParaRPr lang="en-AU" dirty="0"/>
          </a:p>
        </p:txBody>
      </p:sp>
    </p:spTree>
    <p:extLst>
      <p:ext uri="{BB962C8B-B14F-4D97-AF65-F5344CB8AC3E}">
        <p14:creationId xmlns:p14="http://schemas.microsoft.com/office/powerpoint/2010/main" val="3282217041"/>
      </p:ext>
    </p:extLst>
  </p:cSld>
  <p:clrMap bg1="lt1" tx1="dk1" bg2="lt2" tx2="dk2" accent1="accent1" accent2="accent2" accent3="accent3" accent4="accent4" accent5="accent5" accent6="accent6" hlink="hlink" folHlink="folHlink"/>
  <p:sldLayoutIdLst>
    <p:sldLayoutId id="2147484419" r:id="rId1"/>
    <p:sldLayoutId id="2147484420" r:id="rId2"/>
    <p:sldLayoutId id="2147484421" r:id="rId3"/>
    <p:sldLayoutId id="2147484422" r:id="rId4"/>
    <p:sldLayoutId id="2147484423" r:id="rId5"/>
    <p:sldLayoutId id="2147484424" r:id="rId6"/>
    <p:sldLayoutId id="2147484425" r:id="rId7"/>
    <p:sldLayoutId id="2147484426" r:id="rId8"/>
    <p:sldLayoutId id="2147484427" r:id="rId9"/>
    <p:sldLayoutId id="2147484428" r:id="rId10"/>
    <p:sldLayoutId id="2147484429" r:id="rId11"/>
  </p:sldLayoutIdLst>
  <p:txStyles>
    <p:titleStyle>
      <a:lvl1pPr algn="l" defTabSz="914400" rtl="0" eaLnBrk="1" latinLnBrk="0" hangingPunct="1">
        <a:lnSpc>
          <a:spcPct val="90000"/>
        </a:lnSpc>
        <a:spcBef>
          <a:spcPct val="0"/>
        </a:spcBef>
        <a:buNone/>
        <a:defRPr sz="4400" b="0" i="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3CCEDF-4EAB-354D-BF0B-43BA961680AF}"/>
              </a:ext>
            </a:extLst>
          </p:cNvPr>
          <p:cNvSpPr>
            <a:spLocks noGrp="1"/>
          </p:cNvSpPr>
          <p:nvPr>
            <p:ph type="ctrTitle"/>
          </p:nvPr>
        </p:nvSpPr>
        <p:spPr>
          <a:xfrm>
            <a:off x="3581400" y="965580"/>
            <a:ext cx="5204489" cy="3160593"/>
          </a:xfrm>
        </p:spPr>
        <p:txBody>
          <a:bodyPr>
            <a:normAutofit/>
          </a:bodyPr>
          <a:lstStyle/>
          <a:p>
            <a:r>
              <a:rPr lang="en-AU" sz="5400" dirty="0">
                <a:solidFill>
                  <a:schemeClr val="bg1"/>
                </a:solidFill>
              </a:rPr>
              <a:t>Critical Thinking</a:t>
            </a:r>
            <a:br>
              <a:rPr lang="en-AU" sz="5400" dirty="0">
                <a:solidFill>
                  <a:schemeClr val="bg1"/>
                </a:solidFill>
              </a:rPr>
            </a:br>
            <a:r>
              <a:rPr lang="en-AU" sz="5400" dirty="0">
                <a:solidFill>
                  <a:schemeClr val="bg1"/>
                </a:solidFill>
              </a:rPr>
              <a:t>S1 2023</a:t>
            </a:r>
          </a:p>
        </p:txBody>
      </p:sp>
      <p:sp>
        <p:nvSpPr>
          <p:cNvPr id="3" name="Subtitle 2">
            <a:extLst>
              <a:ext uri="{FF2B5EF4-FFF2-40B4-BE49-F238E27FC236}">
                <a16:creationId xmlns:a16="http://schemas.microsoft.com/office/drawing/2014/main" id="{77C310A9-5BCD-8C4B-BC79-DB2BA2D40164}"/>
              </a:ext>
            </a:extLst>
          </p:cNvPr>
          <p:cNvSpPr>
            <a:spLocks noGrp="1"/>
          </p:cNvSpPr>
          <p:nvPr>
            <p:ph type="subTitle" idx="1"/>
          </p:nvPr>
        </p:nvSpPr>
        <p:spPr>
          <a:xfrm>
            <a:off x="3820817" y="4409960"/>
            <a:ext cx="4508641" cy="1116414"/>
          </a:xfrm>
        </p:spPr>
        <p:txBody>
          <a:bodyPr>
            <a:normAutofit/>
          </a:bodyPr>
          <a:lstStyle/>
          <a:p>
            <a:r>
              <a:rPr lang="en-AU" sz="2000" dirty="0">
                <a:solidFill>
                  <a:schemeClr val="bg1"/>
                </a:solidFill>
              </a:rPr>
              <a:t>Dr. Iwan Williams</a:t>
            </a:r>
          </a:p>
          <a:p>
            <a:r>
              <a:rPr lang="en-AU" sz="2000" dirty="0">
                <a:solidFill>
                  <a:schemeClr val="bg1"/>
                </a:solidFill>
              </a:rPr>
              <a:t>Email: iwan.williams1@monash.edu</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pic>
        <p:nvPicPr>
          <p:cNvPr id="5" name="Graphic 4" descr="Head with gears outline">
            <a:extLst>
              <a:ext uri="{FF2B5EF4-FFF2-40B4-BE49-F238E27FC236}">
                <a16:creationId xmlns:a16="http://schemas.microsoft.com/office/drawing/2014/main" id="{4F83BC4B-A9C7-1E44-9359-68745BBA90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99221" y="2106438"/>
            <a:ext cx="1657842" cy="1657842"/>
          </a:xfrm>
          <a:prstGeom prst="rect">
            <a:avLst/>
          </a:prstGeom>
        </p:spPr>
      </p:pic>
      <p:pic>
        <p:nvPicPr>
          <p:cNvPr id="7" name="Graphic 6" descr="Customer review outline">
            <a:extLst>
              <a:ext uri="{FF2B5EF4-FFF2-40B4-BE49-F238E27FC236}">
                <a16:creationId xmlns:a16="http://schemas.microsoft.com/office/drawing/2014/main" id="{26D5C863-2A9C-EC44-9D5D-7E2EC637BC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22530" y="5323194"/>
            <a:ext cx="1278934" cy="1278934"/>
          </a:xfrm>
          <a:prstGeom prst="rect">
            <a:avLst/>
          </a:prstGeom>
        </p:spPr>
      </p:pic>
      <p:pic>
        <p:nvPicPr>
          <p:cNvPr id="11" name="Graphic 10" descr="Question Mark with solid fill">
            <a:extLst>
              <a:ext uri="{FF2B5EF4-FFF2-40B4-BE49-F238E27FC236}">
                <a16:creationId xmlns:a16="http://schemas.microsoft.com/office/drawing/2014/main" id="{9AFEE23E-000B-F84E-8991-528DFEBB602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6223" y="900394"/>
            <a:ext cx="914400" cy="914400"/>
          </a:xfrm>
          <a:prstGeom prst="rect">
            <a:avLst/>
          </a:prstGeom>
        </p:spPr>
      </p:pic>
      <p:pic>
        <p:nvPicPr>
          <p:cNvPr id="15" name="Graphic 14" descr="Megaphone outline">
            <a:extLst>
              <a:ext uri="{FF2B5EF4-FFF2-40B4-BE49-F238E27FC236}">
                <a16:creationId xmlns:a16="http://schemas.microsoft.com/office/drawing/2014/main" id="{AA3BDC27-7E23-D846-B918-8E28B807EFE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655859" y="229217"/>
            <a:ext cx="914400" cy="914400"/>
          </a:xfrm>
          <a:prstGeom prst="rect">
            <a:avLst/>
          </a:prstGeom>
        </p:spPr>
      </p:pic>
    </p:spTree>
    <p:extLst>
      <p:ext uri="{BB962C8B-B14F-4D97-AF65-F5344CB8AC3E}">
        <p14:creationId xmlns:p14="http://schemas.microsoft.com/office/powerpoint/2010/main" val="2335365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A3B99-8BF6-408B-A095-406F6DDED10D}"/>
              </a:ext>
            </a:extLst>
          </p:cNvPr>
          <p:cNvSpPr>
            <a:spLocks noGrp="1"/>
          </p:cNvSpPr>
          <p:nvPr>
            <p:ph type="title"/>
          </p:nvPr>
        </p:nvSpPr>
        <p:spPr/>
        <p:txBody>
          <a:bodyPr/>
          <a:lstStyle/>
          <a:p>
            <a:pPr marL="514350" indent="-514350">
              <a:buFont typeface="+mj-lt"/>
              <a:buAutoNum type="arabicPeriod"/>
            </a:pPr>
            <a:r>
              <a:rPr lang="en-AU" dirty="0"/>
              <a:t>The premises </a:t>
            </a:r>
            <a:r>
              <a:rPr lang="en-AU" dirty="0">
                <a:solidFill>
                  <a:srgbClr val="FF0000"/>
                </a:solidFill>
              </a:rPr>
              <a:t>support</a:t>
            </a:r>
            <a:r>
              <a:rPr lang="en-AU" dirty="0"/>
              <a:t> the conclusion.</a:t>
            </a:r>
          </a:p>
        </p:txBody>
      </p:sp>
      <p:sp>
        <p:nvSpPr>
          <p:cNvPr id="3" name="Content Placeholder 2">
            <a:extLst>
              <a:ext uri="{FF2B5EF4-FFF2-40B4-BE49-F238E27FC236}">
                <a16:creationId xmlns:a16="http://schemas.microsoft.com/office/drawing/2014/main" id="{5AE779FD-4E91-4ED0-98B9-4F63383CCC2A}"/>
              </a:ext>
            </a:extLst>
          </p:cNvPr>
          <p:cNvSpPr>
            <a:spLocks noGrp="1"/>
          </p:cNvSpPr>
          <p:nvPr>
            <p:ph idx="1"/>
          </p:nvPr>
        </p:nvSpPr>
        <p:spPr/>
        <p:txBody>
          <a:bodyPr>
            <a:normAutofit lnSpcReduction="10000"/>
          </a:bodyPr>
          <a:lstStyle/>
          <a:p>
            <a:pPr marL="0" indent="0">
              <a:buNone/>
            </a:pPr>
            <a:r>
              <a:rPr lang="en-AU" sz="2400" b="1" dirty="0"/>
              <a:t>To say that premises </a:t>
            </a:r>
            <a:r>
              <a:rPr lang="en-AU" sz="2400" b="1" dirty="0">
                <a:solidFill>
                  <a:srgbClr val="FF0000"/>
                </a:solidFill>
              </a:rPr>
              <a:t>support</a:t>
            </a:r>
            <a:r>
              <a:rPr lang="en-AU" sz="2400" b="1" dirty="0"/>
              <a:t> a conclusion means that:</a:t>
            </a:r>
          </a:p>
          <a:p>
            <a:pPr marL="0" indent="0">
              <a:buNone/>
            </a:pPr>
            <a:endParaRPr lang="en-AU" sz="2400" dirty="0">
              <a:solidFill>
                <a:srgbClr val="FF0000"/>
              </a:solidFill>
            </a:endParaRPr>
          </a:p>
          <a:p>
            <a:pPr marL="0" indent="0">
              <a:buNone/>
            </a:pPr>
            <a:r>
              <a:rPr lang="en-AU" sz="2400" dirty="0">
                <a:solidFill>
                  <a:srgbClr val="FF0000"/>
                </a:solidFill>
              </a:rPr>
              <a:t>If</a:t>
            </a:r>
            <a:r>
              <a:rPr lang="en-AU" sz="2400" dirty="0"/>
              <a:t> the premises were true, then we’d have a </a:t>
            </a:r>
            <a:r>
              <a:rPr lang="en-AU" sz="2400" dirty="0">
                <a:solidFill>
                  <a:srgbClr val="FF0000"/>
                </a:solidFill>
              </a:rPr>
              <a:t>good reason</a:t>
            </a:r>
            <a:r>
              <a:rPr lang="en-AU" sz="2400" dirty="0"/>
              <a:t> to accept the conclusion.</a:t>
            </a:r>
          </a:p>
          <a:p>
            <a:pPr marL="0" indent="0">
              <a:buNone/>
            </a:pPr>
            <a:endParaRPr lang="en-AU" sz="2400" dirty="0"/>
          </a:p>
          <a:p>
            <a:pPr marL="0" indent="0">
              <a:buNone/>
            </a:pPr>
            <a:endParaRPr lang="en-AU" sz="2400" dirty="0"/>
          </a:p>
          <a:p>
            <a:pPr marL="0" indent="0">
              <a:buNone/>
            </a:pPr>
            <a:r>
              <a:rPr lang="en-AU" sz="2400" b="1" dirty="0"/>
              <a:t>Two types of support we’ll look at today:</a:t>
            </a:r>
          </a:p>
          <a:p>
            <a:pPr marL="0" indent="0">
              <a:buNone/>
            </a:pPr>
            <a:endParaRPr lang="en-AU" sz="2400" dirty="0"/>
          </a:p>
          <a:p>
            <a:r>
              <a:rPr lang="en-AU" sz="2400" dirty="0">
                <a:solidFill>
                  <a:srgbClr val="FF0000"/>
                </a:solidFill>
              </a:rPr>
              <a:t>Inductive</a:t>
            </a:r>
            <a:r>
              <a:rPr lang="en-AU" sz="2400" dirty="0"/>
              <a:t> support</a:t>
            </a:r>
          </a:p>
          <a:p>
            <a:r>
              <a:rPr lang="en-AU" sz="2400" dirty="0">
                <a:solidFill>
                  <a:srgbClr val="FF0000"/>
                </a:solidFill>
              </a:rPr>
              <a:t>Deductive</a:t>
            </a:r>
            <a:r>
              <a:rPr lang="en-AU" sz="2400" dirty="0"/>
              <a:t> support (aka validity)</a:t>
            </a:r>
          </a:p>
          <a:p>
            <a:pPr marL="0" indent="0">
              <a:buNone/>
            </a:pPr>
            <a:endParaRPr lang="en-AU" sz="2400" dirty="0"/>
          </a:p>
          <a:p>
            <a:endParaRPr lang="en-AU" sz="2400" dirty="0"/>
          </a:p>
        </p:txBody>
      </p:sp>
    </p:spTree>
    <p:extLst>
      <p:ext uri="{BB962C8B-B14F-4D97-AF65-F5344CB8AC3E}">
        <p14:creationId xmlns:p14="http://schemas.microsoft.com/office/powerpoint/2010/main" val="350407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8E03-D012-4F60-BA67-EE8210264010}"/>
              </a:ext>
            </a:extLst>
          </p:cNvPr>
          <p:cNvSpPr>
            <a:spLocks noGrp="1"/>
          </p:cNvSpPr>
          <p:nvPr>
            <p:ph type="title"/>
          </p:nvPr>
        </p:nvSpPr>
        <p:spPr/>
        <p:txBody>
          <a:bodyPr/>
          <a:lstStyle/>
          <a:p>
            <a:r>
              <a:rPr lang="en-AU" b="1" dirty="0">
                <a:solidFill>
                  <a:srgbClr val="FF0000"/>
                </a:solidFill>
              </a:rPr>
              <a:t>Inductive</a:t>
            </a:r>
            <a:r>
              <a:rPr lang="en-AU" b="1" dirty="0"/>
              <a:t> support</a:t>
            </a:r>
          </a:p>
        </p:txBody>
      </p:sp>
      <p:sp>
        <p:nvSpPr>
          <p:cNvPr id="3" name="Content Placeholder 2">
            <a:extLst>
              <a:ext uri="{FF2B5EF4-FFF2-40B4-BE49-F238E27FC236}">
                <a16:creationId xmlns:a16="http://schemas.microsoft.com/office/drawing/2014/main" id="{DFE82044-382B-492C-9552-ED5AC6672240}"/>
              </a:ext>
            </a:extLst>
          </p:cNvPr>
          <p:cNvSpPr>
            <a:spLocks noGrp="1"/>
          </p:cNvSpPr>
          <p:nvPr>
            <p:ph idx="1"/>
          </p:nvPr>
        </p:nvSpPr>
        <p:spPr/>
        <p:txBody>
          <a:bodyPr>
            <a:normAutofit fontScale="92500" lnSpcReduction="10000"/>
          </a:bodyPr>
          <a:lstStyle/>
          <a:p>
            <a:pPr marL="0" indent="0">
              <a:buNone/>
            </a:pPr>
            <a:r>
              <a:rPr lang="en-AU" sz="2400" b="1" dirty="0"/>
              <a:t>Premises provide </a:t>
            </a:r>
            <a:r>
              <a:rPr lang="en-AU" sz="2400" b="1" dirty="0">
                <a:solidFill>
                  <a:srgbClr val="FF0000"/>
                </a:solidFill>
              </a:rPr>
              <a:t>inductive</a:t>
            </a:r>
            <a:r>
              <a:rPr lang="en-AU" sz="2400" b="1" dirty="0"/>
              <a:t> support to a conclusion when the following condition is met:</a:t>
            </a:r>
          </a:p>
          <a:p>
            <a:endParaRPr lang="en-AU" sz="2400" dirty="0"/>
          </a:p>
          <a:p>
            <a:r>
              <a:rPr lang="en-AU" sz="2400" dirty="0">
                <a:solidFill>
                  <a:srgbClr val="FF0000"/>
                </a:solidFill>
              </a:rPr>
              <a:t>If</a:t>
            </a:r>
            <a:r>
              <a:rPr lang="en-AU" sz="2400" dirty="0"/>
              <a:t> the premises were true, then it would be </a:t>
            </a:r>
            <a:r>
              <a:rPr lang="en-AU" sz="2400" b="1" dirty="0">
                <a:solidFill>
                  <a:srgbClr val="FF0000"/>
                </a:solidFill>
              </a:rPr>
              <a:t>very likely </a:t>
            </a:r>
            <a:r>
              <a:rPr lang="en-AU" sz="2400" dirty="0"/>
              <a:t>that the conclusion is true.</a:t>
            </a:r>
          </a:p>
          <a:p>
            <a:endParaRPr lang="en-GB" sz="2400" dirty="0"/>
          </a:p>
          <a:p>
            <a:pPr marL="0" indent="0">
              <a:buNone/>
            </a:pPr>
            <a:r>
              <a:rPr lang="en-GB" sz="2400" dirty="0"/>
              <a:t>Examples:</a:t>
            </a:r>
          </a:p>
          <a:p>
            <a:r>
              <a:rPr lang="en-GB" sz="2400" dirty="0"/>
              <a:t>Practically every house on South Street is falling apart. Sherry lives on South Street. Her house is probably falling apart</a:t>
            </a:r>
          </a:p>
          <a:p>
            <a:r>
              <a:rPr lang="en-GB" sz="2400" dirty="0"/>
              <a:t>Almost every windstorm in this area comes from the north. I can see a big cloud of dust in the distance. A new windstorm is coming from the north.</a:t>
            </a:r>
          </a:p>
          <a:p>
            <a:r>
              <a:rPr lang="en-GB" sz="2400" dirty="0"/>
              <a:t>When I eat shellfish I usually get sick. I just ate some shellfish. I’m going to get sick.</a:t>
            </a:r>
            <a:endParaRPr lang="en-AU" sz="2400" dirty="0"/>
          </a:p>
        </p:txBody>
      </p:sp>
    </p:spTree>
    <p:extLst>
      <p:ext uri="{BB962C8B-B14F-4D97-AF65-F5344CB8AC3E}">
        <p14:creationId xmlns:p14="http://schemas.microsoft.com/office/powerpoint/2010/main" val="359892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1EF0-DA97-4A24-8366-71DD99B31ACB}"/>
              </a:ext>
            </a:extLst>
          </p:cNvPr>
          <p:cNvSpPr>
            <a:spLocks noGrp="1"/>
          </p:cNvSpPr>
          <p:nvPr>
            <p:ph type="title"/>
          </p:nvPr>
        </p:nvSpPr>
        <p:spPr/>
        <p:txBody>
          <a:bodyPr/>
          <a:lstStyle/>
          <a:p>
            <a:r>
              <a:rPr lang="en-AU" b="1" dirty="0">
                <a:solidFill>
                  <a:srgbClr val="FF0000"/>
                </a:solidFill>
              </a:rPr>
              <a:t>Deductive</a:t>
            </a:r>
            <a:r>
              <a:rPr lang="en-AU" b="1" dirty="0"/>
              <a:t> support (aka </a:t>
            </a:r>
            <a:r>
              <a:rPr lang="en-AU" b="1" dirty="0">
                <a:solidFill>
                  <a:srgbClr val="FF0000"/>
                </a:solidFill>
              </a:rPr>
              <a:t>validity</a:t>
            </a:r>
            <a:r>
              <a:rPr lang="en-AU" b="1" dirty="0"/>
              <a:t>)</a:t>
            </a:r>
          </a:p>
        </p:txBody>
      </p:sp>
      <p:sp>
        <p:nvSpPr>
          <p:cNvPr id="3" name="Content Placeholder 2">
            <a:extLst>
              <a:ext uri="{FF2B5EF4-FFF2-40B4-BE49-F238E27FC236}">
                <a16:creationId xmlns:a16="http://schemas.microsoft.com/office/drawing/2014/main" id="{73A7231C-96A3-4576-9E0B-A52B112BC054}"/>
              </a:ext>
            </a:extLst>
          </p:cNvPr>
          <p:cNvSpPr>
            <a:spLocks noGrp="1"/>
          </p:cNvSpPr>
          <p:nvPr>
            <p:ph idx="1"/>
          </p:nvPr>
        </p:nvSpPr>
        <p:spPr/>
        <p:txBody>
          <a:bodyPr>
            <a:noAutofit/>
          </a:bodyPr>
          <a:lstStyle/>
          <a:p>
            <a:r>
              <a:rPr lang="en-AU" sz="2000" dirty="0"/>
              <a:t>(One of the </a:t>
            </a:r>
            <a:r>
              <a:rPr lang="en-AU" sz="2000" b="1" dirty="0"/>
              <a:t>central concepts</a:t>
            </a:r>
            <a:r>
              <a:rPr lang="en-AU" sz="2000" dirty="0"/>
              <a:t> in critical thinking).</a:t>
            </a:r>
          </a:p>
          <a:p>
            <a:pPr marL="0" indent="0">
              <a:buNone/>
            </a:pPr>
            <a:endParaRPr lang="en-AU" sz="2000" dirty="0"/>
          </a:p>
          <a:p>
            <a:pPr marL="0" indent="0">
              <a:buNone/>
            </a:pPr>
            <a:r>
              <a:rPr lang="en-AU" sz="2000" b="1" dirty="0"/>
              <a:t>An argument is </a:t>
            </a:r>
            <a:r>
              <a:rPr lang="en-AU" sz="2000" b="1" dirty="0">
                <a:solidFill>
                  <a:srgbClr val="FF0000"/>
                </a:solidFill>
              </a:rPr>
              <a:t>valid</a:t>
            </a:r>
            <a:r>
              <a:rPr lang="en-AU" sz="2000" b="1" dirty="0"/>
              <a:t> (the premises </a:t>
            </a:r>
            <a:r>
              <a:rPr lang="en-AU" sz="2000" b="1" dirty="0">
                <a:solidFill>
                  <a:srgbClr val="FF0000"/>
                </a:solidFill>
              </a:rPr>
              <a:t>deductively</a:t>
            </a:r>
            <a:r>
              <a:rPr lang="en-AU" sz="2000" b="1" dirty="0"/>
              <a:t> support the conclusion) when the following condition is met:</a:t>
            </a:r>
          </a:p>
          <a:p>
            <a:r>
              <a:rPr lang="en-AU" sz="2000" dirty="0">
                <a:solidFill>
                  <a:srgbClr val="FF0000"/>
                </a:solidFill>
              </a:rPr>
              <a:t>If</a:t>
            </a:r>
            <a:r>
              <a:rPr lang="en-AU" sz="2000" dirty="0"/>
              <a:t> the premises of the argument were true, the conclusion </a:t>
            </a:r>
            <a:r>
              <a:rPr lang="en-AU" sz="2000" b="1" u="sng" dirty="0">
                <a:solidFill>
                  <a:srgbClr val="FF0000"/>
                </a:solidFill>
              </a:rPr>
              <a:t>must</a:t>
            </a:r>
            <a:r>
              <a:rPr lang="en-AU" sz="2000" dirty="0"/>
              <a:t> also be true.</a:t>
            </a:r>
          </a:p>
          <a:p>
            <a:endParaRPr lang="en-AU" sz="2000" dirty="0"/>
          </a:p>
          <a:p>
            <a:pPr marL="0" indent="0">
              <a:buNone/>
            </a:pPr>
            <a:r>
              <a:rPr lang="en-AU" sz="2000" dirty="0"/>
              <a:t>P1. Socrates is human.</a:t>
            </a:r>
          </a:p>
          <a:p>
            <a:pPr marL="0" indent="0">
              <a:buNone/>
            </a:pPr>
            <a:r>
              <a:rPr lang="en-AU" sz="2000" dirty="0"/>
              <a:t>P2. All humans are mortal.</a:t>
            </a:r>
          </a:p>
          <a:p>
            <a:pPr marL="0" indent="0">
              <a:buNone/>
            </a:pPr>
            <a:r>
              <a:rPr lang="en-US" sz="2000" dirty="0"/>
              <a:t>Therefore,</a:t>
            </a:r>
            <a:endParaRPr lang="en-AU" sz="2000" dirty="0"/>
          </a:p>
          <a:p>
            <a:pPr marL="0" indent="0">
              <a:buNone/>
            </a:pPr>
            <a:r>
              <a:rPr lang="en-AU" sz="2000" dirty="0"/>
              <a:t>C. Socrates is mortal.</a:t>
            </a:r>
          </a:p>
          <a:p>
            <a:pPr marL="0" indent="0">
              <a:buNone/>
            </a:pPr>
            <a:endParaRPr lang="en-AU" sz="2000" dirty="0"/>
          </a:p>
        </p:txBody>
      </p:sp>
      <p:sp>
        <p:nvSpPr>
          <p:cNvPr id="6" name="TextBox 5">
            <a:extLst>
              <a:ext uri="{FF2B5EF4-FFF2-40B4-BE49-F238E27FC236}">
                <a16:creationId xmlns:a16="http://schemas.microsoft.com/office/drawing/2014/main" id="{437F6E79-2FB3-B8E9-583E-C5FA69E233C1}"/>
              </a:ext>
            </a:extLst>
          </p:cNvPr>
          <p:cNvSpPr txBox="1"/>
          <p:nvPr/>
        </p:nvSpPr>
        <p:spPr>
          <a:xfrm>
            <a:off x="5856790" y="4317358"/>
            <a:ext cx="5706319" cy="1323439"/>
          </a:xfrm>
          <a:prstGeom prst="rect">
            <a:avLst/>
          </a:prstGeom>
          <a:noFill/>
        </p:spPr>
        <p:txBody>
          <a:bodyPr wrap="square" rtlCol="0">
            <a:spAutoFit/>
          </a:bodyPr>
          <a:lstStyle/>
          <a:p>
            <a:pPr marL="0" indent="0">
              <a:buNone/>
            </a:pPr>
            <a:r>
              <a:rPr lang="en-US" sz="2000" dirty="0">
                <a:latin typeface="Avenir Book" panose="02000503020000020003" pitchFamily="2" charset="0"/>
              </a:rPr>
              <a:t>P1. Elizabeth owns either a Honda or a Saturn.</a:t>
            </a:r>
          </a:p>
          <a:p>
            <a:pPr marL="0" indent="0">
              <a:buNone/>
            </a:pPr>
            <a:r>
              <a:rPr lang="en-US" sz="2000" dirty="0">
                <a:latin typeface="Avenir Book" panose="02000503020000020003" pitchFamily="2" charset="0"/>
              </a:rPr>
              <a:t>P2. Elizabeth does not own a Honda.</a:t>
            </a:r>
          </a:p>
          <a:p>
            <a:pPr marL="0" indent="0">
              <a:buNone/>
            </a:pPr>
            <a:r>
              <a:rPr lang="en-US" sz="2000" dirty="0">
                <a:latin typeface="Avenir Book" panose="02000503020000020003" pitchFamily="2" charset="0"/>
              </a:rPr>
              <a:t>Therefore,</a:t>
            </a:r>
          </a:p>
          <a:p>
            <a:pPr marL="0" indent="0">
              <a:buNone/>
            </a:pPr>
            <a:r>
              <a:rPr lang="en-US" sz="2000" dirty="0">
                <a:latin typeface="Avenir Book" panose="02000503020000020003" pitchFamily="2" charset="0"/>
              </a:rPr>
              <a:t>C. Elizabeth owns a Saturn.</a:t>
            </a:r>
            <a:endParaRPr lang="en-AU" sz="2000" dirty="0">
              <a:latin typeface="Avenir Book" panose="02000503020000020003" pitchFamily="2" charset="0"/>
            </a:endParaRPr>
          </a:p>
        </p:txBody>
      </p:sp>
    </p:spTree>
    <p:extLst>
      <p:ext uri="{BB962C8B-B14F-4D97-AF65-F5344CB8AC3E}">
        <p14:creationId xmlns:p14="http://schemas.microsoft.com/office/powerpoint/2010/main" val="128836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1EF0-DA97-4A24-8366-71DD99B31ACB}"/>
              </a:ext>
            </a:extLst>
          </p:cNvPr>
          <p:cNvSpPr>
            <a:spLocks noGrp="1"/>
          </p:cNvSpPr>
          <p:nvPr>
            <p:ph type="title"/>
          </p:nvPr>
        </p:nvSpPr>
        <p:spPr/>
        <p:txBody>
          <a:bodyPr/>
          <a:lstStyle/>
          <a:p>
            <a:r>
              <a:rPr lang="en-AU" b="1" dirty="0">
                <a:solidFill>
                  <a:srgbClr val="FF0000"/>
                </a:solidFill>
              </a:rPr>
              <a:t>Deductive</a:t>
            </a:r>
            <a:r>
              <a:rPr lang="en-AU" b="1" dirty="0"/>
              <a:t> support (aka </a:t>
            </a:r>
            <a:r>
              <a:rPr lang="en-AU" b="1" dirty="0">
                <a:solidFill>
                  <a:srgbClr val="FF0000"/>
                </a:solidFill>
              </a:rPr>
              <a:t>validity</a:t>
            </a:r>
            <a:r>
              <a:rPr lang="en-AU" b="1" dirty="0"/>
              <a:t>)</a:t>
            </a:r>
          </a:p>
        </p:txBody>
      </p:sp>
      <p:sp>
        <p:nvSpPr>
          <p:cNvPr id="3" name="Content Placeholder 2">
            <a:extLst>
              <a:ext uri="{FF2B5EF4-FFF2-40B4-BE49-F238E27FC236}">
                <a16:creationId xmlns:a16="http://schemas.microsoft.com/office/drawing/2014/main" id="{73A7231C-96A3-4576-9E0B-A52B112BC054}"/>
              </a:ext>
            </a:extLst>
          </p:cNvPr>
          <p:cNvSpPr>
            <a:spLocks noGrp="1"/>
          </p:cNvSpPr>
          <p:nvPr>
            <p:ph idx="1"/>
          </p:nvPr>
        </p:nvSpPr>
        <p:spPr/>
        <p:txBody>
          <a:bodyPr>
            <a:noAutofit/>
          </a:bodyPr>
          <a:lstStyle/>
          <a:p>
            <a:pPr marL="0" indent="0">
              <a:buNone/>
            </a:pPr>
            <a:r>
              <a:rPr lang="en-AU" sz="2400" b="1" dirty="0"/>
              <a:t>Three ways of saying the same thing:</a:t>
            </a:r>
          </a:p>
          <a:p>
            <a:pPr marL="0" indent="0">
              <a:buNone/>
            </a:pPr>
            <a:r>
              <a:rPr lang="en-AU" sz="2400" dirty="0"/>
              <a:t>An argument is (deductively) valid if…</a:t>
            </a:r>
          </a:p>
          <a:p>
            <a:r>
              <a:rPr lang="en-AU" sz="2400" dirty="0"/>
              <a:t>…the truth of the premises would </a:t>
            </a:r>
            <a:r>
              <a:rPr lang="en-AU" sz="2400" dirty="0">
                <a:solidFill>
                  <a:srgbClr val="FF0000"/>
                </a:solidFill>
              </a:rPr>
              <a:t>guarantee </a:t>
            </a:r>
            <a:r>
              <a:rPr lang="en-AU" sz="2400" dirty="0"/>
              <a:t>the truth of the conclusion.</a:t>
            </a:r>
          </a:p>
          <a:p>
            <a:r>
              <a:rPr lang="en-AU" sz="2400" dirty="0"/>
              <a:t>…there is </a:t>
            </a:r>
            <a:r>
              <a:rPr lang="en-AU" sz="2400" dirty="0">
                <a:solidFill>
                  <a:srgbClr val="FF0000"/>
                </a:solidFill>
              </a:rPr>
              <a:t>no possible situation </a:t>
            </a:r>
            <a:r>
              <a:rPr lang="en-AU" sz="2400" dirty="0"/>
              <a:t>in which the premises are true but the conclusion is false.</a:t>
            </a:r>
          </a:p>
          <a:p>
            <a:r>
              <a:rPr lang="en-AU" sz="2400" dirty="0"/>
              <a:t>…the argument is </a:t>
            </a:r>
            <a:r>
              <a:rPr lang="en-AU" sz="2400" dirty="0">
                <a:solidFill>
                  <a:srgbClr val="FF0000"/>
                </a:solidFill>
              </a:rPr>
              <a:t>truth preserving</a:t>
            </a:r>
            <a:r>
              <a:rPr lang="en-AU" sz="2400" dirty="0"/>
              <a:t>: if you start with true premises you end up with a true conclusion.</a:t>
            </a:r>
          </a:p>
          <a:p>
            <a:endParaRPr lang="en-AU" sz="2400" dirty="0"/>
          </a:p>
        </p:txBody>
      </p:sp>
    </p:spTree>
    <p:extLst>
      <p:ext uri="{BB962C8B-B14F-4D97-AF65-F5344CB8AC3E}">
        <p14:creationId xmlns:p14="http://schemas.microsoft.com/office/powerpoint/2010/main" val="328432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C93A2E-FA13-40EC-BD1C-027F7A658C15}"/>
              </a:ext>
            </a:extLst>
          </p:cNvPr>
          <p:cNvSpPr/>
          <p:nvPr/>
        </p:nvSpPr>
        <p:spPr>
          <a:xfrm>
            <a:off x="1023582" y="1691322"/>
            <a:ext cx="4718850" cy="44888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51EEE0E8-497E-41C9-B645-6D087E93E333}"/>
              </a:ext>
            </a:extLst>
          </p:cNvPr>
          <p:cNvSpPr/>
          <p:nvPr/>
        </p:nvSpPr>
        <p:spPr>
          <a:xfrm>
            <a:off x="5980722" y="1691322"/>
            <a:ext cx="4718850" cy="4488815"/>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22F9DA00-54A3-45F8-8B21-D6C1FA261548}"/>
              </a:ext>
            </a:extLst>
          </p:cNvPr>
          <p:cNvSpPr/>
          <p:nvPr/>
        </p:nvSpPr>
        <p:spPr>
          <a:xfrm>
            <a:off x="1023582" y="1691322"/>
            <a:ext cx="4718850" cy="107917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E442187A-D76E-464C-B1C3-8775E65B4FE2}"/>
              </a:ext>
            </a:extLst>
          </p:cNvPr>
          <p:cNvSpPr/>
          <p:nvPr/>
        </p:nvSpPr>
        <p:spPr>
          <a:xfrm>
            <a:off x="5980722" y="1691323"/>
            <a:ext cx="4718850" cy="10791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229BE411-C787-4A1C-A4A4-FEAA8B3BB378}"/>
              </a:ext>
            </a:extLst>
          </p:cNvPr>
          <p:cNvSpPr>
            <a:spLocks noGrp="1"/>
          </p:cNvSpPr>
          <p:nvPr>
            <p:ph type="title"/>
          </p:nvPr>
        </p:nvSpPr>
        <p:spPr/>
        <p:txBody>
          <a:bodyPr/>
          <a:lstStyle/>
          <a:p>
            <a:r>
              <a:rPr lang="en-AU" dirty="0"/>
              <a:t>Two types of support</a:t>
            </a:r>
          </a:p>
        </p:txBody>
      </p:sp>
      <p:sp>
        <p:nvSpPr>
          <p:cNvPr id="7" name="Content Placeholder 6">
            <a:extLst>
              <a:ext uri="{FF2B5EF4-FFF2-40B4-BE49-F238E27FC236}">
                <a16:creationId xmlns:a16="http://schemas.microsoft.com/office/drawing/2014/main" id="{102B07AC-5500-4F58-8DF5-6FCF6DCCA4E6}"/>
              </a:ext>
            </a:extLst>
          </p:cNvPr>
          <p:cNvSpPr>
            <a:spLocks noGrp="1"/>
          </p:cNvSpPr>
          <p:nvPr>
            <p:ph sz="half" idx="1"/>
          </p:nvPr>
        </p:nvSpPr>
        <p:spPr>
          <a:xfrm>
            <a:off x="1212112" y="1825625"/>
            <a:ext cx="4530320" cy="4351338"/>
          </a:xfrm>
        </p:spPr>
        <p:txBody>
          <a:bodyPr>
            <a:normAutofit/>
          </a:bodyPr>
          <a:lstStyle/>
          <a:p>
            <a:pPr marL="0" indent="0">
              <a:buNone/>
            </a:pPr>
            <a:r>
              <a:rPr lang="en-AU" sz="2000" dirty="0"/>
              <a:t>DEDUCTIVE SUPPORT (VALIDITY): </a:t>
            </a:r>
            <a:br>
              <a:rPr lang="en-AU" sz="2000" dirty="0"/>
            </a:br>
            <a:r>
              <a:rPr lang="en-AU" sz="2000" b="1" dirty="0">
                <a:solidFill>
                  <a:srgbClr val="FF0000"/>
                </a:solidFill>
              </a:rPr>
              <a:t>If</a:t>
            </a:r>
            <a:r>
              <a:rPr lang="en-AU" sz="2000" dirty="0"/>
              <a:t> the premise were true, the conclusion </a:t>
            </a:r>
            <a:r>
              <a:rPr lang="en-AU" sz="2000" dirty="0">
                <a:solidFill>
                  <a:srgbClr val="FF0000"/>
                </a:solidFill>
              </a:rPr>
              <a:t>must</a:t>
            </a:r>
            <a:r>
              <a:rPr lang="en-AU" sz="2000" dirty="0"/>
              <a:t> be true.</a:t>
            </a:r>
          </a:p>
          <a:p>
            <a:pPr marL="0" indent="0">
              <a:buNone/>
            </a:pPr>
            <a:endParaRPr lang="en-AU" sz="2000" dirty="0"/>
          </a:p>
          <a:p>
            <a:pPr marL="0" indent="0">
              <a:buNone/>
            </a:pPr>
            <a:r>
              <a:rPr lang="en-AU" sz="2000" dirty="0"/>
              <a:t>P1. I can’t answer your emails until I’ve had coffee. </a:t>
            </a:r>
          </a:p>
          <a:p>
            <a:pPr marL="0" indent="0">
              <a:buNone/>
            </a:pPr>
            <a:r>
              <a:rPr lang="en-AU" sz="2000" dirty="0"/>
              <a:t>P2. I haven’t had any coffee yet.</a:t>
            </a:r>
          </a:p>
          <a:p>
            <a:pPr marL="0" indent="0">
              <a:buNone/>
            </a:pPr>
            <a:r>
              <a:rPr lang="en-AU" sz="2000" dirty="0"/>
              <a:t>Therefore,</a:t>
            </a:r>
          </a:p>
          <a:p>
            <a:pPr marL="0" indent="0">
              <a:buNone/>
            </a:pPr>
            <a:r>
              <a:rPr lang="en-AU" sz="2000" dirty="0"/>
              <a:t>C. I can’t answer your emails yet.</a:t>
            </a:r>
          </a:p>
          <a:p>
            <a:pPr marL="0" indent="0">
              <a:buNone/>
            </a:pPr>
            <a:endParaRPr lang="en-AU" sz="2000" dirty="0"/>
          </a:p>
        </p:txBody>
      </p:sp>
      <p:sp>
        <p:nvSpPr>
          <p:cNvPr id="9" name="Content Placeholder 8">
            <a:extLst>
              <a:ext uri="{FF2B5EF4-FFF2-40B4-BE49-F238E27FC236}">
                <a16:creationId xmlns:a16="http://schemas.microsoft.com/office/drawing/2014/main" id="{2E7D77B5-9892-4CB2-BC1A-D298BF5AC535}"/>
              </a:ext>
            </a:extLst>
          </p:cNvPr>
          <p:cNvSpPr>
            <a:spLocks noGrp="1"/>
          </p:cNvSpPr>
          <p:nvPr>
            <p:ph sz="half" idx="2"/>
          </p:nvPr>
        </p:nvSpPr>
        <p:spPr>
          <a:xfrm>
            <a:off x="6075452" y="1821077"/>
            <a:ext cx="4718850" cy="4351338"/>
          </a:xfrm>
        </p:spPr>
        <p:txBody>
          <a:bodyPr>
            <a:normAutofit/>
          </a:bodyPr>
          <a:lstStyle/>
          <a:p>
            <a:pPr marL="0" indent="0">
              <a:buNone/>
            </a:pPr>
            <a:r>
              <a:rPr lang="en-AU" sz="2000" dirty="0"/>
              <a:t>INDUCTIVE SUPPORT : </a:t>
            </a:r>
            <a:br>
              <a:rPr lang="en-AU" sz="2000" dirty="0"/>
            </a:br>
            <a:r>
              <a:rPr lang="en-AU" sz="2000" b="1" dirty="0">
                <a:solidFill>
                  <a:srgbClr val="FF0000"/>
                </a:solidFill>
              </a:rPr>
              <a:t>If</a:t>
            </a:r>
            <a:r>
              <a:rPr lang="en-AU" sz="2000" dirty="0"/>
              <a:t> the premise were true, the conclusion would be</a:t>
            </a:r>
            <a:r>
              <a:rPr lang="en-AU" sz="2000" b="1" dirty="0">
                <a:solidFill>
                  <a:srgbClr val="FF0000"/>
                </a:solidFill>
              </a:rPr>
              <a:t> very likely</a:t>
            </a:r>
            <a:r>
              <a:rPr lang="en-AU" sz="2000" dirty="0">
                <a:solidFill>
                  <a:srgbClr val="FF0000"/>
                </a:solidFill>
              </a:rPr>
              <a:t> </a:t>
            </a:r>
            <a:r>
              <a:rPr lang="en-AU" sz="2000" dirty="0"/>
              <a:t>to</a:t>
            </a:r>
            <a:r>
              <a:rPr lang="en-AU" sz="2000" b="1" dirty="0"/>
              <a:t> </a:t>
            </a:r>
            <a:r>
              <a:rPr lang="en-AU" sz="2000" dirty="0"/>
              <a:t>be true.</a:t>
            </a:r>
          </a:p>
          <a:p>
            <a:pPr marL="0" indent="0">
              <a:buNone/>
            </a:pPr>
            <a:endParaRPr lang="en-AU" sz="2000" dirty="0"/>
          </a:p>
          <a:p>
            <a:pPr marL="0" indent="0">
              <a:buNone/>
            </a:pPr>
            <a:r>
              <a:rPr lang="en-AU" sz="2000" dirty="0"/>
              <a:t>P1. The road was wet this morning. </a:t>
            </a:r>
          </a:p>
          <a:p>
            <a:pPr marL="0" indent="0">
              <a:buNone/>
            </a:pPr>
            <a:r>
              <a:rPr lang="en-AU" sz="2000" dirty="0"/>
              <a:t>Therefore,</a:t>
            </a:r>
          </a:p>
          <a:p>
            <a:pPr marL="0" indent="0">
              <a:buNone/>
            </a:pPr>
            <a:r>
              <a:rPr lang="en-AU" sz="2000" dirty="0"/>
              <a:t>C. It rained last night.</a:t>
            </a:r>
          </a:p>
        </p:txBody>
      </p:sp>
    </p:spTree>
    <p:extLst>
      <p:ext uri="{BB962C8B-B14F-4D97-AF65-F5344CB8AC3E}">
        <p14:creationId xmlns:p14="http://schemas.microsoft.com/office/powerpoint/2010/main" val="107537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70F2B-3047-4489-9108-A3DFE1C1662F}"/>
              </a:ext>
            </a:extLst>
          </p:cNvPr>
          <p:cNvSpPr>
            <a:spLocks noGrp="1"/>
          </p:cNvSpPr>
          <p:nvPr>
            <p:ph type="title"/>
          </p:nvPr>
        </p:nvSpPr>
        <p:spPr/>
        <p:txBody>
          <a:bodyPr/>
          <a:lstStyle/>
          <a:p>
            <a:r>
              <a:rPr lang="en-AU" b="1" dirty="0">
                <a:solidFill>
                  <a:srgbClr val="FF0000"/>
                </a:solidFill>
              </a:rPr>
              <a:t>Deductive</a:t>
            </a:r>
            <a:r>
              <a:rPr lang="en-AU" b="1" dirty="0"/>
              <a:t> support (aka </a:t>
            </a:r>
            <a:r>
              <a:rPr lang="en-AU" b="1" dirty="0">
                <a:solidFill>
                  <a:srgbClr val="FF0000"/>
                </a:solidFill>
              </a:rPr>
              <a:t>validity</a:t>
            </a:r>
            <a:r>
              <a:rPr lang="en-AU" b="1" dirty="0"/>
              <a:t>)</a:t>
            </a:r>
            <a:endParaRPr lang="en-AU" dirty="0"/>
          </a:p>
        </p:txBody>
      </p:sp>
      <p:sp>
        <p:nvSpPr>
          <p:cNvPr id="3" name="Content Placeholder 2">
            <a:extLst>
              <a:ext uri="{FF2B5EF4-FFF2-40B4-BE49-F238E27FC236}">
                <a16:creationId xmlns:a16="http://schemas.microsoft.com/office/drawing/2014/main" id="{C9FAD3C9-65D2-4657-A812-839C79EAD719}"/>
              </a:ext>
            </a:extLst>
          </p:cNvPr>
          <p:cNvSpPr>
            <a:spLocks noGrp="1"/>
          </p:cNvSpPr>
          <p:nvPr>
            <p:ph idx="1"/>
          </p:nvPr>
        </p:nvSpPr>
        <p:spPr/>
        <p:txBody>
          <a:bodyPr>
            <a:normAutofit fontScale="92500" lnSpcReduction="10000"/>
          </a:bodyPr>
          <a:lstStyle/>
          <a:p>
            <a:pPr marL="0" indent="0">
              <a:buNone/>
            </a:pPr>
            <a:r>
              <a:rPr lang="en-AU" sz="2400" dirty="0"/>
              <a:t>P1. The prime minister’s dog is infested with fleas.</a:t>
            </a:r>
          </a:p>
          <a:p>
            <a:pPr marL="0" indent="0">
              <a:buNone/>
            </a:pPr>
            <a:r>
              <a:rPr lang="en-AU" sz="2400" dirty="0"/>
              <a:t>P2. All fleas are bacteria.</a:t>
            </a:r>
          </a:p>
          <a:p>
            <a:pPr marL="0" indent="0">
              <a:buNone/>
            </a:pPr>
            <a:r>
              <a:rPr lang="en-AU" sz="2400" dirty="0"/>
              <a:t>Therefore,</a:t>
            </a:r>
          </a:p>
          <a:p>
            <a:pPr marL="0" indent="0">
              <a:buNone/>
            </a:pPr>
            <a:r>
              <a:rPr lang="en-AU" sz="2400" dirty="0"/>
              <a:t>C. The prime minister’s dog is infested with bacteria.</a:t>
            </a:r>
          </a:p>
          <a:p>
            <a:r>
              <a:rPr lang="en-AU" sz="2400" dirty="0"/>
              <a:t>The conclusion follows from the premises, </a:t>
            </a:r>
            <a:r>
              <a:rPr lang="en-AU" sz="2400" dirty="0">
                <a:solidFill>
                  <a:schemeClr val="accent6"/>
                </a:solidFill>
              </a:rPr>
              <a:t>valid</a:t>
            </a:r>
            <a:r>
              <a:rPr lang="en-AU" sz="2400" dirty="0"/>
              <a:t> </a:t>
            </a:r>
          </a:p>
          <a:p>
            <a:endParaRPr lang="en-AU" sz="2400" dirty="0"/>
          </a:p>
          <a:p>
            <a:pPr marL="0" indent="0">
              <a:buNone/>
            </a:pPr>
            <a:r>
              <a:rPr lang="en-AU" sz="2400" dirty="0"/>
              <a:t>P1. Colette owned a dog.</a:t>
            </a:r>
          </a:p>
          <a:p>
            <a:pPr marL="0" indent="0">
              <a:buNone/>
            </a:pPr>
            <a:r>
              <a:rPr lang="en-AU" sz="2400" dirty="0"/>
              <a:t>P2. All French bulldogs are dogs.</a:t>
            </a:r>
          </a:p>
          <a:p>
            <a:pPr marL="0" indent="0">
              <a:buNone/>
            </a:pPr>
            <a:r>
              <a:rPr lang="en-AU" sz="2400" dirty="0"/>
              <a:t>Therefore,</a:t>
            </a:r>
          </a:p>
          <a:p>
            <a:pPr marL="0" indent="0">
              <a:buNone/>
            </a:pPr>
            <a:r>
              <a:rPr lang="en-AU" sz="2400" dirty="0"/>
              <a:t>C. Colette owned a French bulldog.</a:t>
            </a:r>
          </a:p>
          <a:p>
            <a:r>
              <a:rPr lang="en-AU" sz="2400" dirty="0"/>
              <a:t>The conclusion doesn’t follow from the premises, </a:t>
            </a:r>
            <a:r>
              <a:rPr lang="en-AU" sz="2400" b="1" dirty="0">
                <a:solidFill>
                  <a:srgbClr val="FF0000"/>
                </a:solidFill>
              </a:rPr>
              <a:t>invalid</a:t>
            </a:r>
          </a:p>
          <a:p>
            <a:endParaRPr lang="en-AU" sz="2400" dirty="0"/>
          </a:p>
        </p:txBody>
      </p:sp>
    </p:spTree>
    <p:extLst>
      <p:ext uri="{BB962C8B-B14F-4D97-AF65-F5344CB8AC3E}">
        <p14:creationId xmlns:p14="http://schemas.microsoft.com/office/powerpoint/2010/main" val="8869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FDB3C-6CEB-4CEA-AC70-C82DEF75B6C4}"/>
              </a:ext>
            </a:extLst>
          </p:cNvPr>
          <p:cNvSpPr>
            <a:spLocks noGrp="1"/>
          </p:cNvSpPr>
          <p:nvPr>
            <p:ph type="title"/>
          </p:nvPr>
        </p:nvSpPr>
        <p:spPr/>
        <p:txBody>
          <a:bodyPr/>
          <a:lstStyle/>
          <a:p>
            <a:r>
              <a:rPr lang="en-AU" b="1" dirty="0">
                <a:solidFill>
                  <a:srgbClr val="FF0000"/>
                </a:solidFill>
              </a:rPr>
              <a:t>Deductive</a:t>
            </a:r>
            <a:r>
              <a:rPr lang="en-AU" b="1" dirty="0"/>
              <a:t> support (aka </a:t>
            </a:r>
            <a:r>
              <a:rPr lang="en-AU" b="1" dirty="0">
                <a:solidFill>
                  <a:srgbClr val="FF0000"/>
                </a:solidFill>
              </a:rPr>
              <a:t>validity</a:t>
            </a:r>
            <a:r>
              <a:rPr lang="en-AU" b="1" dirty="0"/>
              <a:t>)</a:t>
            </a:r>
            <a:endParaRPr lang="en-AU" dirty="0"/>
          </a:p>
        </p:txBody>
      </p:sp>
      <p:sp>
        <p:nvSpPr>
          <p:cNvPr id="5" name="Rectangle 4">
            <a:extLst>
              <a:ext uri="{FF2B5EF4-FFF2-40B4-BE49-F238E27FC236}">
                <a16:creationId xmlns:a16="http://schemas.microsoft.com/office/drawing/2014/main" id="{C7F44159-9513-151C-DF89-872B9FA8B1EA}"/>
              </a:ext>
            </a:extLst>
          </p:cNvPr>
          <p:cNvSpPr/>
          <p:nvPr/>
        </p:nvSpPr>
        <p:spPr>
          <a:xfrm>
            <a:off x="775063" y="2280081"/>
            <a:ext cx="10641874" cy="132469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schemeClr val="tx1"/>
                </a:solidFill>
                <a:latin typeface="Avenir Book" panose="02000503020000020003" pitchFamily="2" charset="0"/>
              </a:rPr>
              <a:t>Validity is about the </a:t>
            </a:r>
            <a:r>
              <a:rPr lang="en-AU" sz="2400" dirty="0">
                <a:solidFill>
                  <a:srgbClr val="FF0000"/>
                </a:solidFill>
                <a:latin typeface="Avenir Book" panose="02000503020000020003" pitchFamily="2" charset="0"/>
              </a:rPr>
              <a:t>logical structure</a:t>
            </a:r>
            <a:r>
              <a:rPr lang="en-AU" sz="2400" dirty="0">
                <a:solidFill>
                  <a:schemeClr val="tx1"/>
                </a:solidFill>
                <a:latin typeface="Avenir Book" panose="02000503020000020003" pitchFamily="2" charset="0"/>
              </a:rPr>
              <a:t> of the argument – the </a:t>
            </a:r>
            <a:r>
              <a:rPr lang="en-AU" sz="2400" dirty="0">
                <a:solidFill>
                  <a:srgbClr val="FF0000"/>
                </a:solidFill>
                <a:latin typeface="Avenir Book" panose="02000503020000020003" pitchFamily="2" charset="0"/>
              </a:rPr>
              <a:t>connection</a:t>
            </a:r>
            <a:r>
              <a:rPr lang="en-AU" sz="2400" dirty="0">
                <a:solidFill>
                  <a:schemeClr val="tx1"/>
                </a:solidFill>
                <a:latin typeface="Avenir Book" panose="02000503020000020003" pitchFamily="2" charset="0"/>
              </a:rPr>
              <a:t> between the premises and the conclusion – </a:t>
            </a:r>
            <a:r>
              <a:rPr lang="en-AU" sz="2400" b="1" u="sng" dirty="0">
                <a:solidFill>
                  <a:schemeClr val="tx1"/>
                </a:solidFill>
                <a:latin typeface="Avenir Book" panose="02000503020000020003" pitchFamily="2" charset="0"/>
              </a:rPr>
              <a:t>not</a:t>
            </a:r>
            <a:r>
              <a:rPr lang="en-AU" sz="2400" dirty="0">
                <a:solidFill>
                  <a:schemeClr val="tx1"/>
                </a:solidFill>
                <a:latin typeface="Avenir Book" panose="02000503020000020003" pitchFamily="2" charset="0"/>
              </a:rPr>
              <a:t> about the </a:t>
            </a:r>
            <a:r>
              <a:rPr lang="en-AU" sz="2400" dirty="0">
                <a:solidFill>
                  <a:srgbClr val="FF0000"/>
                </a:solidFill>
                <a:latin typeface="Avenir Book" panose="02000503020000020003" pitchFamily="2" charset="0"/>
              </a:rPr>
              <a:t>actual truth-values</a:t>
            </a:r>
            <a:r>
              <a:rPr lang="en-AU" sz="2400" dirty="0">
                <a:solidFill>
                  <a:schemeClr val="tx1"/>
                </a:solidFill>
                <a:latin typeface="Avenir Book" panose="02000503020000020003" pitchFamily="2" charset="0"/>
              </a:rPr>
              <a:t> of premises or the conclusion!</a:t>
            </a:r>
          </a:p>
        </p:txBody>
      </p:sp>
      <p:sp>
        <p:nvSpPr>
          <p:cNvPr id="6" name="Rectangle 5">
            <a:extLst>
              <a:ext uri="{FF2B5EF4-FFF2-40B4-BE49-F238E27FC236}">
                <a16:creationId xmlns:a16="http://schemas.microsoft.com/office/drawing/2014/main" id="{E43A193F-9347-6B91-401F-B4380B6773AC}"/>
              </a:ext>
            </a:extLst>
          </p:cNvPr>
          <p:cNvSpPr/>
          <p:nvPr/>
        </p:nvSpPr>
        <p:spPr>
          <a:xfrm>
            <a:off x="775063" y="4204504"/>
            <a:ext cx="10641874" cy="96542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pPr>
            <a:r>
              <a:rPr lang="en-AU" sz="2400" dirty="0">
                <a:solidFill>
                  <a:prstClr val="black"/>
                </a:solidFill>
                <a:latin typeface="Avenir Book" panose="02000503020000020003" pitchFamily="2" charset="0"/>
              </a:rPr>
              <a:t>So an argument can have premises and a conclusion that are false, but still be valid.</a:t>
            </a:r>
          </a:p>
        </p:txBody>
      </p:sp>
    </p:spTree>
    <p:extLst>
      <p:ext uri="{BB962C8B-B14F-4D97-AF65-F5344CB8AC3E}">
        <p14:creationId xmlns:p14="http://schemas.microsoft.com/office/powerpoint/2010/main" val="2885804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F42C1-E100-4ED1-BD45-0F589A5DED68}"/>
              </a:ext>
            </a:extLst>
          </p:cNvPr>
          <p:cNvSpPr>
            <a:spLocks noGrp="1"/>
          </p:cNvSpPr>
          <p:nvPr>
            <p:ph type="title"/>
          </p:nvPr>
        </p:nvSpPr>
        <p:spPr/>
        <p:txBody>
          <a:bodyPr/>
          <a:lstStyle/>
          <a:p>
            <a:r>
              <a:rPr lang="en-AU" b="1" dirty="0"/>
              <a:t>Examples</a:t>
            </a:r>
          </a:p>
        </p:txBody>
      </p:sp>
      <p:sp>
        <p:nvSpPr>
          <p:cNvPr id="3" name="Content Placeholder 2">
            <a:extLst>
              <a:ext uri="{FF2B5EF4-FFF2-40B4-BE49-F238E27FC236}">
                <a16:creationId xmlns:a16="http://schemas.microsoft.com/office/drawing/2014/main" id="{E63F5C70-EF9C-448A-AF03-D1785BEC835E}"/>
              </a:ext>
            </a:extLst>
          </p:cNvPr>
          <p:cNvSpPr>
            <a:spLocks noGrp="1"/>
          </p:cNvSpPr>
          <p:nvPr>
            <p:ph idx="1"/>
          </p:nvPr>
        </p:nvSpPr>
        <p:spPr/>
        <p:txBody>
          <a:bodyPr>
            <a:normAutofit/>
          </a:bodyPr>
          <a:lstStyle/>
          <a:p>
            <a:r>
              <a:rPr lang="en-AU" sz="2400" dirty="0"/>
              <a:t>Valid argument with false premises and a true conclusion</a:t>
            </a:r>
          </a:p>
          <a:p>
            <a:endParaRPr lang="en-AU" sz="2400" dirty="0"/>
          </a:p>
          <a:p>
            <a:pPr marL="0" indent="0">
              <a:buNone/>
            </a:pPr>
            <a:r>
              <a:rPr lang="en-AU" sz="2400" dirty="0"/>
              <a:t>P1. All monkeys smell like bananas (F)</a:t>
            </a:r>
          </a:p>
          <a:p>
            <a:pPr marL="0" indent="0">
              <a:buNone/>
            </a:pPr>
            <a:r>
              <a:rPr lang="en-AU" sz="2400" dirty="0"/>
              <a:t>P2. Some monkeys are university students (F)</a:t>
            </a:r>
          </a:p>
          <a:p>
            <a:pPr marL="0" indent="0">
              <a:buNone/>
            </a:pPr>
            <a:r>
              <a:rPr lang="en-AU" sz="2400" dirty="0"/>
              <a:t>Therefore,</a:t>
            </a:r>
          </a:p>
          <a:p>
            <a:pPr marL="0" indent="0">
              <a:buNone/>
            </a:pPr>
            <a:r>
              <a:rPr lang="en-AU" sz="2400" dirty="0"/>
              <a:t>C. Some university students smell like bananas (T)</a:t>
            </a:r>
          </a:p>
          <a:p>
            <a:pPr marL="0" indent="0">
              <a:buNone/>
            </a:pPr>
            <a:endParaRPr lang="en-AU" sz="2400" dirty="0"/>
          </a:p>
          <a:p>
            <a:r>
              <a:rPr lang="en-AU" dirty="0"/>
              <a:t>Even though both premises false, </a:t>
            </a:r>
            <a:r>
              <a:rPr lang="en-AU" b="1" i="1" dirty="0">
                <a:solidFill>
                  <a:srgbClr val="FF0000"/>
                </a:solidFill>
              </a:rPr>
              <a:t>if</a:t>
            </a:r>
            <a:r>
              <a:rPr lang="en-AU" dirty="0"/>
              <a:t> they were both true, the conclusion must also be true.</a:t>
            </a:r>
            <a:endParaRPr lang="en-AU" sz="2400" dirty="0"/>
          </a:p>
        </p:txBody>
      </p:sp>
    </p:spTree>
    <p:extLst>
      <p:ext uri="{BB962C8B-B14F-4D97-AF65-F5344CB8AC3E}">
        <p14:creationId xmlns:p14="http://schemas.microsoft.com/office/powerpoint/2010/main" val="32408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61442-97DD-4CB6-A503-578064A3D0A9}"/>
              </a:ext>
            </a:extLst>
          </p:cNvPr>
          <p:cNvSpPr>
            <a:spLocks noGrp="1"/>
          </p:cNvSpPr>
          <p:nvPr>
            <p:ph type="title"/>
          </p:nvPr>
        </p:nvSpPr>
        <p:spPr/>
        <p:txBody>
          <a:bodyPr/>
          <a:lstStyle/>
          <a:p>
            <a:r>
              <a:rPr lang="en-AU" b="1" dirty="0"/>
              <a:t>Examples</a:t>
            </a:r>
            <a:endParaRPr lang="en-AU" dirty="0"/>
          </a:p>
        </p:txBody>
      </p:sp>
      <p:sp>
        <p:nvSpPr>
          <p:cNvPr id="3" name="Content Placeholder 2">
            <a:extLst>
              <a:ext uri="{FF2B5EF4-FFF2-40B4-BE49-F238E27FC236}">
                <a16:creationId xmlns:a16="http://schemas.microsoft.com/office/drawing/2014/main" id="{E97D8470-5F43-4310-A067-85E5AAEB4DAD}"/>
              </a:ext>
            </a:extLst>
          </p:cNvPr>
          <p:cNvSpPr>
            <a:spLocks noGrp="1"/>
          </p:cNvSpPr>
          <p:nvPr>
            <p:ph idx="1"/>
          </p:nvPr>
        </p:nvSpPr>
        <p:spPr/>
        <p:txBody>
          <a:bodyPr/>
          <a:lstStyle/>
          <a:p>
            <a:r>
              <a:rPr lang="en-AU" sz="2400" dirty="0"/>
              <a:t>Valid argument with a false premise and a false conclusion</a:t>
            </a:r>
          </a:p>
          <a:p>
            <a:endParaRPr lang="en-AU" sz="2400" dirty="0"/>
          </a:p>
          <a:p>
            <a:pPr marL="0" indent="0">
              <a:buNone/>
            </a:pPr>
            <a:r>
              <a:rPr lang="en-AU" sz="2400" dirty="0"/>
              <a:t>P1. Covid-19 is a coronavirus (T)</a:t>
            </a:r>
          </a:p>
          <a:p>
            <a:pPr marL="0" indent="0">
              <a:buNone/>
            </a:pPr>
            <a:r>
              <a:rPr lang="en-AU" sz="2400" dirty="0"/>
              <a:t>P2. All coronaviruses are deadly to all their host organisms (F)</a:t>
            </a:r>
          </a:p>
          <a:p>
            <a:pPr marL="0" indent="0">
              <a:buNone/>
            </a:pPr>
            <a:r>
              <a:rPr lang="en-AU" sz="2400" dirty="0"/>
              <a:t>Therefore,</a:t>
            </a:r>
          </a:p>
          <a:p>
            <a:pPr marL="0" indent="0">
              <a:buNone/>
            </a:pPr>
            <a:r>
              <a:rPr lang="en-AU" sz="2400" dirty="0"/>
              <a:t>C. Covid-19 is deadly to all its host organisms (F)</a:t>
            </a:r>
          </a:p>
          <a:p>
            <a:endParaRPr lang="en-AU" dirty="0"/>
          </a:p>
          <a:p>
            <a:r>
              <a:rPr lang="en-AU" dirty="0"/>
              <a:t>Even though one premise is false, </a:t>
            </a:r>
            <a:r>
              <a:rPr lang="en-AU" b="1" i="1" dirty="0">
                <a:solidFill>
                  <a:srgbClr val="FF0000"/>
                </a:solidFill>
              </a:rPr>
              <a:t>if</a:t>
            </a:r>
            <a:r>
              <a:rPr lang="en-AU" dirty="0"/>
              <a:t> they were both true, the conclusion must also be true.</a:t>
            </a:r>
            <a:endParaRPr lang="en-AU" sz="2400" dirty="0"/>
          </a:p>
          <a:p>
            <a:endParaRPr lang="en-AU" dirty="0"/>
          </a:p>
        </p:txBody>
      </p:sp>
    </p:spTree>
    <p:extLst>
      <p:ext uri="{BB962C8B-B14F-4D97-AF65-F5344CB8AC3E}">
        <p14:creationId xmlns:p14="http://schemas.microsoft.com/office/powerpoint/2010/main" val="357657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7A49-CA4B-4DC1-B0D3-80CD5EB83E9B}"/>
              </a:ext>
            </a:extLst>
          </p:cNvPr>
          <p:cNvSpPr>
            <a:spLocks noGrp="1"/>
          </p:cNvSpPr>
          <p:nvPr>
            <p:ph type="title"/>
          </p:nvPr>
        </p:nvSpPr>
        <p:spPr/>
        <p:txBody>
          <a:bodyPr/>
          <a:lstStyle/>
          <a:p>
            <a:r>
              <a:rPr lang="en-AU" b="1" dirty="0"/>
              <a:t>Examples</a:t>
            </a:r>
            <a:endParaRPr lang="en-AU" dirty="0"/>
          </a:p>
        </p:txBody>
      </p:sp>
      <p:sp>
        <p:nvSpPr>
          <p:cNvPr id="3" name="Content Placeholder 2">
            <a:extLst>
              <a:ext uri="{FF2B5EF4-FFF2-40B4-BE49-F238E27FC236}">
                <a16:creationId xmlns:a16="http://schemas.microsoft.com/office/drawing/2014/main" id="{517C357D-072B-4697-B910-7B23E1575195}"/>
              </a:ext>
            </a:extLst>
          </p:cNvPr>
          <p:cNvSpPr>
            <a:spLocks noGrp="1"/>
          </p:cNvSpPr>
          <p:nvPr>
            <p:ph idx="1"/>
          </p:nvPr>
        </p:nvSpPr>
        <p:spPr/>
        <p:txBody>
          <a:bodyPr>
            <a:normAutofit fontScale="92500" lnSpcReduction="10000"/>
          </a:bodyPr>
          <a:lstStyle/>
          <a:p>
            <a:r>
              <a:rPr lang="en-AU" sz="2400" dirty="0"/>
              <a:t>Valid argument with false premises and a false conclusion</a:t>
            </a:r>
          </a:p>
          <a:p>
            <a:endParaRPr lang="en-AU" sz="2400" dirty="0"/>
          </a:p>
          <a:p>
            <a:pPr marL="0" indent="0">
              <a:buNone/>
            </a:pPr>
            <a:r>
              <a:rPr lang="en-GB" sz="2400" dirty="0">
                <a:solidFill>
                  <a:srgbClr val="000000"/>
                </a:solidFill>
              </a:rPr>
              <a:t>P1. The prime minister of Australia must be younger than 35 (F)</a:t>
            </a:r>
          </a:p>
          <a:p>
            <a:pPr marL="0" indent="0">
              <a:buNone/>
            </a:pPr>
            <a:r>
              <a:rPr lang="en-GB" sz="2400" dirty="0"/>
              <a:t>P2. Scott Morrison </a:t>
            </a:r>
            <a:r>
              <a:rPr lang="en-GB" sz="2400" dirty="0">
                <a:solidFill>
                  <a:srgbClr val="000000"/>
                </a:solidFill>
              </a:rPr>
              <a:t>is prime minister of Australia (F)</a:t>
            </a:r>
          </a:p>
          <a:p>
            <a:pPr marL="0" indent="0">
              <a:buNone/>
            </a:pPr>
            <a:r>
              <a:rPr lang="en-GB" sz="2400" dirty="0">
                <a:solidFill>
                  <a:srgbClr val="000000"/>
                </a:solidFill>
              </a:rPr>
              <a:t>Therefore,</a:t>
            </a:r>
          </a:p>
          <a:p>
            <a:pPr marL="0" indent="0">
              <a:buNone/>
            </a:pPr>
            <a:r>
              <a:rPr lang="en-GB" sz="2400" dirty="0"/>
              <a:t>C. Scott Morrison </a:t>
            </a:r>
            <a:r>
              <a:rPr lang="en-GB" sz="2400" dirty="0">
                <a:solidFill>
                  <a:srgbClr val="000000"/>
                </a:solidFill>
              </a:rPr>
              <a:t>is younger than 35 (F)</a:t>
            </a:r>
          </a:p>
          <a:p>
            <a:endParaRPr lang="en-GB" sz="2400" dirty="0">
              <a:solidFill>
                <a:srgbClr val="000000"/>
              </a:solidFill>
            </a:endParaRPr>
          </a:p>
          <a:p>
            <a:r>
              <a:rPr lang="en-AU" sz="2400" dirty="0"/>
              <a:t>Even though both premises are false AND the conclusion is false, it’s still the case that </a:t>
            </a:r>
            <a:r>
              <a:rPr lang="en-AU" sz="2400" b="1" i="1" dirty="0">
                <a:solidFill>
                  <a:srgbClr val="FF0000"/>
                </a:solidFill>
              </a:rPr>
              <a:t>if</a:t>
            </a:r>
            <a:r>
              <a:rPr lang="en-AU" sz="2400" dirty="0"/>
              <a:t> the premises were both true, the conclusion must also be true.</a:t>
            </a:r>
            <a:endParaRPr lang="en-GB" sz="2400" dirty="0">
              <a:solidFill>
                <a:srgbClr val="000000"/>
              </a:solidFill>
            </a:endParaRPr>
          </a:p>
          <a:p>
            <a:r>
              <a:rPr lang="en-GB" sz="2400" dirty="0">
                <a:solidFill>
                  <a:srgbClr val="000000"/>
                </a:solidFill>
              </a:rPr>
              <a:t>The take home message is that </a:t>
            </a:r>
            <a:r>
              <a:rPr lang="en-GB" sz="2400" dirty="0">
                <a:solidFill>
                  <a:srgbClr val="FF0000"/>
                </a:solidFill>
              </a:rPr>
              <a:t>an argument can be valid even if its premises and/or conclusion are false.</a:t>
            </a:r>
          </a:p>
          <a:p>
            <a:endParaRPr lang="en-AU" sz="2400" dirty="0"/>
          </a:p>
          <a:p>
            <a:endParaRPr lang="en-AU" dirty="0"/>
          </a:p>
        </p:txBody>
      </p:sp>
    </p:spTree>
    <p:extLst>
      <p:ext uri="{BB962C8B-B14F-4D97-AF65-F5344CB8AC3E}">
        <p14:creationId xmlns:p14="http://schemas.microsoft.com/office/powerpoint/2010/main" val="32583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4CEF-631A-494A-81C9-5395AC34D79E}"/>
              </a:ext>
            </a:extLst>
          </p:cNvPr>
          <p:cNvSpPr>
            <a:spLocks noGrp="1"/>
          </p:cNvSpPr>
          <p:nvPr>
            <p:ph type="title"/>
          </p:nvPr>
        </p:nvSpPr>
        <p:spPr/>
        <p:txBody>
          <a:bodyPr/>
          <a:lstStyle/>
          <a:p>
            <a:r>
              <a:rPr lang="en-AU" dirty="0"/>
              <a:t>Lecture 2.1:</a:t>
            </a:r>
          </a:p>
        </p:txBody>
      </p:sp>
      <p:sp>
        <p:nvSpPr>
          <p:cNvPr id="4" name="Text Placeholder 3">
            <a:extLst>
              <a:ext uri="{FF2B5EF4-FFF2-40B4-BE49-F238E27FC236}">
                <a16:creationId xmlns:a16="http://schemas.microsoft.com/office/drawing/2014/main" id="{64591D6C-E391-BE4A-BEE7-725B723EC5CE}"/>
              </a:ext>
            </a:extLst>
          </p:cNvPr>
          <p:cNvSpPr>
            <a:spLocks noGrp="1"/>
          </p:cNvSpPr>
          <p:nvPr>
            <p:ph type="body" idx="1"/>
          </p:nvPr>
        </p:nvSpPr>
        <p:spPr/>
        <p:txBody>
          <a:bodyPr>
            <a:normAutofit/>
          </a:bodyPr>
          <a:lstStyle/>
          <a:p>
            <a:r>
              <a:rPr lang="en-AU" dirty="0">
                <a:solidFill>
                  <a:schemeClr val="tx1"/>
                </a:solidFill>
              </a:rPr>
              <a:t>Evaluating arguments</a:t>
            </a:r>
          </a:p>
        </p:txBody>
      </p:sp>
    </p:spTree>
    <p:extLst>
      <p:ext uri="{BB962C8B-B14F-4D97-AF65-F5344CB8AC3E}">
        <p14:creationId xmlns:p14="http://schemas.microsoft.com/office/powerpoint/2010/main" val="3582090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7A49-CA4B-4DC1-B0D3-80CD5EB83E9B}"/>
              </a:ext>
            </a:extLst>
          </p:cNvPr>
          <p:cNvSpPr>
            <a:spLocks noGrp="1"/>
          </p:cNvSpPr>
          <p:nvPr>
            <p:ph type="title"/>
          </p:nvPr>
        </p:nvSpPr>
        <p:spPr/>
        <p:txBody>
          <a:bodyPr/>
          <a:lstStyle/>
          <a:p>
            <a:r>
              <a:rPr lang="en-AU" b="1" dirty="0"/>
              <a:t>Examples</a:t>
            </a:r>
            <a:endParaRPr lang="en-AU" dirty="0"/>
          </a:p>
        </p:txBody>
      </p:sp>
      <p:sp>
        <p:nvSpPr>
          <p:cNvPr id="3" name="Content Placeholder 2">
            <a:extLst>
              <a:ext uri="{FF2B5EF4-FFF2-40B4-BE49-F238E27FC236}">
                <a16:creationId xmlns:a16="http://schemas.microsoft.com/office/drawing/2014/main" id="{517C357D-072B-4697-B910-7B23E1575195}"/>
              </a:ext>
            </a:extLst>
          </p:cNvPr>
          <p:cNvSpPr>
            <a:spLocks noGrp="1"/>
          </p:cNvSpPr>
          <p:nvPr>
            <p:ph idx="1"/>
          </p:nvPr>
        </p:nvSpPr>
        <p:spPr/>
        <p:txBody>
          <a:bodyPr>
            <a:normAutofit fontScale="92500" lnSpcReduction="20000"/>
          </a:bodyPr>
          <a:lstStyle/>
          <a:p>
            <a:endParaRPr lang="en-AU" sz="2400" dirty="0"/>
          </a:p>
          <a:p>
            <a:pPr marL="0" indent="0">
              <a:buNone/>
            </a:pPr>
            <a:r>
              <a:rPr lang="en-GB" sz="2400" dirty="0">
                <a:solidFill>
                  <a:srgbClr val="000000"/>
                </a:solidFill>
              </a:rPr>
              <a:t>P1. Anything that has an engine needs oil.</a:t>
            </a:r>
          </a:p>
          <a:p>
            <a:pPr marL="0" indent="0">
              <a:buNone/>
            </a:pPr>
            <a:r>
              <a:rPr lang="en-GB" sz="2400" dirty="0"/>
              <a:t>P2. Cars need oil.</a:t>
            </a:r>
          </a:p>
          <a:p>
            <a:pPr marL="0" indent="0">
              <a:buNone/>
            </a:pPr>
            <a:r>
              <a:rPr lang="en-GB" sz="2400" dirty="0">
                <a:solidFill>
                  <a:srgbClr val="000000"/>
                </a:solidFill>
              </a:rPr>
              <a:t>Therefore,</a:t>
            </a:r>
          </a:p>
          <a:p>
            <a:pPr marL="0" indent="0">
              <a:buNone/>
            </a:pPr>
            <a:r>
              <a:rPr lang="en-GB" sz="2400" dirty="0"/>
              <a:t>C. Cars have engines.</a:t>
            </a:r>
            <a:endParaRPr lang="en-GB" sz="2400" dirty="0">
              <a:solidFill>
                <a:srgbClr val="000000"/>
              </a:solidFill>
            </a:endParaRPr>
          </a:p>
          <a:p>
            <a:endParaRPr lang="en-GB" sz="2400" dirty="0">
              <a:solidFill>
                <a:srgbClr val="000000"/>
              </a:solidFill>
            </a:endParaRPr>
          </a:p>
          <a:p>
            <a:r>
              <a:rPr lang="en-GB" sz="2400" dirty="0">
                <a:solidFill>
                  <a:srgbClr val="000000"/>
                </a:solidFill>
              </a:rPr>
              <a:t>An argument can have </a:t>
            </a:r>
            <a:r>
              <a:rPr lang="en-GB" sz="2400" b="1" dirty="0">
                <a:solidFill>
                  <a:srgbClr val="000000"/>
                </a:solidFill>
              </a:rPr>
              <a:t>true</a:t>
            </a:r>
            <a:r>
              <a:rPr lang="en-GB" sz="2400" dirty="0">
                <a:solidFill>
                  <a:srgbClr val="000000"/>
                </a:solidFill>
              </a:rPr>
              <a:t> premises and a </a:t>
            </a:r>
            <a:r>
              <a:rPr lang="en-GB" sz="2400" b="1" dirty="0">
                <a:solidFill>
                  <a:srgbClr val="000000"/>
                </a:solidFill>
              </a:rPr>
              <a:t>true conclusion</a:t>
            </a:r>
            <a:r>
              <a:rPr lang="en-GB" sz="2400" dirty="0">
                <a:solidFill>
                  <a:srgbClr val="000000"/>
                </a:solidFill>
              </a:rPr>
              <a:t> and yet be </a:t>
            </a:r>
            <a:r>
              <a:rPr lang="en-GB" sz="2400" u="sng" dirty="0">
                <a:solidFill>
                  <a:srgbClr val="FF0000"/>
                </a:solidFill>
              </a:rPr>
              <a:t>in</a:t>
            </a:r>
            <a:r>
              <a:rPr lang="en-GB" sz="2400" dirty="0">
                <a:solidFill>
                  <a:srgbClr val="FF0000"/>
                </a:solidFill>
              </a:rPr>
              <a:t>valid</a:t>
            </a:r>
            <a:r>
              <a:rPr lang="en-GB" sz="2400" dirty="0">
                <a:solidFill>
                  <a:srgbClr val="000000"/>
                </a:solidFill>
              </a:rPr>
              <a:t>!</a:t>
            </a:r>
          </a:p>
          <a:p>
            <a:r>
              <a:rPr lang="en-GB" sz="2400" dirty="0">
                <a:solidFill>
                  <a:srgbClr val="000000"/>
                </a:solidFill>
              </a:rPr>
              <a:t>Remember, validity has nothing to do with the actual truth of the premises or conclusion. Rather it has to do with the </a:t>
            </a:r>
            <a:r>
              <a:rPr lang="en-GB" sz="2400" dirty="0">
                <a:solidFill>
                  <a:srgbClr val="FF0000"/>
                </a:solidFill>
              </a:rPr>
              <a:t>connection</a:t>
            </a:r>
            <a:r>
              <a:rPr lang="en-GB" sz="2400" dirty="0">
                <a:solidFill>
                  <a:srgbClr val="000000"/>
                </a:solidFill>
              </a:rPr>
              <a:t> between the premises and the conclusion.</a:t>
            </a:r>
          </a:p>
          <a:p>
            <a:endParaRPr lang="en-GB" sz="2400" dirty="0">
              <a:solidFill>
                <a:srgbClr val="000000"/>
              </a:solidFill>
            </a:endParaRPr>
          </a:p>
          <a:p>
            <a:r>
              <a:rPr lang="en-AU" sz="2400" dirty="0"/>
              <a:t>We can sometimes be fooled into thinking that an argument is valid if we think that it’s conclusion and premises are plausible. (confirmation bias)</a:t>
            </a:r>
          </a:p>
          <a:p>
            <a:endParaRPr lang="en-AU" dirty="0"/>
          </a:p>
        </p:txBody>
      </p:sp>
    </p:spTree>
    <p:extLst>
      <p:ext uri="{BB962C8B-B14F-4D97-AF65-F5344CB8AC3E}">
        <p14:creationId xmlns:p14="http://schemas.microsoft.com/office/powerpoint/2010/main" val="213928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A8AC8-EBE5-3849-888F-341FFE830C8F}"/>
              </a:ext>
            </a:extLst>
          </p:cNvPr>
          <p:cNvSpPr>
            <a:spLocks noGrp="1"/>
          </p:cNvSpPr>
          <p:nvPr>
            <p:ph type="title"/>
          </p:nvPr>
        </p:nvSpPr>
        <p:spPr/>
        <p:txBody>
          <a:bodyPr/>
          <a:lstStyle/>
          <a:p>
            <a:r>
              <a:rPr lang="en-AU" dirty="0"/>
              <a:t>What makes a good argument good?</a:t>
            </a:r>
            <a:endParaRPr lang="en-AU" dirty="0">
              <a:solidFill>
                <a:srgbClr val="FF0000"/>
              </a:solidFill>
            </a:endParaRPr>
          </a:p>
        </p:txBody>
      </p:sp>
      <p:sp>
        <p:nvSpPr>
          <p:cNvPr id="3" name="Content Placeholder 2">
            <a:extLst>
              <a:ext uri="{FF2B5EF4-FFF2-40B4-BE49-F238E27FC236}">
                <a16:creationId xmlns:a16="http://schemas.microsoft.com/office/drawing/2014/main" id="{A24A5DFE-44C0-6941-8DB6-5D7CEB4889EE}"/>
              </a:ext>
            </a:extLst>
          </p:cNvPr>
          <p:cNvSpPr>
            <a:spLocks noGrp="1"/>
          </p:cNvSpPr>
          <p:nvPr>
            <p:ph idx="1"/>
          </p:nvPr>
        </p:nvSpPr>
        <p:spPr>
          <a:xfrm>
            <a:off x="838200" y="1794192"/>
            <a:ext cx="10515600" cy="4698683"/>
          </a:xfrm>
        </p:spPr>
        <p:txBody>
          <a:bodyPr>
            <a:normAutofit/>
          </a:bodyPr>
          <a:lstStyle/>
          <a:p>
            <a:pPr marL="457200" lvl="1" indent="0">
              <a:buNone/>
            </a:pPr>
            <a:endParaRPr lang="en-AU" sz="2800" b="1" dirty="0"/>
          </a:p>
          <a:p>
            <a:pPr marL="457200" lvl="1" indent="0">
              <a:buNone/>
            </a:pPr>
            <a:endParaRPr lang="en-AU" dirty="0"/>
          </a:p>
          <a:p>
            <a:pPr marL="0" indent="0">
              <a:buNone/>
            </a:pPr>
            <a:endParaRPr lang="en-AU" dirty="0"/>
          </a:p>
          <a:p>
            <a:pPr marL="457200" lvl="1" indent="0">
              <a:buNone/>
            </a:pPr>
            <a:endParaRPr lang="en-AU" dirty="0"/>
          </a:p>
        </p:txBody>
      </p:sp>
      <p:sp>
        <p:nvSpPr>
          <p:cNvPr id="6" name="Content Placeholder 2">
            <a:extLst>
              <a:ext uri="{FF2B5EF4-FFF2-40B4-BE49-F238E27FC236}">
                <a16:creationId xmlns:a16="http://schemas.microsoft.com/office/drawing/2014/main" id="{2B4FF90F-C3D3-CBD2-F1B2-DFC108563FC0}"/>
              </a:ext>
            </a:extLst>
          </p:cNvPr>
          <p:cNvSpPr txBox="1">
            <a:spLocks/>
          </p:cNvSpPr>
          <p:nvPr/>
        </p:nvSpPr>
        <p:spPr>
          <a:xfrm>
            <a:off x="628650" y="1825625"/>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5" name="Rectangle 4">
            <a:extLst>
              <a:ext uri="{FF2B5EF4-FFF2-40B4-BE49-F238E27FC236}">
                <a16:creationId xmlns:a16="http://schemas.microsoft.com/office/drawing/2014/main" id="{0E0C2193-B005-6DCA-4C42-836DC9F0C69F}"/>
              </a:ext>
            </a:extLst>
          </p:cNvPr>
          <p:cNvSpPr/>
          <p:nvPr/>
        </p:nvSpPr>
        <p:spPr>
          <a:xfrm>
            <a:off x="775063" y="2231651"/>
            <a:ext cx="10641874" cy="268329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500"/>
              </a:spcBef>
            </a:pPr>
            <a:r>
              <a:rPr lang="en-AU" sz="2800" b="1" dirty="0">
                <a:solidFill>
                  <a:prstClr val="black"/>
                </a:solidFill>
                <a:latin typeface="Avenir Book" panose="02000503020000020003" pitchFamily="2" charset="0"/>
              </a:rPr>
              <a:t>Two features of a good/successful argument:</a:t>
            </a:r>
          </a:p>
          <a:p>
            <a:pPr lvl="0">
              <a:lnSpc>
                <a:spcPct val="90000"/>
              </a:lnSpc>
              <a:spcBef>
                <a:spcPts val="1000"/>
              </a:spcBef>
            </a:pPr>
            <a:endParaRPr lang="en-AU" sz="2800" dirty="0">
              <a:solidFill>
                <a:prstClr val="black"/>
              </a:solidFill>
              <a:latin typeface="Avenir Book" panose="02000503020000020003" pitchFamily="2" charset="0"/>
            </a:endParaRPr>
          </a:p>
          <a:p>
            <a:pPr marL="514350" lvl="0" indent="-514350">
              <a:lnSpc>
                <a:spcPct val="90000"/>
              </a:lnSpc>
              <a:spcBef>
                <a:spcPts val="1000"/>
              </a:spcBef>
              <a:buFont typeface="+mj-lt"/>
              <a:buAutoNum type="arabicPeriod"/>
            </a:pPr>
            <a:r>
              <a:rPr lang="en-AU" sz="2800" dirty="0">
                <a:solidFill>
                  <a:prstClr val="black"/>
                </a:solidFill>
                <a:latin typeface="Avenir Book" panose="02000503020000020003" pitchFamily="2" charset="0"/>
              </a:rPr>
              <a:t>All the premises are acceptable as </a:t>
            </a:r>
            <a:r>
              <a:rPr lang="en-AU" sz="2800" dirty="0">
                <a:solidFill>
                  <a:srgbClr val="FF0000"/>
                </a:solidFill>
                <a:latin typeface="Avenir Book" panose="02000503020000020003" pitchFamily="2" charset="0"/>
              </a:rPr>
              <a:t>true.</a:t>
            </a:r>
          </a:p>
          <a:p>
            <a:pPr marL="514350" lvl="0" indent="-514350">
              <a:lnSpc>
                <a:spcPct val="90000"/>
              </a:lnSpc>
              <a:spcBef>
                <a:spcPts val="1000"/>
              </a:spcBef>
              <a:buFont typeface="+mj-lt"/>
              <a:buAutoNum type="arabicPeriod"/>
            </a:pPr>
            <a:r>
              <a:rPr lang="en-AU" sz="2800" dirty="0">
                <a:solidFill>
                  <a:prstClr val="black"/>
                </a:solidFill>
                <a:latin typeface="Avenir Book" panose="02000503020000020003" pitchFamily="2" charset="0"/>
              </a:rPr>
              <a:t>The premises </a:t>
            </a:r>
            <a:r>
              <a:rPr lang="en-AU" sz="2800" dirty="0">
                <a:solidFill>
                  <a:srgbClr val="FF0000"/>
                </a:solidFill>
                <a:latin typeface="Avenir Book" panose="02000503020000020003" pitchFamily="2" charset="0"/>
              </a:rPr>
              <a:t>support</a:t>
            </a:r>
            <a:r>
              <a:rPr lang="en-AU" sz="2800" dirty="0">
                <a:solidFill>
                  <a:prstClr val="black"/>
                </a:solidFill>
                <a:latin typeface="Avenir Book" panose="02000503020000020003" pitchFamily="2" charset="0"/>
              </a:rPr>
              <a:t> the conclusion.</a:t>
            </a:r>
          </a:p>
        </p:txBody>
      </p:sp>
    </p:spTree>
    <p:extLst>
      <p:ext uri="{BB962C8B-B14F-4D97-AF65-F5344CB8AC3E}">
        <p14:creationId xmlns:p14="http://schemas.microsoft.com/office/powerpoint/2010/main" val="30418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4CEF-631A-494A-81C9-5395AC34D79E}"/>
              </a:ext>
            </a:extLst>
          </p:cNvPr>
          <p:cNvSpPr>
            <a:spLocks noGrp="1"/>
          </p:cNvSpPr>
          <p:nvPr>
            <p:ph type="title"/>
          </p:nvPr>
        </p:nvSpPr>
        <p:spPr/>
        <p:txBody>
          <a:bodyPr/>
          <a:lstStyle/>
          <a:p>
            <a:r>
              <a:rPr lang="en-AU" dirty="0"/>
              <a:t>Lecture 2.2:</a:t>
            </a:r>
          </a:p>
        </p:txBody>
      </p:sp>
      <p:sp>
        <p:nvSpPr>
          <p:cNvPr id="4" name="Text Placeholder 3">
            <a:extLst>
              <a:ext uri="{FF2B5EF4-FFF2-40B4-BE49-F238E27FC236}">
                <a16:creationId xmlns:a16="http://schemas.microsoft.com/office/drawing/2014/main" id="{64591D6C-E391-BE4A-BEE7-725B723EC5CE}"/>
              </a:ext>
            </a:extLst>
          </p:cNvPr>
          <p:cNvSpPr>
            <a:spLocks noGrp="1"/>
          </p:cNvSpPr>
          <p:nvPr>
            <p:ph type="body" idx="1"/>
          </p:nvPr>
        </p:nvSpPr>
        <p:spPr/>
        <p:txBody>
          <a:bodyPr>
            <a:normAutofit/>
          </a:bodyPr>
          <a:lstStyle/>
          <a:p>
            <a:r>
              <a:rPr lang="en-AU" dirty="0">
                <a:solidFill>
                  <a:schemeClr val="tx1"/>
                </a:solidFill>
              </a:rPr>
              <a:t>Critical thinking </a:t>
            </a:r>
            <a:r>
              <a:rPr lang="en-AU" dirty="0">
                <a:solidFill>
                  <a:srgbClr val="FF0000"/>
                </a:solidFill>
              </a:rPr>
              <a:t>mindset</a:t>
            </a:r>
            <a:r>
              <a:rPr lang="en-AU" dirty="0">
                <a:solidFill>
                  <a:schemeClr val="tx1"/>
                </a:solidFill>
              </a:rPr>
              <a:t> </a:t>
            </a:r>
          </a:p>
        </p:txBody>
      </p:sp>
    </p:spTree>
    <p:extLst>
      <p:ext uri="{BB962C8B-B14F-4D97-AF65-F5344CB8AC3E}">
        <p14:creationId xmlns:p14="http://schemas.microsoft.com/office/powerpoint/2010/main" val="2326909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cs typeface="Calibri Light" panose="020F0302020204030204" charset="0"/>
              </a:rPr>
              <a:t>What is a cognitive bias?</a:t>
            </a:r>
          </a:p>
        </p:txBody>
      </p:sp>
      <p:grpSp>
        <p:nvGrpSpPr>
          <p:cNvPr id="2" name="Group 1"/>
          <p:cNvGrpSpPr/>
          <p:nvPr/>
        </p:nvGrpSpPr>
        <p:grpSpPr>
          <a:xfrm>
            <a:off x="838200" y="2670277"/>
            <a:ext cx="5257800" cy="1938992"/>
            <a:chOff x="2231135" y="2517435"/>
            <a:chExt cx="7729729" cy="1429284"/>
          </a:xfrm>
        </p:grpSpPr>
        <p:sp>
          <p:nvSpPr>
            <p:cNvPr id="7" name="Rectangle 6"/>
            <p:cNvSpPr/>
            <p:nvPr/>
          </p:nvSpPr>
          <p:spPr>
            <a:xfrm>
              <a:off x="2231135" y="2517435"/>
              <a:ext cx="7729729" cy="1429284"/>
            </a:xfrm>
            <a:prstGeom prst="rect">
              <a:avLst/>
            </a:prstGeom>
            <a:solidFill>
              <a:schemeClr val="accent2">
                <a:lumMod val="60000"/>
                <a:lumOff val="40000"/>
              </a:schemeClr>
            </a:solidFill>
            <a:ln w="38100">
              <a:solidFill>
                <a:schemeClr val="accent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dirty="0">
                <a:latin typeface="Avenir Book" panose="02000503020000020003" pitchFamily="2" charset="0"/>
              </a:endParaRPr>
            </a:p>
          </p:txBody>
        </p:sp>
        <p:sp>
          <p:nvSpPr>
            <p:cNvPr id="6" name="Rectangle 5"/>
            <p:cNvSpPr/>
            <p:nvPr/>
          </p:nvSpPr>
          <p:spPr>
            <a:xfrm>
              <a:off x="2231136" y="2755024"/>
              <a:ext cx="7729728" cy="1027715"/>
            </a:xfrm>
            <a:prstGeom prst="rect">
              <a:avLst/>
            </a:prstGeom>
          </p:spPr>
          <p:txBody>
            <a:bodyPr wrap="square">
              <a:spAutoFit/>
            </a:bodyPr>
            <a:lstStyle/>
            <a:p>
              <a:pPr algn="just"/>
              <a:r>
                <a:rPr lang="en-AU" sz="2800" dirty="0">
                  <a:solidFill>
                    <a:schemeClr val="accent2">
                      <a:lumMod val="50000"/>
                    </a:schemeClr>
                  </a:solidFill>
                  <a:latin typeface="Avenir Book" panose="02000503020000020003" pitchFamily="2" charset="0"/>
                  <a:cs typeface="Calibri" panose="020F0502020204030204" charset="0"/>
                </a:rPr>
                <a:t>A cognitive bias is a systematic error in thinking often due to implicit psychological shortcuts.</a:t>
              </a:r>
            </a:p>
          </p:txBody>
        </p:sp>
      </p:grpSp>
      <p:sp>
        <p:nvSpPr>
          <p:cNvPr id="14" name="TextBox 13">
            <a:extLst>
              <a:ext uri="{FF2B5EF4-FFF2-40B4-BE49-F238E27FC236}">
                <a16:creationId xmlns:a16="http://schemas.microsoft.com/office/drawing/2014/main" id="{6F611125-7EF9-8C76-1A6C-C0DD0FA1E9E3}"/>
              </a:ext>
            </a:extLst>
          </p:cNvPr>
          <p:cNvSpPr txBox="1"/>
          <p:nvPr/>
        </p:nvSpPr>
        <p:spPr>
          <a:xfrm>
            <a:off x="7000875" y="2720206"/>
            <a:ext cx="4726305" cy="1938992"/>
          </a:xfrm>
          <a:prstGeom prst="rect">
            <a:avLst/>
          </a:prstGeom>
          <a:noFill/>
        </p:spPr>
        <p:txBody>
          <a:bodyPr wrap="square">
            <a:spAutoFit/>
          </a:bodyPr>
          <a:lstStyle/>
          <a:p>
            <a:pPr marL="0" indent="0">
              <a:buNone/>
            </a:pPr>
            <a:r>
              <a:rPr lang="en-GB" sz="2400" dirty="0">
                <a:solidFill>
                  <a:srgbClr val="000000"/>
                </a:solidFill>
                <a:latin typeface="Avenir Book" panose="02000503020000020003" pitchFamily="2" charset="0"/>
              </a:rPr>
              <a:t>P1. Anything that has an engine needs oil.</a:t>
            </a:r>
          </a:p>
          <a:p>
            <a:pPr marL="0" indent="0">
              <a:buNone/>
            </a:pPr>
            <a:r>
              <a:rPr lang="en-GB" sz="2400" dirty="0">
                <a:latin typeface="Avenir Book" panose="02000503020000020003" pitchFamily="2" charset="0"/>
              </a:rPr>
              <a:t>P2. Cars need oil.</a:t>
            </a:r>
          </a:p>
          <a:p>
            <a:pPr marL="0" indent="0">
              <a:buNone/>
            </a:pPr>
            <a:r>
              <a:rPr lang="en-GB" sz="2400" dirty="0">
                <a:solidFill>
                  <a:srgbClr val="000000"/>
                </a:solidFill>
                <a:latin typeface="Avenir Book" panose="02000503020000020003" pitchFamily="2" charset="0"/>
              </a:rPr>
              <a:t>Therefore,</a:t>
            </a:r>
          </a:p>
          <a:p>
            <a:pPr marL="0" indent="0">
              <a:buNone/>
            </a:pPr>
            <a:r>
              <a:rPr lang="en-GB" sz="2400" dirty="0">
                <a:latin typeface="Avenir Book" panose="02000503020000020003" pitchFamily="2" charset="0"/>
              </a:rPr>
              <a:t>C. Cars have engines.</a:t>
            </a:r>
            <a:endParaRPr lang="en-GB" sz="2400" dirty="0">
              <a:solidFill>
                <a:srgbClr val="000000"/>
              </a:solidFill>
              <a:latin typeface="Avenir Book" panose="020005030200000200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cs typeface="Calibri Light" panose="020F0302020204030204" charset="0"/>
              </a:rPr>
              <a:t>Confirmation Bias</a:t>
            </a:r>
          </a:p>
        </p:txBody>
      </p:sp>
      <p:sp>
        <p:nvSpPr>
          <p:cNvPr id="6" name="Content Placeholder 5"/>
          <p:cNvSpPr>
            <a:spLocks noGrp="1"/>
          </p:cNvSpPr>
          <p:nvPr>
            <p:ph idx="1"/>
          </p:nvPr>
        </p:nvSpPr>
        <p:spPr>
          <a:xfrm>
            <a:off x="1261872" y="1828800"/>
            <a:ext cx="9101328" cy="3538330"/>
          </a:xfrm>
          <a:solidFill>
            <a:schemeClr val="accent2">
              <a:lumMod val="60000"/>
              <a:lumOff val="40000"/>
            </a:schemeClr>
          </a:solidFill>
          <a:ln w="28575">
            <a:solidFill>
              <a:schemeClr val="tx1"/>
            </a:solidFill>
          </a:ln>
        </p:spPr>
        <p:txBody>
          <a:bodyPr lIns="144000" tIns="144000" rIns="144000" bIns="144000">
            <a:normAutofit fontScale="92500" lnSpcReduction="20000"/>
          </a:bodyPr>
          <a:lstStyle/>
          <a:p>
            <a:pPr marL="0" indent="0" defTabSz="457200">
              <a:buNone/>
            </a:pPr>
            <a:r>
              <a:rPr lang="en-US" sz="3600" dirty="0">
                <a:cs typeface="Calibri" panose="020F0502020204030204" charset="0"/>
              </a:rPr>
              <a:t>The tendency to notice or </a:t>
            </a:r>
            <a:r>
              <a:rPr lang="en-US" sz="3600" b="1" dirty="0">
                <a:cs typeface="Calibri" panose="020F0502020204030204" charset="0"/>
              </a:rPr>
              <a:t>focus on potential evidence for our pre-existing views</a:t>
            </a:r>
            <a:r>
              <a:rPr lang="en-US" sz="3600" dirty="0">
                <a:cs typeface="Calibri" panose="020F0502020204030204" charset="0"/>
              </a:rPr>
              <a:t>, and to </a:t>
            </a:r>
            <a:r>
              <a:rPr lang="en-US" sz="3600" b="1" dirty="0">
                <a:cs typeface="Calibri" panose="020F0502020204030204" charset="0"/>
              </a:rPr>
              <a:t>neglect or discount contrary evidence</a:t>
            </a:r>
            <a:r>
              <a:rPr lang="en-US" sz="3600" dirty="0">
                <a:cs typeface="Calibri" panose="020F0502020204030204" charset="0"/>
              </a:rPr>
              <a:t>.</a:t>
            </a:r>
          </a:p>
          <a:p>
            <a:pPr marL="0" indent="0" defTabSz="457200">
              <a:buNone/>
            </a:pPr>
            <a:endParaRPr lang="en-US" sz="3600" dirty="0">
              <a:cs typeface="Calibri" panose="020F0502020204030204" charset="0"/>
            </a:endParaRPr>
          </a:p>
          <a:p>
            <a:pPr marL="0" indent="0" defTabSz="457200">
              <a:buNone/>
            </a:pPr>
            <a:r>
              <a:rPr lang="en-US" sz="3600" dirty="0">
                <a:cs typeface="Calibri" panose="020F0502020204030204" charset="0"/>
              </a:rPr>
              <a:t>Confirmation bias can be present without an underlying motive to have the belief in the first place.</a:t>
            </a:r>
          </a:p>
          <a:p>
            <a:pPr marL="0" indent="0" algn="r" defTabSz="457200">
              <a:buNone/>
            </a:pPr>
            <a:r>
              <a:rPr lang="en-US" sz="2800" dirty="0">
                <a:cs typeface="Calibri" panose="020F0502020204030204" charset="0"/>
              </a:rPr>
              <a:t>David Manley – Reason Better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872" y="1888490"/>
            <a:ext cx="8595360" cy="952500"/>
          </a:xfrm>
          <a:solidFill>
            <a:schemeClr val="accent2">
              <a:lumMod val="60000"/>
              <a:lumOff val="4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lIns="144000" tIns="144000" rIns="144000" bIns="144000">
            <a:normAutofit lnSpcReduction="10000"/>
          </a:bodyPr>
          <a:lstStyle/>
          <a:p>
            <a:pPr marL="0" indent="0">
              <a:buNone/>
            </a:pPr>
            <a:r>
              <a:rPr lang="en-US" sz="2400" dirty="0">
                <a:latin typeface="Avenir Book" panose="02000503020000020003" pitchFamily="2" charset="0"/>
                <a:cs typeface="Calibri Light" panose="020F0302020204030204" charset="0"/>
              </a:rPr>
              <a:t>Forming or maintaining a belief at least partly </a:t>
            </a:r>
            <a:r>
              <a:rPr lang="en-US" sz="2400" b="1" dirty="0">
                <a:latin typeface="Avenir Book" panose="02000503020000020003" pitchFamily="2" charset="0"/>
                <a:cs typeface="Calibri Light" panose="020F0302020204030204" charset="0"/>
              </a:rPr>
              <a:t>because</a:t>
            </a:r>
            <a:r>
              <a:rPr lang="en-US" sz="2400" dirty="0">
                <a:latin typeface="Avenir Book" panose="02000503020000020003" pitchFamily="2" charset="0"/>
                <a:cs typeface="Calibri Light" panose="020F0302020204030204" charset="0"/>
              </a:rPr>
              <a:t>, at some level, </a:t>
            </a:r>
            <a:r>
              <a:rPr lang="en-US" sz="2400" b="1" dirty="0">
                <a:latin typeface="Avenir Book" panose="02000503020000020003" pitchFamily="2" charset="0"/>
                <a:cs typeface="Calibri Light" panose="020F0302020204030204" charset="0"/>
              </a:rPr>
              <a:t>we want it to be true</a:t>
            </a:r>
            <a:r>
              <a:rPr lang="en-US" sz="2400" dirty="0">
                <a:latin typeface="Avenir Book" panose="02000503020000020003" pitchFamily="2" charset="0"/>
                <a:cs typeface="Calibri Light" panose="020F0302020204030204" charset="0"/>
              </a:rPr>
              <a:t>. </a:t>
            </a:r>
            <a:endParaRPr lang="en-AU" sz="2400" dirty="0">
              <a:latin typeface="Avenir Book" panose="02000503020000020003" pitchFamily="2" charset="0"/>
              <a:cs typeface="Calibri Light" panose="020F0302020204030204" charset="0"/>
            </a:endParaRPr>
          </a:p>
        </p:txBody>
      </p:sp>
      <p:sp>
        <p:nvSpPr>
          <p:cNvPr id="4" name="Title 1"/>
          <p:cNvSpPr>
            <a:spLocks noGrp="1"/>
          </p:cNvSpPr>
          <p:nvPr>
            <p:ph type="title"/>
          </p:nvPr>
        </p:nvSpPr>
        <p:spPr>
          <a:xfrm>
            <a:off x="1262063" y="365125"/>
            <a:ext cx="9691687" cy="1325563"/>
          </a:xfrm>
        </p:spPr>
        <p:txBody>
          <a:bodyPr>
            <a:normAutofit/>
          </a:bodyPr>
          <a:lstStyle/>
          <a:p>
            <a:r>
              <a:rPr lang="en-AU" dirty="0">
                <a:cs typeface="Calibri Light" panose="020F0302020204030204" charset="0"/>
              </a:rPr>
              <a:t>Motivated Reasoning</a:t>
            </a:r>
          </a:p>
        </p:txBody>
      </p:sp>
      <p:pic>
        <p:nvPicPr>
          <p:cNvPr id="6" name="Image" descr="Image"/>
          <p:cNvPicPr>
            <a:picLocks noChangeAspect="1"/>
          </p:cNvPicPr>
          <p:nvPr/>
        </p:nvPicPr>
        <p:blipFill rotWithShape="1">
          <a:blip r:embed="rId3" cstate="hqprint"/>
          <a:srcRect/>
          <a:stretch>
            <a:fillRect/>
          </a:stretch>
        </p:blipFill>
        <p:spPr>
          <a:xfrm>
            <a:off x="9617727" y="0"/>
            <a:ext cx="2574273" cy="2364740"/>
          </a:xfrm>
          <a:custGeom>
            <a:avLst/>
            <a:gdLst>
              <a:gd name="connsiteX0" fmla="*/ 3025687 w 7761924"/>
              <a:gd name="connsiteY0" fmla="*/ 76 h 5343065"/>
              <a:gd name="connsiteX1" fmla="*/ 3372722 w 7761924"/>
              <a:gd name="connsiteY1" fmla="*/ 16088 h 5343065"/>
              <a:gd name="connsiteX2" fmla="*/ 7761924 w 7761924"/>
              <a:gd name="connsiteY2" fmla="*/ 3316816 h 5343065"/>
              <a:gd name="connsiteX3" fmla="*/ 3701109 w 7761924"/>
              <a:gd name="connsiteY3" fmla="*/ 5320611 h 5343065"/>
              <a:gd name="connsiteX4" fmla="*/ 36290 w 7761924"/>
              <a:gd name="connsiteY4" fmla="*/ 2696959 h 5343065"/>
              <a:gd name="connsiteX5" fmla="*/ 3025687 w 7761924"/>
              <a:gd name="connsiteY5" fmla="*/ 76 h 534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
        <p:nvSpPr>
          <p:cNvPr id="8" name="Content Placeholder 7"/>
          <p:cNvSpPr txBox="1"/>
          <p:nvPr/>
        </p:nvSpPr>
        <p:spPr>
          <a:xfrm>
            <a:off x="1261872" y="3200400"/>
            <a:ext cx="8595360" cy="3292475"/>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anose="020B0604020202020204"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5pPr>
            <a:lvl6pPr marL="1600200"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6pPr>
            <a:lvl7pPr marL="1899920"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7pPr>
            <a:lvl8pPr marL="2200275"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8pPr>
            <a:lvl9pPr marL="2499995"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9pPr>
          </a:lstStyle>
          <a:p>
            <a:r>
              <a:rPr lang="en-US" dirty="0">
                <a:solidFill>
                  <a:schemeClr val="tx1">
                    <a:lumMod val="85000"/>
                    <a:lumOff val="15000"/>
                  </a:schemeClr>
                </a:solidFill>
                <a:latin typeface="Avenir Book" panose="02000503020000020003" pitchFamily="2" charset="0"/>
                <a:cs typeface="Calibri" panose="020F0502020204030204" charset="0"/>
              </a:rPr>
              <a:t>94% of college professors thought they did "above-average work“ (</a:t>
            </a:r>
            <a:r>
              <a:rPr lang="en-AU" dirty="0">
                <a:solidFill>
                  <a:schemeClr val="tx1">
                    <a:lumMod val="85000"/>
                    <a:lumOff val="15000"/>
                  </a:schemeClr>
                </a:solidFill>
                <a:latin typeface="Avenir Book" panose="02000503020000020003" pitchFamily="2" charset="0"/>
                <a:cs typeface="Calibri" panose="020F0502020204030204" charset="0"/>
              </a:rPr>
              <a:t>Cross 1977)</a:t>
            </a:r>
            <a:r>
              <a:rPr lang="en-US" dirty="0">
                <a:solidFill>
                  <a:schemeClr val="tx1">
                    <a:lumMod val="85000"/>
                    <a:lumOff val="15000"/>
                  </a:schemeClr>
                </a:solidFill>
                <a:latin typeface="Avenir Book" panose="02000503020000020003" pitchFamily="2" charset="0"/>
                <a:cs typeface="Calibri" panose="020F0502020204030204" charset="0"/>
              </a:rPr>
              <a:t>. </a:t>
            </a:r>
          </a:p>
          <a:p>
            <a:r>
              <a:rPr lang="en-US" dirty="0">
                <a:solidFill>
                  <a:schemeClr val="tx1">
                    <a:lumMod val="85000"/>
                    <a:lumOff val="15000"/>
                  </a:schemeClr>
                </a:solidFill>
                <a:latin typeface="Avenir Book" panose="02000503020000020003" pitchFamily="2" charset="0"/>
                <a:cs typeface="Calibri" panose="020F0502020204030204" charset="0"/>
              </a:rPr>
              <a:t>93% of American drivers rated themselves better than the median driver (Svenson 1981).</a:t>
            </a:r>
          </a:p>
          <a:p>
            <a:endParaRPr lang="en-US" dirty="0">
              <a:solidFill>
                <a:schemeClr val="tx1">
                  <a:lumMod val="85000"/>
                  <a:lumOff val="15000"/>
                </a:schemeClr>
              </a:solidFill>
              <a:latin typeface="Avenir Book" panose="02000503020000020003" pitchFamily="2" charset="0"/>
              <a:cs typeface="Calibri" panose="020F0502020204030204" charset="0"/>
            </a:endParaRPr>
          </a:p>
          <a:p>
            <a:endParaRPr lang="en-AU" dirty="0">
              <a:latin typeface="Avenir Book" panose="02000503020000020003" pitchFamily="2"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4CEF-631A-494A-81C9-5395AC34D79E}"/>
              </a:ext>
            </a:extLst>
          </p:cNvPr>
          <p:cNvSpPr>
            <a:spLocks noGrp="1"/>
          </p:cNvSpPr>
          <p:nvPr>
            <p:ph type="title"/>
          </p:nvPr>
        </p:nvSpPr>
        <p:spPr/>
        <p:txBody>
          <a:bodyPr/>
          <a:lstStyle/>
          <a:p>
            <a:r>
              <a:rPr lang="en-AU" dirty="0"/>
              <a:t>Julia </a:t>
            </a:r>
            <a:r>
              <a:rPr lang="en-AU" dirty="0" err="1"/>
              <a:t>Galef</a:t>
            </a:r>
            <a:r>
              <a:rPr lang="en-AU" dirty="0"/>
              <a:t> on </a:t>
            </a:r>
            <a:r>
              <a:rPr lang="en-AU" i="1" dirty="0"/>
              <a:t>Scout</a:t>
            </a:r>
            <a:r>
              <a:rPr lang="en-AU" dirty="0"/>
              <a:t> vs </a:t>
            </a:r>
            <a:r>
              <a:rPr lang="en-AU" i="1" dirty="0"/>
              <a:t>Soldier</a:t>
            </a:r>
            <a:r>
              <a:rPr lang="en-AU" dirty="0"/>
              <a:t> Mindset</a:t>
            </a:r>
          </a:p>
        </p:txBody>
      </p:sp>
      <p:sp>
        <p:nvSpPr>
          <p:cNvPr id="4" name="Text Placeholder 3">
            <a:extLst>
              <a:ext uri="{FF2B5EF4-FFF2-40B4-BE49-F238E27FC236}">
                <a16:creationId xmlns:a16="http://schemas.microsoft.com/office/drawing/2014/main" id="{64591D6C-E391-BE4A-BEE7-725B723EC5CE}"/>
              </a:ext>
            </a:extLst>
          </p:cNvPr>
          <p:cNvSpPr>
            <a:spLocks noGrp="1"/>
          </p:cNvSpPr>
          <p:nvPr>
            <p:ph type="body" idx="1"/>
          </p:nvPr>
        </p:nvSpPr>
        <p:spPr/>
        <p:txBody>
          <a:bodyPr>
            <a:normAutofit/>
          </a:bodyPr>
          <a:lstStyle/>
          <a:p>
            <a:endParaRPr lang="en-AU" dirty="0"/>
          </a:p>
        </p:txBody>
      </p:sp>
    </p:spTree>
    <p:extLst>
      <p:ext uri="{BB962C8B-B14F-4D97-AF65-F5344CB8AC3E}">
        <p14:creationId xmlns:p14="http://schemas.microsoft.com/office/powerpoint/2010/main" val="2494996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1178885" y="0"/>
            <a:ext cx="101311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Avenir Book" panose="02000503020000020003" pitchFamily="2" charset="0"/>
            </a:endParaRPr>
          </a:p>
        </p:txBody>
      </p:sp>
      <p:sp>
        <p:nvSpPr>
          <p:cNvPr id="8" name="Rectangle 7"/>
          <p:cNvSpPr/>
          <p:nvPr/>
        </p:nvSpPr>
        <p:spPr>
          <a:xfrm>
            <a:off x="6309674" y="254524"/>
            <a:ext cx="5052767" cy="639459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Avenir Book" panose="02000503020000020003" pitchFamily="2" charset="0"/>
            </a:endParaRPr>
          </a:p>
        </p:txBody>
      </p:sp>
      <p:sp>
        <p:nvSpPr>
          <p:cNvPr id="7" name="Rectangle 6"/>
          <p:cNvSpPr/>
          <p:nvPr/>
        </p:nvSpPr>
        <p:spPr>
          <a:xfrm>
            <a:off x="829559" y="254524"/>
            <a:ext cx="5052767" cy="639459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Avenir Book" panose="02000503020000020003" pitchFamily="2" charset="0"/>
            </a:endParaRPr>
          </a:p>
        </p:txBody>
      </p:sp>
      <p:sp>
        <p:nvSpPr>
          <p:cNvPr id="3" name="Content Placeholder 2"/>
          <p:cNvSpPr>
            <a:spLocks noGrp="1"/>
          </p:cNvSpPr>
          <p:nvPr>
            <p:ph sz="half" idx="1"/>
          </p:nvPr>
        </p:nvSpPr>
        <p:spPr>
          <a:xfrm>
            <a:off x="1111042" y="4211424"/>
            <a:ext cx="4480560" cy="2437697"/>
          </a:xfrm>
        </p:spPr>
        <p:txBody>
          <a:bodyPr>
            <a:normAutofit/>
          </a:bodyPr>
          <a:lstStyle/>
          <a:p>
            <a:r>
              <a:rPr lang="en-AU" sz="2200" dirty="0">
                <a:cs typeface="Calibri" panose="020F0502020204030204" charset="0"/>
              </a:rPr>
              <a:t>Goal is to </a:t>
            </a:r>
            <a:r>
              <a:rPr lang="en-AU" sz="2200" dirty="0">
                <a:solidFill>
                  <a:srgbClr val="FF0000"/>
                </a:solidFill>
                <a:cs typeface="Calibri" panose="020F0502020204030204" charset="0"/>
              </a:rPr>
              <a:t>show</a:t>
            </a:r>
            <a:r>
              <a:rPr lang="en-AU" sz="2200" dirty="0">
                <a:cs typeface="Calibri" panose="020F0502020204030204" charset="0"/>
              </a:rPr>
              <a:t> that </a:t>
            </a:r>
            <a:r>
              <a:rPr lang="en-AU" sz="2200" dirty="0">
                <a:solidFill>
                  <a:srgbClr val="FF0000"/>
                </a:solidFill>
                <a:cs typeface="Calibri" panose="020F0502020204030204" charset="0"/>
              </a:rPr>
              <a:t>my</a:t>
            </a:r>
            <a:r>
              <a:rPr lang="en-AU" sz="2200" dirty="0">
                <a:cs typeface="Calibri" panose="020F0502020204030204" charset="0"/>
              </a:rPr>
              <a:t> beliefs are the right ones.</a:t>
            </a:r>
          </a:p>
          <a:p>
            <a:r>
              <a:rPr lang="en-AU" sz="2200" dirty="0">
                <a:cs typeface="Calibri" panose="020F0502020204030204" charset="0"/>
              </a:rPr>
              <a:t>New information that challenges something I believe is seen as a </a:t>
            </a:r>
            <a:r>
              <a:rPr lang="en-AU" sz="2200" dirty="0">
                <a:solidFill>
                  <a:srgbClr val="FF0000"/>
                </a:solidFill>
                <a:cs typeface="Calibri" panose="020F0502020204030204" charset="0"/>
              </a:rPr>
              <a:t>threat</a:t>
            </a:r>
            <a:r>
              <a:rPr lang="en-AU" sz="2200" dirty="0">
                <a:cs typeface="Calibri" panose="020F0502020204030204" charset="0"/>
              </a:rPr>
              <a:t> to be neutralized.</a:t>
            </a:r>
          </a:p>
          <a:p>
            <a:pPr marL="0" indent="0">
              <a:buNone/>
            </a:pPr>
            <a:endParaRPr lang="en-AU" dirty="0">
              <a:cs typeface="Calibri" panose="020F0502020204030204" charset="0"/>
            </a:endParaRPr>
          </a:p>
        </p:txBody>
      </p:sp>
      <p:sp>
        <p:nvSpPr>
          <p:cNvPr id="4" name="Content Placeholder 3"/>
          <p:cNvSpPr>
            <a:spLocks noGrp="1"/>
          </p:cNvSpPr>
          <p:nvPr>
            <p:ph sz="half" idx="2"/>
          </p:nvPr>
        </p:nvSpPr>
        <p:spPr>
          <a:xfrm>
            <a:off x="6443848" y="4211424"/>
            <a:ext cx="4480560" cy="2437697"/>
          </a:xfrm>
        </p:spPr>
        <p:txBody>
          <a:bodyPr>
            <a:normAutofit/>
          </a:bodyPr>
          <a:lstStyle/>
          <a:p>
            <a:r>
              <a:rPr lang="en-AU" sz="2200" dirty="0">
                <a:cs typeface="Calibri" panose="020F0502020204030204" charset="0"/>
              </a:rPr>
              <a:t>Goal is to arrive at </a:t>
            </a:r>
            <a:r>
              <a:rPr lang="en-AU" sz="2200" dirty="0">
                <a:solidFill>
                  <a:srgbClr val="FF0000"/>
                </a:solidFill>
                <a:cs typeface="Calibri" panose="020F0502020204030204" charset="0"/>
              </a:rPr>
              <a:t>more accurate</a:t>
            </a:r>
            <a:r>
              <a:rPr lang="en-AU" sz="2200" dirty="0">
                <a:cs typeface="Calibri" panose="020F0502020204030204" charset="0"/>
              </a:rPr>
              <a:t> beliefs.</a:t>
            </a:r>
          </a:p>
          <a:p>
            <a:r>
              <a:rPr lang="en-AU" sz="2200" dirty="0">
                <a:cs typeface="Calibri" panose="020F0502020204030204" charset="0"/>
              </a:rPr>
              <a:t>New information that challenges something I believe is seen as an </a:t>
            </a:r>
            <a:r>
              <a:rPr lang="en-AU" sz="2200" dirty="0">
                <a:solidFill>
                  <a:srgbClr val="FF0000"/>
                </a:solidFill>
                <a:cs typeface="Calibri" panose="020F0502020204030204" charset="0"/>
              </a:rPr>
              <a:t>opportunity</a:t>
            </a:r>
            <a:r>
              <a:rPr lang="en-AU" sz="2200" dirty="0">
                <a:cs typeface="Calibri" panose="020F0502020204030204" charset="0"/>
              </a:rPr>
              <a:t> to update my beliefs.</a:t>
            </a:r>
          </a:p>
          <a:p>
            <a:pPr marL="0" indent="0">
              <a:buNone/>
            </a:pPr>
            <a:endParaRPr lang="en-AU" dirty="0">
              <a:cs typeface="Calibri" panose="020F0502020204030204" charset="0"/>
            </a:endParaRPr>
          </a:p>
        </p:txBody>
      </p:sp>
      <p:pic>
        <p:nvPicPr>
          <p:cNvPr id="5" name="Picture 4" descr="Image result for mtg realm seeker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14545" y="1408835"/>
            <a:ext cx="3339165" cy="2437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6" descr="Image result for saskia mtg"/>
          <p:cNvPicPr>
            <a:picLocks noChangeAspect="1" noChangeArrowheads="1"/>
          </p:cNvPicPr>
          <p:nvPr/>
        </p:nvPicPr>
        <p:blipFill rotWithShape="1">
          <a:blip r:embed="rId4">
            <a:extLst>
              <a:ext uri="{28A0092B-C50C-407E-A947-70E740481C1C}">
                <a14:useLocalDpi xmlns:a14="http://schemas.microsoft.com/office/drawing/2010/main" val="0"/>
              </a:ext>
            </a:extLst>
          </a:blip>
          <a:srcRect l="23775"/>
          <a:stretch>
            <a:fillRect/>
          </a:stretch>
        </p:blipFill>
        <p:spPr bwMode="auto">
          <a:xfrm flipH="1">
            <a:off x="1681739" y="1411664"/>
            <a:ext cx="3339165" cy="2437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 Placeholder 6"/>
          <p:cNvSpPr txBox="1"/>
          <p:nvPr/>
        </p:nvSpPr>
        <p:spPr>
          <a:xfrm>
            <a:off x="1147290" y="692558"/>
            <a:ext cx="4480560" cy="73152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anose="020B0604020202020204"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5pPr>
            <a:lvl6pPr marL="1600200"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6pPr>
            <a:lvl7pPr marL="1899920"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7pPr>
            <a:lvl8pPr marL="2200275"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8pPr>
            <a:lvl9pPr marL="2499995"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AU" sz="3600" dirty="0">
                <a:latin typeface="Avenir Book" panose="02000503020000020003" pitchFamily="2" charset="0"/>
                <a:cs typeface="Calibri Light" panose="020F0302020204030204" charset="0"/>
              </a:rPr>
              <a:t>Soldier Mindset</a:t>
            </a:r>
          </a:p>
        </p:txBody>
      </p:sp>
      <p:sp>
        <p:nvSpPr>
          <p:cNvPr id="10" name="Text Placeholder 8"/>
          <p:cNvSpPr txBox="1"/>
          <p:nvPr/>
        </p:nvSpPr>
        <p:spPr>
          <a:xfrm>
            <a:off x="6564151" y="686902"/>
            <a:ext cx="4480560" cy="731520"/>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anose="020B0604020202020204"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5pPr>
            <a:lvl6pPr marL="1600200"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6pPr>
            <a:lvl7pPr marL="1899920"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7pPr>
            <a:lvl8pPr marL="2200275"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8pPr>
            <a:lvl9pPr marL="2499995"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AU" sz="3600" dirty="0">
                <a:latin typeface="Avenir Book" panose="02000503020000020003" pitchFamily="2" charset="0"/>
                <a:cs typeface="Calibri Light" panose="020F0302020204030204" charset="0"/>
              </a:rPr>
              <a:t>Scout Mindset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cs typeface="Calibri Light" panose="020F0302020204030204" charset="0"/>
              </a:rPr>
              <a:t>Cultivating the scout mindset</a:t>
            </a:r>
          </a:p>
        </p:txBody>
      </p:sp>
      <p:sp>
        <p:nvSpPr>
          <p:cNvPr id="3" name="Content Placeholder 2"/>
          <p:cNvSpPr>
            <a:spLocks noGrp="1"/>
          </p:cNvSpPr>
          <p:nvPr>
            <p:ph idx="1"/>
          </p:nvPr>
        </p:nvSpPr>
        <p:spPr/>
        <p:txBody>
          <a:bodyPr/>
          <a:lstStyle/>
          <a:p>
            <a:pPr marL="0" indent="0">
              <a:buNone/>
            </a:pPr>
            <a:r>
              <a:rPr lang="en-US" sz="2400" dirty="0">
                <a:cs typeface="Calibri" panose="020F0502020204030204" charset="0"/>
              </a:rPr>
              <a:t>Step 1: We need to change the way we think about being wrong.</a:t>
            </a:r>
          </a:p>
          <a:p>
            <a:pPr marL="0" indent="0">
              <a:buNone/>
            </a:pPr>
            <a:endParaRPr lang="en-US" sz="2400" dirty="0">
              <a:cs typeface="Calibri" panose="020F0502020204030204" charset="0"/>
            </a:endParaRPr>
          </a:p>
          <a:p>
            <a:pPr marL="274320" lvl="1" indent="0">
              <a:buNone/>
            </a:pPr>
            <a:r>
              <a:rPr lang="en-US" sz="2200" dirty="0">
                <a:cs typeface="Calibri" panose="020F0502020204030204" charset="0"/>
              </a:rPr>
              <a:t>… we need to learn how to feel </a:t>
            </a:r>
            <a:r>
              <a:rPr lang="en-US" sz="2200" dirty="0">
                <a:solidFill>
                  <a:srgbClr val="FF0000"/>
                </a:solidFill>
                <a:cs typeface="Calibri" panose="020F0502020204030204" charset="0"/>
              </a:rPr>
              <a:t>proud</a:t>
            </a:r>
            <a:r>
              <a:rPr lang="en-US" sz="2200" dirty="0">
                <a:cs typeface="Calibri" panose="020F0502020204030204" charset="0"/>
              </a:rPr>
              <a:t> instead of </a:t>
            </a:r>
            <a:r>
              <a:rPr lang="en-US" sz="2200" dirty="0">
                <a:solidFill>
                  <a:srgbClr val="FF0000"/>
                </a:solidFill>
                <a:cs typeface="Calibri" panose="020F0502020204030204" charset="0"/>
              </a:rPr>
              <a:t>ashamed</a:t>
            </a:r>
            <a:r>
              <a:rPr lang="en-US" sz="2200" dirty="0">
                <a:cs typeface="Calibri" panose="020F0502020204030204" charset="0"/>
              </a:rPr>
              <a:t> when we notice we </a:t>
            </a:r>
            <a:r>
              <a:rPr lang="en-US" sz="2200" dirty="0">
                <a:solidFill>
                  <a:srgbClr val="FF0000"/>
                </a:solidFill>
                <a:cs typeface="Calibri" panose="020F0502020204030204" charset="0"/>
              </a:rPr>
              <a:t>might have been wrong </a:t>
            </a:r>
            <a:r>
              <a:rPr lang="en-US" sz="2200" dirty="0">
                <a:cs typeface="Calibri" panose="020F0502020204030204" charset="0"/>
              </a:rPr>
              <a:t>about something. We need to learn how to feel </a:t>
            </a:r>
            <a:r>
              <a:rPr lang="en-US" sz="2200" dirty="0">
                <a:solidFill>
                  <a:srgbClr val="FF0000"/>
                </a:solidFill>
                <a:cs typeface="Calibri" panose="020F0502020204030204" charset="0"/>
              </a:rPr>
              <a:t>intrigued</a:t>
            </a:r>
            <a:r>
              <a:rPr lang="en-US" sz="2200" dirty="0">
                <a:cs typeface="Calibri" panose="020F0502020204030204" charset="0"/>
              </a:rPr>
              <a:t> instead of </a:t>
            </a:r>
            <a:r>
              <a:rPr lang="en-US" sz="2200" dirty="0">
                <a:solidFill>
                  <a:srgbClr val="FF0000"/>
                </a:solidFill>
                <a:cs typeface="Calibri" panose="020F0502020204030204" charset="0"/>
              </a:rPr>
              <a:t>defensive</a:t>
            </a:r>
            <a:r>
              <a:rPr lang="en-US" sz="2200" dirty="0">
                <a:cs typeface="Calibri" panose="020F0502020204030204" charset="0"/>
              </a:rPr>
              <a:t> when we encounter some information that </a:t>
            </a:r>
            <a:r>
              <a:rPr lang="en-US" sz="2200" dirty="0">
                <a:solidFill>
                  <a:srgbClr val="FF0000"/>
                </a:solidFill>
                <a:cs typeface="Calibri" panose="020F0502020204030204" charset="0"/>
              </a:rPr>
              <a:t>contradicts our beliefs</a:t>
            </a:r>
            <a:r>
              <a:rPr lang="en-US" sz="2200" dirty="0">
                <a:cs typeface="Calibri" panose="020F0502020204030204" charset="0"/>
              </a:rPr>
              <a:t>.</a:t>
            </a:r>
          </a:p>
          <a:p>
            <a:pPr marL="0" indent="0" algn="r">
              <a:buNone/>
            </a:pPr>
            <a:r>
              <a:rPr lang="en-US" sz="2400" dirty="0">
                <a:cs typeface="Calibri" panose="020F0502020204030204" charset="0"/>
              </a:rPr>
              <a:t>	– Julia </a:t>
            </a:r>
            <a:r>
              <a:rPr lang="en-US" sz="2400" dirty="0" err="1">
                <a:cs typeface="Calibri" panose="020F0502020204030204" charset="0"/>
              </a:rPr>
              <a:t>Galef</a:t>
            </a:r>
            <a:endParaRPr lang="en-AU" sz="2400" dirty="0">
              <a:cs typeface="Calibri" panose="020F0502020204030204" charset="0"/>
            </a:endParaRPr>
          </a:p>
          <a:p>
            <a:endParaRPr lang="en-AU" dirty="0">
              <a:cs typeface="Calibri" panose="020F0502020204030204" charset="0"/>
            </a:endParaRPr>
          </a:p>
        </p:txBody>
      </p:sp>
      <p:pic>
        <p:nvPicPr>
          <p:cNvPr id="4" name="Picture 2" descr="Julia Galef | Speaker | 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 y="4788111"/>
            <a:ext cx="2752627" cy="206988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cs typeface="Calibri Light" panose="020F0302020204030204" charset="0"/>
              </a:rPr>
              <a:t>Cultivating the scout mindset</a:t>
            </a:r>
          </a:p>
        </p:txBody>
      </p:sp>
      <p:sp>
        <p:nvSpPr>
          <p:cNvPr id="3" name="Content Placeholder 2"/>
          <p:cNvSpPr>
            <a:spLocks noGrp="1"/>
          </p:cNvSpPr>
          <p:nvPr>
            <p:ph idx="1"/>
          </p:nvPr>
        </p:nvSpPr>
        <p:spPr/>
        <p:txBody>
          <a:bodyPr/>
          <a:lstStyle/>
          <a:p>
            <a:pPr marL="0" indent="0">
              <a:buNone/>
            </a:pPr>
            <a:r>
              <a:rPr lang="en-US" sz="2400" dirty="0">
                <a:cs typeface="Calibri" panose="020F0502020204030204" charset="0"/>
              </a:rPr>
              <a:t>Step 2: We need to fine tune our understanding of our own biases. Without an understanding of our own biases we are prone to over-estimating the strength of our reasons.</a:t>
            </a:r>
          </a:p>
          <a:p>
            <a:pPr marL="274320" lvl="1" indent="0">
              <a:buNone/>
            </a:pPr>
            <a:endParaRPr lang="en-US" sz="2200" dirty="0">
              <a:cs typeface="Calibri" panose="020F0502020204030204" charset="0"/>
            </a:endParaRPr>
          </a:p>
          <a:p>
            <a:pPr marL="274320" lvl="1" indent="0">
              <a:buNone/>
            </a:pPr>
            <a:r>
              <a:rPr lang="en-US" sz="2200" dirty="0">
                <a:cs typeface="Calibri" panose="020F0502020204030204" charset="0"/>
              </a:rPr>
              <a:t>It is not our biases that are our biggest stumbling block; rather it is our biased assumption </a:t>
            </a:r>
            <a:r>
              <a:rPr lang="en-US" sz="2200" dirty="0">
                <a:solidFill>
                  <a:srgbClr val="FF0000"/>
                </a:solidFill>
                <a:cs typeface="Calibri" panose="020F0502020204030204" charset="0"/>
              </a:rPr>
              <a:t>that we are immune to bias</a:t>
            </a:r>
            <a:r>
              <a:rPr lang="en-US" sz="2200" dirty="0">
                <a:cs typeface="Calibri" panose="020F0502020204030204" charset="0"/>
              </a:rPr>
              <a:t>.</a:t>
            </a:r>
            <a:br>
              <a:rPr lang="en-US" sz="2200" dirty="0">
                <a:cs typeface="Calibri" panose="020F0502020204030204" charset="0"/>
              </a:rPr>
            </a:br>
            <a:r>
              <a:rPr lang="en-US" sz="2200" baseline="-25000" dirty="0">
                <a:cs typeface="Calibri" panose="020F0502020204030204" charset="0"/>
              </a:rPr>
              <a:t>                 —Cynthia Frantz, 'I AM Being Fair’</a:t>
            </a:r>
          </a:p>
          <a:p>
            <a:pPr marL="0" indent="0">
              <a:buNone/>
            </a:pPr>
            <a:endParaRPr lang="en-US" sz="2400" dirty="0">
              <a:cs typeface="Calibri" panose="020F0502020204030204" charset="0"/>
            </a:endParaRPr>
          </a:p>
        </p:txBody>
      </p:sp>
      <p:pic>
        <p:nvPicPr>
          <p:cNvPr id="1026" name="Picture 2" descr="Cynthia FRANTZ | Associate Professor | PhD | Oberlin College, Oberlin |  Department of Psycholog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0" y="4523232"/>
            <a:ext cx="2334768" cy="233476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4CEF-631A-494A-81C9-5395AC34D79E}"/>
              </a:ext>
            </a:extLst>
          </p:cNvPr>
          <p:cNvSpPr>
            <a:spLocks noGrp="1"/>
          </p:cNvSpPr>
          <p:nvPr>
            <p:ph type="title"/>
          </p:nvPr>
        </p:nvSpPr>
        <p:spPr/>
        <p:txBody>
          <a:bodyPr/>
          <a:lstStyle/>
          <a:p>
            <a:r>
              <a:rPr lang="en-AU" dirty="0"/>
              <a:t>Review quiz!</a:t>
            </a:r>
          </a:p>
        </p:txBody>
      </p:sp>
      <p:sp>
        <p:nvSpPr>
          <p:cNvPr id="4" name="Text Placeholder 3">
            <a:extLst>
              <a:ext uri="{FF2B5EF4-FFF2-40B4-BE49-F238E27FC236}">
                <a16:creationId xmlns:a16="http://schemas.microsoft.com/office/drawing/2014/main" id="{64591D6C-E391-BE4A-BEE7-725B723EC5CE}"/>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73453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A8AC8-EBE5-3849-888F-341FFE830C8F}"/>
              </a:ext>
            </a:extLst>
          </p:cNvPr>
          <p:cNvSpPr>
            <a:spLocks noGrp="1"/>
          </p:cNvSpPr>
          <p:nvPr>
            <p:ph type="title"/>
          </p:nvPr>
        </p:nvSpPr>
        <p:spPr/>
        <p:txBody>
          <a:bodyPr/>
          <a:lstStyle/>
          <a:p>
            <a:r>
              <a:rPr lang="en-AU" dirty="0"/>
              <a:t>Recap</a:t>
            </a:r>
          </a:p>
        </p:txBody>
      </p:sp>
      <p:sp>
        <p:nvSpPr>
          <p:cNvPr id="3" name="Content Placeholder 2">
            <a:extLst>
              <a:ext uri="{FF2B5EF4-FFF2-40B4-BE49-F238E27FC236}">
                <a16:creationId xmlns:a16="http://schemas.microsoft.com/office/drawing/2014/main" id="{A24A5DFE-44C0-6941-8DB6-5D7CEB4889EE}"/>
              </a:ext>
            </a:extLst>
          </p:cNvPr>
          <p:cNvSpPr>
            <a:spLocks noGrp="1"/>
          </p:cNvSpPr>
          <p:nvPr>
            <p:ph idx="1"/>
          </p:nvPr>
        </p:nvSpPr>
        <p:spPr>
          <a:xfrm>
            <a:off x="838200" y="1794192"/>
            <a:ext cx="10515600" cy="4698683"/>
          </a:xfrm>
        </p:spPr>
        <p:txBody>
          <a:bodyPr>
            <a:normAutofit lnSpcReduction="10000"/>
          </a:bodyPr>
          <a:lstStyle/>
          <a:p>
            <a:r>
              <a:rPr lang="en-GB" dirty="0"/>
              <a:t>An </a:t>
            </a:r>
            <a:r>
              <a:rPr lang="en-GB" dirty="0">
                <a:solidFill>
                  <a:srgbClr val="FF0000"/>
                </a:solidFill>
              </a:rPr>
              <a:t>argument</a:t>
            </a:r>
            <a:r>
              <a:rPr lang="en-GB" dirty="0"/>
              <a:t> is a set of </a:t>
            </a:r>
            <a:r>
              <a:rPr lang="en-GB" dirty="0">
                <a:solidFill>
                  <a:schemeClr val="accent2"/>
                </a:solidFill>
              </a:rPr>
              <a:t>claims</a:t>
            </a:r>
            <a:r>
              <a:rPr lang="en-GB" dirty="0"/>
              <a:t> of which one is a </a:t>
            </a:r>
            <a:r>
              <a:rPr lang="en-GB" dirty="0">
                <a:solidFill>
                  <a:schemeClr val="accent1"/>
                </a:solidFill>
              </a:rPr>
              <a:t>conclusion</a:t>
            </a:r>
            <a:r>
              <a:rPr lang="en-GB" dirty="0"/>
              <a:t> and the remainder are </a:t>
            </a:r>
            <a:r>
              <a:rPr lang="en-GB" dirty="0">
                <a:solidFill>
                  <a:schemeClr val="accent6"/>
                </a:solidFill>
              </a:rPr>
              <a:t>premises</a:t>
            </a:r>
            <a:r>
              <a:rPr lang="en-GB" dirty="0"/>
              <a:t>, intended as </a:t>
            </a:r>
            <a:r>
              <a:rPr lang="en-GB" dirty="0">
                <a:solidFill>
                  <a:srgbClr val="7030A0"/>
                </a:solidFill>
              </a:rPr>
              <a:t>support</a:t>
            </a:r>
            <a:r>
              <a:rPr lang="en-GB" dirty="0"/>
              <a:t> for the conclusion</a:t>
            </a:r>
          </a:p>
          <a:p>
            <a:endParaRPr lang="en-GB" dirty="0"/>
          </a:p>
          <a:p>
            <a:pPr marL="0" indent="0">
              <a:buNone/>
            </a:pPr>
            <a:r>
              <a:rPr lang="en-GB" dirty="0"/>
              <a:t>P1. Car use is damaging to the environment.</a:t>
            </a:r>
          </a:p>
          <a:p>
            <a:pPr marL="0" indent="0">
              <a:buNone/>
            </a:pPr>
            <a:r>
              <a:rPr lang="en-GB" dirty="0"/>
              <a:t>P2. Reducing car journeys would reduce damage to the environment.</a:t>
            </a:r>
          </a:p>
          <a:p>
            <a:pPr marL="0" indent="0">
              <a:buNone/>
            </a:pPr>
            <a:r>
              <a:rPr lang="en-GB" dirty="0"/>
              <a:t>P3. We should do what we can to protect the environment.</a:t>
            </a:r>
          </a:p>
          <a:p>
            <a:pPr marL="0" indent="0">
              <a:buNone/>
            </a:pPr>
            <a:r>
              <a:rPr lang="en-GB" dirty="0"/>
              <a:t>Therefore,</a:t>
            </a:r>
          </a:p>
          <a:p>
            <a:pPr marL="0" indent="0">
              <a:buNone/>
            </a:pPr>
            <a:r>
              <a:rPr lang="en-GB" dirty="0"/>
              <a:t>C. We should use less cars.</a:t>
            </a:r>
            <a:endParaRPr lang="en-AU" dirty="0"/>
          </a:p>
        </p:txBody>
      </p:sp>
    </p:spTree>
    <p:extLst>
      <p:ext uri="{BB962C8B-B14F-4D97-AF65-F5344CB8AC3E}">
        <p14:creationId xmlns:p14="http://schemas.microsoft.com/office/powerpoint/2010/main" val="25537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AB2C94-32D4-406E-BD54-3F0A2ED00D55}"/>
              </a:ext>
            </a:extLst>
          </p:cNvPr>
          <p:cNvSpPr>
            <a:spLocks noGrp="1"/>
          </p:cNvSpPr>
          <p:nvPr>
            <p:ph type="title"/>
          </p:nvPr>
        </p:nvSpPr>
        <p:spPr/>
        <p:txBody>
          <a:bodyPr/>
          <a:lstStyle/>
          <a:p>
            <a:r>
              <a:rPr lang="en-AU" dirty="0"/>
              <a:t>What makes an argument good?</a:t>
            </a:r>
          </a:p>
        </p:txBody>
      </p:sp>
      <p:sp>
        <p:nvSpPr>
          <p:cNvPr id="13" name="Content Placeholder 12">
            <a:extLst>
              <a:ext uri="{FF2B5EF4-FFF2-40B4-BE49-F238E27FC236}">
                <a16:creationId xmlns:a16="http://schemas.microsoft.com/office/drawing/2014/main" id="{51F805DE-B53E-48B2-808E-ED033E328309}"/>
              </a:ext>
            </a:extLst>
          </p:cNvPr>
          <p:cNvSpPr>
            <a:spLocks noGrp="1"/>
          </p:cNvSpPr>
          <p:nvPr>
            <p:ph idx="1"/>
          </p:nvPr>
        </p:nvSpPr>
        <p:spPr/>
        <p:txBody>
          <a:bodyPr/>
          <a:lstStyle/>
          <a:p>
            <a:pPr marL="0" indent="0">
              <a:buNone/>
            </a:pPr>
            <a:r>
              <a:rPr lang="en-AU" sz="2400" b="1" dirty="0"/>
              <a:t>An initial thought:</a:t>
            </a:r>
          </a:p>
          <a:p>
            <a:pPr marL="0" indent="0">
              <a:buNone/>
            </a:pPr>
            <a:r>
              <a:rPr lang="en-AU" sz="2400" i="1" dirty="0"/>
              <a:t>A good argument is one that convinces the audience that the conclusion is true.</a:t>
            </a:r>
          </a:p>
          <a:p>
            <a:pPr marL="0" indent="0">
              <a:buNone/>
            </a:pPr>
            <a:r>
              <a:rPr lang="en-AU" sz="2400" dirty="0"/>
              <a:t>Two problems:</a:t>
            </a:r>
          </a:p>
          <a:p>
            <a:pPr lvl="1"/>
            <a:r>
              <a:rPr lang="en-AU" sz="2200" dirty="0"/>
              <a:t>People are often convinced by garbage arguments.</a:t>
            </a:r>
          </a:p>
          <a:p>
            <a:pPr lvl="1"/>
            <a:r>
              <a:rPr lang="en-AU" sz="2200" dirty="0"/>
              <a:t>People often fail to be convinced by objectively good arguments.</a:t>
            </a:r>
          </a:p>
          <a:p>
            <a:pPr marL="0" indent="0">
              <a:buNone/>
            </a:pPr>
            <a:endParaRPr lang="en-AU" sz="2400" dirty="0"/>
          </a:p>
        </p:txBody>
      </p:sp>
      <p:pic>
        <p:nvPicPr>
          <p:cNvPr id="2050" name="Picture 2" descr="Debunking Anti-Vaxxers - YouTube">
            <a:extLst>
              <a:ext uri="{FF2B5EF4-FFF2-40B4-BE49-F238E27FC236}">
                <a16:creationId xmlns:a16="http://schemas.microsoft.com/office/drawing/2014/main" id="{2339AE99-EB4F-4D8F-A63D-9BD9BCFBC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771" y="4554574"/>
            <a:ext cx="3339152" cy="18782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lat Earthers vs climate change sceptics: why conspiracy theorists keep  contradicting each other">
            <a:extLst>
              <a:ext uri="{FF2B5EF4-FFF2-40B4-BE49-F238E27FC236}">
                <a16:creationId xmlns:a16="http://schemas.microsoft.com/office/drawing/2014/main" id="{BE15445D-F88E-4BA3-8287-FCA9983DD9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2850" y="4554575"/>
            <a:ext cx="2504364" cy="1878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10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AB2C94-32D4-406E-BD54-3F0A2ED00D55}"/>
              </a:ext>
            </a:extLst>
          </p:cNvPr>
          <p:cNvSpPr>
            <a:spLocks noGrp="1"/>
          </p:cNvSpPr>
          <p:nvPr>
            <p:ph type="title"/>
          </p:nvPr>
        </p:nvSpPr>
        <p:spPr/>
        <p:txBody>
          <a:bodyPr/>
          <a:lstStyle/>
          <a:p>
            <a:r>
              <a:rPr lang="en-AU" dirty="0"/>
              <a:t>What makes an argument good?</a:t>
            </a:r>
          </a:p>
        </p:txBody>
      </p:sp>
      <p:sp>
        <p:nvSpPr>
          <p:cNvPr id="13" name="Content Placeholder 12">
            <a:extLst>
              <a:ext uri="{FF2B5EF4-FFF2-40B4-BE49-F238E27FC236}">
                <a16:creationId xmlns:a16="http://schemas.microsoft.com/office/drawing/2014/main" id="{51F805DE-B53E-48B2-808E-ED033E328309}"/>
              </a:ext>
            </a:extLst>
          </p:cNvPr>
          <p:cNvSpPr>
            <a:spLocks noGrp="1"/>
          </p:cNvSpPr>
          <p:nvPr>
            <p:ph idx="1"/>
          </p:nvPr>
        </p:nvSpPr>
        <p:spPr/>
        <p:txBody>
          <a:bodyPr/>
          <a:lstStyle/>
          <a:p>
            <a:pPr marL="0" indent="0">
              <a:buNone/>
            </a:pPr>
            <a:r>
              <a:rPr lang="en-AU" sz="2400" strike="sngStrike" dirty="0">
                <a:solidFill>
                  <a:schemeClr val="bg1">
                    <a:lumMod val="75000"/>
                  </a:schemeClr>
                </a:solidFill>
              </a:rPr>
              <a:t>An initial thought:</a:t>
            </a:r>
          </a:p>
          <a:p>
            <a:pPr marL="0" indent="0">
              <a:buNone/>
            </a:pPr>
            <a:r>
              <a:rPr lang="en-AU" sz="2400" i="1" strike="sngStrike" dirty="0">
                <a:solidFill>
                  <a:schemeClr val="bg1">
                    <a:lumMod val="75000"/>
                  </a:schemeClr>
                </a:solidFill>
              </a:rPr>
              <a:t>A good argument is one that convinces the audience that the conclusion is true.</a:t>
            </a:r>
          </a:p>
          <a:p>
            <a:pPr marL="0" indent="0">
              <a:buNone/>
            </a:pPr>
            <a:endParaRPr lang="en-AU" sz="2400" dirty="0"/>
          </a:p>
          <a:p>
            <a:pPr marL="0" indent="0">
              <a:buNone/>
            </a:pPr>
            <a:r>
              <a:rPr lang="en-AU" sz="2400" dirty="0"/>
              <a:t>A better thought:</a:t>
            </a:r>
          </a:p>
          <a:p>
            <a:pPr marL="0" indent="0">
              <a:buNone/>
            </a:pPr>
            <a:r>
              <a:rPr lang="en-AU" sz="2400" i="1" dirty="0"/>
              <a:t>A good argument is one that the audience </a:t>
            </a:r>
            <a:r>
              <a:rPr lang="en-AU" sz="2400" b="1" i="1" dirty="0">
                <a:solidFill>
                  <a:srgbClr val="FF0000"/>
                </a:solidFill>
              </a:rPr>
              <a:t>should</a:t>
            </a:r>
            <a:r>
              <a:rPr lang="en-AU" sz="2400" i="1" dirty="0"/>
              <a:t> be convinced by because it </a:t>
            </a:r>
            <a:r>
              <a:rPr lang="en-AU" altLang="en-US" sz="2400" i="1" dirty="0"/>
              <a:t>provides an objectively </a:t>
            </a:r>
            <a:r>
              <a:rPr lang="en-AU" altLang="en-US" sz="2400" b="1" i="1" dirty="0">
                <a:solidFill>
                  <a:srgbClr val="FF0000"/>
                </a:solidFill>
              </a:rPr>
              <a:t>good reason for accepting the conclusion</a:t>
            </a:r>
            <a:r>
              <a:rPr lang="en-AU" altLang="en-US" sz="2400" b="1" i="1" dirty="0"/>
              <a:t>.</a:t>
            </a:r>
          </a:p>
          <a:p>
            <a:pPr marL="0" indent="0">
              <a:buNone/>
            </a:pPr>
            <a:endParaRPr lang="en-AU" sz="2400" dirty="0"/>
          </a:p>
        </p:txBody>
      </p:sp>
    </p:spTree>
    <p:extLst>
      <p:ext uri="{BB962C8B-B14F-4D97-AF65-F5344CB8AC3E}">
        <p14:creationId xmlns:p14="http://schemas.microsoft.com/office/powerpoint/2010/main" val="2328113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A8AC8-EBE5-3849-888F-341FFE830C8F}"/>
              </a:ext>
            </a:extLst>
          </p:cNvPr>
          <p:cNvSpPr>
            <a:spLocks noGrp="1"/>
          </p:cNvSpPr>
          <p:nvPr>
            <p:ph type="title"/>
          </p:nvPr>
        </p:nvSpPr>
        <p:spPr/>
        <p:txBody>
          <a:bodyPr/>
          <a:lstStyle/>
          <a:p>
            <a:r>
              <a:rPr lang="en-AU" dirty="0"/>
              <a:t>What makes an argument good?</a:t>
            </a:r>
            <a:endParaRPr lang="en-AU" dirty="0">
              <a:solidFill>
                <a:srgbClr val="FF0000"/>
              </a:solidFill>
            </a:endParaRPr>
          </a:p>
        </p:txBody>
      </p:sp>
      <p:sp>
        <p:nvSpPr>
          <p:cNvPr id="3" name="Content Placeholder 2">
            <a:extLst>
              <a:ext uri="{FF2B5EF4-FFF2-40B4-BE49-F238E27FC236}">
                <a16:creationId xmlns:a16="http://schemas.microsoft.com/office/drawing/2014/main" id="{A24A5DFE-44C0-6941-8DB6-5D7CEB4889EE}"/>
              </a:ext>
            </a:extLst>
          </p:cNvPr>
          <p:cNvSpPr>
            <a:spLocks noGrp="1"/>
          </p:cNvSpPr>
          <p:nvPr>
            <p:ph idx="1"/>
          </p:nvPr>
        </p:nvSpPr>
        <p:spPr>
          <a:xfrm>
            <a:off x="838200" y="1794192"/>
            <a:ext cx="10515600" cy="4698683"/>
          </a:xfrm>
        </p:spPr>
        <p:txBody>
          <a:bodyPr>
            <a:normAutofit/>
          </a:bodyPr>
          <a:lstStyle/>
          <a:p>
            <a:pPr marL="457200" lvl="1" indent="0">
              <a:buNone/>
            </a:pPr>
            <a:endParaRPr lang="en-AU" sz="2800" b="1" dirty="0"/>
          </a:p>
          <a:p>
            <a:pPr marL="457200" lvl="1" indent="0">
              <a:buNone/>
            </a:pPr>
            <a:endParaRPr lang="en-AU" dirty="0"/>
          </a:p>
          <a:p>
            <a:pPr marL="0" indent="0">
              <a:buNone/>
            </a:pPr>
            <a:endParaRPr lang="en-AU" dirty="0"/>
          </a:p>
          <a:p>
            <a:pPr marL="457200" lvl="1" indent="0">
              <a:buNone/>
            </a:pPr>
            <a:endParaRPr lang="en-AU" dirty="0"/>
          </a:p>
        </p:txBody>
      </p:sp>
      <p:sp>
        <p:nvSpPr>
          <p:cNvPr id="6" name="Content Placeholder 2">
            <a:extLst>
              <a:ext uri="{FF2B5EF4-FFF2-40B4-BE49-F238E27FC236}">
                <a16:creationId xmlns:a16="http://schemas.microsoft.com/office/drawing/2014/main" id="{2B4FF90F-C3D3-CBD2-F1B2-DFC108563FC0}"/>
              </a:ext>
            </a:extLst>
          </p:cNvPr>
          <p:cNvSpPr txBox="1">
            <a:spLocks/>
          </p:cNvSpPr>
          <p:nvPr/>
        </p:nvSpPr>
        <p:spPr>
          <a:xfrm>
            <a:off x="628650" y="1825625"/>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5" name="Rectangle 4">
            <a:extLst>
              <a:ext uri="{FF2B5EF4-FFF2-40B4-BE49-F238E27FC236}">
                <a16:creationId xmlns:a16="http://schemas.microsoft.com/office/drawing/2014/main" id="{0E0C2193-B005-6DCA-4C42-836DC9F0C69F}"/>
              </a:ext>
            </a:extLst>
          </p:cNvPr>
          <p:cNvSpPr/>
          <p:nvPr/>
        </p:nvSpPr>
        <p:spPr>
          <a:xfrm>
            <a:off x="775063" y="3082255"/>
            <a:ext cx="10641874" cy="268329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500"/>
              </a:spcBef>
            </a:pPr>
            <a:r>
              <a:rPr lang="en-AU" sz="2800" b="1" dirty="0">
                <a:solidFill>
                  <a:prstClr val="black"/>
                </a:solidFill>
                <a:latin typeface="Avenir Book" panose="02000503020000020003" pitchFamily="2" charset="0"/>
              </a:rPr>
              <a:t>Two features of a good/successful argument:</a:t>
            </a:r>
          </a:p>
          <a:p>
            <a:pPr lvl="0">
              <a:lnSpc>
                <a:spcPct val="90000"/>
              </a:lnSpc>
              <a:spcBef>
                <a:spcPts val="1000"/>
              </a:spcBef>
            </a:pPr>
            <a:endParaRPr lang="en-AU" sz="2800" dirty="0">
              <a:solidFill>
                <a:prstClr val="black"/>
              </a:solidFill>
              <a:latin typeface="Avenir Book" panose="02000503020000020003" pitchFamily="2" charset="0"/>
            </a:endParaRPr>
          </a:p>
          <a:p>
            <a:pPr marL="514350" lvl="0" indent="-514350">
              <a:lnSpc>
                <a:spcPct val="90000"/>
              </a:lnSpc>
              <a:spcBef>
                <a:spcPts val="1000"/>
              </a:spcBef>
              <a:buFont typeface="+mj-lt"/>
              <a:buAutoNum type="arabicPeriod"/>
            </a:pPr>
            <a:r>
              <a:rPr lang="en-AU" sz="2800" dirty="0">
                <a:solidFill>
                  <a:prstClr val="black"/>
                </a:solidFill>
                <a:latin typeface="Avenir Book" panose="02000503020000020003" pitchFamily="2" charset="0"/>
              </a:rPr>
              <a:t>All the premises are acceptable as </a:t>
            </a:r>
            <a:r>
              <a:rPr lang="en-AU" sz="2800" dirty="0">
                <a:solidFill>
                  <a:srgbClr val="FF0000"/>
                </a:solidFill>
                <a:latin typeface="Avenir Book" panose="02000503020000020003" pitchFamily="2" charset="0"/>
              </a:rPr>
              <a:t>true.</a:t>
            </a:r>
          </a:p>
          <a:p>
            <a:pPr marL="514350" lvl="0" indent="-514350">
              <a:lnSpc>
                <a:spcPct val="90000"/>
              </a:lnSpc>
              <a:spcBef>
                <a:spcPts val="1000"/>
              </a:spcBef>
              <a:buFont typeface="+mj-lt"/>
              <a:buAutoNum type="arabicPeriod"/>
            </a:pPr>
            <a:r>
              <a:rPr lang="en-AU" sz="2800" dirty="0">
                <a:solidFill>
                  <a:prstClr val="black"/>
                </a:solidFill>
                <a:latin typeface="Avenir Book" panose="02000503020000020003" pitchFamily="2" charset="0"/>
              </a:rPr>
              <a:t>The premises </a:t>
            </a:r>
            <a:r>
              <a:rPr lang="en-AU" sz="2800" dirty="0">
                <a:solidFill>
                  <a:srgbClr val="FF0000"/>
                </a:solidFill>
                <a:latin typeface="Avenir Book" panose="02000503020000020003" pitchFamily="2" charset="0"/>
              </a:rPr>
              <a:t>support</a:t>
            </a:r>
            <a:r>
              <a:rPr lang="en-AU" sz="2800" dirty="0">
                <a:solidFill>
                  <a:prstClr val="black"/>
                </a:solidFill>
                <a:latin typeface="Avenir Book" panose="02000503020000020003" pitchFamily="2" charset="0"/>
              </a:rPr>
              <a:t> the conclusion.</a:t>
            </a:r>
          </a:p>
        </p:txBody>
      </p:sp>
      <p:sp>
        <p:nvSpPr>
          <p:cNvPr id="7" name="Rectangle 6">
            <a:extLst>
              <a:ext uri="{FF2B5EF4-FFF2-40B4-BE49-F238E27FC236}">
                <a16:creationId xmlns:a16="http://schemas.microsoft.com/office/drawing/2014/main" id="{6203B334-A9D2-A1F5-BEB8-6D3727EC2F06}"/>
              </a:ext>
            </a:extLst>
          </p:cNvPr>
          <p:cNvSpPr/>
          <p:nvPr/>
        </p:nvSpPr>
        <p:spPr>
          <a:xfrm>
            <a:off x="775063" y="1794192"/>
            <a:ext cx="10515600" cy="876650"/>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en-AU" sz="2800" b="1" dirty="0">
                <a:solidFill>
                  <a:prstClr val="black"/>
                </a:solidFill>
                <a:latin typeface="Avenir Book" panose="02000503020000020003" pitchFamily="2" charset="0"/>
              </a:rPr>
              <a:t>Remember: </a:t>
            </a:r>
            <a:r>
              <a:rPr lang="en-AU" sz="2800" dirty="0">
                <a:solidFill>
                  <a:prstClr val="black"/>
                </a:solidFill>
                <a:latin typeface="Avenir Book" panose="02000503020000020003" pitchFamily="2" charset="0"/>
              </a:rPr>
              <a:t>all arguments attempt to provide </a:t>
            </a:r>
            <a:r>
              <a:rPr lang="en-AU" sz="2800" dirty="0">
                <a:latin typeface="Avenir Book" panose="02000503020000020003" pitchFamily="2" charset="0"/>
              </a:rPr>
              <a:t>reasons for thinking some claim (the conclusion) is true.</a:t>
            </a:r>
          </a:p>
        </p:txBody>
      </p:sp>
    </p:spTree>
    <p:extLst>
      <p:ext uri="{BB962C8B-B14F-4D97-AF65-F5344CB8AC3E}">
        <p14:creationId xmlns:p14="http://schemas.microsoft.com/office/powerpoint/2010/main" val="244786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A8AC8-EBE5-3849-888F-341FFE830C8F}"/>
              </a:ext>
            </a:extLst>
          </p:cNvPr>
          <p:cNvSpPr>
            <a:spLocks noGrp="1"/>
          </p:cNvSpPr>
          <p:nvPr>
            <p:ph type="title"/>
          </p:nvPr>
        </p:nvSpPr>
        <p:spPr/>
        <p:txBody>
          <a:bodyPr/>
          <a:lstStyle/>
          <a:p>
            <a:pPr marL="514350" indent="-514350">
              <a:buFont typeface="+mj-lt"/>
              <a:buAutoNum type="arabicPeriod"/>
            </a:pPr>
            <a:r>
              <a:rPr lang="en-AU" dirty="0"/>
              <a:t>All the premises are acceptable as </a:t>
            </a:r>
            <a:r>
              <a:rPr lang="en-AU" dirty="0">
                <a:solidFill>
                  <a:srgbClr val="FF0000"/>
                </a:solidFill>
              </a:rPr>
              <a:t>true.</a:t>
            </a:r>
          </a:p>
        </p:txBody>
      </p:sp>
      <p:sp>
        <p:nvSpPr>
          <p:cNvPr id="3" name="Content Placeholder 2">
            <a:extLst>
              <a:ext uri="{FF2B5EF4-FFF2-40B4-BE49-F238E27FC236}">
                <a16:creationId xmlns:a16="http://schemas.microsoft.com/office/drawing/2014/main" id="{A24A5DFE-44C0-6941-8DB6-5D7CEB4889EE}"/>
              </a:ext>
            </a:extLst>
          </p:cNvPr>
          <p:cNvSpPr>
            <a:spLocks noGrp="1"/>
          </p:cNvSpPr>
          <p:nvPr>
            <p:ph idx="1"/>
          </p:nvPr>
        </p:nvSpPr>
        <p:spPr>
          <a:xfrm>
            <a:off x="838200" y="1794192"/>
            <a:ext cx="10515600" cy="4698683"/>
          </a:xfrm>
        </p:spPr>
        <p:txBody>
          <a:bodyPr>
            <a:normAutofit fontScale="85000" lnSpcReduction="10000"/>
          </a:bodyPr>
          <a:lstStyle/>
          <a:p>
            <a:pPr marL="0" indent="0">
              <a:buNone/>
            </a:pPr>
            <a:r>
              <a:rPr lang="en-AU" dirty="0"/>
              <a:t>How might we find out whether a premise is true?</a:t>
            </a:r>
          </a:p>
          <a:p>
            <a:pPr marL="0" indent="0">
              <a:buNone/>
            </a:pPr>
            <a:endParaRPr lang="en-AU" dirty="0"/>
          </a:p>
          <a:p>
            <a:r>
              <a:rPr lang="en-AU" dirty="0"/>
              <a:t>Does the premise come from an </a:t>
            </a:r>
            <a:r>
              <a:rPr lang="en-AU" dirty="0">
                <a:solidFill>
                  <a:srgbClr val="FF0000"/>
                </a:solidFill>
              </a:rPr>
              <a:t>expert source </a:t>
            </a:r>
            <a:r>
              <a:rPr lang="en-AU" dirty="0"/>
              <a:t>or a</a:t>
            </a:r>
            <a:r>
              <a:rPr lang="en-AU" dirty="0">
                <a:solidFill>
                  <a:srgbClr val="FF0000"/>
                </a:solidFill>
              </a:rPr>
              <a:t> reliable authority</a:t>
            </a:r>
            <a:r>
              <a:rPr lang="en-AU" dirty="0"/>
              <a:t>?</a:t>
            </a:r>
          </a:p>
          <a:p>
            <a:r>
              <a:rPr lang="en-AU" dirty="0"/>
              <a:t>Could you easily </a:t>
            </a:r>
            <a:r>
              <a:rPr lang="en-AU" dirty="0">
                <a:solidFill>
                  <a:srgbClr val="FF0000"/>
                </a:solidFill>
              </a:rPr>
              <a:t>check</a:t>
            </a:r>
            <a:r>
              <a:rPr lang="en-AU" dirty="0"/>
              <a:t> whether the premise is true by looking it up in a reference book or other reliable source?</a:t>
            </a:r>
          </a:p>
          <a:p>
            <a:r>
              <a:rPr lang="en-AU" dirty="0"/>
              <a:t>Does the premise </a:t>
            </a:r>
            <a:r>
              <a:rPr lang="en-AU" dirty="0">
                <a:solidFill>
                  <a:srgbClr val="FF0000"/>
                </a:solidFill>
              </a:rPr>
              <a:t>contradict</a:t>
            </a:r>
            <a:r>
              <a:rPr lang="en-AU" dirty="0"/>
              <a:t> something else you know to be true for good reasons?</a:t>
            </a:r>
          </a:p>
          <a:p>
            <a:r>
              <a:rPr lang="en-AU" dirty="0"/>
              <a:t>If the premise is a </a:t>
            </a:r>
            <a:r>
              <a:rPr lang="en-AU" dirty="0">
                <a:solidFill>
                  <a:srgbClr val="FF0000"/>
                </a:solidFill>
              </a:rPr>
              <a:t>generalisation</a:t>
            </a:r>
            <a:r>
              <a:rPr lang="en-AU" dirty="0"/>
              <a:t>, can you think of any </a:t>
            </a:r>
            <a:r>
              <a:rPr lang="en-AU" dirty="0">
                <a:solidFill>
                  <a:srgbClr val="FF0000"/>
                </a:solidFill>
              </a:rPr>
              <a:t>counter-examples</a:t>
            </a:r>
            <a:r>
              <a:rPr lang="en-AU" dirty="0"/>
              <a:t>?</a:t>
            </a:r>
          </a:p>
          <a:p>
            <a:pPr marL="0" indent="0">
              <a:buNone/>
            </a:pPr>
            <a:endParaRPr lang="en-AU" dirty="0"/>
          </a:p>
          <a:p>
            <a:pPr marL="0" indent="0">
              <a:buNone/>
            </a:pPr>
            <a:endParaRPr lang="en-AU" dirty="0"/>
          </a:p>
          <a:p>
            <a:pPr marL="0" indent="0">
              <a:buNone/>
            </a:pPr>
            <a:r>
              <a:rPr lang="en-AU" dirty="0"/>
              <a:t>(We’ll look at this more in </a:t>
            </a:r>
            <a:r>
              <a:rPr lang="en-AU" b="1" dirty="0"/>
              <a:t>Class 3</a:t>
            </a:r>
            <a:r>
              <a:rPr lang="en-AU" dirty="0"/>
              <a:t>)</a:t>
            </a:r>
          </a:p>
        </p:txBody>
      </p:sp>
      <p:sp>
        <p:nvSpPr>
          <p:cNvPr id="6" name="Content Placeholder 2">
            <a:extLst>
              <a:ext uri="{FF2B5EF4-FFF2-40B4-BE49-F238E27FC236}">
                <a16:creationId xmlns:a16="http://schemas.microsoft.com/office/drawing/2014/main" id="{2B4FF90F-C3D3-CBD2-F1B2-DFC108563FC0}"/>
              </a:ext>
            </a:extLst>
          </p:cNvPr>
          <p:cNvSpPr txBox="1">
            <a:spLocks/>
          </p:cNvSpPr>
          <p:nvPr/>
        </p:nvSpPr>
        <p:spPr>
          <a:xfrm>
            <a:off x="628650" y="1825625"/>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Tree>
    <p:extLst>
      <p:ext uri="{BB962C8B-B14F-4D97-AF65-F5344CB8AC3E}">
        <p14:creationId xmlns:p14="http://schemas.microsoft.com/office/powerpoint/2010/main" val="683172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A8AC8-EBE5-3849-888F-341FFE830C8F}"/>
              </a:ext>
            </a:extLst>
          </p:cNvPr>
          <p:cNvSpPr>
            <a:spLocks noGrp="1"/>
          </p:cNvSpPr>
          <p:nvPr>
            <p:ph type="title"/>
          </p:nvPr>
        </p:nvSpPr>
        <p:spPr/>
        <p:txBody>
          <a:bodyPr/>
          <a:lstStyle/>
          <a:p>
            <a:r>
              <a:rPr lang="en-AU" dirty="0"/>
              <a:t>What makes a good argument good?</a:t>
            </a:r>
            <a:endParaRPr lang="en-AU" dirty="0">
              <a:solidFill>
                <a:srgbClr val="FF0000"/>
              </a:solidFill>
            </a:endParaRPr>
          </a:p>
        </p:txBody>
      </p:sp>
      <p:sp>
        <p:nvSpPr>
          <p:cNvPr id="3" name="Content Placeholder 2">
            <a:extLst>
              <a:ext uri="{FF2B5EF4-FFF2-40B4-BE49-F238E27FC236}">
                <a16:creationId xmlns:a16="http://schemas.microsoft.com/office/drawing/2014/main" id="{A24A5DFE-44C0-6941-8DB6-5D7CEB4889EE}"/>
              </a:ext>
            </a:extLst>
          </p:cNvPr>
          <p:cNvSpPr>
            <a:spLocks noGrp="1"/>
          </p:cNvSpPr>
          <p:nvPr>
            <p:ph idx="1"/>
          </p:nvPr>
        </p:nvSpPr>
        <p:spPr>
          <a:xfrm>
            <a:off x="838200" y="1794192"/>
            <a:ext cx="10515600" cy="4698683"/>
          </a:xfrm>
        </p:spPr>
        <p:txBody>
          <a:bodyPr>
            <a:normAutofit/>
          </a:bodyPr>
          <a:lstStyle/>
          <a:p>
            <a:pPr marL="457200" lvl="1" indent="0">
              <a:buNone/>
            </a:pPr>
            <a:endParaRPr lang="en-AU" sz="2800" b="1" dirty="0"/>
          </a:p>
          <a:p>
            <a:pPr marL="457200" lvl="1" indent="0">
              <a:buNone/>
            </a:pPr>
            <a:endParaRPr lang="en-AU" dirty="0"/>
          </a:p>
          <a:p>
            <a:pPr marL="0" indent="0">
              <a:buNone/>
            </a:pPr>
            <a:endParaRPr lang="en-AU" dirty="0"/>
          </a:p>
          <a:p>
            <a:pPr marL="457200" lvl="1" indent="0">
              <a:buNone/>
            </a:pPr>
            <a:endParaRPr lang="en-AU" dirty="0"/>
          </a:p>
        </p:txBody>
      </p:sp>
      <p:sp>
        <p:nvSpPr>
          <p:cNvPr id="6" name="Content Placeholder 2">
            <a:extLst>
              <a:ext uri="{FF2B5EF4-FFF2-40B4-BE49-F238E27FC236}">
                <a16:creationId xmlns:a16="http://schemas.microsoft.com/office/drawing/2014/main" id="{2B4FF90F-C3D3-CBD2-F1B2-DFC108563FC0}"/>
              </a:ext>
            </a:extLst>
          </p:cNvPr>
          <p:cNvSpPr txBox="1">
            <a:spLocks/>
          </p:cNvSpPr>
          <p:nvPr/>
        </p:nvSpPr>
        <p:spPr>
          <a:xfrm>
            <a:off x="628650" y="1825625"/>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5" name="Rectangle 4">
            <a:extLst>
              <a:ext uri="{FF2B5EF4-FFF2-40B4-BE49-F238E27FC236}">
                <a16:creationId xmlns:a16="http://schemas.microsoft.com/office/drawing/2014/main" id="{0E0C2193-B005-6DCA-4C42-836DC9F0C69F}"/>
              </a:ext>
            </a:extLst>
          </p:cNvPr>
          <p:cNvSpPr/>
          <p:nvPr/>
        </p:nvSpPr>
        <p:spPr>
          <a:xfrm>
            <a:off x="775063" y="2366688"/>
            <a:ext cx="10641874" cy="268329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500"/>
              </a:spcBef>
            </a:pPr>
            <a:r>
              <a:rPr lang="en-AU" sz="2800" b="1" dirty="0">
                <a:solidFill>
                  <a:prstClr val="black"/>
                </a:solidFill>
                <a:latin typeface="Avenir Book" panose="02000503020000020003" pitchFamily="2" charset="0"/>
              </a:rPr>
              <a:t>Two features of a good/successful argument:</a:t>
            </a:r>
          </a:p>
          <a:p>
            <a:pPr lvl="0">
              <a:lnSpc>
                <a:spcPct val="90000"/>
              </a:lnSpc>
              <a:spcBef>
                <a:spcPts val="1000"/>
              </a:spcBef>
            </a:pPr>
            <a:endParaRPr lang="en-AU" sz="2800" dirty="0">
              <a:solidFill>
                <a:prstClr val="black"/>
              </a:solidFill>
              <a:latin typeface="Avenir Book" panose="02000503020000020003" pitchFamily="2" charset="0"/>
            </a:endParaRPr>
          </a:p>
          <a:p>
            <a:pPr marL="514350" lvl="0" indent="-514350">
              <a:lnSpc>
                <a:spcPct val="90000"/>
              </a:lnSpc>
              <a:spcBef>
                <a:spcPts val="1000"/>
              </a:spcBef>
              <a:buFont typeface="+mj-lt"/>
              <a:buAutoNum type="arabicPeriod"/>
            </a:pPr>
            <a:r>
              <a:rPr lang="en-AU" sz="2800" dirty="0">
                <a:solidFill>
                  <a:schemeClr val="bg2">
                    <a:lumMod val="50000"/>
                  </a:schemeClr>
                </a:solidFill>
                <a:latin typeface="Avenir Book" panose="02000503020000020003" pitchFamily="2" charset="0"/>
              </a:rPr>
              <a:t>All the premises are acceptable as true.</a:t>
            </a:r>
          </a:p>
          <a:p>
            <a:pPr marL="514350" lvl="0" indent="-514350">
              <a:lnSpc>
                <a:spcPct val="90000"/>
              </a:lnSpc>
              <a:spcBef>
                <a:spcPts val="1000"/>
              </a:spcBef>
              <a:buFont typeface="+mj-lt"/>
              <a:buAutoNum type="arabicPeriod"/>
            </a:pPr>
            <a:r>
              <a:rPr lang="en-AU" sz="2800" dirty="0">
                <a:solidFill>
                  <a:prstClr val="black"/>
                </a:solidFill>
                <a:latin typeface="Avenir Book" panose="02000503020000020003" pitchFamily="2" charset="0"/>
              </a:rPr>
              <a:t>The premises </a:t>
            </a:r>
            <a:r>
              <a:rPr lang="en-AU" sz="2800" dirty="0">
                <a:solidFill>
                  <a:srgbClr val="FF0000"/>
                </a:solidFill>
                <a:latin typeface="Avenir Book" panose="02000503020000020003" pitchFamily="2" charset="0"/>
              </a:rPr>
              <a:t>support</a:t>
            </a:r>
            <a:r>
              <a:rPr lang="en-AU" sz="2800" dirty="0">
                <a:solidFill>
                  <a:prstClr val="black"/>
                </a:solidFill>
                <a:latin typeface="Avenir Book" panose="02000503020000020003" pitchFamily="2" charset="0"/>
              </a:rPr>
              <a:t> the conclusion.</a:t>
            </a:r>
          </a:p>
        </p:txBody>
      </p:sp>
    </p:spTree>
    <p:extLst>
      <p:ext uri="{BB962C8B-B14F-4D97-AF65-F5344CB8AC3E}">
        <p14:creationId xmlns:p14="http://schemas.microsoft.com/office/powerpoint/2010/main" val="3145359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3075</TotalTime>
  <Words>2119</Words>
  <Application>Microsoft Macintosh PowerPoint</Application>
  <PresentationFormat>Widescreen</PresentationFormat>
  <Paragraphs>236</Paragraphs>
  <Slides>29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Avenir Book</vt:lpstr>
      <vt:lpstr>Calibri</vt:lpstr>
      <vt:lpstr>Office Theme</vt:lpstr>
      <vt:lpstr>Critical Thinking S1 2023</vt:lpstr>
      <vt:lpstr>Lecture 2.1:</vt:lpstr>
      <vt:lpstr>Review quiz!</vt:lpstr>
      <vt:lpstr>Recap</vt:lpstr>
      <vt:lpstr>What makes an argument good?</vt:lpstr>
      <vt:lpstr>What makes an argument good?</vt:lpstr>
      <vt:lpstr>What makes an argument good?</vt:lpstr>
      <vt:lpstr>All the premises are acceptable as true.</vt:lpstr>
      <vt:lpstr>What makes a good argument good?</vt:lpstr>
      <vt:lpstr>The premises support the conclusion.</vt:lpstr>
      <vt:lpstr>Inductive support</vt:lpstr>
      <vt:lpstr>Deductive support (aka validity)</vt:lpstr>
      <vt:lpstr>Deductive support (aka validity)</vt:lpstr>
      <vt:lpstr>Two types of support</vt:lpstr>
      <vt:lpstr>Deductive support (aka validity)</vt:lpstr>
      <vt:lpstr>Deductive support (aka validity)</vt:lpstr>
      <vt:lpstr>Examples</vt:lpstr>
      <vt:lpstr>Examples</vt:lpstr>
      <vt:lpstr>Examples</vt:lpstr>
      <vt:lpstr>Examples</vt:lpstr>
      <vt:lpstr>What makes a good argument good?</vt:lpstr>
      <vt:lpstr>Lecture 2.2:</vt:lpstr>
      <vt:lpstr>What is a cognitive bias?</vt:lpstr>
      <vt:lpstr>Confirmation Bias</vt:lpstr>
      <vt:lpstr>Motivated Reasoning</vt:lpstr>
      <vt:lpstr>Julia Galef on Scout vs Soldier Mindset</vt:lpstr>
      <vt:lpstr>PowerPoint Presentation</vt:lpstr>
      <vt:lpstr>Cultivating the scout mindset</vt:lpstr>
      <vt:lpstr>Cultivating the scout mindset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Iwan Williams</dc:creator>
  <cp:lastModifiedBy>Iwan Williams</cp:lastModifiedBy>
  <cp:revision>36</cp:revision>
  <dcterms:created xsi:type="dcterms:W3CDTF">2022-02-24T05:30:00Z</dcterms:created>
  <dcterms:modified xsi:type="dcterms:W3CDTF">2023-03-03T04:12:00Z</dcterms:modified>
</cp:coreProperties>
</file>