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8" r:id="rId1"/>
  </p:sldMasterIdLst>
  <p:notesMasterIdLst>
    <p:notesMasterId r:id="rId39"/>
  </p:notesMasterIdLst>
  <p:sldIdLst>
    <p:sldId id="256" r:id="rId2"/>
    <p:sldId id="308" r:id="rId3"/>
    <p:sldId id="855" r:id="rId4"/>
    <p:sldId id="314" r:id="rId5"/>
    <p:sldId id="841" r:id="rId6"/>
    <p:sldId id="312" r:id="rId7"/>
    <p:sldId id="258" r:id="rId8"/>
    <p:sldId id="266" r:id="rId9"/>
    <p:sldId id="853" r:id="rId10"/>
    <p:sldId id="257" r:id="rId11"/>
    <p:sldId id="852" r:id="rId12"/>
    <p:sldId id="259" r:id="rId13"/>
    <p:sldId id="846" r:id="rId14"/>
    <p:sldId id="875" r:id="rId15"/>
    <p:sldId id="878" r:id="rId16"/>
    <p:sldId id="879" r:id="rId17"/>
    <p:sldId id="880" r:id="rId18"/>
    <p:sldId id="877" r:id="rId19"/>
    <p:sldId id="868" r:id="rId20"/>
    <p:sldId id="869" r:id="rId21"/>
    <p:sldId id="860" r:id="rId22"/>
    <p:sldId id="870" r:id="rId23"/>
    <p:sldId id="858" r:id="rId24"/>
    <p:sldId id="264" r:id="rId25"/>
    <p:sldId id="269" r:id="rId26"/>
    <p:sldId id="265" r:id="rId27"/>
    <p:sldId id="270" r:id="rId28"/>
    <p:sldId id="273" r:id="rId29"/>
    <p:sldId id="267" r:id="rId30"/>
    <p:sldId id="271" r:id="rId31"/>
    <p:sldId id="804" r:id="rId32"/>
    <p:sldId id="859" r:id="rId33"/>
    <p:sldId id="862" r:id="rId34"/>
    <p:sldId id="807" r:id="rId35"/>
    <p:sldId id="806" r:id="rId36"/>
    <p:sldId id="808" r:id="rId37"/>
    <p:sldId id="8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/>
    <p:restoredTop sz="93509"/>
  </p:normalViewPr>
  <p:slideViewPr>
    <p:cSldViewPr snapToGrid="0" snapToObjects="1">
      <p:cViewPr>
        <p:scale>
          <a:sx n="150" d="100"/>
          <a:sy n="150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3B11D6EA-55F9-EC41-A4DC-ED3DF2D544FE}" type="datetimeFigureOut">
              <a:rPr lang="en-AU" smtClean="0"/>
              <a:pPr/>
              <a:t>8/3/2023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Book" panose="02000503020000020003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Book" panose="02000503020000020003" pitchFamily="2" charset="0"/>
              </a:defRPr>
            </a:lvl1pPr>
          </a:lstStyle>
          <a:p>
            <a:fld id="{5CCE83EA-2AFD-3E40-8894-C734ED6AB64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25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Book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26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62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7981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674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907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3378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8475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002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403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94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49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gives us a test for validity: if we can imagine a possible scenario in which the premises are all true but the conclusion is false, then the argument must be </a:t>
            </a:r>
            <a:r>
              <a:rPr lang="en-AU" b="1" dirty="0"/>
              <a:t>invalid</a:t>
            </a:r>
            <a:r>
              <a:rPr lang="en-AU" dirty="0"/>
              <a:t>. If we cannot imagine such a scenario, the argument is </a:t>
            </a:r>
            <a:r>
              <a:rPr lang="en-AU" b="1" dirty="0"/>
              <a:t>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567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84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We replace certain parts of the statement with letters </a:t>
            </a:r>
          </a:p>
          <a:p>
            <a:endParaRPr lang="en-AU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What’s interesting is that a different argument can have the same form! </a:t>
            </a:r>
          </a:p>
          <a:p>
            <a:endParaRPr lang="en-AU" dirty="0"/>
          </a:p>
          <a:p>
            <a:r>
              <a:rPr lang="en-AU" dirty="0"/>
              <a:t>This is a form called </a:t>
            </a:r>
            <a:r>
              <a:rPr lang="en-AU" b="1" dirty="0"/>
              <a:t>modus ponens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837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8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D4AD5-8C4C-4BE6-B16E-4FB6665CEB2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13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D4AD5-8C4C-4BE6-B16E-4FB6665CEB2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11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83EA-2AFD-3E40-8894-C734ED6AB643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747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7F60-D58D-D84A-80BD-68D721E1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45C3E-06C8-1047-9EA1-C018F924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995D-432B-C149-8CA7-87E8975A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77FC-BB08-3444-8787-A9337C27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99A4-160B-9D4C-9C9E-8D16515D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3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2716-1241-654C-8CDA-8AA71D49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9864-413B-F24E-B16F-08EA74C8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1A9B-8B18-A041-AA61-F0D19667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8874-1C97-0F49-A0D7-1E571B11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662D2-4927-0A47-BFA4-3E8FE036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72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0CC0C-6080-6E4B-A98D-C6A44993A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9274E-2A99-8C4F-ACE0-C5DE743D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9047-533D-7B42-BC8B-46683147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999F-B598-A743-8FCC-0E1173B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5097-0898-2C41-B232-A399DBD0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28CD-421A-C647-98DC-DA0DF510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5A48-5254-1345-AD14-6CBA4B9E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C851-96A7-1F40-919E-C025B3FD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F8F7-D93D-B043-A152-F78C04B3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7833-69FB-1A4A-948D-FDEF2253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3D84-DE3F-6A43-AF73-877241E5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2D933-A20A-384C-8155-FD02CD18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0DF3-4F64-6044-A08E-3DBDDE3D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1868-0E74-7941-A49B-6FA31580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8403-DBB6-9F4B-A598-C042E95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6D68-7568-B846-902C-81E8313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A681-CEEC-FF47-B82A-3D22C1326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9E51-24FA-5C48-ACBA-9B680F48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8FF9-913F-FB46-BFC6-586297B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816A6-5A3D-E144-A703-39FEE9A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ED9A-924E-354C-9A77-CE78D415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8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B124-9641-BA4E-8C17-947911F5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92FE-78A0-CF40-8306-B624C409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0F185-2242-934E-BD13-254EC512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08DC0-805A-BD4D-BEE8-F97B82C68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8D98-8FDE-4243-8722-6DAAE9D89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D52DC-98BE-5D41-A905-CDF6FB3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68205-F500-C84B-880C-F79B8C6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C956D-5865-1A44-8E83-6F3AE7A9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10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036B-0FE2-8A41-A2CD-369A41B1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BDFB6-AA43-A444-9847-0524FE93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B2A8B-FAC6-C54F-B3C3-853909AF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F89B-171A-CA42-8C53-48FF6DC3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84194-9FD4-CD49-9120-7AE661F0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2D1B-2427-0C49-8BE4-472FF58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4BB28-398A-0847-94FE-A4E2237B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32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2061-E832-2747-982F-0E532ED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16D-F089-3942-8D65-23DE8AAC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13A9-B709-2A4C-A296-34CF10A5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EA10-BC72-9B48-B93E-33DCE88F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D73E6-15D6-6149-8A1E-A5F2F8BE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9CDCC-93C8-0C4D-96E9-ADE4546C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2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4D2-4EEE-2742-A405-5A1E92CF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1C13-789B-4946-96DB-A2C5DD3F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504A7-2008-9D41-B081-CB6BE792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3577-F8B9-1149-ADEB-FC6ECEE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7983-11D4-424B-AFB4-C471ECBC91EF}" type="datetimeFigureOut">
              <a:rPr lang="en-AU" smtClean="0"/>
              <a:t>8/3/2023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295CA-9058-6345-B2A9-D08974D5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DE128-5348-1C4F-B1A6-C3A2A3B1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565A-1AD0-8545-B6A9-35BDB61D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2188-6356-CC4B-BFD0-174323E7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D71F-CE76-AB40-ACB2-92CC0BA18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0A25-E764-C646-A5B1-81D166AD0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8B817983-11D4-424B-AFB4-C471ECBC91EF}" type="datetimeFigureOut">
              <a:rPr lang="en-AU" smtClean="0"/>
              <a:pPr/>
              <a:t>8/3/2023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45D9-3AF6-6D48-BE71-70C782E0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0A6A-48E2-5349-8EF8-F2C1EC4A4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4291565A-1AD0-8545-B6A9-35BDB61D70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22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CCEDF-4EAB-354D-BF0B-43BA9616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bg1"/>
                </a:solidFill>
              </a:rPr>
              <a:t>Critical Thinking</a:t>
            </a:r>
            <a:br>
              <a:rPr lang="en-AU" sz="5400" dirty="0">
                <a:solidFill>
                  <a:schemeClr val="bg1"/>
                </a:solidFill>
              </a:rPr>
            </a:br>
            <a:r>
              <a:rPr lang="en-AU" sz="5400" dirty="0">
                <a:solidFill>
                  <a:schemeClr val="bg1"/>
                </a:solidFill>
              </a:rPr>
              <a:t>S1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10A9-5BCD-8C4B-BC79-DB2BA2D40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AU" sz="2000">
                <a:solidFill>
                  <a:schemeClr val="bg1"/>
                </a:solidFill>
              </a:rPr>
              <a:t>Tutor: Dr. Iwan Williams</a:t>
            </a:r>
          </a:p>
          <a:p>
            <a:r>
              <a:rPr lang="en-AU" sz="2000">
                <a:solidFill>
                  <a:schemeClr val="bg1"/>
                </a:solidFill>
              </a:rPr>
              <a:t>Email: iwan.williams1@monash.edu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Graphic 4" descr="Head with gears outline">
            <a:extLst>
              <a:ext uri="{FF2B5EF4-FFF2-40B4-BE49-F238E27FC236}">
                <a16:creationId xmlns:a16="http://schemas.microsoft.com/office/drawing/2014/main" id="{4F83BC4B-A9C7-1E44-9359-68745BBA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221" y="2106438"/>
            <a:ext cx="1657842" cy="1657842"/>
          </a:xfrm>
          <a:prstGeom prst="rect">
            <a:avLst/>
          </a:prstGeom>
        </p:spPr>
      </p:pic>
      <p:pic>
        <p:nvPicPr>
          <p:cNvPr id="7" name="Graphic 6" descr="Customer review outline">
            <a:extLst>
              <a:ext uri="{FF2B5EF4-FFF2-40B4-BE49-F238E27FC236}">
                <a16:creationId xmlns:a16="http://schemas.microsoft.com/office/drawing/2014/main" id="{26D5C863-2A9C-EC44-9D5D-7E2EC637B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2530" y="5323194"/>
            <a:ext cx="1278934" cy="1278934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9AFEE23E-000B-F84E-8991-528DFEBB6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223" y="900394"/>
            <a:ext cx="914400" cy="914400"/>
          </a:xfrm>
          <a:prstGeom prst="rect">
            <a:avLst/>
          </a:prstGeom>
        </p:spPr>
      </p:pic>
      <p:pic>
        <p:nvPicPr>
          <p:cNvPr id="15" name="Graphic 14" descr="Megaphone outline">
            <a:extLst>
              <a:ext uri="{FF2B5EF4-FFF2-40B4-BE49-F238E27FC236}">
                <a16:creationId xmlns:a16="http://schemas.microsoft.com/office/drawing/2014/main" id="{AA3BDC27-7E23-D846-B918-8E28B807E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5859" y="2292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78E4-C6A1-3D45-BFC9-DFA20A22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Generalised form – extracting the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5E9-80FB-6540-9009-A83BA3F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777" y="19780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Generalised form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If </a:t>
            </a:r>
            <a:r>
              <a:rPr lang="en-AU" sz="2400" dirty="0">
                <a:solidFill>
                  <a:schemeClr val="accent1"/>
                </a:solidFill>
              </a:rPr>
              <a:t>A</a:t>
            </a:r>
            <a:r>
              <a:rPr lang="en-AU" sz="2400" dirty="0"/>
              <a:t> then </a:t>
            </a:r>
            <a:r>
              <a:rPr lang="en-AU" sz="2400" dirty="0">
                <a:solidFill>
                  <a:schemeClr val="accent6"/>
                </a:solidFill>
              </a:rPr>
              <a:t>B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AU" sz="2400" dirty="0"/>
              <a:t>Therefore,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79733-2BDD-694C-A170-FA2B6A7CAF5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solidFill>
                  <a:srgbClr val="FF0000"/>
                </a:solidFill>
              </a:rPr>
              <a:t>Standard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/>
              <a:t>P1. </a:t>
            </a:r>
            <a:r>
              <a:rPr lang="en-AU" sz="2400" dirty="0"/>
              <a:t>If </a:t>
            </a:r>
            <a:r>
              <a:rPr lang="en-AU" sz="2400" dirty="0">
                <a:solidFill>
                  <a:schemeClr val="accent1"/>
                </a:solidFill>
              </a:rPr>
              <a:t>it is raining</a:t>
            </a:r>
            <a:r>
              <a:rPr lang="en-AU" sz="2400" dirty="0"/>
              <a:t>, then</a:t>
            </a:r>
            <a:r>
              <a:rPr lang="en-AU" sz="2400" dirty="0">
                <a:solidFill>
                  <a:schemeClr val="accent1"/>
                </a:solidFill>
              </a:rPr>
              <a:t> </a:t>
            </a:r>
            <a:r>
              <a:rPr lang="en-AU" sz="2400" dirty="0">
                <a:solidFill>
                  <a:schemeClr val="accent6"/>
                </a:solidFill>
              </a:rPr>
              <a:t>you</a:t>
            </a:r>
            <a:r>
              <a:rPr lang="en-AU" sz="2400" dirty="0"/>
              <a:t> </a:t>
            </a:r>
            <a:r>
              <a:rPr lang="en-AU" sz="2400" dirty="0">
                <a:solidFill>
                  <a:schemeClr val="accent6"/>
                </a:solidFill>
              </a:rPr>
              <a:t>will get wet</a:t>
            </a:r>
            <a:r>
              <a:rPr lang="en-AU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/>
              <a:t>P2. </a:t>
            </a:r>
            <a:r>
              <a:rPr lang="en-AU" sz="2400" dirty="0">
                <a:solidFill>
                  <a:schemeClr val="accent1"/>
                </a:solidFill>
              </a:rPr>
              <a:t>It is raining</a:t>
            </a:r>
            <a:r>
              <a:rPr lang="en-AU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dirty="0"/>
              <a:t>Therefore,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/>
              <a:t>C. </a:t>
            </a:r>
            <a:r>
              <a:rPr lang="en-AU" sz="2400" dirty="0">
                <a:solidFill>
                  <a:schemeClr val="accent6"/>
                </a:solidFill>
              </a:rPr>
              <a:t>You will get wet</a:t>
            </a:r>
            <a:r>
              <a:rPr lang="en-AU" sz="2400" dirty="0"/>
              <a:t>.</a:t>
            </a:r>
            <a:endParaRPr lang="en-AU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05F5E6-6C83-CB33-698F-B433512F5EC3}"/>
              </a:ext>
            </a:extLst>
          </p:cNvPr>
          <p:cNvSpPr txBox="1">
            <a:spLocks/>
          </p:cNvSpPr>
          <p:nvPr/>
        </p:nvSpPr>
        <p:spPr>
          <a:xfrm>
            <a:off x="7088777" y="5181599"/>
            <a:ext cx="5257800" cy="237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solidFill>
                  <a:schemeClr val="accent1"/>
                </a:solidFill>
              </a:rPr>
              <a:t>A</a:t>
            </a:r>
            <a:r>
              <a:rPr lang="en-AU" sz="2400" dirty="0"/>
              <a:t> = </a:t>
            </a:r>
            <a:r>
              <a:rPr lang="en-AU" sz="2400" dirty="0">
                <a:solidFill>
                  <a:schemeClr val="accent1"/>
                </a:solidFill>
              </a:rPr>
              <a:t>It is raining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solidFill>
                  <a:schemeClr val="accent6"/>
                </a:solidFill>
              </a:rPr>
              <a:t>B</a:t>
            </a:r>
            <a:r>
              <a:rPr lang="en-AU" sz="2400" dirty="0"/>
              <a:t> = </a:t>
            </a:r>
            <a:r>
              <a:rPr lang="en-AU" sz="2400" dirty="0">
                <a:solidFill>
                  <a:schemeClr val="accent6"/>
                </a:solidFill>
              </a:rPr>
              <a:t>You will get wet</a:t>
            </a:r>
          </a:p>
        </p:txBody>
      </p:sp>
    </p:spTree>
    <p:extLst>
      <p:ext uri="{BB962C8B-B14F-4D97-AF65-F5344CB8AC3E}">
        <p14:creationId xmlns:p14="http://schemas.microsoft.com/office/powerpoint/2010/main" val="6033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really important">
            <a:extLst>
              <a:ext uri="{FF2B5EF4-FFF2-40B4-BE49-F238E27FC236}">
                <a16:creationId xmlns:a16="http://schemas.microsoft.com/office/drawing/2014/main" id="{5DA0D261-07E8-44C0-AA62-B88CAF11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26" y="3185608"/>
            <a:ext cx="3301782" cy="330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9457912-E932-4E6A-A87E-983660D596EA}"/>
              </a:ext>
            </a:extLst>
          </p:cNvPr>
          <p:cNvSpPr/>
          <p:nvPr/>
        </p:nvSpPr>
        <p:spPr>
          <a:xfrm>
            <a:off x="3092116" y="370611"/>
            <a:ext cx="7914339" cy="3058390"/>
          </a:xfrm>
          <a:prstGeom prst="wedgeRoundRectCallout">
            <a:avLst>
              <a:gd name="adj1" fmla="val -49717"/>
              <a:gd name="adj2" fmla="val 6499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259E9-32FF-4284-AAAD-8516BD01269E}"/>
              </a:ext>
            </a:extLst>
          </p:cNvPr>
          <p:cNvSpPr txBox="1"/>
          <p:nvPr/>
        </p:nvSpPr>
        <p:spPr>
          <a:xfrm>
            <a:off x="3330308" y="745644"/>
            <a:ext cx="7676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latin typeface="Avenir Book" panose="02000503020000020003" pitchFamily="2" charset="0"/>
              </a:rPr>
              <a:t>All that should be left in your generalized form are </a:t>
            </a:r>
            <a:r>
              <a:rPr lang="en-AU" sz="3600" b="1" i="1" dirty="0">
                <a:solidFill>
                  <a:srgbClr val="FF0000"/>
                </a:solidFill>
                <a:latin typeface="Avenir Book" panose="02000503020000020003" pitchFamily="2" charset="0"/>
              </a:rPr>
              <a:t>variables</a:t>
            </a:r>
            <a:r>
              <a:rPr lang="en-AU" sz="3600" b="1" dirty="0">
                <a:latin typeface="Avenir Book" panose="02000503020000020003" pitchFamily="2" charset="0"/>
              </a:rPr>
              <a:t> (As, Bs, etc) and </a:t>
            </a:r>
            <a:r>
              <a:rPr lang="en-AU" sz="3600" b="1" i="1" dirty="0">
                <a:solidFill>
                  <a:srgbClr val="FF0000"/>
                </a:solidFill>
                <a:latin typeface="Avenir Book" panose="02000503020000020003" pitchFamily="2" charset="0"/>
              </a:rPr>
              <a:t>logical operators</a:t>
            </a:r>
            <a:r>
              <a:rPr lang="en-AU" sz="3600" b="1" i="1" dirty="0">
                <a:latin typeface="Avenir Book" panose="02000503020000020003" pitchFamily="2" charset="0"/>
              </a:rPr>
              <a:t>. </a:t>
            </a:r>
            <a:endParaRPr lang="en-AU" sz="3600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8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2BE7-27B0-E64E-A13E-4A55EA4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8DAF-1149-CD49-879F-F296F880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65"/>
            <a:ext cx="10515600" cy="8827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/>
              <a:t>Logical operators systematically </a:t>
            </a:r>
            <a:r>
              <a:rPr lang="en-AU" dirty="0">
                <a:solidFill>
                  <a:srgbClr val="FF0000"/>
                </a:solidFill>
              </a:rPr>
              <a:t>change the meaning </a:t>
            </a:r>
            <a:r>
              <a:rPr lang="en-AU" dirty="0"/>
              <a:t>of propositions typically by </a:t>
            </a:r>
            <a:r>
              <a:rPr lang="en-AU" dirty="0">
                <a:solidFill>
                  <a:srgbClr val="FF0000"/>
                </a:solidFill>
              </a:rPr>
              <a:t>connecting</a:t>
            </a:r>
            <a:r>
              <a:rPr lang="en-AU" dirty="0"/>
              <a:t> two or more propositions together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25B1B-9AE5-531F-830A-B37B1A8DE788}"/>
              </a:ext>
            </a:extLst>
          </p:cNvPr>
          <p:cNvSpPr txBox="1">
            <a:spLocks/>
          </p:cNvSpPr>
          <p:nvPr/>
        </p:nvSpPr>
        <p:spPr>
          <a:xfrm>
            <a:off x="838200" y="2843303"/>
            <a:ext cx="5257800" cy="326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AU" dirty="0"/>
              <a:t>if… then…</a:t>
            </a:r>
          </a:p>
          <a:p>
            <a:pPr lvl="0"/>
            <a:r>
              <a:rPr lang="en-AU" dirty="0"/>
              <a:t>… and …</a:t>
            </a:r>
          </a:p>
          <a:p>
            <a:pPr lvl="0"/>
            <a:r>
              <a:rPr lang="en-AU" dirty="0"/>
              <a:t>… or … </a:t>
            </a:r>
          </a:p>
          <a:p>
            <a:pPr lvl="0"/>
            <a:r>
              <a:rPr lang="en-AU" dirty="0"/>
              <a:t>… if and only if …</a:t>
            </a:r>
          </a:p>
          <a:p>
            <a:pPr lvl="0"/>
            <a:r>
              <a:rPr lang="en-AU" dirty="0"/>
              <a:t>All … are …</a:t>
            </a:r>
          </a:p>
          <a:p>
            <a:pPr lvl="0"/>
            <a:r>
              <a:rPr lang="en-AU" dirty="0"/>
              <a:t>Some … are …</a:t>
            </a:r>
          </a:p>
          <a:p>
            <a:pPr lvl="0"/>
            <a:r>
              <a:rPr lang="en-AU" dirty="0"/>
              <a:t>Not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5694C2-5F5A-F4E0-C35E-34DD3D7433D4}"/>
              </a:ext>
            </a:extLst>
          </p:cNvPr>
          <p:cNvSpPr txBox="1">
            <a:spLocks/>
          </p:cNvSpPr>
          <p:nvPr/>
        </p:nvSpPr>
        <p:spPr>
          <a:xfrm>
            <a:off x="6096000" y="2764928"/>
            <a:ext cx="5257800" cy="324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if</a:t>
            </a:r>
            <a:r>
              <a:rPr lang="en-AU" sz="2400" dirty="0"/>
              <a:t> it is raining </a:t>
            </a:r>
            <a:r>
              <a:rPr lang="en-AU" sz="2400" dirty="0">
                <a:solidFill>
                  <a:srgbClr val="FF0000"/>
                </a:solidFill>
              </a:rPr>
              <a:t>then</a:t>
            </a:r>
            <a:r>
              <a:rPr lang="en-AU" sz="2400" dirty="0"/>
              <a:t> I will get wet</a:t>
            </a:r>
          </a:p>
          <a:p>
            <a:pPr marL="0" lvl="0" indent="0">
              <a:buNone/>
            </a:pPr>
            <a:r>
              <a:rPr lang="en-AU" sz="2400" dirty="0"/>
              <a:t>it is raining </a:t>
            </a:r>
            <a:r>
              <a:rPr lang="en-AU" sz="2400" dirty="0">
                <a:solidFill>
                  <a:srgbClr val="FF0000"/>
                </a:solidFill>
              </a:rPr>
              <a:t>and</a:t>
            </a:r>
            <a:r>
              <a:rPr lang="en-AU" sz="2400" dirty="0"/>
              <a:t> I will get wet</a:t>
            </a:r>
          </a:p>
          <a:p>
            <a:pPr marL="0" lvl="0" indent="0">
              <a:buNone/>
            </a:pPr>
            <a:r>
              <a:rPr lang="en-AU" sz="2400" dirty="0"/>
              <a:t>it is raining </a:t>
            </a:r>
            <a:r>
              <a:rPr lang="en-AU" sz="2400" dirty="0">
                <a:solidFill>
                  <a:srgbClr val="FF0000"/>
                </a:solidFill>
              </a:rPr>
              <a:t>or</a:t>
            </a:r>
            <a:r>
              <a:rPr lang="en-AU" sz="2400" dirty="0"/>
              <a:t> I will get wet</a:t>
            </a:r>
          </a:p>
          <a:p>
            <a:pPr marL="0" lvl="0" indent="0">
              <a:buNone/>
            </a:pPr>
            <a:r>
              <a:rPr lang="en-AU" sz="2400" dirty="0"/>
              <a:t>I will get wet </a:t>
            </a:r>
            <a:r>
              <a:rPr lang="en-AU" sz="2400" dirty="0">
                <a:solidFill>
                  <a:srgbClr val="FF0000"/>
                </a:solidFill>
              </a:rPr>
              <a:t>if and only if </a:t>
            </a:r>
            <a:r>
              <a:rPr lang="en-AU" sz="2400" dirty="0"/>
              <a:t>it is raining </a:t>
            </a:r>
          </a:p>
          <a:p>
            <a:pPr marL="0" lv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all</a:t>
            </a:r>
            <a:r>
              <a:rPr lang="en-AU" sz="2400" dirty="0"/>
              <a:t> pedestrians </a:t>
            </a:r>
            <a:r>
              <a:rPr lang="en-AU" sz="2400" dirty="0">
                <a:solidFill>
                  <a:srgbClr val="FF0000"/>
                </a:solidFill>
              </a:rPr>
              <a:t>are</a:t>
            </a:r>
            <a:r>
              <a:rPr lang="en-AU" sz="2400" dirty="0"/>
              <a:t> wet</a:t>
            </a:r>
          </a:p>
          <a:p>
            <a:pPr marL="0" lv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some</a:t>
            </a:r>
            <a:r>
              <a:rPr lang="en-AU" sz="2400" dirty="0"/>
              <a:t> pedestrians </a:t>
            </a:r>
            <a:r>
              <a:rPr lang="en-AU" sz="2400" dirty="0">
                <a:solidFill>
                  <a:srgbClr val="FF0000"/>
                </a:solidFill>
              </a:rPr>
              <a:t>are</a:t>
            </a:r>
            <a:r>
              <a:rPr lang="en-AU" sz="2400" dirty="0"/>
              <a:t> wet</a:t>
            </a:r>
          </a:p>
          <a:p>
            <a:pPr marL="0" lvl="0" indent="0">
              <a:buNone/>
            </a:pPr>
            <a:r>
              <a:rPr lang="en-AU" sz="2400" dirty="0"/>
              <a:t>it is </a:t>
            </a:r>
            <a:r>
              <a:rPr lang="en-AU" sz="2400" dirty="0">
                <a:solidFill>
                  <a:srgbClr val="FF0000"/>
                </a:solidFill>
              </a:rPr>
              <a:t>not</a:t>
            </a:r>
            <a:r>
              <a:rPr lang="en-AU" sz="2400" dirty="0"/>
              <a:t> raining</a:t>
            </a:r>
          </a:p>
        </p:txBody>
      </p:sp>
    </p:spTree>
    <p:extLst>
      <p:ext uri="{BB962C8B-B14F-4D97-AF65-F5344CB8AC3E}">
        <p14:creationId xmlns:p14="http://schemas.microsoft.com/office/powerpoint/2010/main" val="15403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550004-7F9A-4934-98D3-391FBB52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9692640" cy="1325562"/>
          </a:xfrm>
        </p:spPr>
        <p:txBody>
          <a:bodyPr/>
          <a:lstStyle/>
          <a:p>
            <a:r>
              <a:rPr lang="en-AU" dirty="0"/>
              <a:t>Why bother with generalized form?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23CF79-8F77-4041-B514-C04EB66D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Clearly </a:t>
            </a:r>
            <a:r>
              <a:rPr lang="en-AU" sz="3200" dirty="0">
                <a:solidFill>
                  <a:srgbClr val="FF0000"/>
                </a:solidFill>
              </a:rPr>
              <a:t>separates</a:t>
            </a:r>
            <a:r>
              <a:rPr lang="en-AU" sz="3200" dirty="0"/>
              <a:t> validity from truth.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So we’re less likely to get tripped up by </a:t>
            </a:r>
            <a:r>
              <a:rPr lang="en-AU" sz="3200" dirty="0">
                <a:solidFill>
                  <a:srgbClr val="FF0000"/>
                </a:solidFill>
              </a:rPr>
              <a:t>tricky cases</a:t>
            </a:r>
            <a:r>
              <a:rPr lang="en-AU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Helps us to quickly identify </a:t>
            </a:r>
            <a:r>
              <a:rPr lang="en-AU" sz="3200" dirty="0">
                <a:solidFill>
                  <a:srgbClr val="FF0000"/>
                </a:solidFill>
              </a:rPr>
              <a:t>common argument forms </a:t>
            </a:r>
            <a:r>
              <a:rPr lang="en-AU" sz="3200" dirty="0"/>
              <a:t>which we already know are valid or invalid.</a:t>
            </a:r>
          </a:p>
        </p:txBody>
      </p:sp>
    </p:spTree>
    <p:extLst>
      <p:ext uri="{BB962C8B-B14F-4D97-AF65-F5344CB8AC3E}">
        <p14:creationId xmlns:p14="http://schemas.microsoft.com/office/powerpoint/2010/main" val="41799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550004-7F9A-4934-98D3-391FBB52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</p:spPr>
        <p:txBody>
          <a:bodyPr/>
          <a:lstStyle/>
          <a:p>
            <a:r>
              <a:rPr lang="en-AU" dirty="0"/>
              <a:t>Two cases of generalized form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23CF79-8F77-4041-B514-C04EB66D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We can use variables in generalized form in two different ways:</a:t>
            </a:r>
          </a:p>
          <a:p>
            <a:pPr marL="0" indent="0">
              <a:buNone/>
            </a:pPr>
            <a:endParaRPr lang="en-AU" sz="3200" dirty="0"/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To represent </a:t>
            </a:r>
            <a:r>
              <a:rPr lang="en-AU" sz="3200" dirty="0">
                <a:solidFill>
                  <a:srgbClr val="FF0000"/>
                </a:solidFill>
              </a:rPr>
              <a:t>claims</a:t>
            </a:r>
            <a:r>
              <a:rPr lang="en-AU" sz="3200" dirty="0"/>
              <a:t> (aka. statements/propositions)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To represent </a:t>
            </a:r>
            <a:r>
              <a:rPr lang="en-AU" sz="3200" dirty="0">
                <a:solidFill>
                  <a:srgbClr val="FF0000"/>
                </a:solidFill>
              </a:rPr>
              <a:t>categories</a:t>
            </a:r>
            <a:r>
              <a:rPr lang="en-AU" sz="3200" dirty="0"/>
              <a:t> (aka. classes, kinds) of things</a:t>
            </a:r>
          </a:p>
        </p:txBody>
      </p:sp>
    </p:spTree>
    <p:extLst>
      <p:ext uri="{BB962C8B-B14F-4D97-AF65-F5344CB8AC3E}">
        <p14:creationId xmlns:p14="http://schemas.microsoft.com/office/powerpoint/2010/main" val="41530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78E4-C6A1-3D45-BFC9-DFA20A22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9234" cy="1325563"/>
          </a:xfrm>
        </p:spPr>
        <p:txBody>
          <a:bodyPr>
            <a:normAutofit/>
          </a:bodyPr>
          <a:lstStyle/>
          <a:p>
            <a:r>
              <a:rPr lang="en-AU" sz="4000" dirty="0"/>
              <a:t>Generalised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5E9-80FB-6540-9009-A83BA3F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625"/>
            <a:ext cx="3141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>
                <a:solidFill>
                  <a:srgbClr val="FF0000"/>
                </a:solidFill>
              </a:rPr>
              <a:t>Paragraph form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200" dirty="0"/>
              <a:t>Our company should either invest in cryptocurrency or in artificial intelligence. But we shouldn’t invest in cryptocurrency. So we should invest in AI instead.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79733-2BDD-694C-A170-FA2B6A7CAF57}"/>
              </a:ext>
            </a:extLst>
          </p:cNvPr>
          <p:cNvSpPr txBox="1">
            <a:spLocks/>
          </p:cNvSpPr>
          <p:nvPr/>
        </p:nvSpPr>
        <p:spPr>
          <a:xfrm>
            <a:off x="4364566" y="2333625"/>
            <a:ext cx="3462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dirty="0">
                <a:solidFill>
                  <a:srgbClr val="FF0000"/>
                </a:solidFill>
              </a:rPr>
              <a:t>Standard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b="1" dirty="0"/>
              <a:t>P1. </a:t>
            </a:r>
            <a:r>
              <a:rPr lang="en-AU" sz="1800" dirty="0"/>
              <a:t>Either our company should invest in cryptocurrency or our company should invest in artificial intelligence.</a:t>
            </a:r>
          </a:p>
          <a:p>
            <a:pPr marL="0" indent="0">
              <a:buNone/>
            </a:pPr>
            <a:r>
              <a:rPr lang="en-AU" sz="1800" b="1" dirty="0"/>
              <a:t>P2. </a:t>
            </a:r>
            <a:r>
              <a:rPr lang="en-AU" sz="1800" dirty="0"/>
              <a:t>Our company should not invest in cryptocurrency. </a:t>
            </a:r>
          </a:p>
          <a:p>
            <a:pPr marL="0" indent="0">
              <a:buNone/>
            </a:pPr>
            <a:r>
              <a:rPr lang="en-AU" sz="1800" b="1" dirty="0"/>
              <a:t>Therefore,</a:t>
            </a:r>
          </a:p>
          <a:p>
            <a:pPr marL="0" indent="0">
              <a:buNone/>
            </a:pPr>
            <a:r>
              <a:rPr lang="en-AU" sz="1800" b="1" dirty="0"/>
              <a:t>C. </a:t>
            </a:r>
            <a:r>
              <a:rPr lang="en-AU" sz="1800" dirty="0"/>
              <a:t>Our company should invest in artificial intelligence.</a:t>
            </a:r>
            <a:endParaRPr lang="en-AU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54A309-6667-510D-764D-3403519D9F3D}"/>
              </a:ext>
            </a:extLst>
          </p:cNvPr>
          <p:cNvSpPr txBox="1">
            <a:spLocks/>
          </p:cNvSpPr>
          <p:nvPr/>
        </p:nvSpPr>
        <p:spPr>
          <a:xfrm>
            <a:off x="8128000" y="2321984"/>
            <a:ext cx="38862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>
                <a:solidFill>
                  <a:srgbClr val="FF0000"/>
                </a:solidFill>
              </a:rPr>
              <a:t>Generalized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P1.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P2.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dirty="0"/>
              <a:t>Therefore,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C. </a:t>
            </a:r>
          </a:p>
        </p:txBody>
      </p:sp>
    </p:spTree>
    <p:extLst>
      <p:ext uri="{BB962C8B-B14F-4D97-AF65-F5344CB8AC3E}">
        <p14:creationId xmlns:p14="http://schemas.microsoft.com/office/powerpoint/2010/main" val="14276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78E4-C6A1-3D45-BFC9-DFA20A22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9234" cy="1325563"/>
          </a:xfrm>
        </p:spPr>
        <p:txBody>
          <a:bodyPr>
            <a:normAutofit/>
          </a:bodyPr>
          <a:lstStyle/>
          <a:p>
            <a:r>
              <a:rPr lang="en-AU" sz="4000" dirty="0"/>
              <a:t>Generalised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5E9-80FB-6540-9009-A83BA3F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625"/>
            <a:ext cx="3141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>
                <a:solidFill>
                  <a:srgbClr val="FF0000"/>
                </a:solidFill>
              </a:rPr>
              <a:t>Paragraph form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200" dirty="0"/>
              <a:t>Our company should either invest in cryptocurrency or in artificial intelligence. But we shouldn’t invest in cryptocurrency. So we should invest in AI instead.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79733-2BDD-694C-A170-FA2B6A7CAF57}"/>
              </a:ext>
            </a:extLst>
          </p:cNvPr>
          <p:cNvSpPr txBox="1">
            <a:spLocks/>
          </p:cNvSpPr>
          <p:nvPr/>
        </p:nvSpPr>
        <p:spPr>
          <a:xfrm>
            <a:off x="4364566" y="2333625"/>
            <a:ext cx="3462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Standard form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b="1" dirty="0"/>
              <a:t>P1. </a:t>
            </a:r>
            <a:r>
              <a:rPr lang="en-AU" sz="1800" b="1" u="sng" dirty="0"/>
              <a:t>Either</a:t>
            </a:r>
            <a:r>
              <a:rPr lang="en-AU" sz="1800" dirty="0"/>
              <a:t> our company should invest in cryptocurrency </a:t>
            </a:r>
            <a:r>
              <a:rPr lang="en-AU" sz="1800" b="1" u="sng" dirty="0"/>
              <a:t>or</a:t>
            </a:r>
            <a:r>
              <a:rPr lang="en-AU" sz="1800" dirty="0"/>
              <a:t> our company should invest in artificial intelligence.</a:t>
            </a:r>
          </a:p>
          <a:p>
            <a:pPr marL="0" indent="0">
              <a:buNone/>
            </a:pPr>
            <a:r>
              <a:rPr lang="en-AU" sz="1800" b="1" dirty="0"/>
              <a:t>P2. </a:t>
            </a:r>
            <a:r>
              <a:rPr lang="en-AU" sz="1800" dirty="0"/>
              <a:t>Our company should </a:t>
            </a:r>
            <a:r>
              <a:rPr lang="en-AU" sz="1800" b="1" u="sng" dirty="0"/>
              <a:t>not</a:t>
            </a:r>
            <a:r>
              <a:rPr lang="en-AU" sz="1800" dirty="0"/>
              <a:t> invest in cryptocurrency. </a:t>
            </a:r>
          </a:p>
          <a:p>
            <a:pPr marL="0" indent="0">
              <a:buNone/>
            </a:pPr>
            <a:r>
              <a:rPr lang="en-AU" sz="1800" b="1" dirty="0"/>
              <a:t>Therefore,</a:t>
            </a:r>
          </a:p>
          <a:p>
            <a:pPr marL="0" indent="0">
              <a:buNone/>
            </a:pPr>
            <a:r>
              <a:rPr lang="en-AU" sz="1800" b="1" dirty="0"/>
              <a:t>C. </a:t>
            </a:r>
            <a:r>
              <a:rPr lang="en-AU" sz="1800" dirty="0"/>
              <a:t>Our company should invest in artificial intelligence.</a:t>
            </a:r>
            <a:endParaRPr lang="en-AU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54A309-6667-510D-764D-3403519D9F3D}"/>
              </a:ext>
            </a:extLst>
          </p:cNvPr>
          <p:cNvSpPr txBox="1">
            <a:spLocks/>
          </p:cNvSpPr>
          <p:nvPr/>
        </p:nvSpPr>
        <p:spPr>
          <a:xfrm>
            <a:off x="8128000" y="2321984"/>
            <a:ext cx="38862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>
                <a:solidFill>
                  <a:srgbClr val="FF0000"/>
                </a:solidFill>
              </a:rPr>
              <a:t>Generalized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P1.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P2.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dirty="0"/>
              <a:t>Therefore,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C. </a:t>
            </a:r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27E05229-BF99-B470-AD01-F0B42FC40FBC}"/>
              </a:ext>
            </a:extLst>
          </p:cNvPr>
          <p:cNvSpPr/>
          <p:nvPr/>
        </p:nvSpPr>
        <p:spPr>
          <a:xfrm rot="21377568">
            <a:off x="8921499" y="132063"/>
            <a:ext cx="3757967" cy="2218081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Always include a key in your generalised form!</a:t>
            </a:r>
          </a:p>
        </p:txBody>
      </p:sp>
    </p:spTree>
    <p:extLst>
      <p:ext uri="{BB962C8B-B14F-4D97-AF65-F5344CB8AC3E}">
        <p14:creationId xmlns:p14="http://schemas.microsoft.com/office/powerpoint/2010/main" val="38498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78E4-C6A1-3D45-BFC9-DFA20A22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9234" cy="1325563"/>
          </a:xfrm>
        </p:spPr>
        <p:txBody>
          <a:bodyPr>
            <a:normAutofit/>
          </a:bodyPr>
          <a:lstStyle/>
          <a:p>
            <a:r>
              <a:rPr lang="en-AU" sz="4000" dirty="0"/>
              <a:t>Generalised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5E9-80FB-6540-9009-A83BA3F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625"/>
            <a:ext cx="3141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>
                <a:solidFill>
                  <a:srgbClr val="FF0000"/>
                </a:solidFill>
              </a:rPr>
              <a:t>Paragraph form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200" dirty="0"/>
              <a:t>Our company should either invest in cryptocurrency or in artificial intelligence. But we shouldn’t invest in cryptocurrency. So we should invest in AI instead.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79733-2BDD-694C-A170-FA2B6A7CAF57}"/>
              </a:ext>
            </a:extLst>
          </p:cNvPr>
          <p:cNvSpPr txBox="1">
            <a:spLocks/>
          </p:cNvSpPr>
          <p:nvPr/>
        </p:nvSpPr>
        <p:spPr>
          <a:xfrm>
            <a:off x="4364566" y="2333625"/>
            <a:ext cx="3462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Standard form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b="1" dirty="0"/>
              <a:t>P1. </a:t>
            </a:r>
            <a:r>
              <a:rPr lang="en-AU" sz="1800" b="1" u="sng" dirty="0"/>
              <a:t>Either</a:t>
            </a:r>
            <a:r>
              <a:rPr lang="en-AU" sz="1800" dirty="0"/>
              <a:t> our company should invest in cryptocurrency </a:t>
            </a:r>
            <a:r>
              <a:rPr lang="en-AU" sz="1800" b="1" u="sng" dirty="0"/>
              <a:t>or</a:t>
            </a:r>
            <a:r>
              <a:rPr lang="en-AU" sz="1800" dirty="0"/>
              <a:t> our company should invest in artificial intelligence.</a:t>
            </a:r>
          </a:p>
          <a:p>
            <a:pPr marL="0" indent="0">
              <a:buNone/>
            </a:pPr>
            <a:r>
              <a:rPr lang="en-AU" sz="1800" b="1" dirty="0"/>
              <a:t>P2. </a:t>
            </a:r>
            <a:r>
              <a:rPr lang="en-AU" sz="1800" dirty="0"/>
              <a:t>Our company should </a:t>
            </a:r>
            <a:r>
              <a:rPr lang="en-AU" sz="1800" b="1" u="sng" dirty="0"/>
              <a:t>not</a:t>
            </a:r>
            <a:r>
              <a:rPr lang="en-AU" sz="1800" dirty="0"/>
              <a:t> invest in cryptocurrency. </a:t>
            </a:r>
          </a:p>
          <a:p>
            <a:pPr marL="0" indent="0">
              <a:buNone/>
            </a:pPr>
            <a:r>
              <a:rPr lang="en-AU" sz="1800" b="1" dirty="0"/>
              <a:t>Therefore,</a:t>
            </a:r>
          </a:p>
          <a:p>
            <a:pPr marL="0" indent="0">
              <a:buNone/>
            </a:pPr>
            <a:r>
              <a:rPr lang="en-AU" sz="1800" b="1" dirty="0"/>
              <a:t>C. </a:t>
            </a:r>
            <a:r>
              <a:rPr lang="en-AU" sz="1800" dirty="0"/>
              <a:t>Our company should invest in artificial intelligence.</a:t>
            </a:r>
            <a:endParaRPr lang="en-AU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54A309-6667-510D-764D-3403519D9F3D}"/>
              </a:ext>
            </a:extLst>
          </p:cNvPr>
          <p:cNvSpPr txBox="1">
            <a:spLocks/>
          </p:cNvSpPr>
          <p:nvPr/>
        </p:nvSpPr>
        <p:spPr>
          <a:xfrm>
            <a:off x="8128000" y="2321984"/>
            <a:ext cx="38862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>
                <a:solidFill>
                  <a:srgbClr val="FF0000"/>
                </a:solidFill>
              </a:rPr>
              <a:t>Generalized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P1. </a:t>
            </a:r>
            <a:r>
              <a:rPr lang="en-AU" sz="2200" u="sng" dirty="0"/>
              <a:t>Either</a:t>
            </a:r>
            <a:r>
              <a:rPr lang="en-AU" sz="2200" dirty="0"/>
              <a:t> </a:t>
            </a:r>
            <a:r>
              <a:rPr lang="en-AU" sz="2200" dirty="0">
                <a:solidFill>
                  <a:srgbClr val="FF0000"/>
                </a:solidFill>
              </a:rPr>
              <a:t>A</a:t>
            </a:r>
            <a:r>
              <a:rPr lang="en-AU" sz="2200" dirty="0"/>
              <a:t> </a:t>
            </a:r>
            <a:r>
              <a:rPr lang="en-AU" sz="2200" u="sng" dirty="0"/>
              <a:t>or</a:t>
            </a:r>
            <a:r>
              <a:rPr lang="en-AU" sz="2200" dirty="0"/>
              <a:t> </a:t>
            </a:r>
            <a:r>
              <a:rPr lang="en-AU" sz="2200" dirty="0">
                <a:solidFill>
                  <a:schemeClr val="accent1"/>
                </a:solidFill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P2. </a:t>
            </a:r>
            <a:r>
              <a:rPr lang="en-AU" sz="2200" dirty="0"/>
              <a:t>Not </a:t>
            </a:r>
            <a:r>
              <a:rPr lang="en-AU" sz="2200" dirty="0">
                <a:solidFill>
                  <a:srgbClr val="FF0000"/>
                </a:solidFill>
              </a:rPr>
              <a:t>A</a:t>
            </a:r>
            <a:endParaRPr lang="en-AU" sz="22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dirty="0"/>
              <a:t>Therefore,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C. </a:t>
            </a:r>
            <a:r>
              <a:rPr lang="en-AU" sz="2200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DF5E3C-C4ED-A45F-3C0E-14AACAF954BD}"/>
              </a:ext>
            </a:extLst>
          </p:cNvPr>
          <p:cNvSpPr txBox="1">
            <a:spLocks/>
          </p:cNvSpPr>
          <p:nvPr/>
        </p:nvSpPr>
        <p:spPr>
          <a:xfrm>
            <a:off x="6451600" y="416985"/>
            <a:ext cx="4902201" cy="1733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b="1" dirty="0"/>
              <a:t>Key: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000" dirty="0">
                <a:solidFill>
                  <a:srgbClr val="FF0000"/>
                </a:solidFill>
              </a:rPr>
              <a:t>A</a:t>
            </a:r>
            <a:r>
              <a:rPr lang="en-AU" sz="2000" dirty="0"/>
              <a:t>= Our company should invest in cryptocurrency.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000" dirty="0">
                <a:solidFill>
                  <a:schemeClr val="accent1"/>
                </a:solidFill>
              </a:rPr>
              <a:t>B</a:t>
            </a:r>
            <a:r>
              <a:rPr lang="en-AU" sz="2000" dirty="0"/>
              <a:t>= Our company should invest in artificial intelligence.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380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78E4-C6A1-3D45-BFC9-DFA20A22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9234" cy="1325563"/>
          </a:xfrm>
        </p:spPr>
        <p:txBody>
          <a:bodyPr>
            <a:normAutofit/>
          </a:bodyPr>
          <a:lstStyle/>
          <a:p>
            <a:r>
              <a:rPr lang="en-AU" sz="4000" dirty="0"/>
              <a:t>Generalised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5E9-80FB-6540-9009-A83BA3F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625"/>
            <a:ext cx="3141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>
                <a:solidFill>
                  <a:srgbClr val="FF0000"/>
                </a:solidFill>
              </a:rPr>
              <a:t>Paragraph form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200" dirty="0"/>
              <a:t>All wooden things are flammable. This table is wooden. So this table is flammable.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79733-2BDD-694C-A170-FA2B6A7CAF57}"/>
              </a:ext>
            </a:extLst>
          </p:cNvPr>
          <p:cNvSpPr txBox="1">
            <a:spLocks/>
          </p:cNvSpPr>
          <p:nvPr/>
        </p:nvSpPr>
        <p:spPr>
          <a:xfrm>
            <a:off x="4364566" y="2333625"/>
            <a:ext cx="3462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>
                <a:solidFill>
                  <a:srgbClr val="FF0000"/>
                </a:solidFill>
              </a:rPr>
              <a:t>Standard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P1. </a:t>
            </a:r>
            <a:r>
              <a:rPr lang="en-AU" sz="2200" dirty="0"/>
              <a:t>All wooden things are flammable.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P2. </a:t>
            </a:r>
            <a:r>
              <a:rPr lang="en-AU" sz="2200" dirty="0"/>
              <a:t>This table is wooden.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dirty="0"/>
              <a:t>Therefore,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C. </a:t>
            </a:r>
            <a:r>
              <a:rPr lang="en-AU" sz="2200" dirty="0"/>
              <a:t>This table is flammable.</a:t>
            </a:r>
            <a:endParaRPr lang="en-AU" sz="22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54A309-6667-510D-764D-3403519D9F3D}"/>
              </a:ext>
            </a:extLst>
          </p:cNvPr>
          <p:cNvSpPr txBox="1">
            <a:spLocks/>
          </p:cNvSpPr>
          <p:nvPr/>
        </p:nvSpPr>
        <p:spPr>
          <a:xfrm>
            <a:off x="8128000" y="2321984"/>
            <a:ext cx="38862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>
                <a:solidFill>
                  <a:srgbClr val="FF0000"/>
                </a:solidFill>
              </a:rPr>
              <a:t>Generalized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P1. </a:t>
            </a:r>
            <a:r>
              <a:rPr lang="en-AU" sz="2200" u="sng" dirty="0"/>
              <a:t>All</a:t>
            </a:r>
            <a:r>
              <a:rPr lang="en-AU" sz="2200" dirty="0"/>
              <a:t> </a:t>
            </a:r>
            <a:r>
              <a:rPr lang="en-AU" sz="2200" dirty="0">
                <a:solidFill>
                  <a:srgbClr val="FF0000"/>
                </a:solidFill>
              </a:rPr>
              <a:t>A</a:t>
            </a:r>
            <a:r>
              <a:rPr lang="en-AU" sz="2200" dirty="0"/>
              <a:t> are </a:t>
            </a:r>
            <a:r>
              <a:rPr lang="en-AU" sz="2200" dirty="0">
                <a:solidFill>
                  <a:schemeClr val="accent1"/>
                </a:solidFill>
              </a:rPr>
              <a:t>B</a:t>
            </a:r>
            <a:endParaRPr lang="en-AU" sz="2200" b="1" u="sng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P2. </a:t>
            </a:r>
            <a:r>
              <a:rPr lang="en-AU" sz="2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AU" sz="2200" dirty="0"/>
              <a:t> is </a:t>
            </a:r>
            <a:r>
              <a:rPr lang="en-AU" sz="22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dirty="0"/>
              <a:t>Therefore,</a:t>
            </a:r>
          </a:p>
          <a:p>
            <a:pPr marL="0" indent="0">
              <a:buNone/>
            </a:pPr>
            <a:r>
              <a:rPr lang="en-AU" sz="2200" b="1" dirty="0"/>
              <a:t>C. </a:t>
            </a:r>
            <a:r>
              <a:rPr lang="en-AU" sz="2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AU" sz="2200" dirty="0"/>
              <a:t> is </a:t>
            </a:r>
            <a:r>
              <a:rPr lang="en-AU" sz="2200" dirty="0">
                <a:solidFill>
                  <a:schemeClr val="accent1"/>
                </a:solidFill>
              </a:rPr>
              <a:t>B</a:t>
            </a:r>
            <a:endParaRPr lang="en-AU" sz="22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22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DF5E3C-C4ED-A45F-3C0E-14AACAF954BD}"/>
              </a:ext>
            </a:extLst>
          </p:cNvPr>
          <p:cNvSpPr txBox="1">
            <a:spLocks/>
          </p:cNvSpPr>
          <p:nvPr/>
        </p:nvSpPr>
        <p:spPr>
          <a:xfrm>
            <a:off x="8153401" y="416985"/>
            <a:ext cx="3200400" cy="1733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000" b="1" dirty="0"/>
              <a:t>Key: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000" dirty="0">
                <a:solidFill>
                  <a:srgbClr val="FF0000"/>
                </a:solidFill>
              </a:rPr>
              <a:t>A</a:t>
            </a:r>
            <a:r>
              <a:rPr lang="en-AU" sz="2000" dirty="0"/>
              <a:t>= Wooden things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000" dirty="0">
                <a:solidFill>
                  <a:schemeClr val="accent1"/>
                </a:solidFill>
              </a:rPr>
              <a:t>B</a:t>
            </a:r>
            <a:r>
              <a:rPr lang="en-AU" sz="2000" dirty="0"/>
              <a:t>= Flammable things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AU" sz="2000" dirty="0"/>
              <a:t>= this 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8647CF-FB91-ADBF-3E0C-ECC6E4631798}"/>
              </a:ext>
            </a:extLst>
          </p:cNvPr>
          <p:cNvSpPr txBox="1">
            <a:spLocks/>
          </p:cNvSpPr>
          <p:nvPr/>
        </p:nvSpPr>
        <p:spPr>
          <a:xfrm>
            <a:off x="4364566" y="2333625"/>
            <a:ext cx="3462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200" b="1" dirty="0"/>
              <a:t>P1. </a:t>
            </a:r>
            <a:r>
              <a:rPr lang="en-AU" sz="2200" u="sng" dirty="0"/>
              <a:t>All</a:t>
            </a:r>
            <a:r>
              <a:rPr lang="en-AU" sz="2200" dirty="0"/>
              <a:t> wooden things are flammable.</a:t>
            </a:r>
          </a:p>
        </p:txBody>
      </p:sp>
    </p:spTree>
    <p:extLst>
      <p:ext uri="{BB962C8B-B14F-4D97-AF65-F5344CB8AC3E}">
        <p14:creationId xmlns:p14="http://schemas.microsoft.com/office/powerpoint/2010/main" val="28039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CEF-631A-494A-81C9-5395AC34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15858"/>
            <a:ext cx="10515600" cy="2852737"/>
          </a:xfrm>
        </p:spPr>
        <p:txBody>
          <a:bodyPr/>
          <a:lstStyle/>
          <a:p>
            <a:r>
              <a:rPr lang="en-AU" dirty="0"/>
              <a:t>Lecture 3.2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1D6C-E391-BE4A-BEE7-725B723E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83530"/>
            <a:ext cx="10515600" cy="706120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Testing for validity</a:t>
            </a:r>
          </a:p>
        </p:txBody>
      </p:sp>
    </p:spTree>
    <p:extLst>
      <p:ext uri="{BB962C8B-B14F-4D97-AF65-F5344CB8AC3E}">
        <p14:creationId xmlns:p14="http://schemas.microsoft.com/office/powerpoint/2010/main" val="250661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CEF-631A-494A-81C9-5395AC34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15858"/>
            <a:ext cx="10515600" cy="2852737"/>
          </a:xfrm>
        </p:spPr>
        <p:txBody>
          <a:bodyPr/>
          <a:lstStyle/>
          <a:p>
            <a:r>
              <a:rPr lang="en-AU" dirty="0"/>
              <a:t>Lecture 3.1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1D6C-E391-BE4A-BEE7-725B723E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83530"/>
            <a:ext cx="10515600" cy="706120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Soundness and generalised form</a:t>
            </a:r>
          </a:p>
        </p:txBody>
      </p:sp>
    </p:spTree>
    <p:extLst>
      <p:ext uri="{BB962C8B-B14F-4D97-AF65-F5344CB8AC3E}">
        <p14:creationId xmlns:p14="http://schemas.microsoft.com/office/powerpoint/2010/main" val="3741368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AE2-7DD3-E838-A049-2BCAD90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for validity: Four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F462-A5B4-CB88-7294-35FCB1FC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Can I imagine a scenario in which the premises are true and yet the conclusion is false?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Does the the generalised form allow me to construct a counter example?</a:t>
            </a:r>
          </a:p>
          <a:p>
            <a:pPr marL="457200" lvl="1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Does the generalised form match a common valid or invalid argument form?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Can I use a Euler diagram to test for validity?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5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11"/>
          <p:cNvCxnSpPr/>
          <p:nvPr/>
        </p:nvCxnSpPr>
        <p:spPr>
          <a:xfrm>
            <a:off x="6412089" y="4860589"/>
            <a:ext cx="1975500" cy="998100"/>
          </a:xfrm>
          <a:prstGeom prst="bentConnector3">
            <a:avLst>
              <a:gd name="adj1" fmla="val 50000"/>
            </a:avLst>
          </a:prstGeom>
          <a:noFill/>
          <a:ln w="9525" cap="rnd" cmpd="sng">
            <a:noFill/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itle 6">
            <a:extLst>
              <a:ext uri="{FF2B5EF4-FFF2-40B4-BE49-F238E27FC236}">
                <a16:creationId xmlns:a16="http://schemas.microsoft.com/office/drawing/2014/main" id="{2C7452C9-CD44-A732-86BF-24EA5C2CBF4A}"/>
              </a:ext>
            </a:extLst>
          </p:cNvPr>
          <p:cNvSpPr txBox="1">
            <a:spLocks/>
          </p:cNvSpPr>
          <p:nvPr/>
        </p:nvSpPr>
        <p:spPr>
          <a:xfrm>
            <a:off x="810000" y="528144"/>
            <a:ext cx="10563286" cy="1325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rPr lang="en-AU" dirty="0"/>
              <a:t>Testing for validity</a:t>
            </a:r>
            <a:br>
              <a:rPr lang="en-AU" dirty="0"/>
            </a:br>
            <a:r>
              <a:rPr lang="en-AU" dirty="0"/>
              <a:t>– counter examples</a:t>
            </a:r>
          </a:p>
        </p:txBody>
      </p:sp>
      <p:sp>
        <p:nvSpPr>
          <p:cNvPr id="9" name="Google Shape;182;p10">
            <a:extLst>
              <a:ext uri="{FF2B5EF4-FFF2-40B4-BE49-F238E27FC236}">
                <a16:creationId xmlns:a16="http://schemas.microsoft.com/office/drawing/2014/main" id="{E3EDB045-2367-BB60-E723-29D70D14626B}"/>
              </a:ext>
            </a:extLst>
          </p:cNvPr>
          <p:cNvSpPr txBox="1"/>
          <p:nvPr/>
        </p:nvSpPr>
        <p:spPr>
          <a:xfrm>
            <a:off x="5104695" y="2774316"/>
            <a:ext cx="278835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All </a:t>
            </a:r>
            <a:r>
              <a:rPr lang="en-AU" sz="1800" dirty="0">
                <a:solidFill>
                  <a:schemeClr val="accent1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 are </a:t>
            </a:r>
            <a:r>
              <a:rPr lang="en-AU" sz="1800" dirty="0">
                <a:solidFill>
                  <a:schemeClr val="accent6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B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.</a:t>
            </a:r>
            <a:endParaRPr dirty="0">
              <a:latin typeface="Avenir Book" panose="02000503020000020003" pitchFamily="2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All </a:t>
            </a:r>
            <a:r>
              <a:rPr lang="en-AU" sz="1800" dirty="0">
                <a:solidFill>
                  <a:schemeClr val="accent2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C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 are </a:t>
            </a:r>
            <a:r>
              <a:rPr lang="en-AU" sz="1800" dirty="0">
                <a:solidFill>
                  <a:schemeClr val="accent6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B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.</a:t>
            </a:r>
            <a:endParaRPr dirty="0">
              <a:latin typeface="Avenir Book" panose="02000503020000020003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Therefore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,</a:t>
            </a:r>
            <a:endParaRPr dirty="0">
              <a:latin typeface="Avenir Book" panose="02000503020000020003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All </a:t>
            </a:r>
            <a:r>
              <a:rPr lang="en-AU" sz="1800" dirty="0">
                <a:solidFill>
                  <a:schemeClr val="accent2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C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 are </a:t>
            </a:r>
            <a:r>
              <a:rPr lang="en-AU" sz="1800" dirty="0">
                <a:solidFill>
                  <a:schemeClr val="accent1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.</a:t>
            </a:r>
            <a:endParaRPr dirty="0">
              <a:latin typeface="Avenir Book" panose="02000503020000020003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venir Book" panose="02000503020000020003" pitchFamily="2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venir Book" panose="02000503020000020003" pitchFamily="2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venir Book" panose="02000503020000020003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87501-1152-F6FF-7ED6-621F7DB3DCAF}"/>
              </a:ext>
            </a:extLst>
          </p:cNvPr>
          <p:cNvSpPr txBox="1"/>
          <p:nvPr/>
        </p:nvSpPr>
        <p:spPr>
          <a:xfrm>
            <a:off x="788949" y="2787409"/>
            <a:ext cx="4315746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en-AU" dirty="0">
                <a:latin typeface="Avenir Book" panose="02000503020000020003" pitchFamily="2" charset="0"/>
              </a:rPr>
              <a:t>All things with engines need oil.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en-AU" dirty="0">
                <a:latin typeface="Avenir Book" panose="02000503020000020003" pitchFamily="2" charset="0"/>
              </a:rPr>
              <a:t>All cars need oil.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AU" dirty="0">
                <a:latin typeface="Avenir Book" panose="02000503020000020003" pitchFamily="2" charset="0"/>
              </a:rPr>
              <a:t>Therefore,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AU" dirty="0">
                <a:latin typeface="Avenir Book" panose="02000503020000020003" pitchFamily="2" charset="0"/>
              </a:rPr>
              <a:t>C: All cars have engines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3D9A8-59AB-EE63-FED0-6ADD244E83D3}"/>
              </a:ext>
            </a:extLst>
          </p:cNvPr>
          <p:cNvSpPr txBox="1"/>
          <p:nvPr/>
        </p:nvSpPr>
        <p:spPr>
          <a:xfrm>
            <a:off x="5104695" y="4678879"/>
            <a:ext cx="6097904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</a:pPr>
            <a:r>
              <a:rPr lang="en-AU" dirty="0">
                <a:solidFill>
                  <a:schemeClr val="accent1"/>
                </a:solidFill>
                <a:latin typeface="Avenir Book" panose="02000503020000020003" pitchFamily="2" charset="0"/>
              </a:rPr>
              <a:t>A</a:t>
            </a:r>
            <a:r>
              <a:rPr lang="en-AU" dirty="0">
                <a:latin typeface="Avenir Book" panose="02000503020000020003" pitchFamily="2" charset="0"/>
              </a:rPr>
              <a:t> = things with engines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</a:pPr>
            <a:r>
              <a:rPr lang="en-AU" dirty="0">
                <a:solidFill>
                  <a:schemeClr val="accent6"/>
                </a:solidFill>
                <a:latin typeface="Avenir Book" panose="02000503020000020003" pitchFamily="2" charset="0"/>
              </a:rPr>
              <a:t>B</a:t>
            </a:r>
            <a:r>
              <a:rPr lang="en-AU" dirty="0">
                <a:latin typeface="Avenir Book" panose="02000503020000020003" pitchFamily="2" charset="0"/>
              </a:rPr>
              <a:t> = things that need oil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</a:pPr>
            <a:r>
              <a:rPr lang="en-AU" dirty="0">
                <a:solidFill>
                  <a:schemeClr val="accent2"/>
                </a:solidFill>
                <a:latin typeface="Avenir Book" panose="02000503020000020003" pitchFamily="2" charset="0"/>
              </a:rPr>
              <a:t>C</a:t>
            </a:r>
            <a:r>
              <a:rPr lang="en-AU" dirty="0">
                <a:latin typeface="Avenir Book" panose="02000503020000020003" pitchFamily="2" charset="0"/>
              </a:rPr>
              <a:t> = cars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6E37F-A527-DA18-E616-BE9BE34C7CC6}"/>
              </a:ext>
            </a:extLst>
          </p:cNvPr>
          <p:cNvSpPr txBox="1"/>
          <p:nvPr/>
        </p:nvSpPr>
        <p:spPr>
          <a:xfrm>
            <a:off x="5104695" y="4678879"/>
            <a:ext cx="6097904" cy="11798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</a:pPr>
            <a:r>
              <a:rPr lang="en-AU" dirty="0">
                <a:solidFill>
                  <a:schemeClr val="accent1"/>
                </a:solidFill>
                <a:latin typeface="Avenir Book" panose="02000503020000020003" pitchFamily="2" charset="0"/>
              </a:rPr>
              <a:t>A</a:t>
            </a:r>
            <a:r>
              <a:rPr lang="en-AU" dirty="0">
                <a:latin typeface="Avenir Book" panose="02000503020000020003" pitchFamily="2" charset="0"/>
              </a:rPr>
              <a:t> = plants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</a:pPr>
            <a:r>
              <a:rPr lang="en-AU" dirty="0">
                <a:solidFill>
                  <a:schemeClr val="accent6"/>
                </a:solidFill>
                <a:latin typeface="Avenir Book" panose="02000503020000020003" pitchFamily="2" charset="0"/>
              </a:rPr>
              <a:t>B</a:t>
            </a:r>
            <a:r>
              <a:rPr lang="en-AU" dirty="0">
                <a:latin typeface="Avenir Book" panose="02000503020000020003" pitchFamily="2" charset="0"/>
              </a:rPr>
              <a:t> = things that need water</a:t>
            </a:r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</a:pPr>
            <a:r>
              <a:rPr lang="en-AU" dirty="0">
                <a:solidFill>
                  <a:schemeClr val="accent2"/>
                </a:solidFill>
                <a:latin typeface="Avenir Book" panose="02000503020000020003" pitchFamily="2" charset="0"/>
              </a:rPr>
              <a:t>C</a:t>
            </a:r>
            <a:r>
              <a:rPr lang="en-AU" dirty="0">
                <a:latin typeface="Avenir Book" panose="02000503020000020003" pitchFamily="2" charset="0"/>
              </a:rPr>
              <a:t> = animals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7429500" y="2419108"/>
            <a:ext cx="3598334" cy="3482098"/>
          </a:xfrm>
          <a:prstGeom prst="ellipse">
            <a:avLst/>
          </a:prstGeom>
          <a:solidFill>
            <a:schemeClr val="accent6"/>
          </a:solidFill>
          <a:ln w="15875" cap="rnd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7654644" y="2883640"/>
            <a:ext cx="1552075" cy="1641333"/>
          </a:xfrm>
          <a:prstGeom prst="ellipse">
            <a:avLst/>
          </a:prstGeom>
          <a:solidFill>
            <a:schemeClr val="accent5"/>
          </a:solidFill>
          <a:ln w="15875" cap="rnd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dirty="0"/>
          </a:p>
        </p:txBody>
      </p:sp>
      <p:cxnSp>
        <p:nvCxnSpPr>
          <p:cNvPr id="198" name="Google Shape;198;p11"/>
          <p:cNvCxnSpPr/>
          <p:nvPr/>
        </p:nvCxnSpPr>
        <p:spPr>
          <a:xfrm>
            <a:off x="6412089" y="4860589"/>
            <a:ext cx="1975500" cy="998100"/>
          </a:xfrm>
          <a:prstGeom prst="bentConnector3">
            <a:avLst>
              <a:gd name="adj1" fmla="val 50000"/>
            </a:avLst>
          </a:prstGeom>
          <a:noFill/>
          <a:ln w="9525" cap="rnd" cmpd="sng">
            <a:noFill/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itle 6">
            <a:extLst>
              <a:ext uri="{FF2B5EF4-FFF2-40B4-BE49-F238E27FC236}">
                <a16:creationId xmlns:a16="http://schemas.microsoft.com/office/drawing/2014/main" id="{2C7452C9-CD44-A732-86BF-24EA5C2CBF4A}"/>
              </a:ext>
            </a:extLst>
          </p:cNvPr>
          <p:cNvSpPr txBox="1">
            <a:spLocks/>
          </p:cNvSpPr>
          <p:nvPr/>
        </p:nvSpPr>
        <p:spPr>
          <a:xfrm>
            <a:off x="810000" y="528144"/>
            <a:ext cx="10563286" cy="1325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rPr lang="en-AU" dirty="0"/>
              <a:t>Testing for validity</a:t>
            </a:r>
            <a:br>
              <a:rPr lang="en-AU" dirty="0"/>
            </a:br>
            <a:r>
              <a:rPr lang="en-AU" dirty="0"/>
              <a:t>– Euler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21AFF-A73A-D234-0C30-9BF042882B00}"/>
              </a:ext>
            </a:extLst>
          </p:cNvPr>
          <p:cNvSpPr txBox="1"/>
          <p:nvPr/>
        </p:nvSpPr>
        <p:spPr>
          <a:xfrm>
            <a:off x="10460534" y="1687588"/>
            <a:ext cx="161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>
                <a:latin typeface="Avenir Book" panose="02000503020000020003" pitchFamily="2" charset="0"/>
              </a:rPr>
              <a:t>“All A are B”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6DB19-9784-63F8-D29F-A7F31C43FBC2}"/>
              </a:ext>
            </a:extLst>
          </p:cNvPr>
          <p:cNvSpPr txBox="1"/>
          <p:nvPr/>
        </p:nvSpPr>
        <p:spPr>
          <a:xfrm>
            <a:off x="10449104" y="2053348"/>
            <a:ext cx="161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>
                <a:latin typeface="Avenir Book" panose="02000503020000020003" pitchFamily="2" charset="0"/>
              </a:rPr>
              <a:t>“All C are B”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D1575-3E08-9C38-2BDC-72B1EDC3884C}"/>
              </a:ext>
            </a:extLst>
          </p:cNvPr>
          <p:cNvGrpSpPr/>
          <p:nvPr/>
        </p:nvGrpSpPr>
        <p:grpSpPr>
          <a:xfrm>
            <a:off x="7893050" y="1481369"/>
            <a:ext cx="873760" cy="571979"/>
            <a:chOff x="7893050" y="1481369"/>
            <a:chExt cx="873760" cy="571979"/>
          </a:xfrm>
        </p:grpSpPr>
        <p:sp>
          <p:nvSpPr>
            <p:cNvPr id="192" name="Google Shape;192;p11"/>
            <p:cNvSpPr/>
            <p:nvPr/>
          </p:nvSpPr>
          <p:spPr>
            <a:xfrm>
              <a:off x="7893050" y="1481369"/>
              <a:ext cx="620271" cy="571979"/>
            </a:xfrm>
            <a:prstGeom prst="ellipse">
              <a:avLst/>
            </a:prstGeom>
            <a:solidFill>
              <a:schemeClr val="accent2"/>
            </a:solidFill>
            <a:ln w="15875" cap="rnd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800" b="1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25E4C-7353-0F59-655A-6C3C85EF7411}"/>
                </a:ext>
              </a:extLst>
            </p:cNvPr>
            <p:cNvSpPr txBox="1"/>
            <p:nvPr/>
          </p:nvSpPr>
          <p:spPr>
            <a:xfrm>
              <a:off x="8490461" y="1605128"/>
              <a:ext cx="276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en-AU" dirty="0">
                  <a:latin typeface="Avenir Book" panose="02000503020000020003" pitchFamily="2" charset="0"/>
                </a:rPr>
                <a:t>?</a:t>
              </a:r>
            </a:p>
          </p:txBody>
        </p:sp>
      </p:grpSp>
      <p:sp>
        <p:nvSpPr>
          <p:cNvPr id="9" name="Google Shape;182;p10">
            <a:extLst>
              <a:ext uri="{FF2B5EF4-FFF2-40B4-BE49-F238E27FC236}">
                <a16:creationId xmlns:a16="http://schemas.microsoft.com/office/drawing/2014/main" id="{E3EDB045-2367-BB60-E723-29D70D14626B}"/>
              </a:ext>
            </a:extLst>
          </p:cNvPr>
          <p:cNvSpPr txBox="1"/>
          <p:nvPr/>
        </p:nvSpPr>
        <p:spPr>
          <a:xfrm>
            <a:off x="5104695" y="2774316"/>
            <a:ext cx="278835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All </a:t>
            </a:r>
            <a:r>
              <a:rPr lang="en-AU" sz="1800" dirty="0">
                <a:solidFill>
                  <a:schemeClr val="accent1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 are </a:t>
            </a:r>
            <a:r>
              <a:rPr lang="en-AU" sz="1800" dirty="0">
                <a:solidFill>
                  <a:schemeClr val="accent6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B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.</a:t>
            </a:r>
            <a:endParaRPr dirty="0">
              <a:latin typeface="Avenir Book" panose="02000503020000020003" pitchFamily="2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All </a:t>
            </a:r>
            <a:r>
              <a:rPr lang="en-AU" sz="1800" dirty="0">
                <a:solidFill>
                  <a:schemeClr val="accent2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C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 are </a:t>
            </a:r>
            <a:r>
              <a:rPr lang="en-AU" sz="1800" dirty="0">
                <a:solidFill>
                  <a:schemeClr val="accent6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B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.</a:t>
            </a:r>
            <a:endParaRPr dirty="0">
              <a:latin typeface="Avenir Book" panose="02000503020000020003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Therefore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,</a:t>
            </a:r>
            <a:endParaRPr lang="en-AU" dirty="0">
              <a:latin typeface="Avenir Book" panose="02000503020000020003" pitchFamily="2" charset="0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All </a:t>
            </a:r>
            <a:r>
              <a:rPr lang="en-AU" sz="1800" dirty="0">
                <a:solidFill>
                  <a:schemeClr val="accent2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C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 are </a:t>
            </a:r>
            <a:r>
              <a:rPr lang="en-AU" sz="1800" dirty="0">
                <a:solidFill>
                  <a:schemeClr val="accent1"/>
                </a:solidFill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A</a:t>
            </a:r>
            <a:r>
              <a:rPr lang="en-AU" sz="1800" dirty="0">
                <a:latin typeface="Avenir Book" panose="02000503020000020003" pitchFamily="2" charset="0"/>
                <a:ea typeface="Century Gothic"/>
                <a:cs typeface="Century Gothic"/>
                <a:sym typeface="Century Gothic"/>
              </a:rPr>
              <a:t>.</a:t>
            </a:r>
            <a:endParaRPr dirty="0">
              <a:latin typeface="Avenir Book" panose="02000503020000020003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venir Book" panose="02000503020000020003" pitchFamily="2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venir Book" panose="02000503020000020003" pitchFamily="2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venir Book" panose="02000503020000020003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87501-1152-F6FF-7ED6-621F7DB3DCAF}"/>
              </a:ext>
            </a:extLst>
          </p:cNvPr>
          <p:cNvSpPr txBox="1"/>
          <p:nvPr/>
        </p:nvSpPr>
        <p:spPr>
          <a:xfrm>
            <a:off x="777519" y="2787409"/>
            <a:ext cx="609790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en-AU" dirty="0">
                <a:latin typeface="Avenir Book" panose="02000503020000020003" pitchFamily="2" charset="0"/>
              </a:rPr>
              <a:t>All things with engines need oil.</a:t>
            </a: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AutoNum type="arabicPeriod"/>
            </a:pPr>
            <a:r>
              <a:rPr lang="en-AU" dirty="0">
                <a:latin typeface="Avenir Book" panose="02000503020000020003" pitchFamily="2" charset="0"/>
              </a:rPr>
              <a:t>All cars need oil.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AU" dirty="0">
                <a:latin typeface="Avenir Book" panose="02000503020000020003" pitchFamily="2" charset="0"/>
              </a:rPr>
              <a:t>Therefore,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AU" dirty="0">
                <a:latin typeface="Avenir Book" panose="02000503020000020003" pitchFamily="2" charset="0"/>
              </a:rPr>
              <a:t>C: All cars have engines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B6BB-7FFB-B016-75C8-76CC5B66B15D}"/>
              </a:ext>
            </a:extLst>
          </p:cNvPr>
          <p:cNvSpPr txBox="1"/>
          <p:nvPr/>
        </p:nvSpPr>
        <p:spPr>
          <a:xfrm>
            <a:off x="4553889" y="4385551"/>
            <a:ext cx="151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Conclusion is true!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81A62-5C8C-2655-6AD8-CB66DD2EA07B}"/>
              </a:ext>
            </a:extLst>
          </p:cNvPr>
          <p:cNvSpPr txBox="1"/>
          <p:nvPr/>
        </p:nvSpPr>
        <p:spPr>
          <a:xfrm>
            <a:off x="5874011" y="4399035"/>
            <a:ext cx="151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Conclusion is false!</a:t>
            </a:r>
          </a:p>
        </p:txBody>
      </p:sp>
    </p:spTree>
    <p:extLst>
      <p:ext uri="{BB962C8B-B14F-4D97-AF65-F5344CB8AC3E}">
        <p14:creationId xmlns:p14="http://schemas.microsoft.com/office/powerpoint/2010/main" val="9786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.01227 L 0.0405 0.2423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85 0.24236 L 0.13334 0.26412 " pathEditMode="relative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6" grpId="0"/>
      <p:bldP spid="6" grpId="1"/>
      <p:bldP spid="7" grpId="0"/>
      <p:bldP spid="14" grpId="0"/>
      <p:bldP spid="14" grpId="1"/>
      <p:bldP spid="15" grpId="0"/>
      <p:bldP spid="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7259-48E7-48BD-AD3B-0E4B9ACD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r>
              <a:rPr lang="en-AU" dirty="0"/>
              <a:t>Testing for validity</a:t>
            </a:r>
            <a:br>
              <a:rPr lang="en-AU" dirty="0"/>
            </a:br>
            <a:r>
              <a:rPr lang="en-AU" dirty="0"/>
              <a:t>– Euler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B6EF-3417-4FA5-8007-004555D1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600" dirty="0"/>
              <a:t>P1. All Fs are Gs</a:t>
            </a:r>
          </a:p>
          <a:p>
            <a:pPr marL="0" indent="0">
              <a:buNone/>
            </a:pPr>
            <a:r>
              <a:rPr lang="en-AU" sz="2600" dirty="0"/>
              <a:t>P2. x is an F</a:t>
            </a:r>
          </a:p>
          <a:p>
            <a:pPr marL="0" indent="0">
              <a:buNone/>
            </a:pPr>
            <a:r>
              <a:rPr lang="en-AU" sz="2600" dirty="0"/>
              <a:t>Therefore,</a:t>
            </a:r>
          </a:p>
          <a:p>
            <a:pPr marL="0" indent="0">
              <a:buNone/>
            </a:pPr>
            <a:r>
              <a:rPr lang="en-AU" sz="2600" dirty="0"/>
              <a:t>C. x is a G</a:t>
            </a:r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pPr marL="0" indent="0">
              <a:buNone/>
            </a:pPr>
            <a:r>
              <a:rPr lang="en-AU" sz="2600" dirty="0"/>
              <a:t>P1. All guitars are musical instruments (</a:t>
            </a:r>
            <a:r>
              <a:rPr lang="en-AU" sz="2600" dirty="0" err="1"/>
              <a:t>Gs</a:t>
            </a:r>
            <a:r>
              <a:rPr lang="en-AU" sz="2600" dirty="0"/>
              <a:t>)</a:t>
            </a:r>
          </a:p>
          <a:p>
            <a:pPr marL="0" indent="0">
              <a:buNone/>
            </a:pPr>
            <a:r>
              <a:rPr lang="en-AU" sz="2600" dirty="0"/>
              <a:t>P2. The object in my hands (x) is a guitar (F)</a:t>
            </a:r>
          </a:p>
          <a:p>
            <a:pPr marL="0" indent="0">
              <a:buNone/>
            </a:pPr>
            <a:r>
              <a:rPr lang="en-AU" sz="2600" dirty="0"/>
              <a:t>Therefore,</a:t>
            </a:r>
          </a:p>
          <a:p>
            <a:pPr marL="0" indent="0">
              <a:buNone/>
            </a:pPr>
            <a:r>
              <a:rPr lang="en-AU" sz="2600" dirty="0"/>
              <a:t>C. The object in my hands (x) is a musical instrument (G)</a:t>
            </a:r>
          </a:p>
          <a:p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970FCF-C7C4-4EA6-8712-1D084A817F95}"/>
              </a:ext>
            </a:extLst>
          </p:cNvPr>
          <p:cNvSpPr/>
          <p:nvPr/>
        </p:nvSpPr>
        <p:spPr>
          <a:xfrm>
            <a:off x="6730362" y="1565032"/>
            <a:ext cx="2601276" cy="26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94218B-3772-46E6-986A-BCB243000D6B}"/>
              </a:ext>
            </a:extLst>
          </p:cNvPr>
          <p:cNvSpPr/>
          <p:nvPr/>
        </p:nvSpPr>
        <p:spPr>
          <a:xfrm>
            <a:off x="7239000" y="3209294"/>
            <a:ext cx="792000" cy="79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A78FA-FB53-FBF2-3025-25425C1EE579}"/>
              </a:ext>
            </a:extLst>
          </p:cNvPr>
          <p:cNvSpPr txBox="1"/>
          <p:nvPr/>
        </p:nvSpPr>
        <p:spPr>
          <a:xfrm>
            <a:off x="7260533" y="3348836"/>
            <a:ext cx="391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CBDEB-398D-5B3D-9819-EC05E3603A6E}"/>
              </a:ext>
            </a:extLst>
          </p:cNvPr>
          <p:cNvSpPr txBox="1"/>
          <p:nvPr/>
        </p:nvSpPr>
        <p:spPr>
          <a:xfrm>
            <a:off x="6137356" y="3636534"/>
            <a:ext cx="118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B050"/>
                </a:solidFill>
                <a:latin typeface="Avenir Book" panose="02000503020000020003" pitchFamily="2" charset="0"/>
              </a:rPr>
              <a:t>Valid!</a:t>
            </a:r>
          </a:p>
        </p:txBody>
      </p:sp>
    </p:spTree>
    <p:extLst>
      <p:ext uri="{BB962C8B-B14F-4D97-AF65-F5344CB8AC3E}">
        <p14:creationId xmlns:p14="http://schemas.microsoft.com/office/powerpoint/2010/main" val="31392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ACB-CA2F-4FCC-8CAB-46A80CB1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Modus ponens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D6E3-4C57-4095-A959-EA4C9BD2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/>
              <a:t>If A, then B</a:t>
            </a:r>
          </a:p>
          <a:p>
            <a:pPr marL="0" indent="0">
              <a:buNone/>
            </a:pPr>
            <a:r>
              <a:rPr lang="en-AU" sz="2400" dirty="0"/>
              <a:t>A</a:t>
            </a:r>
          </a:p>
          <a:p>
            <a:pPr marL="0" indent="0">
              <a:buNone/>
            </a:pPr>
            <a:r>
              <a:rPr lang="en-AU" sz="2400" dirty="0"/>
              <a:t>Therefore,</a:t>
            </a:r>
          </a:p>
          <a:p>
            <a:pPr marL="0" indent="0">
              <a:buNone/>
            </a:pPr>
            <a:r>
              <a:rPr lang="en-AU" sz="2400" dirty="0"/>
              <a:t>B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02122"/>
                </a:solidFill>
              </a:rPr>
              <a:t>P1. If today is Tuesday, then John will go to work.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202122"/>
                </a:solidFill>
              </a:rPr>
              <a:t>P2. Today is Tuesday.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202122"/>
                </a:solidFill>
              </a:rPr>
              <a:t>Therefore,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C. John will go to work.</a:t>
            </a:r>
          </a:p>
          <a:p>
            <a:endParaRPr lang="en-US" altLang="en-US" sz="24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Affirming the antecedent = </a:t>
            </a:r>
            <a:r>
              <a:rPr lang="en-US" altLang="en-US" sz="2400" dirty="0">
                <a:solidFill>
                  <a:schemeClr val="accent6"/>
                </a:solidFill>
                <a:cs typeface="Arial" panose="020B0604020202020204" pitchFamily="34" charset="0"/>
              </a:rPr>
              <a:t>valid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9DCAB-2BAF-4214-B7C3-3E992D63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88" y="1568019"/>
            <a:ext cx="202910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7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0496-5144-44CC-82AC-F43BC9D4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7CEA-98AB-44AA-AD84-6CB805FA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P1. If Bill Gates owns Fort Knox, then Bill Gates is rich.</a:t>
            </a:r>
          </a:p>
          <a:p>
            <a:pPr marL="0" indent="0">
              <a:buNone/>
            </a:pPr>
            <a:r>
              <a:rPr lang="en-GB" sz="2400" dirty="0"/>
              <a:t>P2. Bill Gates is rich.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</a:p>
          <a:p>
            <a:pPr marL="0" indent="0">
              <a:buNone/>
            </a:pPr>
            <a:r>
              <a:rPr lang="en-GB" sz="2400" dirty="0"/>
              <a:t>C. Bill Gates owns Fort Knox.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If A, then B</a:t>
            </a:r>
          </a:p>
          <a:p>
            <a:pPr marL="0" indent="0">
              <a:buNone/>
            </a:pPr>
            <a:r>
              <a:rPr lang="en-GB" sz="2400" dirty="0"/>
              <a:t>B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</a:p>
          <a:p>
            <a:pPr marL="0" indent="0">
              <a:buNone/>
            </a:pPr>
            <a:r>
              <a:rPr lang="en-GB" sz="2400" dirty="0"/>
              <a:t>A</a:t>
            </a:r>
          </a:p>
          <a:p>
            <a:endParaRPr lang="en-GB" sz="2400" dirty="0"/>
          </a:p>
          <a:p>
            <a:r>
              <a:rPr lang="en-GB" sz="2400" dirty="0"/>
              <a:t>Affirming the consequent = </a:t>
            </a:r>
            <a:r>
              <a:rPr lang="en-GB" sz="2400" dirty="0">
                <a:solidFill>
                  <a:srgbClr val="FF0000"/>
                </a:solidFill>
              </a:rPr>
              <a:t>invalid!</a:t>
            </a:r>
          </a:p>
          <a:p>
            <a:endParaRPr lang="en-GB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E6AF5-4F66-4A09-98A9-4E5C5C12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48" y="3606588"/>
            <a:ext cx="20481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A9F4-065D-49FC-81F9-1D1EC574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442F-252E-45E8-A9AE-BDCD68BB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/>
              <a:t>If A, then B</a:t>
            </a:r>
          </a:p>
          <a:p>
            <a:pPr marL="0" indent="0">
              <a:buNone/>
            </a:pPr>
            <a:r>
              <a:rPr lang="en-AU" sz="2400" dirty="0"/>
              <a:t>Not B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Not A</a:t>
            </a:r>
          </a:p>
          <a:p>
            <a:pPr marL="0" indent="0">
              <a:buNone/>
            </a:pPr>
            <a:endParaRPr lang="en-AU" sz="2400" dirty="0"/>
          </a:p>
          <a:p>
            <a:pPr marL="0" indent="0" algn="l">
              <a:buNone/>
            </a:pPr>
            <a:r>
              <a:rPr lang="en-GB" sz="2400" dirty="0">
                <a:solidFill>
                  <a:srgbClr val="000000"/>
                </a:solidFill>
              </a:rPr>
              <a:t>P1. If you have a current password, then you can log on to the network.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rgbClr val="000000"/>
                </a:solidFill>
              </a:rPr>
              <a:t>P2. You cannot log on to the network.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  <a:endParaRPr lang="en-GB" sz="2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GB" sz="2400" dirty="0">
                <a:solidFill>
                  <a:srgbClr val="000000"/>
                </a:solidFill>
              </a:rPr>
              <a:t>C. You do not have a current password.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Denying the consequent = </a:t>
            </a:r>
            <a:r>
              <a:rPr lang="en-GB" sz="2400" dirty="0">
                <a:solidFill>
                  <a:schemeClr val="accent6"/>
                </a:solidFill>
              </a:rPr>
              <a:t>valid</a:t>
            </a:r>
            <a:endParaRPr lang="en-AU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4FB6-7F1D-4FB9-8F65-2848125B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38" y="1561840"/>
            <a:ext cx="215295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54A4-C5F9-41AB-89C4-07F9B474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E147-71D3-4D50-B39A-C3AFF75A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If A, then B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Not 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/>
              <a:t>Therefore, </a:t>
            </a:r>
            <a:endParaRPr lang="en-US" altLang="en-US" sz="24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Not B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P1. If you are a ski instructor, then you have a job.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P2. You are not a ski instructor.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/>
              <a:t>Therefore, </a:t>
            </a:r>
            <a:endParaRPr lang="en-GB" altLang="en-US" sz="24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C. You have no job.</a:t>
            </a:r>
            <a:endParaRPr lang="en-US" altLang="en-US" sz="24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02122"/>
                </a:solidFill>
                <a:cs typeface="Arial" panose="020B0604020202020204" pitchFamily="34" charset="0"/>
              </a:rPr>
              <a:t>Denying the antecedent =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invalid!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B8801-5F95-485D-A67B-2BE6425B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49" y="1448377"/>
            <a:ext cx="20481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EEC2-9F7C-4F56-9C2B-F5246327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D41C-6AB3-462A-8499-31599B41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02122"/>
                </a:solidFill>
                <a:cs typeface="Arial" panose="020B0604020202020204" pitchFamily="34" charset="0"/>
              </a:rPr>
              <a:t>Affirming the antecedent (modus ponens) = </a:t>
            </a:r>
            <a:r>
              <a:rPr lang="en-US" altLang="en-US" dirty="0">
                <a:solidFill>
                  <a:srgbClr val="00B050"/>
                </a:solidFill>
                <a:cs typeface="Arial" panose="020B0604020202020204" pitchFamily="34" charset="0"/>
              </a:rPr>
              <a:t>valid</a:t>
            </a:r>
          </a:p>
          <a:p>
            <a:r>
              <a:rPr lang="en-GB" dirty="0"/>
              <a:t>Affirming the consequent = </a:t>
            </a:r>
            <a:r>
              <a:rPr lang="en-GB" dirty="0">
                <a:solidFill>
                  <a:srgbClr val="FF0000"/>
                </a:solidFill>
              </a:rPr>
              <a:t>invalid</a:t>
            </a:r>
          </a:p>
          <a:p>
            <a:r>
              <a:rPr lang="en-GB" dirty="0">
                <a:solidFill>
                  <a:srgbClr val="000000"/>
                </a:solidFill>
              </a:rPr>
              <a:t>Denying the consequent (modus tollens) = </a:t>
            </a:r>
            <a:r>
              <a:rPr lang="en-GB" dirty="0">
                <a:solidFill>
                  <a:srgbClr val="00B050"/>
                </a:solidFill>
              </a:rPr>
              <a:t>valid</a:t>
            </a:r>
          </a:p>
          <a:p>
            <a:r>
              <a:rPr lang="en-US" altLang="en-US" dirty="0">
                <a:solidFill>
                  <a:srgbClr val="202122"/>
                </a:solidFill>
                <a:cs typeface="Arial" panose="020B0604020202020204" pitchFamily="34" charset="0"/>
              </a:rPr>
              <a:t>Denying the antecedent =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invalid</a:t>
            </a:r>
          </a:p>
          <a:p>
            <a:endParaRPr lang="en-AU" dirty="0"/>
          </a:p>
          <a:p>
            <a:endParaRPr lang="en-AU" dirty="0"/>
          </a:p>
          <a:p>
            <a:endParaRPr lang="en-US" altLang="en-US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29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F2D9-B080-4D26-9C92-4A21D447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Hypothetical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3067-40C2-4805-B245-6538B90B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If A, then B</a:t>
            </a:r>
          </a:p>
          <a:p>
            <a:pPr marL="0" indent="0">
              <a:buNone/>
            </a:pPr>
            <a:r>
              <a:rPr lang="en-AU" sz="2400" dirty="0"/>
              <a:t>If B, then C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If A, then C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/>
              <a:t>P1. If I go to campus, then I’ll get a coffee.</a:t>
            </a:r>
          </a:p>
          <a:p>
            <a:pPr marL="0" indent="0">
              <a:buNone/>
            </a:pPr>
            <a:r>
              <a:rPr lang="en-AU" sz="2400" dirty="0"/>
              <a:t>P2. If I get a coffee, then I’ll be hyperactive.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C. If I go to campus, I’ll be hyperactive.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B7388-69D2-479F-825E-5EE97B9C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067" y="1829067"/>
            <a:ext cx="2111216" cy="2103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15F9C-5300-3DE1-DAED-C54A8B95E94E}"/>
              </a:ext>
            </a:extLst>
          </p:cNvPr>
          <p:cNvSpPr txBox="1"/>
          <p:nvPr/>
        </p:nvSpPr>
        <p:spPr>
          <a:xfrm>
            <a:off x="8409623" y="4269748"/>
            <a:ext cx="1157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  <a:latin typeface="Avenir Book" panose="02000503020000020003" pitchFamily="2" charset="0"/>
              </a:rPr>
              <a:t>Valid!</a:t>
            </a:r>
            <a:endParaRPr lang="en-AU" sz="2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CEF-631A-494A-81C9-5395AC34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quiz!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1D6C-E391-BE4A-BEE7-725B723EC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164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2A86-6B69-418E-8142-AF701E0E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Disjunctive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06E8-2727-4EBF-8BCA-A25C879D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dirty="0"/>
              <a:t>Either A or B</a:t>
            </a:r>
          </a:p>
          <a:p>
            <a:pPr marL="0" indent="0">
              <a:buNone/>
            </a:pPr>
            <a:r>
              <a:rPr lang="en-AU" sz="2400" dirty="0"/>
              <a:t>Not A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B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P1. Either Iwan has had a coffee or he is tired.</a:t>
            </a:r>
          </a:p>
          <a:p>
            <a:pPr marL="0" indent="0">
              <a:buNone/>
            </a:pPr>
            <a:r>
              <a:rPr lang="en-AU" sz="2400" dirty="0"/>
              <a:t>P2. Iwan hasn’t had a coffee.</a:t>
            </a:r>
          </a:p>
          <a:p>
            <a:pPr marL="0" indent="0">
              <a:buNone/>
            </a:pPr>
            <a:r>
              <a:rPr lang="en-GB" sz="2400" dirty="0"/>
              <a:t>Therefore, </a:t>
            </a:r>
            <a:endParaRPr lang="en-AU" sz="2400" dirty="0"/>
          </a:p>
          <a:p>
            <a:pPr marL="0" indent="0">
              <a:buNone/>
            </a:pPr>
            <a:r>
              <a:rPr lang="en-AU" sz="2400" dirty="0"/>
              <a:t>C. Iwan is tired.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7D153-0A2D-4ABF-A77B-F16BC9C9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39" y="1825625"/>
            <a:ext cx="2421573" cy="2081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533F8-41D2-4CEF-B999-119E0BDB9B1F}"/>
              </a:ext>
            </a:extLst>
          </p:cNvPr>
          <p:cNvSpPr txBox="1"/>
          <p:nvPr/>
        </p:nvSpPr>
        <p:spPr>
          <a:xfrm>
            <a:off x="8409623" y="4269748"/>
            <a:ext cx="1157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/>
                </a:solidFill>
                <a:latin typeface="Avenir Book" panose="02000503020000020003" pitchFamily="2" charset="0"/>
              </a:rPr>
              <a:t>Valid!</a:t>
            </a:r>
            <a:endParaRPr lang="en-AU" sz="2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5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1BA11F-5C25-B84A-AEDD-39BA6C28B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01277"/>
              </p:ext>
            </p:extLst>
          </p:nvPr>
        </p:nvGraphicFramePr>
        <p:xfrm>
          <a:off x="409073" y="264695"/>
          <a:ext cx="11454063" cy="6399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021">
                  <a:extLst>
                    <a:ext uri="{9D8B030D-6E8A-4147-A177-3AD203B41FA5}">
                      <a16:colId xmlns:a16="http://schemas.microsoft.com/office/drawing/2014/main" val="1610065489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3918014156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3472210242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r>
                        <a:rPr lang="en-AU" sz="1600" dirty="0"/>
                        <a:t>Argument form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Argument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Euler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4843"/>
                  </a:ext>
                </a:extLst>
              </a:tr>
              <a:tr h="895149">
                <a:tc>
                  <a:txBody>
                    <a:bodyPr/>
                    <a:lstStyle/>
                    <a:p>
                      <a:r>
                        <a:rPr lang="en-AU" sz="2400" dirty="0"/>
                        <a:t>Modus ponens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then B</a:t>
                      </a: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63942"/>
                  </a:ext>
                </a:extLst>
              </a:tr>
              <a:tr h="895149">
                <a:tc>
                  <a:txBody>
                    <a:bodyPr/>
                    <a:lstStyle/>
                    <a:p>
                      <a:r>
                        <a:rPr lang="en-AU" sz="2400" dirty="0"/>
                        <a:t>Modus tollens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then B</a:t>
                      </a: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B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69665"/>
                  </a:ext>
                </a:extLst>
              </a:tr>
              <a:tr h="895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Hypothetical syllogism</a:t>
                      </a:r>
                      <a:endParaRPr lang="en-AU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then B</a:t>
                      </a: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B then C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then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38421"/>
                  </a:ext>
                </a:extLst>
              </a:tr>
              <a:tr h="895149">
                <a:tc>
                  <a:txBody>
                    <a:bodyPr/>
                    <a:lstStyle/>
                    <a:p>
                      <a:r>
                        <a:rPr lang="en-AU" sz="2400" dirty="0"/>
                        <a:t>Disjunctive syllogism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A or B</a:t>
                      </a: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73026"/>
                  </a:ext>
                </a:extLst>
              </a:tr>
              <a:tr h="895149">
                <a:tc>
                  <a:txBody>
                    <a:bodyPr/>
                    <a:lstStyle/>
                    <a:p>
                      <a:r>
                        <a:rPr lang="en-AU" sz="2400" dirty="0"/>
                        <a:t>Universal modus ponens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A are B</a:t>
                      </a: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A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93717"/>
                  </a:ext>
                </a:extLst>
              </a:tr>
              <a:tr h="895149">
                <a:tc>
                  <a:txBody>
                    <a:bodyPr/>
                    <a:lstStyle/>
                    <a:p>
                      <a:r>
                        <a:rPr lang="en-AU" sz="2400" dirty="0"/>
                        <a:t>Universal modus tollens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A are B</a:t>
                      </a: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not B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not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98097"/>
                  </a:ext>
                </a:extLst>
              </a:tr>
              <a:tr h="693019">
                <a:tc>
                  <a:txBody>
                    <a:bodyPr/>
                    <a:lstStyle/>
                    <a:p>
                      <a:r>
                        <a:rPr lang="en-AU" sz="2400" dirty="0"/>
                        <a:t>Counter-example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A are not B</a:t>
                      </a:r>
                    </a:p>
                    <a:p>
                      <a:r>
                        <a:rPr lang="en-AU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Therefore:</a:t>
                      </a:r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all A are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05537"/>
                  </a:ext>
                </a:extLst>
              </a:tr>
            </a:tbl>
          </a:graphicData>
        </a:graphic>
      </p:graphicFrame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53B49140-50E0-E544-84E2-EFA884AC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16" y="644256"/>
            <a:ext cx="1020726" cy="833746"/>
          </a:xfrm>
          <a:prstGeom prst="rect">
            <a:avLst/>
          </a:prstGeom>
        </p:spPr>
      </p:pic>
      <p:pic>
        <p:nvPicPr>
          <p:cNvPr id="11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A297F015-B096-264A-8A10-2ADA16DFA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917" y="1478002"/>
            <a:ext cx="1020726" cy="906951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5FEA6C9-CB27-6741-887C-60F6E7BC0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017" y="2387653"/>
            <a:ext cx="929625" cy="906951"/>
          </a:xfrm>
          <a:prstGeom prst="rect">
            <a:avLst/>
          </a:prstGeom>
        </p:spPr>
      </p:pic>
      <p:pic>
        <p:nvPicPr>
          <p:cNvPr id="15" name="Picture 14" descr="Diagram, venn diagram&#10;&#10;Description automatically generated">
            <a:extLst>
              <a:ext uri="{FF2B5EF4-FFF2-40B4-BE49-F238E27FC236}">
                <a16:creationId xmlns:a16="http://schemas.microsoft.com/office/drawing/2014/main" id="{EA5DB711-14BF-E742-B8B7-6D8E9E03F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6876" y="3317951"/>
            <a:ext cx="1306453" cy="893718"/>
          </a:xfrm>
          <a:prstGeom prst="rect">
            <a:avLst/>
          </a:prstGeom>
        </p:spPr>
      </p:pic>
      <p:pic>
        <p:nvPicPr>
          <p:cNvPr id="17" name="Picture 16" descr="Diagram, venn diagram&#10;&#10;Description automatically generated">
            <a:extLst>
              <a:ext uri="{FF2B5EF4-FFF2-40B4-BE49-F238E27FC236}">
                <a16:creationId xmlns:a16="http://schemas.microsoft.com/office/drawing/2014/main" id="{F8AA7ED3-EC7C-2E45-B3B7-20277DC07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9017" y="4235016"/>
            <a:ext cx="881016" cy="814360"/>
          </a:xfrm>
          <a:prstGeom prst="rect">
            <a:avLst/>
          </a:prstGeom>
        </p:spPr>
      </p:pic>
      <p:pic>
        <p:nvPicPr>
          <p:cNvPr id="19" name="Picture 18" descr="Diagram, venn diagram&#10;&#10;Description automatically generated">
            <a:extLst>
              <a:ext uri="{FF2B5EF4-FFF2-40B4-BE49-F238E27FC236}">
                <a16:creationId xmlns:a16="http://schemas.microsoft.com/office/drawing/2014/main" id="{F8C750C9-1F31-1648-92F8-0C399693A9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3466" y="5072723"/>
            <a:ext cx="972117" cy="922350"/>
          </a:xfrm>
          <a:prstGeom prst="rect">
            <a:avLst/>
          </a:prstGeom>
        </p:spPr>
      </p:pic>
      <p:pic>
        <p:nvPicPr>
          <p:cNvPr id="21" name="Picture 20" descr="Diagram, venn diagram&#10;&#10;Description automatically generated">
            <a:extLst>
              <a:ext uri="{FF2B5EF4-FFF2-40B4-BE49-F238E27FC236}">
                <a16:creationId xmlns:a16="http://schemas.microsoft.com/office/drawing/2014/main" id="{9688015E-9263-8F43-9D18-85906AD339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3566" y="5995073"/>
            <a:ext cx="633072" cy="8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1BA11F-5C25-B84A-AEDD-39BA6C28B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24981"/>
              </p:ext>
            </p:extLst>
          </p:nvPr>
        </p:nvGraphicFramePr>
        <p:xfrm>
          <a:off x="2169293" y="1933474"/>
          <a:ext cx="7636042" cy="343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021">
                  <a:extLst>
                    <a:ext uri="{9D8B030D-6E8A-4147-A177-3AD203B41FA5}">
                      <a16:colId xmlns:a16="http://schemas.microsoft.com/office/drawing/2014/main" val="1610065489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3918014156"/>
                    </a:ext>
                  </a:extLst>
                </a:gridCol>
              </a:tblGrid>
              <a:tr h="542395">
                <a:tc>
                  <a:txBody>
                    <a:bodyPr/>
                    <a:lstStyle/>
                    <a:p>
                      <a:r>
                        <a:rPr lang="en-AU" sz="1600" dirty="0"/>
                        <a:t>Argument form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Argument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4843"/>
                  </a:ext>
                </a:extLst>
              </a:tr>
              <a:tr h="1448115">
                <a:tc>
                  <a:txBody>
                    <a:bodyPr/>
                    <a:lstStyle/>
                    <a:p>
                      <a:r>
                        <a:rPr lang="en-AU" sz="2400" dirty="0"/>
                        <a:t>Denying the 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solidFill>
                            <a:srgbClr val="202122"/>
                          </a:solidFill>
                          <a:cs typeface="Arial" panose="020B0604020202020204" pitchFamily="34" charset="0"/>
                        </a:rPr>
                        <a:t>If A, then B</a:t>
                      </a:r>
                    </a:p>
                    <a:p>
                      <a:pPr marL="0" indent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solidFill>
                            <a:srgbClr val="202122"/>
                          </a:solidFill>
                          <a:cs typeface="Arial" panose="020B0604020202020204" pitchFamily="34" charset="0"/>
                        </a:rPr>
                        <a:t>Not A</a:t>
                      </a:r>
                    </a:p>
                    <a:p>
                      <a:pPr marL="0" indent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GB" sz="1600" dirty="0"/>
                        <a:t>Therefore, </a:t>
                      </a:r>
                      <a:endParaRPr lang="en-US" altLang="en-US" sz="1600" dirty="0">
                        <a:solidFill>
                          <a:srgbClr val="202122"/>
                        </a:solidFill>
                        <a:cs typeface="Arial" panose="020B0604020202020204" pitchFamily="34" charset="0"/>
                      </a:endParaRPr>
                    </a:p>
                    <a:p>
                      <a:pPr marL="0" indent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1600" dirty="0">
                          <a:solidFill>
                            <a:srgbClr val="202122"/>
                          </a:solidFill>
                          <a:cs typeface="Arial" panose="020B0604020202020204" pitchFamily="34" charset="0"/>
                        </a:rPr>
                        <a:t>Not B</a:t>
                      </a:r>
                    </a:p>
                    <a:p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63942"/>
                  </a:ext>
                </a:extLst>
              </a:tr>
              <a:tr h="1448115">
                <a:tc>
                  <a:txBody>
                    <a:bodyPr/>
                    <a:lstStyle/>
                    <a:p>
                      <a:r>
                        <a:rPr lang="en-AU" sz="2400" dirty="0"/>
                        <a:t>Affirming the 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800" dirty="0"/>
                        <a:t>If A, then B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dirty="0"/>
                        <a:t>B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dirty="0"/>
                        <a:t>Therefore,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1800" dirty="0"/>
                        <a:t>A</a:t>
                      </a:r>
                    </a:p>
                    <a:p>
                      <a:endParaRPr lang="en-AU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6966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8632516-DD63-CEA7-A7D9-5D8295C6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b="1" dirty="0"/>
              <a:t>Two invalid forms</a:t>
            </a:r>
          </a:p>
        </p:txBody>
      </p:sp>
    </p:spTree>
    <p:extLst>
      <p:ext uri="{BB962C8B-B14F-4D97-AF65-F5344CB8AC3E}">
        <p14:creationId xmlns:p14="http://schemas.microsoft.com/office/powerpoint/2010/main" val="2875502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CEF-631A-494A-81C9-5395AC34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15858"/>
            <a:ext cx="10515600" cy="2852737"/>
          </a:xfrm>
        </p:spPr>
        <p:txBody>
          <a:bodyPr/>
          <a:lstStyle/>
          <a:p>
            <a:r>
              <a:rPr lang="en-AU" dirty="0"/>
              <a:t>Lecture 2.3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1D6C-E391-BE4A-BEE7-725B723E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83530"/>
            <a:ext cx="10515600" cy="706120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Conditional statements </a:t>
            </a:r>
          </a:p>
        </p:txBody>
      </p:sp>
    </p:spTree>
    <p:extLst>
      <p:ext uri="{BB962C8B-B14F-4D97-AF65-F5344CB8AC3E}">
        <p14:creationId xmlns:p14="http://schemas.microsoft.com/office/powerpoint/2010/main" val="3230748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CEF-631A-494A-81C9-5395AC34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6000" dirty="0"/>
              <a:t>Conditional statements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2644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2BE7-27B0-E64E-A13E-4A55EA4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8DAF-1149-CD49-879F-F296F880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9316" cy="4351338"/>
          </a:xfrm>
        </p:spPr>
        <p:txBody>
          <a:bodyPr>
            <a:normAutofit/>
          </a:bodyPr>
          <a:lstStyle/>
          <a:p>
            <a:endParaRPr lang="en-AU" dirty="0"/>
          </a:p>
          <a:p>
            <a:pPr lvl="0"/>
            <a:r>
              <a:rPr lang="en-AU" dirty="0"/>
              <a:t>A statement with an </a:t>
            </a:r>
            <a:r>
              <a:rPr lang="en-AU" dirty="0">
                <a:solidFill>
                  <a:srgbClr val="FF0000"/>
                </a:solidFill>
              </a:rPr>
              <a:t>“if… then…” </a:t>
            </a:r>
            <a:r>
              <a:rPr lang="en-AU" dirty="0"/>
              <a:t>structure</a:t>
            </a:r>
          </a:p>
          <a:p>
            <a:pPr lvl="0"/>
            <a:endParaRPr lang="en-AU" dirty="0"/>
          </a:p>
          <a:p>
            <a:pPr marL="0" lvl="0" indent="0">
              <a:buNone/>
            </a:pPr>
            <a:r>
              <a:rPr lang="en-AU" dirty="0"/>
              <a:t>e.g. “</a:t>
            </a:r>
            <a:r>
              <a:rPr lang="en-AU" dirty="0">
                <a:solidFill>
                  <a:srgbClr val="FF0000"/>
                </a:solidFill>
              </a:rPr>
              <a:t>if</a:t>
            </a:r>
            <a:r>
              <a:rPr lang="en-AU" dirty="0"/>
              <a:t> it is raining </a:t>
            </a:r>
            <a:r>
              <a:rPr lang="en-AU" dirty="0">
                <a:solidFill>
                  <a:srgbClr val="FF0000"/>
                </a:solidFill>
              </a:rPr>
              <a:t>then</a:t>
            </a:r>
            <a:r>
              <a:rPr lang="en-AU" dirty="0"/>
              <a:t> you will get wet”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r>
              <a:rPr lang="en-AU" dirty="0"/>
              <a:t>The statement following the “</a:t>
            </a:r>
            <a:r>
              <a:rPr lang="en-AU" dirty="0">
                <a:solidFill>
                  <a:srgbClr val="FF0000"/>
                </a:solidFill>
              </a:rPr>
              <a:t>if</a:t>
            </a:r>
            <a:r>
              <a:rPr lang="en-AU" dirty="0"/>
              <a:t>” is called the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Antecedent</a:t>
            </a:r>
          </a:p>
          <a:p>
            <a:pPr marL="0" lvl="0" indent="0">
              <a:buNone/>
            </a:pPr>
            <a:r>
              <a:rPr lang="en-AU" dirty="0"/>
              <a:t>The statement following the “</a:t>
            </a:r>
            <a:r>
              <a:rPr lang="en-AU" dirty="0">
                <a:solidFill>
                  <a:srgbClr val="FF0000"/>
                </a:solidFill>
              </a:rPr>
              <a:t>then</a:t>
            </a:r>
            <a:r>
              <a:rPr lang="en-AU" dirty="0"/>
              <a:t>” is called the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Consequent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20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2BE7-27B0-E64E-A13E-4A55EA4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statements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36445-3A29-5726-43F8-E26AA25C96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Don’t confuse </a:t>
            </a:r>
            <a:r>
              <a:rPr lang="en-AU" sz="2400" dirty="0">
                <a:solidFill>
                  <a:schemeClr val="accent2"/>
                </a:solidFill>
              </a:rPr>
              <a:t>conditional statements </a:t>
            </a:r>
            <a:r>
              <a:rPr lang="en-AU" sz="2400" dirty="0"/>
              <a:t>with </a:t>
            </a:r>
            <a:r>
              <a:rPr lang="en-AU" sz="2400" dirty="0">
                <a:solidFill>
                  <a:srgbClr val="FF0000"/>
                </a:solidFill>
              </a:rPr>
              <a:t>arguments.</a:t>
            </a:r>
          </a:p>
          <a:p>
            <a:pPr marL="0" indent="0">
              <a:buNone/>
            </a:pPr>
            <a:endParaRPr lang="en-A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E780A3-ED9F-3C82-8CE6-6084A4BF22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CF091D-643C-B41E-6AFC-F309A7A5D460}"/>
              </a:ext>
            </a:extLst>
          </p:cNvPr>
          <p:cNvSpPr txBox="1">
            <a:spLocks/>
          </p:cNvSpPr>
          <p:nvPr/>
        </p:nvSpPr>
        <p:spPr>
          <a:xfrm>
            <a:off x="824553" y="2688609"/>
            <a:ext cx="5271447" cy="334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If there’s a fire in the building then we should leave immediately.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6D04F-8F02-04D0-128F-E7CA620BA7DC}"/>
              </a:ext>
            </a:extLst>
          </p:cNvPr>
          <p:cNvSpPr txBox="1">
            <a:spLocks/>
          </p:cNvSpPr>
          <p:nvPr/>
        </p:nvSpPr>
        <p:spPr>
          <a:xfrm>
            <a:off x="6109647" y="2688608"/>
            <a:ext cx="5271447" cy="92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There’s a fire in the building, so we should leave immediately.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0ECCDF-01C9-D1C5-AAE6-270088B68322}"/>
              </a:ext>
            </a:extLst>
          </p:cNvPr>
          <p:cNvSpPr txBox="1">
            <a:spLocks/>
          </p:cNvSpPr>
          <p:nvPr/>
        </p:nvSpPr>
        <p:spPr>
          <a:xfrm>
            <a:off x="6059890" y="3788887"/>
            <a:ext cx="5271447" cy="165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P1. There’s a fire in the building.</a:t>
            </a:r>
          </a:p>
          <a:p>
            <a:pPr marL="0" indent="0">
              <a:buNone/>
            </a:pPr>
            <a:r>
              <a:rPr lang="en-AU" sz="2400" dirty="0"/>
              <a:t>Therefore,</a:t>
            </a:r>
          </a:p>
          <a:p>
            <a:pPr marL="0" indent="0">
              <a:buNone/>
            </a:pPr>
            <a:r>
              <a:rPr lang="en-AU" sz="2400" dirty="0"/>
              <a:t>C. We should leave immediately.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>
              <a:solidFill>
                <a:srgbClr val="FF0000"/>
              </a:solidFill>
            </a:endParaRPr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9C633DB8-66F1-E766-3459-EE24DC6C9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567" y="3659128"/>
            <a:ext cx="1630339" cy="1630339"/>
          </a:xfrm>
          <a:prstGeom prst="rect">
            <a:avLst/>
          </a:prstGeom>
        </p:spPr>
      </p:pic>
      <p:pic>
        <p:nvPicPr>
          <p:cNvPr id="15" name="Graphic 14" descr="Run with solid fill">
            <a:extLst>
              <a:ext uri="{FF2B5EF4-FFF2-40B4-BE49-F238E27FC236}">
                <a16:creationId xmlns:a16="http://schemas.microsoft.com/office/drawing/2014/main" id="{0C082C8E-68F0-1C43-D583-3D29872EA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8496" y="3751595"/>
            <a:ext cx="1480215" cy="1480215"/>
          </a:xfrm>
          <a:prstGeom prst="rect">
            <a:avLst/>
          </a:prstGeom>
        </p:spPr>
      </p:pic>
      <p:pic>
        <p:nvPicPr>
          <p:cNvPr id="19" name="Graphic 18" descr="Surprised face outline with solid fill">
            <a:extLst>
              <a:ext uri="{FF2B5EF4-FFF2-40B4-BE49-F238E27FC236}">
                <a16:creationId xmlns:a16="http://schemas.microsoft.com/office/drawing/2014/main" id="{2276269C-5278-1D47-F465-E14D0ECA8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1791" y="3663169"/>
            <a:ext cx="1643986" cy="1643986"/>
          </a:xfrm>
          <a:prstGeom prst="rect">
            <a:avLst/>
          </a:prstGeom>
        </p:spPr>
      </p:pic>
      <p:pic>
        <p:nvPicPr>
          <p:cNvPr id="23" name="Graphic 22" descr="Comment Fire with solid fill">
            <a:extLst>
              <a:ext uri="{FF2B5EF4-FFF2-40B4-BE49-F238E27FC236}">
                <a16:creationId xmlns:a16="http://schemas.microsoft.com/office/drawing/2014/main" id="{C9A28A4A-934E-DDD3-655F-06F3A2D35F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03314" y="3616655"/>
            <a:ext cx="1873155" cy="187315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2F73EB-D351-7A12-9E60-27E0F6B26C51}"/>
              </a:ext>
            </a:extLst>
          </p:cNvPr>
          <p:cNvSpPr txBox="1">
            <a:spLocks/>
          </p:cNvSpPr>
          <p:nvPr/>
        </p:nvSpPr>
        <p:spPr>
          <a:xfrm>
            <a:off x="860664" y="5366747"/>
            <a:ext cx="4475612" cy="105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chemeClr val="accent2"/>
                </a:solidFill>
              </a:rPr>
              <a:t>Conditional statement</a:t>
            </a:r>
            <a:endParaRPr lang="en-AU" sz="24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9F2C573-9F9A-1383-4321-73B427588597}"/>
              </a:ext>
            </a:extLst>
          </p:cNvPr>
          <p:cNvSpPr txBox="1">
            <a:spLocks/>
          </p:cNvSpPr>
          <p:nvPr/>
        </p:nvSpPr>
        <p:spPr>
          <a:xfrm>
            <a:off x="6145757" y="5366746"/>
            <a:ext cx="4937933" cy="92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2400" dirty="0">
                <a:solidFill>
                  <a:srgbClr val="FF0000"/>
                </a:solidFill>
              </a:rPr>
              <a:t>Argument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2BE7-27B0-E64E-A13E-4A55EA4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statements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36445-3A29-5726-43F8-E26AA25C96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“If A then B” </a:t>
            </a:r>
            <a:r>
              <a:rPr lang="en-AU" sz="2400" dirty="0">
                <a:solidFill>
                  <a:srgbClr val="FF0000"/>
                </a:solidFill>
              </a:rPr>
              <a:t>isn’t the same as </a:t>
            </a:r>
            <a:r>
              <a:rPr lang="en-AU" sz="2400" dirty="0"/>
              <a:t>“if B then A”</a:t>
            </a:r>
          </a:p>
          <a:p>
            <a:pPr marL="0" indent="0">
              <a:buNone/>
            </a:pPr>
            <a:endParaRPr lang="en-AU" sz="2400" dirty="0"/>
          </a:p>
          <a:p>
            <a:pPr lvl="1"/>
            <a:r>
              <a:rPr lang="en-AU" sz="2000" dirty="0"/>
              <a:t>“If it’s raining then it’s cloudy” </a:t>
            </a:r>
            <a:r>
              <a:rPr lang="en-AU" sz="2000" dirty="0">
                <a:solidFill>
                  <a:srgbClr val="FF0000"/>
                </a:solidFill>
              </a:rPr>
              <a:t>(T)</a:t>
            </a:r>
          </a:p>
          <a:p>
            <a:pPr lvl="1"/>
            <a:r>
              <a:rPr lang="en-AU" sz="2000" dirty="0"/>
              <a:t>”If it’s cloudy then it’s raining”</a:t>
            </a:r>
            <a:r>
              <a:rPr lang="en-AU" sz="2000" dirty="0">
                <a:solidFill>
                  <a:srgbClr val="FF0000"/>
                </a:solidFill>
              </a:rPr>
              <a:t> (F)</a:t>
            </a:r>
          </a:p>
          <a:p>
            <a:pPr lvl="1"/>
            <a:endParaRPr lang="en-AU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E780A3-ED9F-3C82-8CE6-6084A4BF22E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233-1AF8-4B69-AEC2-4EEE74F0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we?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C4B47-421A-3F52-BC4D-05C3AA824A63}"/>
              </a:ext>
            </a:extLst>
          </p:cNvPr>
          <p:cNvSpPr txBox="1">
            <a:spLocks/>
          </p:cNvSpPr>
          <p:nvPr/>
        </p:nvSpPr>
        <p:spPr>
          <a:xfrm>
            <a:off x="1296162" y="14859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What is an argument?</a:t>
            </a:r>
          </a:p>
          <a:p>
            <a:pPr lvl="1"/>
            <a:r>
              <a:rPr lang="en-AU" i="1" dirty="0"/>
              <a:t>An argument a set of claims where some of the claims (premises) are used as reasons to support another claim (the conclusion).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What makes an argument </a:t>
            </a:r>
            <a:r>
              <a:rPr lang="en-AU" b="1" i="1" dirty="0">
                <a:solidFill>
                  <a:schemeClr val="accent1">
                    <a:lumMod val="75000"/>
                  </a:schemeClr>
                </a:solidFill>
              </a:rPr>
              <a:t>good/successful?</a:t>
            </a:r>
            <a:endParaRPr lang="en-AU" dirty="0"/>
          </a:p>
          <a:p>
            <a:pPr lvl="1"/>
            <a:r>
              <a:rPr lang="en-AU" b="1" i="1" dirty="0"/>
              <a:t>Support</a:t>
            </a:r>
            <a:r>
              <a:rPr lang="en-AU" i="1" dirty="0"/>
              <a:t>:</a:t>
            </a:r>
            <a:r>
              <a:rPr lang="en-AU" b="1" i="1" dirty="0"/>
              <a:t> </a:t>
            </a:r>
            <a:r>
              <a:rPr lang="en-AU" i="1" dirty="0"/>
              <a:t>If the premises were true, would they provide a good reason to accept the conclusion?</a:t>
            </a:r>
          </a:p>
          <a:p>
            <a:pPr lvl="1"/>
            <a:r>
              <a:rPr lang="en-AU" b="1" i="1" dirty="0"/>
              <a:t>Truth</a:t>
            </a:r>
            <a:r>
              <a:rPr lang="en-AU" i="1" dirty="0"/>
              <a:t>: Are the premises true?</a:t>
            </a:r>
          </a:p>
          <a:p>
            <a:pPr marL="274320" lvl="1" indent="0">
              <a:buFont typeface="Arial" panose="020B0604020202020204" pitchFamily="34" charset="0"/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413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233-1AF8-4B69-AEC2-4EEE74F0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75F6-D36C-47D1-87A8-4383B19D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62" y="14859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>
                <a:solidFill>
                  <a:schemeClr val="accent1">
                    <a:lumMod val="75000"/>
                  </a:schemeClr>
                </a:solidFill>
              </a:rPr>
              <a:t>What is an argument?</a:t>
            </a:r>
          </a:p>
          <a:p>
            <a:pPr lvl="1"/>
            <a:r>
              <a:rPr lang="en-AU" sz="2400" i="1" dirty="0"/>
              <a:t>An argument a set of claims where some of the claims (premises) are used as reasons to support another claim (the conclusion).</a:t>
            </a:r>
          </a:p>
          <a:p>
            <a:pPr marL="0" indent="0">
              <a:buNone/>
            </a:pPr>
            <a:r>
              <a:rPr lang="en-AU" sz="2800" b="1" dirty="0">
                <a:solidFill>
                  <a:schemeClr val="accent1">
                    <a:lumMod val="75000"/>
                  </a:schemeClr>
                </a:solidFill>
              </a:rPr>
              <a:t>What makes an argument </a:t>
            </a:r>
            <a:r>
              <a:rPr lang="en-AU" sz="2800" b="1" i="1" dirty="0">
                <a:solidFill>
                  <a:schemeClr val="accent1">
                    <a:lumMod val="75000"/>
                  </a:schemeClr>
                </a:solidFill>
              </a:rPr>
              <a:t>good/successful?</a:t>
            </a:r>
            <a:endParaRPr lang="en-AU" sz="2800" dirty="0"/>
          </a:p>
          <a:p>
            <a:pPr lvl="1"/>
            <a:r>
              <a:rPr lang="en-AU" b="1" i="1" dirty="0"/>
              <a:t>Support</a:t>
            </a:r>
            <a:r>
              <a:rPr lang="en-AU" sz="2400" i="1" dirty="0"/>
              <a:t>:</a:t>
            </a:r>
            <a:r>
              <a:rPr lang="en-AU" sz="2400" b="1" i="1" dirty="0"/>
              <a:t> </a:t>
            </a:r>
            <a:r>
              <a:rPr lang="en-AU" sz="2400" i="1" dirty="0"/>
              <a:t>If the premises were true, would they provide a good reason to accept the conclusion?</a:t>
            </a:r>
          </a:p>
          <a:p>
            <a:pPr lvl="1"/>
            <a:r>
              <a:rPr lang="en-AU" sz="2400" b="1" i="1" dirty="0">
                <a:solidFill>
                  <a:schemeClr val="bg1">
                    <a:lumMod val="85000"/>
                  </a:schemeClr>
                </a:solidFill>
              </a:rPr>
              <a:t>Truth</a:t>
            </a:r>
            <a:r>
              <a:rPr lang="en-AU" sz="2400" i="1" dirty="0">
                <a:solidFill>
                  <a:schemeClr val="bg1">
                    <a:lumMod val="85000"/>
                  </a:schemeClr>
                </a:solidFill>
              </a:rPr>
              <a:t>: Are the premises true?</a:t>
            </a:r>
          </a:p>
          <a:p>
            <a:pPr marL="274320" lvl="1" indent="0">
              <a:buNone/>
            </a:pPr>
            <a:endParaRPr lang="en-AU" sz="2400" i="1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6A7F36A-827E-463D-9E2C-EAE3402B5FBF}"/>
              </a:ext>
            </a:extLst>
          </p:cNvPr>
          <p:cNvSpPr/>
          <p:nvPr/>
        </p:nvSpPr>
        <p:spPr>
          <a:xfrm>
            <a:off x="1477264" y="4704348"/>
            <a:ext cx="4364736" cy="1961146"/>
          </a:xfrm>
          <a:prstGeom prst="borderCallout1">
            <a:avLst>
              <a:gd name="adj1" fmla="val -20"/>
              <a:gd name="adj2" fmla="val 99815"/>
              <a:gd name="adj3" fmla="val 25"/>
              <a:gd name="adj4" fmla="val 10017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/>
                </a:solidFill>
                <a:latin typeface="Avenir Book" panose="02000503020000020003" pitchFamily="2" charset="0"/>
              </a:rPr>
              <a:t>Deductive support (validity)</a:t>
            </a:r>
          </a:p>
          <a:p>
            <a:pPr algn="ctr"/>
            <a:r>
              <a:rPr lang="en-AU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AU" sz="2000" dirty="0">
                <a:solidFill>
                  <a:schemeClr val="tx1"/>
                </a:solidFill>
                <a:latin typeface="Avenir Book" panose="02000503020000020003" pitchFamily="2" charset="0"/>
              </a:rPr>
              <a:t>If the premises were true the conclusion </a:t>
            </a:r>
            <a:r>
              <a:rPr lang="en-AU" sz="2000" b="1" dirty="0">
                <a:solidFill>
                  <a:srgbClr val="FF0000"/>
                </a:solidFill>
                <a:latin typeface="Avenir Book" panose="02000503020000020003" pitchFamily="2" charset="0"/>
              </a:rPr>
              <a:t>must</a:t>
            </a:r>
            <a:r>
              <a:rPr lang="en-AU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AU" sz="2000" dirty="0">
                <a:solidFill>
                  <a:schemeClr val="tx1"/>
                </a:solidFill>
                <a:latin typeface="Avenir Book" panose="02000503020000020003" pitchFamily="2" charset="0"/>
              </a:rPr>
              <a:t>be true.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C8513CE-0DE7-4079-BA32-8F55312FE496}"/>
              </a:ext>
            </a:extLst>
          </p:cNvPr>
          <p:cNvSpPr/>
          <p:nvPr/>
        </p:nvSpPr>
        <p:spPr>
          <a:xfrm>
            <a:off x="6108192" y="4704347"/>
            <a:ext cx="4364736" cy="1961147"/>
          </a:xfrm>
          <a:prstGeom prst="borderCallout1">
            <a:avLst>
              <a:gd name="adj1" fmla="val 154"/>
              <a:gd name="adj2" fmla="val 40"/>
              <a:gd name="adj3" fmla="val 152"/>
              <a:gd name="adj4" fmla="val 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tx1"/>
                </a:solidFill>
                <a:latin typeface="Avenir Book" panose="02000503020000020003" pitchFamily="2" charset="0"/>
              </a:rPr>
              <a:t>Inductive support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  <a:latin typeface="Avenir Book" panose="02000503020000020003" pitchFamily="2" charset="0"/>
              </a:rPr>
              <a:t>If the premises were true the conclusion would be </a:t>
            </a:r>
            <a:r>
              <a:rPr lang="en-AU" sz="2000" b="1" dirty="0">
                <a:solidFill>
                  <a:srgbClr val="FF0000"/>
                </a:solidFill>
                <a:latin typeface="Avenir Book" panose="02000503020000020003" pitchFamily="2" charset="0"/>
              </a:rPr>
              <a:t>very likely </a:t>
            </a:r>
            <a:r>
              <a:rPr lang="en-AU" sz="2000" dirty="0">
                <a:solidFill>
                  <a:schemeClr val="tx1"/>
                </a:solidFill>
                <a:latin typeface="Avenir Book" panose="02000503020000020003" pitchFamily="2" charset="0"/>
              </a:rPr>
              <a:t>to be true.</a:t>
            </a:r>
          </a:p>
        </p:txBody>
      </p:sp>
    </p:spTree>
    <p:extLst>
      <p:ext uri="{BB962C8B-B14F-4D97-AF65-F5344CB8AC3E}">
        <p14:creationId xmlns:p14="http://schemas.microsoft.com/office/powerpoint/2010/main" val="16331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A2C6-911F-4343-97AA-BAD2072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Recap</a:t>
            </a:r>
            <a:r>
              <a:rPr lang="en-AU" dirty="0"/>
              <a:t>: Validity (deductive support)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6FB3-C864-4885-AB65-7F7B8E77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9869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An argument is deductively valid if and only if:</a:t>
            </a:r>
          </a:p>
          <a:p>
            <a:pPr marL="0" indent="0">
              <a:buNone/>
            </a:pPr>
            <a:endParaRPr lang="en-AU" sz="2400" dirty="0"/>
          </a:p>
          <a:p>
            <a:pPr marL="274320" lvl="1" indent="0">
              <a:buNone/>
            </a:pPr>
            <a:r>
              <a:rPr lang="en-AU" sz="2200" b="1" dirty="0"/>
              <a:t>If the premises were true, then the conclusion would </a:t>
            </a:r>
            <a:r>
              <a:rPr lang="en-AU" sz="2200" b="1" i="1" dirty="0">
                <a:solidFill>
                  <a:srgbClr val="FF0000"/>
                </a:solidFill>
              </a:rPr>
              <a:t>have</a:t>
            </a:r>
            <a:r>
              <a:rPr lang="en-AU" sz="2200" b="1" dirty="0"/>
              <a:t> to be true. </a:t>
            </a:r>
          </a:p>
          <a:p>
            <a:pPr marL="274320" lvl="1" indent="0">
              <a:buNone/>
            </a:pPr>
            <a:endParaRPr lang="en-AU" sz="2200" b="1" dirty="0"/>
          </a:p>
          <a:p>
            <a:pPr marL="0" indent="0">
              <a:buNone/>
            </a:pPr>
            <a:r>
              <a:rPr lang="en-AU" sz="2400" dirty="0"/>
              <a:t>Another way to put it:</a:t>
            </a:r>
          </a:p>
          <a:p>
            <a:pPr marL="0" indent="0">
              <a:buNone/>
            </a:pPr>
            <a:endParaRPr lang="en-AU" sz="2400" dirty="0"/>
          </a:p>
          <a:p>
            <a:pPr marL="274320" lvl="1" indent="0">
              <a:buNone/>
            </a:pPr>
            <a:r>
              <a:rPr lang="en-AU" sz="2200" b="1" dirty="0"/>
              <a:t>It is </a:t>
            </a:r>
            <a:r>
              <a:rPr lang="en-AU" sz="2200" b="1" i="1" dirty="0">
                <a:solidFill>
                  <a:srgbClr val="FF0000"/>
                </a:solidFill>
              </a:rPr>
              <a:t>impossible</a:t>
            </a:r>
            <a:r>
              <a:rPr lang="en-AU" sz="2200" b="1" dirty="0"/>
              <a:t> for the conclusion to be false if the premises were true.</a:t>
            </a:r>
          </a:p>
          <a:p>
            <a:pPr marL="274320" lvl="1" indent="0">
              <a:buNone/>
            </a:pPr>
            <a:endParaRPr lang="en-AU" sz="2200" b="1" dirty="0"/>
          </a:p>
        </p:txBody>
      </p:sp>
    </p:spTree>
    <p:extLst>
      <p:ext uri="{BB962C8B-B14F-4D97-AF65-F5344CB8AC3E}">
        <p14:creationId xmlns:p14="http://schemas.microsoft.com/office/powerpoint/2010/main" val="17405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AC8-EBE5-3849-888F-341FFE83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Recap</a:t>
            </a:r>
            <a:r>
              <a:rPr lang="en-AU" dirty="0"/>
              <a:t>: Validity (deductive support)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5DFE-44C0-6941-8DB6-5D7CEB48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8683"/>
          </a:xfrm>
        </p:spPr>
        <p:txBody>
          <a:bodyPr>
            <a:normAutofit/>
          </a:bodyPr>
          <a:lstStyle/>
          <a:p>
            <a:endParaRPr lang="en-AU" dirty="0"/>
          </a:p>
          <a:p>
            <a:pPr marL="457200" lvl="1" indent="0">
              <a:buNone/>
            </a:pPr>
            <a:endParaRPr lang="en-AU" b="1" dirty="0"/>
          </a:p>
          <a:p>
            <a:pPr marL="457200" lvl="1" indent="0">
              <a:buNone/>
            </a:pPr>
            <a:r>
              <a:rPr lang="en-AU" b="1" dirty="0"/>
              <a:t>Key points:</a:t>
            </a:r>
          </a:p>
          <a:p>
            <a:pPr lvl="1"/>
            <a:r>
              <a:rPr lang="en-AU" dirty="0"/>
              <a:t>Validity is about the </a:t>
            </a:r>
            <a:r>
              <a:rPr lang="en-AU" dirty="0">
                <a:solidFill>
                  <a:srgbClr val="FF0000"/>
                </a:solidFill>
              </a:rPr>
              <a:t>connection</a:t>
            </a:r>
            <a:r>
              <a:rPr lang="en-AU" dirty="0"/>
              <a:t> between the premises and the conclusion.</a:t>
            </a:r>
          </a:p>
          <a:p>
            <a:pPr lvl="1"/>
            <a:r>
              <a:rPr lang="en-AU" dirty="0"/>
              <a:t>It is </a:t>
            </a:r>
            <a:r>
              <a:rPr lang="en-AU" dirty="0">
                <a:solidFill>
                  <a:srgbClr val="FF0000"/>
                </a:solidFill>
              </a:rPr>
              <a:t>not </a:t>
            </a:r>
            <a:r>
              <a:rPr lang="en-AU" dirty="0"/>
              <a:t>about the </a:t>
            </a:r>
            <a:r>
              <a:rPr lang="en-AU" dirty="0">
                <a:solidFill>
                  <a:srgbClr val="FF0000"/>
                </a:solidFill>
              </a:rPr>
              <a:t>actual truth</a:t>
            </a:r>
            <a:r>
              <a:rPr lang="en-AU" dirty="0"/>
              <a:t> of the premises (or the conclusion).</a:t>
            </a:r>
          </a:p>
          <a:p>
            <a:pPr lvl="1"/>
            <a:r>
              <a:rPr lang="en-AU" dirty="0"/>
              <a:t>So it’s possible for a </a:t>
            </a:r>
            <a:r>
              <a:rPr lang="en-AU" dirty="0">
                <a:solidFill>
                  <a:srgbClr val="FF0000"/>
                </a:solidFill>
              </a:rPr>
              <a:t>valid</a:t>
            </a:r>
            <a:r>
              <a:rPr lang="en-AU" dirty="0"/>
              <a:t> argument to have </a:t>
            </a:r>
            <a:r>
              <a:rPr lang="en-AU" dirty="0">
                <a:solidFill>
                  <a:srgbClr val="FF0000"/>
                </a:solidFill>
              </a:rPr>
              <a:t>false premises </a:t>
            </a:r>
            <a:r>
              <a:rPr lang="en-AU" dirty="0"/>
              <a:t>(or conclusion).</a:t>
            </a:r>
          </a:p>
          <a:p>
            <a:pPr lvl="1"/>
            <a:r>
              <a:rPr lang="en-AU" dirty="0"/>
              <a:t>And it’s possible for an </a:t>
            </a:r>
            <a:r>
              <a:rPr lang="en-AU" dirty="0">
                <a:solidFill>
                  <a:srgbClr val="FF0000"/>
                </a:solidFill>
              </a:rPr>
              <a:t>invalid</a:t>
            </a:r>
            <a:r>
              <a:rPr lang="en-AU" dirty="0"/>
              <a:t> argument to have </a:t>
            </a:r>
            <a:r>
              <a:rPr lang="en-AU" dirty="0">
                <a:solidFill>
                  <a:srgbClr val="FF0000"/>
                </a:solidFill>
              </a:rPr>
              <a:t>true premises</a:t>
            </a:r>
            <a:r>
              <a:rPr lang="en-AU" dirty="0"/>
              <a:t> (and conclusion).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1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49E8-642D-430F-A9E1-E643734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Deductive soundness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942C-75EA-4B57-85C9-ACA0517F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3153"/>
            <a:ext cx="10515600" cy="2913810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/>
              <a:t>Soundness = validity (deductive support) + true premises.</a:t>
            </a:r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sz="2400" dirty="0"/>
              <a:t>A sound argument is (by definition) </a:t>
            </a:r>
            <a:r>
              <a:rPr lang="en-AU" sz="2400" b="1" dirty="0"/>
              <a:t>valid</a:t>
            </a:r>
            <a:r>
              <a:rPr lang="en-AU" sz="2400" dirty="0"/>
              <a:t>, so…</a:t>
            </a:r>
          </a:p>
          <a:p>
            <a:r>
              <a:rPr lang="en-AU" sz="2400" b="1" dirty="0"/>
              <a:t>If</a:t>
            </a:r>
            <a:r>
              <a:rPr lang="en-AU" sz="2400" dirty="0"/>
              <a:t> the premises are (or were) true, </a:t>
            </a:r>
            <a:r>
              <a:rPr lang="en-AU" sz="2400" b="1" dirty="0"/>
              <a:t>then</a:t>
            </a:r>
            <a:r>
              <a:rPr lang="en-AU" sz="2400" dirty="0"/>
              <a:t> the conclusion </a:t>
            </a:r>
            <a:r>
              <a:rPr lang="en-AU" sz="2400" b="1" dirty="0"/>
              <a:t>must</a:t>
            </a:r>
            <a:r>
              <a:rPr lang="en-AU" sz="2400" dirty="0"/>
              <a:t> be true.</a:t>
            </a:r>
          </a:p>
          <a:p>
            <a:pPr marL="0" indent="0">
              <a:buNone/>
            </a:pPr>
            <a:r>
              <a:rPr lang="en-AU" sz="2400" dirty="0"/>
              <a:t>But a sound argument also (by definition) has </a:t>
            </a:r>
            <a:r>
              <a:rPr lang="en-AU" sz="2400" b="1" dirty="0"/>
              <a:t>true premises</a:t>
            </a:r>
            <a:r>
              <a:rPr lang="en-AU" sz="2400" dirty="0"/>
              <a:t>, so…</a:t>
            </a:r>
          </a:p>
          <a:p>
            <a:r>
              <a:rPr lang="en-AU" sz="2400" dirty="0"/>
              <a:t>The </a:t>
            </a:r>
            <a:r>
              <a:rPr lang="en-AU" sz="2400" b="1" dirty="0"/>
              <a:t>conclusion must </a:t>
            </a:r>
            <a:r>
              <a:rPr lang="en-AU" sz="2400" dirty="0"/>
              <a:t>be true!</a:t>
            </a:r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D3E64B-6663-F20F-D0AB-33137902D830}"/>
              </a:ext>
            </a:extLst>
          </p:cNvPr>
          <p:cNvSpPr txBox="1">
            <a:spLocks/>
          </p:cNvSpPr>
          <p:nvPr/>
        </p:nvSpPr>
        <p:spPr>
          <a:xfrm>
            <a:off x="838200" y="1899304"/>
            <a:ext cx="10515600" cy="843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/>
              <a:t>A sound argument is a </a:t>
            </a:r>
            <a:r>
              <a:rPr lang="en-AU" dirty="0">
                <a:solidFill>
                  <a:srgbClr val="FF0000"/>
                </a:solidFill>
              </a:rPr>
              <a:t>valid</a:t>
            </a:r>
            <a:r>
              <a:rPr lang="en-AU" dirty="0"/>
              <a:t> argument with </a:t>
            </a:r>
            <a:r>
              <a:rPr lang="en-AU" dirty="0">
                <a:solidFill>
                  <a:srgbClr val="FF0000"/>
                </a:solidFill>
              </a:rPr>
              <a:t>true premises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78E4-C6A1-3D45-BFC9-DFA20A22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Generalised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35E9-80FB-6540-9009-A83BA3F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777" y="1978025"/>
            <a:ext cx="4730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Paragraph form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Needless to say, if it’s raining – you will get wet. And it’s raining outside right now, so you’re </a:t>
            </a:r>
            <a:r>
              <a:rPr lang="en-AU" sz="2400" dirty="0" err="1"/>
              <a:t>gonna</a:t>
            </a:r>
            <a:r>
              <a:rPr lang="en-AU" sz="2400" dirty="0"/>
              <a:t> get wet!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79733-2BDD-694C-A170-FA2B6A7CAF5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solidFill>
                  <a:srgbClr val="FF0000"/>
                </a:solidFill>
              </a:rPr>
              <a:t>Standard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/>
              <a:t>P1. </a:t>
            </a:r>
            <a:r>
              <a:rPr lang="en-AU" sz="2400" dirty="0"/>
              <a:t>If it is raining, then you will get wet.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/>
              <a:t>P2. </a:t>
            </a:r>
            <a:r>
              <a:rPr lang="en-AU" sz="2400" dirty="0"/>
              <a:t>It is raining.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dirty="0"/>
              <a:t>Therefore,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/>
              <a:t>C. </a:t>
            </a:r>
            <a:r>
              <a:rPr lang="en-AU" sz="2400" dirty="0"/>
              <a:t>You will get wet.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579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2083</Words>
  <Application>Microsoft Macintosh PowerPoint</Application>
  <PresentationFormat>Widescreen</PresentationFormat>
  <Paragraphs>417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Avenir Book</vt:lpstr>
      <vt:lpstr>Calibri</vt:lpstr>
      <vt:lpstr>Century Gothic</vt:lpstr>
      <vt:lpstr>Office Theme</vt:lpstr>
      <vt:lpstr>Critical Thinking S1 2023</vt:lpstr>
      <vt:lpstr>Lecture 3.1</vt:lpstr>
      <vt:lpstr>Review quiz! </vt:lpstr>
      <vt:lpstr>Where are we?</vt:lpstr>
      <vt:lpstr>Where are we?</vt:lpstr>
      <vt:lpstr>Recap: Validity (deductive support)</vt:lpstr>
      <vt:lpstr>Recap: Validity (deductive support)</vt:lpstr>
      <vt:lpstr>Deductive soundness</vt:lpstr>
      <vt:lpstr>Generalised form</vt:lpstr>
      <vt:lpstr>Generalised form – extracting the structure</vt:lpstr>
      <vt:lpstr>PowerPoint Presentation</vt:lpstr>
      <vt:lpstr>Logical operators</vt:lpstr>
      <vt:lpstr>Why bother with generalized form?</vt:lpstr>
      <vt:lpstr>Two cases of generalized form</vt:lpstr>
      <vt:lpstr>Generalised form</vt:lpstr>
      <vt:lpstr>Generalised form</vt:lpstr>
      <vt:lpstr>Generalised form</vt:lpstr>
      <vt:lpstr>Generalised form</vt:lpstr>
      <vt:lpstr>Lecture 3.2</vt:lpstr>
      <vt:lpstr>Testing for validity: Four methods </vt:lpstr>
      <vt:lpstr>PowerPoint Presentation</vt:lpstr>
      <vt:lpstr>PowerPoint Presentation</vt:lpstr>
      <vt:lpstr>Testing for validity – Euler diagrams</vt:lpstr>
      <vt:lpstr>Modus ponens</vt:lpstr>
      <vt:lpstr>PowerPoint Presentation</vt:lpstr>
      <vt:lpstr>Modus tollens</vt:lpstr>
      <vt:lpstr>PowerPoint Presentation</vt:lpstr>
      <vt:lpstr>Summary</vt:lpstr>
      <vt:lpstr>Hypothetical syllogism</vt:lpstr>
      <vt:lpstr>Disjunctive syllogism</vt:lpstr>
      <vt:lpstr>PowerPoint Presentation</vt:lpstr>
      <vt:lpstr>Two invalid forms</vt:lpstr>
      <vt:lpstr>Lecture 2.3</vt:lpstr>
      <vt:lpstr>Conditional statements </vt:lpstr>
      <vt:lpstr>Conditional statements</vt:lpstr>
      <vt:lpstr>Conditional statements</vt:lpstr>
      <vt:lpstr>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Iwan Williams</dc:creator>
  <cp:lastModifiedBy>Iwan Williams</cp:lastModifiedBy>
  <cp:revision>59</cp:revision>
  <dcterms:created xsi:type="dcterms:W3CDTF">2022-02-24T05:30:00Z</dcterms:created>
  <dcterms:modified xsi:type="dcterms:W3CDTF">2023-03-08T02:14:37Z</dcterms:modified>
</cp:coreProperties>
</file>