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18" r:id="rId1"/>
  </p:sldMasterIdLst>
  <p:notesMasterIdLst>
    <p:notesMasterId r:id="rId34"/>
  </p:notesMasterIdLst>
  <p:sldIdLst>
    <p:sldId id="256" r:id="rId2"/>
    <p:sldId id="907" r:id="rId3"/>
    <p:sldId id="826" r:id="rId4"/>
    <p:sldId id="333" r:id="rId5"/>
    <p:sldId id="257" r:id="rId6"/>
    <p:sldId id="828" r:id="rId7"/>
    <p:sldId id="829" r:id="rId8"/>
    <p:sldId id="855" r:id="rId9"/>
    <p:sldId id="830" r:id="rId10"/>
    <p:sldId id="841" r:id="rId11"/>
    <p:sldId id="811" r:id="rId12"/>
    <p:sldId id="856" r:id="rId13"/>
    <p:sldId id="835" r:id="rId14"/>
    <p:sldId id="836" r:id="rId15"/>
    <p:sldId id="837" r:id="rId16"/>
    <p:sldId id="839" r:id="rId17"/>
    <p:sldId id="838" r:id="rId18"/>
    <p:sldId id="857" r:id="rId19"/>
    <p:sldId id="858" r:id="rId20"/>
    <p:sldId id="840" r:id="rId21"/>
    <p:sldId id="842" r:id="rId22"/>
    <p:sldId id="843" r:id="rId23"/>
    <p:sldId id="844" r:id="rId24"/>
    <p:sldId id="859" r:id="rId25"/>
    <p:sldId id="845" r:id="rId26"/>
    <p:sldId id="846" r:id="rId27"/>
    <p:sldId id="848" r:id="rId28"/>
    <p:sldId id="849" r:id="rId29"/>
    <p:sldId id="850" r:id="rId30"/>
    <p:sldId id="851" r:id="rId31"/>
    <p:sldId id="852"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72"/>
    <p:restoredTop sz="89689"/>
  </p:normalViewPr>
  <p:slideViewPr>
    <p:cSldViewPr snapToGrid="0" snapToObjects="1">
      <p:cViewPr varScale="1">
        <p:scale>
          <a:sx n="77" d="100"/>
          <a:sy n="77" d="100"/>
        </p:scale>
        <p:origin x="21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venir Book" panose="02000503020000020003" pitchFamily="2" charset="0"/>
              </a:defRPr>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venir Book" panose="02000503020000020003" pitchFamily="2" charset="0"/>
              </a:defRPr>
            </a:lvl1pPr>
          </a:lstStyle>
          <a:p>
            <a:fld id="{3B11D6EA-55F9-EC41-A4DC-ED3DF2D544FE}" type="datetimeFigureOut">
              <a:rPr lang="en-AU" smtClean="0"/>
              <a:pPr/>
              <a:t>22/3/2023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AU"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venir Book" panose="02000503020000020003" pitchFamily="2" charset="0"/>
              </a:defRPr>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venir Book" panose="02000503020000020003" pitchFamily="2" charset="0"/>
              </a:defRPr>
            </a:lvl1pPr>
          </a:lstStyle>
          <a:p>
            <a:fld id="{5CCE83EA-2AFD-3E40-8894-C734ED6AB643}" type="slidenum">
              <a:rPr lang="en-AU" smtClean="0"/>
              <a:pPr/>
              <a:t>‹#›</a:t>
            </a:fld>
            <a:endParaRPr lang="en-AU" dirty="0"/>
          </a:p>
        </p:txBody>
      </p:sp>
    </p:spTree>
    <p:extLst>
      <p:ext uri="{BB962C8B-B14F-4D97-AF65-F5344CB8AC3E}">
        <p14:creationId xmlns:p14="http://schemas.microsoft.com/office/powerpoint/2010/main" val="282255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venir Book" panose="02000503020000020003" pitchFamily="2" charset="0"/>
        <a:ea typeface="+mn-ea"/>
        <a:cs typeface="+mn-cs"/>
      </a:defRPr>
    </a:lvl1pPr>
    <a:lvl2pPr marL="457200" algn="l" defTabSz="914400" rtl="0" eaLnBrk="1" latinLnBrk="0" hangingPunct="1">
      <a:defRPr sz="1200" b="0" i="0" kern="1200">
        <a:solidFill>
          <a:schemeClr val="tx1"/>
        </a:solidFill>
        <a:latin typeface="Avenir Book" panose="02000503020000020003" pitchFamily="2" charset="0"/>
        <a:ea typeface="+mn-ea"/>
        <a:cs typeface="+mn-cs"/>
      </a:defRPr>
    </a:lvl2pPr>
    <a:lvl3pPr marL="914400" algn="l" defTabSz="914400" rtl="0" eaLnBrk="1" latinLnBrk="0" hangingPunct="1">
      <a:defRPr sz="1200" b="0" i="0" kern="1200">
        <a:solidFill>
          <a:schemeClr val="tx1"/>
        </a:solidFill>
        <a:latin typeface="Avenir Book" panose="02000503020000020003" pitchFamily="2" charset="0"/>
        <a:ea typeface="+mn-ea"/>
        <a:cs typeface="+mn-cs"/>
      </a:defRPr>
    </a:lvl3pPr>
    <a:lvl4pPr marL="1371600" algn="l" defTabSz="914400" rtl="0" eaLnBrk="1" latinLnBrk="0" hangingPunct="1">
      <a:defRPr sz="1200" b="0" i="0" kern="1200">
        <a:solidFill>
          <a:schemeClr val="tx1"/>
        </a:solidFill>
        <a:latin typeface="Avenir Book" panose="02000503020000020003" pitchFamily="2" charset="0"/>
        <a:ea typeface="+mn-ea"/>
        <a:cs typeface="+mn-cs"/>
      </a:defRPr>
    </a:lvl4pPr>
    <a:lvl5pPr marL="1828800" algn="l" defTabSz="914400" rtl="0" eaLnBrk="1" latinLnBrk="0" hangingPunct="1">
      <a:defRPr sz="1200" b="0" i="0" kern="1200">
        <a:solidFill>
          <a:schemeClr val="tx1"/>
        </a:solidFill>
        <a:latin typeface="Avenir Book" panose="02000503020000020003"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400"/>
              <a:buNone/>
            </a:pPr>
            <a:r>
              <a:rPr lang="en-AU" dirty="0"/>
              <a:t>Already had some practice at this in your AT1. We’re going</a:t>
            </a:r>
          </a:p>
        </p:txBody>
      </p:sp>
      <p:sp>
        <p:nvSpPr>
          <p:cNvPr id="4" name="Slide Number Placeholder 3"/>
          <p:cNvSpPr>
            <a:spLocks noGrp="1"/>
          </p:cNvSpPr>
          <p:nvPr>
            <p:ph type="sldNum" sz="quarter" idx="5"/>
          </p:nvPr>
        </p:nvSpPr>
        <p:spPr/>
        <p:txBody>
          <a:bodyPr/>
          <a:lstStyle/>
          <a:p>
            <a:fld id="{5CCE83EA-2AFD-3E40-8894-C734ED6AB643}" type="slidenum">
              <a:rPr lang="en-AU" smtClean="0"/>
              <a:t>4</a:t>
            </a:fld>
            <a:endParaRPr lang="en-AU"/>
          </a:p>
        </p:txBody>
      </p:sp>
    </p:spTree>
    <p:extLst>
      <p:ext uri="{BB962C8B-B14F-4D97-AF65-F5344CB8AC3E}">
        <p14:creationId xmlns:p14="http://schemas.microsoft.com/office/powerpoint/2010/main" val="1213784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28</a:t>
            </a:fld>
            <a:endParaRPr lang="en-AU" dirty="0"/>
          </a:p>
        </p:txBody>
      </p:sp>
    </p:spTree>
    <p:extLst>
      <p:ext uri="{BB962C8B-B14F-4D97-AF65-F5344CB8AC3E}">
        <p14:creationId xmlns:p14="http://schemas.microsoft.com/office/powerpoint/2010/main" val="277265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31</a:t>
            </a:fld>
            <a:endParaRPr lang="en-AU" dirty="0"/>
          </a:p>
        </p:txBody>
      </p:sp>
    </p:spTree>
    <p:extLst>
      <p:ext uri="{BB962C8B-B14F-4D97-AF65-F5344CB8AC3E}">
        <p14:creationId xmlns:p14="http://schemas.microsoft.com/office/powerpoint/2010/main" val="1253219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32</a:t>
            </a:fld>
            <a:endParaRPr lang="en-AU" dirty="0"/>
          </a:p>
        </p:txBody>
      </p:sp>
    </p:spTree>
    <p:extLst>
      <p:ext uri="{BB962C8B-B14F-4D97-AF65-F5344CB8AC3E}">
        <p14:creationId xmlns:p14="http://schemas.microsoft.com/office/powerpoint/2010/main" val="106018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an oversimplification. A couple of caveats:</a:t>
            </a:r>
          </a:p>
          <a:p>
            <a:pPr marL="171450" indent="-171450">
              <a:buFontTx/>
              <a:buChar char="-"/>
            </a:pPr>
            <a:r>
              <a:rPr lang="en-AU" dirty="0"/>
              <a:t>Meaningless sentences might be neither true or false.</a:t>
            </a:r>
          </a:p>
          <a:p>
            <a:pPr marL="171450" indent="-171450">
              <a:buFontTx/>
              <a:buChar char="-"/>
            </a:pPr>
            <a:r>
              <a:rPr lang="en-AU" dirty="0"/>
              <a:t>And some sentences can be interpreted in multiple ways.</a:t>
            </a:r>
          </a:p>
          <a:p>
            <a:pPr marL="171450" indent="-171450">
              <a:buFontTx/>
              <a:buChar char="-"/>
            </a:pPr>
            <a:r>
              <a:rPr lang="en-AU" dirty="0"/>
              <a:t>But if a sentence is meaningful, and we can we fix on an interpretation, then it’s either true or false.</a:t>
            </a:r>
          </a:p>
          <a:p>
            <a:pPr marL="171450" indent="-171450">
              <a:buFontTx/>
              <a:buChar char="-"/>
            </a:pPr>
            <a:r>
              <a:rPr lang="en-AU" dirty="0"/>
              <a:t>Some other tricky cases (some things are indeterminate) and some philosophers reject this view, but let’s roll with it for now</a:t>
            </a:r>
          </a:p>
        </p:txBody>
      </p:sp>
      <p:sp>
        <p:nvSpPr>
          <p:cNvPr id="4" name="Slide Number Placeholder 3"/>
          <p:cNvSpPr>
            <a:spLocks noGrp="1"/>
          </p:cNvSpPr>
          <p:nvPr>
            <p:ph type="sldNum" sz="quarter" idx="5"/>
          </p:nvPr>
        </p:nvSpPr>
        <p:spPr/>
        <p:txBody>
          <a:bodyPr/>
          <a:lstStyle/>
          <a:p>
            <a:fld id="{5CCE83EA-2AFD-3E40-8894-C734ED6AB643}" type="slidenum">
              <a:rPr lang="en-AU" smtClean="0"/>
              <a:pPr/>
              <a:t>5</a:t>
            </a:fld>
            <a:endParaRPr lang="en-AU" dirty="0"/>
          </a:p>
        </p:txBody>
      </p:sp>
    </p:spTree>
    <p:extLst>
      <p:ext uri="{BB962C8B-B14F-4D97-AF65-F5344CB8AC3E}">
        <p14:creationId xmlns:p14="http://schemas.microsoft.com/office/powerpoint/2010/main" val="3314192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7</a:t>
            </a:fld>
            <a:endParaRPr lang="en-AU" dirty="0"/>
          </a:p>
        </p:txBody>
      </p:sp>
    </p:spTree>
    <p:extLst>
      <p:ext uri="{BB962C8B-B14F-4D97-AF65-F5344CB8AC3E}">
        <p14:creationId xmlns:p14="http://schemas.microsoft.com/office/powerpoint/2010/main" val="690777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This is not just guessing, because my degree of belief is determined by the strength of the evidence</a:t>
            </a:r>
          </a:p>
          <a:p>
            <a:pPr marL="171450" indent="-171450">
              <a:buFontTx/>
              <a:buChar char="-"/>
            </a:pPr>
            <a:r>
              <a:rPr lang="en-AU" dirty="0"/>
              <a:t>That means, my degree of belief should by sensitive to any new evidence</a:t>
            </a:r>
          </a:p>
        </p:txBody>
      </p:sp>
      <p:sp>
        <p:nvSpPr>
          <p:cNvPr id="4" name="Slide Number Placeholder 3"/>
          <p:cNvSpPr>
            <a:spLocks noGrp="1"/>
          </p:cNvSpPr>
          <p:nvPr>
            <p:ph type="sldNum" sz="quarter" idx="5"/>
          </p:nvPr>
        </p:nvSpPr>
        <p:spPr/>
        <p:txBody>
          <a:bodyPr/>
          <a:lstStyle/>
          <a:p>
            <a:fld id="{5CCE83EA-2AFD-3E40-8894-C734ED6AB643}" type="slidenum">
              <a:rPr lang="en-AU" smtClean="0"/>
              <a:pPr/>
              <a:t>8</a:t>
            </a:fld>
            <a:endParaRPr lang="en-AU" dirty="0"/>
          </a:p>
        </p:txBody>
      </p:sp>
    </p:spTree>
    <p:extLst>
      <p:ext uri="{BB962C8B-B14F-4D97-AF65-F5344CB8AC3E}">
        <p14:creationId xmlns:p14="http://schemas.microsoft.com/office/powerpoint/2010/main" val="4172118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I’m still not certain – typo/glitch in the website, imperfect statistics etc.</a:t>
            </a:r>
          </a:p>
          <a:p>
            <a:endParaRPr lang="en-AU" dirty="0"/>
          </a:p>
          <a:p>
            <a:endParaRPr lang="en-AU" dirty="0"/>
          </a:p>
          <a:p>
            <a:r>
              <a:rPr lang="en-AU" dirty="0"/>
              <a:t>Take homes: </a:t>
            </a:r>
          </a:p>
          <a:p>
            <a:r>
              <a:rPr lang="en-AU" dirty="0"/>
              <a:t>- We should revise our beliefs as we encounter new evidence</a:t>
            </a:r>
          </a:p>
          <a:p>
            <a:r>
              <a:rPr lang="en-AU" dirty="0"/>
              <a:t>- Our confidence in whether a statement is true or false should be proportional to the strength of our evidence</a:t>
            </a:r>
          </a:p>
        </p:txBody>
      </p:sp>
      <p:sp>
        <p:nvSpPr>
          <p:cNvPr id="4" name="Slide Number Placeholder 3"/>
          <p:cNvSpPr>
            <a:spLocks noGrp="1"/>
          </p:cNvSpPr>
          <p:nvPr>
            <p:ph type="sldNum" sz="quarter" idx="5"/>
          </p:nvPr>
        </p:nvSpPr>
        <p:spPr/>
        <p:txBody>
          <a:bodyPr/>
          <a:lstStyle/>
          <a:p>
            <a:fld id="{5CCE83EA-2AFD-3E40-8894-C734ED6AB643}" type="slidenum">
              <a:rPr lang="en-AU" smtClean="0"/>
              <a:pPr/>
              <a:t>9</a:t>
            </a:fld>
            <a:endParaRPr lang="en-AU" dirty="0"/>
          </a:p>
        </p:txBody>
      </p:sp>
    </p:spTree>
    <p:extLst>
      <p:ext uri="{BB962C8B-B14F-4D97-AF65-F5344CB8AC3E}">
        <p14:creationId xmlns:p14="http://schemas.microsoft.com/office/powerpoint/2010/main" val="1428078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Some people assume that appeals to authority are always bad.</a:t>
            </a:r>
          </a:p>
          <a:p>
            <a:pPr marL="171450" indent="-171450">
              <a:buFontTx/>
              <a:buChar char="-"/>
            </a:pPr>
            <a:r>
              <a:rPr lang="en-AU" dirty="0"/>
              <a:t>We are often admonished to “think independently” (wake up sheeple).</a:t>
            </a:r>
          </a:p>
          <a:p>
            <a:pPr marL="171450" indent="-171450">
              <a:buFontTx/>
              <a:buChar char="-"/>
            </a:pPr>
            <a:r>
              <a:rPr lang="en-AU" dirty="0"/>
              <a:t>If this means carefully evaluating people’s arguments and assessing the reliability of sources, then absolutely!</a:t>
            </a:r>
          </a:p>
          <a:p>
            <a:pPr marL="171450" indent="-171450">
              <a:buFontTx/>
              <a:buChar char="-"/>
            </a:pPr>
            <a:r>
              <a:rPr lang="en-AU" dirty="0"/>
              <a:t>But if this means never relying on the expertise or testimony of others then this is IMPOSSIBLE and more importantly UNNECESSARY.</a:t>
            </a:r>
          </a:p>
        </p:txBody>
      </p:sp>
      <p:sp>
        <p:nvSpPr>
          <p:cNvPr id="4" name="Slide Number Placeholder 3"/>
          <p:cNvSpPr>
            <a:spLocks noGrp="1"/>
          </p:cNvSpPr>
          <p:nvPr>
            <p:ph type="sldNum" sz="quarter" idx="5"/>
          </p:nvPr>
        </p:nvSpPr>
        <p:spPr/>
        <p:txBody>
          <a:bodyPr/>
          <a:lstStyle/>
          <a:p>
            <a:fld id="{D1E972F1-4546-4C70-BCB5-C53594BED63F}" type="slidenum">
              <a:rPr lang="en-AU" smtClean="0"/>
              <a:t>11</a:t>
            </a:fld>
            <a:endParaRPr lang="en-AU"/>
          </a:p>
        </p:txBody>
      </p:sp>
    </p:spTree>
    <p:extLst>
      <p:ext uri="{BB962C8B-B14F-4D97-AF65-F5344CB8AC3E}">
        <p14:creationId xmlns:p14="http://schemas.microsoft.com/office/powerpoint/2010/main" val="8884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1E972F1-4546-4C70-BCB5-C53594BED63F}" type="slidenum">
              <a:rPr lang="en-AU" smtClean="0"/>
              <a:t>12</a:t>
            </a:fld>
            <a:endParaRPr lang="en-AU"/>
          </a:p>
        </p:txBody>
      </p:sp>
    </p:spTree>
    <p:extLst>
      <p:ext uri="{BB962C8B-B14F-4D97-AF65-F5344CB8AC3E}">
        <p14:creationId xmlns:p14="http://schemas.microsoft.com/office/powerpoint/2010/main" val="537156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 EPA found that Volkswagen had intentionally programmed the engines in certain cars to activate their emissions controls only during laboratory emissions testing, which caused the vehicles' NOx output to meet US standards during regulatory testing. However, the vehicles emitted up to 40 times more NOx in real-world driving</a:t>
            </a:r>
          </a:p>
        </p:txBody>
      </p:sp>
      <p:sp>
        <p:nvSpPr>
          <p:cNvPr id="4" name="Slide Number Placeholder 3"/>
          <p:cNvSpPr>
            <a:spLocks noGrp="1"/>
          </p:cNvSpPr>
          <p:nvPr>
            <p:ph type="sldNum" sz="quarter" idx="5"/>
          </p:nvPr>
        </p:nvSpPr>
        <p:spPr/>
        <p:txBody>
          <a:bodyPr/>
          <a:lstStyle/>
          <a:p>
            <a:fld id="{5CCE83EA-2AFD-3E40-8894-C734ED6AB643}" type="slidenum">
              <a:rPr lang="en-AU" smtClean="0"/>
              <a:pPr/>
              <a:t>16</a:t>
            </a:fld>
            <a:endParaRPr lang="en-AU" dirty="0"/>
          </a:p>
        </p:txBody>
      </p:sp>
    </p:spTree>
    <p:extLst>
      <p:ext uri="{BB962C8B-B14F-4D97-AF65-F5344CB8AC3E}">
        <p14:creationId xmlns:p14="http://schemas.microsoft.com/office/powerpoint/2010/main" val="2446246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1E972F1-4546-4C70-BCB5-C53594BED63F}" type="slidenum">
              <a:rPr lang="en-AU" smtClean="0"/>
              <a:t>19</a:t>
            </a:fld>
            <a:endParaRPr lang="en-AU"/>
          </a:p>
        </p:txBody>
      </p:sp>
    </p:spTree>
    <p:extLst>
      <p:ext uri="{BB962C8B-B14F-4D97-AF65-F5344CB8AC3E}">
        <p14:creationId xmlns:p14="http://schemas.microsoft.com/office/powerpoint/2010/main" val="368522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7F60-D58D-D84A-80BD-68D721E1662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B1345C3E-06C8-1047-9EA1-C018F92468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C9AB995D-432B-C149-8CA7-87E8975AE60C}"/>
              </a:ext>
            </a:extLst>
          </p:cNvPr>
          <p:cNvSpPr>
            <a:spLocks noGrp="1"/>
          </p:cNvSpPr>
          <p:nvPr>
            <p:ph type="dt" sz="half" idx="10"/>
          </p:nvPr>
        </p:nvSpPr>
        <p:spPr/>
        <p:txBody>
          <a:bodyPr/>
          <a:lstStyle/>
          <a:p>
            <a:fld id="{8B817983-11D4-424B-AFB4-C471ECBC91EF}" type="datetimeFigureOut">
              <a:rPr lang="en-AU" smtClean="0"/>
              <a:t>22/3/2023</a:t>
            </a:fld>
            <a:endParaRPr lang="en-AU"/>
          </a:p>
        </p:txBody>
      </p:sp>
      <p:sp>
        <p:nvSpPr>
          <p:cNvPr id="5" name="Footer Placeholder 4">
            <a:extLst>
              <a:ext uri="{FF2B5EF4-FFF2-40B4-BE49-F238E27FC236}">
                <a16:creationId xmlns:a16="http://schemas.microsoft.com/office/drawing/2014/main" id="{F76077FC-BB08-3444-8787-A9337C2735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43199A4-160B-9D4C-9C9E-8D16515DEADA}"/>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182230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2716-1241-654C-8CDA-8AA71D49C463}"/>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6F8A9864-413B-F24E-B16F-08EA74C852A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E9961A9B-8B18-A041-AA61-F0D19667F215}"/>
              </a:ext>
            </a:extLst>
          </p:cNvPr>
          <p:cNvSpPr>
            <a:spLocks noGrp="1"/>
          </p:cNvSpPr>
          <p:nvPr>
            <p:ph type="dt" sz="half" idx="10"/>
          </p:nvPr>
        </p:nvSpPr>
        <p:spPr/>
        <p:txBody>
          <a:bodyPr/>
          <a:lstStyle/>
          <a:p>
            <a:fld id="{8B817983-11D4-424B-AFB4-C471ECBC91EF}" type="datetimeFigureOut">
              <a:rPr lang="en-AU" smtClean="0"/>
              <a:t>22/3/2023</a:t>
            </a:fld>
            <a:endParaRPr lang="en-AU"/>
          </a:p>
        </p:txBody>
      </p:sp>
      <p:sp>
        <p:nvSpPr>
          <p:cNvPr id="5" name="Footer Placeholder 4">
            <a:extLst>
              <a:ext uri="{FF2B5EF4-FFF2-40B4-BE49-F238E27FC236}">
                <a16:creationId xmlns:a16="http://schemas.microsoft.com/office/drawing/2014/main" id="{921E8874-1C97-0F49-A0D7-1E571B11FB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C8662D2-4927-0A47-BFA4-3E8FE0363F07}"/>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77072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C0CC0C-6080-6E4B-A98D-C6A44993AC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D049274E-2A99-8C4F-ACE0-C5DE743DE96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7BD89047-533D-7B42-BC8B-466831475272}"/>
              </a:ext>
            </a:extLst>
          </p:cNvPr>
          <p:cNvSpPr>
            <a:spLocks noGrp="1"/>
          </p:cNvSpPr>
          <p:nvPr>
            <p:ph type="dt" sz="half" idx="10"/>
          </p:nvPr>
        </p:nvSpPr>
        <p:spPr/>
        <p:txBody>
          <a:bodyPr/>
          <a:lstStyle/>
          <a:p>
            <a:fld id="{8B817983-11D4-424B-AFB4-C471ECBC91EF}" type="datetimeFigureOut">
              <a:rPr lang="en-AU" smtClean="0"/>
              <a:t>22/3/2023</a:t>
            </a:fld>
            <a:endParaRPr lang="en-AU"/>
          </a:p>
        </p:txBody>
      </p:sp>
      <p:sp>
        <p:nvSpPr>
          <p:cNvPr id="5" name="Footer Placeholder 4">
            <a:extLst>
              <a:ext uri="{FF2B5EF4-FFF2-40B4-BE49-F238E27FC236}">
                <a16:creationId xmlns:a16="http://schemas.microsoft.com/office/drawing/2014/main" id="{17BE999F-B598-A743-8FCC-0E1173B52E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EE5097-0898-2C41-B232-A399DBD0B4CD}"/>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47798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28CD-421A-C647-98DC-DA0DF510A0D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89025A48-5254-1345-AD14-6CBA4B9E9BC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FA95C851-96A7-1F40-919E-C025B3FD930E}"/>
              </a:ext>
            </a:extLst>
          </p:cNvPr>
          <p:cNvSpPr>
            <a:spLocks noGrp="1"/>
          </p:cNvSpPr>
          <p:nvPr>
            <p:ph type="dt" sz="half" idx="10"/>
          </p:nvPr>
        </p:nvSpPr>
        <p:spPr/>
        <p:txBody>
          <a:bodyPr/>
          <a:lstStyle/>
          <a:p>
            <a:fld id="{8B817983-11D4-424B-AFB4-C471ECBC91EF}" type="datetimeFigureOut">
              <a:rPr lang="en-AU" smtClean="0"/>
              <a:t>22/3/2023</a:t>
            </a:fld>
            <a:endParaRPr lang="en-AU"/>
          </a:p>
        </p:txBody>
      </p:sp>
      <p:sp>
        <p:nvSpPr>
          <p:cNvPr id="5" name="Footer Placeholder 4">
            <a:extLst>
              <a:ext uri="{FF2B5EF4-FFF2-40B4-BE49-F238E27FC236}">
                <a16:creationId xmlns:a16="http://schemas.microsoft.com/office/drawing/2014/main" id="{C161F8F7-D93D-B043-A152-F78C04B376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7E37833-69FB-1A4A-948D-FDEF2253CE72}"/>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304262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3D84-DE3F-6A43-AF73-877241E5776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D962D933-A20A-384C-8155-FD02CD187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66F0DF3-4F64-6044-A08E-3DBDDE3DC4D1}"/>
              </a:ext>
            </a:extLst>
          </p:cNvPr>
          <p:cNvSpPr>
            <a:spLocks noGrp="1"/>
          </p:cNvSpPr>
          <p:nvPr>
            <p:ph type="dt" sz="half" idx="10"/>
          </p:nvPr>
        </p:nvSpPr>
        <p:spPr/>
        <p:txBody>
          <a:bodyPr/>
          <a:lstStyle/>
          <a:p>
            <a:fld id="{8B817983-11D4-424B-AFB4-C471ECBC91EF}" type="datetimeFigureOut">
              <a:rPr lang="en-AU" smtClean="0"/>
              <a:t>22/3/2023</a:t>
            </a:fld>
            <a:endParaRPr lang="en-AU"/>
          </a:p>
        </p:txBody>
      </p:sp>
      <p:sp>
        <p:nvSpPr>
          <p:cNvPr id="5" name="Footer Placeholder 4">
            <a:extLst>
              <a:ext uri="{FF2B5EF4-FFF2-40B4-BE49-F238E27FC236}">
                <a16:creationId xmlns:a16="http://schemas.microsoft.com/office/drawing/2014/main" id="{A9C91868-0E74-7941-A49B-6FA3158020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4058403-DBB6-9F4B-A598-C042E95FBE3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6642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6D68-7568-B846-902C-81E83137B564}"/>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160A681-CEEC-FF47-B82A-3D22C13260C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65359E51-24FA-5C48-ACBA-9B680F48B05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92968FF9-913F-FB46-BFC6-586297B99941}"/>
              </a:ext>
            </a:extLst>
          </p:cNvPr>
          <p:cNvSpPr>
            <a:spLocks noGrp="1"/>
          </p:cNvSpPr>
          <p:nvPr>
            <p:ph type="dt" sz="half" idx="10"/>
          </p:nvPr>
        </p:nvSpPr>
        <p:spPr/>
        <p:txBody>
          <a:bodyPr/>
          <a:lstStyle/>
          <a:p>
            <a:fld id="{8B817983-11D4-424B-AFB4-C471ECBC91EF}" type="datetimeFigureOut">
              <a:rPr lang="en-AU" smtClean="0"/>
              <a:t>22/3/2023</a:t>
            </a:fld>
            <a:endParaRPr lang="en-AU"/>
          </a:p>
        </p:txBody>
      </p:sp>
      <p:sp>
        <p:nvSpPr>
          <p:cNvPr id="6" name="Footer Placeholder 5">
            <a:extLst>
              <a:ext uri="{FF2B5EF4-FFF2-40B4-BE49-F238E27FC236}">
                <a16:creationId xmlns:a16="http://schemas.microsoft.com/office/drawing/2014/main" id="{3FB816A6-5A3D-E144-A703-39FEE9A9862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D3EED9A-924E-354C-9A77-CE78D415338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75980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B124-9641-BA4E-8C17-947911F50738}"/>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FBED92FE-78A0-CF40-8306-B624C409AF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B80F185-2242-934E-BD13-254EC51266E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10A08DC0-805A-BD4D-BEE8-F97B82C68C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C58D98-8FDE-4243-8722-6DAAE9D89B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087D52DC-98BE-5D41-A905-CDF6FB30D613}"/>
              </a:ext>
            </a:extLst>
          </p:cNvPr>
          <p:cNvSpPr>
            <a:spLocks noGrp="1"/>
          </p:cNvSpPr>
          <p:nvPr>
            <p:ph type="dt" sz="half" idx="10"/>
          </p:nvPr>
        </p:nvSpPr>
        <p:spPr/>
        <p:txBody>
          <a:bodyPr/>
          <a:lstStyle/>
          <a:p>
            <a:fld id="{8B817983-11D4-424B-AFB4-C471ECBC91EF}" type="datetimeFigureOut">
              <a:rPr lang="en-AU" smtClean="0"/>
              <a:t>22/3/2023</a:t>
            </a:fld>
            <a:endParaRPr lang="en-AU"/>
          </a:p>
        </p:txBody>
      </p:sp>
      <p:sp>
        <p:nvSpPr>
          <p:cNvPr id="8" name="Footer Placeholder 7">
            <a:extLst>
              <a:ext uri="{FF2B5EF4-FFF2-40B4-BE49-F238E27FC236}">
                <a16:creationId xmlns:a16="http://schemas.microsoft.com/office/drawing/2014/main" id="{58B68205-F500-C84B-880C-F79B8C63E2A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F3C956D-5865-1A44-8E83-6F3AE7A9E63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81710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036B-0FE2-8A41-A2CD-369A41B167D4}"/>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8AEBDFB6-AA43-A444-9847-0524FE93EC84}"/>
              </a:ext>
            </a:extLst>
          </p:cNvPr>
          <p:cNvSpPr>
            <a:spLocks noGrp="1"/>
          </p:cNvSpPr>
          <p:nvPr>
            <p:ph type="dt" sz="half" idx="10"/>
          </p:nvPr>
        </p:nvSpPr>
        <p:spPr/>
        <p:txBody>
          <a:bodyPr/>
          <a:lstStyle/>
          <a:p>
            <a:fld id="{8B817983-11D4-424B-AFB4-C471ECBC91EF}" type="datetimeFigureOut">
              <a:rPr lang="en-AU" smtClean="0"/>
              <a:t>22/3/2023</a:t>
            </a:fld>
            <a:endParaRPr lang="en-AU"/>
          </a:p>
        </p:txBody>
      </p:sp>
      <p:sp>
        <p:nvSpPr>
          <p:cNvPr id="4" name="Footer Placeholder 3">
            <a:extLst>
              <a:ext uri="{FF2B5EF4-FFF2-40B4-BE49-F238E27FC236}">
                <a16:creationId xmlns:a16="http://schemas.microsoft.com/office/drawing/2014/main" id="{1F5B2A8B-FAC6-C54F-B3C3-853909AFE24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3D1F89B-171A-CA42-8C53-48FF6DC3F443}"/>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7703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84194-9FD4-CD49-9120-7AE661F0F7EC}"/>
              </a:ext>
            </a:extLst>
          </p:cNvPr>
          <p:cNvSpPr>
            <a:spLocks noGrp="1"/>
          </p:cNvSpPr>
          <p:nvPr>
            <p:ph type="dt" sz="half" idx="10"/>
          </p:nvPr>
        </p:nvSpPr>
        <p:spPr/>
        <p:txBody>
          <a:bodyPr/>
          <a:lstStyle/>
          <a:p>
            <a:fld id="{8B817983-11D4-424B-AFB4-C471ECBC91EF}" type="datetimeFigureOut">
              <a:rPr lang="en-AU" smtClean="0"/>
              <a:t>22/3/2023</a:t>
            </a:fld>
            <a:endParaRPr lang="en-AU"/>
          </a:p>
        </p:txBody>
      </p:sp>
      <p:sp>
        <p:nvSpPr>
          <p:cNvPr id="3" name="Footer Placeholder 2">
            <a:extLst>
              <a:ext uri="{FF2B5EF4-FFF2-40B4-BE49-F238E27FC236}">
                <a16:creationId xmlns:a16="http://schemas.microsoft.com/office/drawing/2014/main" id="{841F2D1B-2427-0C49-8BE4-472FF582AE3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7F4BB28-398A-0847-94FE-A4E2237B58E8}"/>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8932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2061-E832-2747-982F-0E532EDAB0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10FEC16D-F089-3942-8D65-23DE8AAC9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66DC13A9-B709-2A4C-A296-34CF10A55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5EA10-BC72-9B48-B93E-33DCE88F4D6D}"/>
              </a:ext>
            </a:extLst>
          </p:cNvPr>
          <p:cNvSpPr>
            <a:spLocks noGrp="1"/>
          </p:cNvSpPr>
          <p:nvPr>
            <p:ph type="dt" sz="half" idx="10"/>
          </p:nvPr>
        </p:nvSpPr>
        <p:spPr/>
        <p:txBody>
          <a:bodyPr/>
          <a:lstStyle/>
          <a:p>
            <a:fld id="{8B817983-11D4-424B-AFB4-C471ECBC91EF}" type="datetimeFigureOut">
              <a:rPr lang="en-AU" smtClean="0"/>
              <a:t>22/3/2023</a:t>
            </a:fld>
            <a:endParaRPr lang="en-AU"/>
          </a:p>
        </p:txBody>
      </p:sp>
      <p:sp>
        <p:nvSpPr>
          <p:cNvPr id="6" name="Footer Placeholder 5">
            <a:extLst>
              <a:ext uri="{FF2B5EF4-FFF2-40B4-BE49-F238E27FC236}">
                <a16:creationId xmlns:a16="http://schemas.microsoft.com/office/drawing/2014/main" id="{1D1D73E6-15D6-6149-8A1E-A5F2F8BECC1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309CDCC-93C8-0C4D-96E9-ADE4546CF3BA}"/>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118626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54D2-4EEE-2742-A405-5A1E92CFB3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F4411C13-789B-4946-96DB-A2C5DD3FC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D4504A7-2008-9D41-B081-CB6BE7926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CC3577-F8B9-1149-ADEB-FC6ECEE77BEB}"/>
              </a:ext>
            </a:extLst>
          </p:cNvPr>
          <p:cNvSpPr>
            <a:spLocks noGrp="1"/>
          </p:cNvSpPr>
          <p:nvPr>
            <p:ph type="dt" sz="half" idx="10"/>
          </p:nvPr>
        </p:nvSpPr>
        <p:spPr/>
        <p:txBody>
          <a:bodyPr/>
          <a:lstStyle/>
          <a:p>
            <a:fld id="{8B817983-11D4-424B-AFB4-C471ECBC91EF}" type="datetimeFigureOut">
              <a:rPr lang="en-AU" smtClean="0"/>
              <a:t>22/3/2023</a:t>
            </a:fld>
            <a:endParaRPr lang="en-AU"/>
          </a:p>
        </p:txBody>
      </p:sp>
      <p:sp>
        <p:nvSpPr>
          <p:cNvPr id="6" name="Footer Placeholder 5">
            <a:extLst>
              <a:ext uri="{FF2B5EF4-FFF2-40B4-BE49-F238E27FC236}">
                <a16:creationId xmlns:a16="http://schemas.microsoft.com/office/drawing/2014/main" id="{5B6295CA-9058-6345-B2A9-D08974D5AC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ADE128-5348-1C4F-B1A6-C3A2A3B1784C}"/>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5939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22188-6356-CC4B-BFD0-174323E74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AU" dirty="0"/>
          </a:p>
        </p:txBody>
      </p:sp>
      <p:sp>
        <p:nvSpPr>
          <p:cNvPr id="3" name="Text Placeholder 2">
            <a:extLst>
              <a:ext uri="{FF2B5EF4-FFF2-40B4-BE49-F238E27FC236}">
                <a16:creationId xmlns:a16="http://schemas.microsoft.com/office/drawing/2014/main" id="{CBF9D71F-CE76-AB40-ACB2-92CC0BA18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AU" dirty="0"/>
          </a:p>
        </p:txBody>
      </p:sp>
      <p:sp>
        <p:nvSpPr>
          <p:cNvPr id="4" name="Date Placeholder 3">
            <a:extLst>
              <a:ext uri="{FF2B5EF4-FFF2-40B4-BE49-F238E27FC236}">
                <a16:creationId xmlns:a16="http://schemas.microsoft.com/office/drawing/2014/main" id="{F0270A25-E764-C646-A5B1-81D166AD0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venir Book" panose="02000503020000020003" pitchFamily="2" charset="0"/>
              </a:defRPr>
            </a:lvl1pPr>
          </a:lstStyle>
          <a:p>
            <a:fld id="{8B817983-11D4-424B-AFB4-C471ECBC91EF}" type="datetimeFigureOut">
              <a:rPr lang="en-AU" smtClean="0"/>
              <a:pPr/>
              <a:t>22/3/2023</a:t>
            </a:fld>
            <a:endParaRPr lang="en-AU" dirty="0"/>
          </a:p>
        </p:txBody>
      </p:sp>
      <p:sp>
        <p:nvSpPr>
          <p:cNvPr id="5" name="Footer Placeholder 4">
            <a:extLst>
              <a:ext uri="{FF2B5EF4-FFF2-40B4-BE49-F238E27FC236}">
                <a16:creationId xmlns:a16="http://schemas.microsoft.com/office/drawing/2014/main" id="{F27045D9-3AF6-6D48-BE71-70C782E0F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venir Book" panose="02000503020000020003" pitchFamily="2" charset="0"/>
              </a:defRPr>
            </a:lvl1pPr>
          </a:lstStyle>
          <a:p>
            <a:endParaRPr lang="en-AU" dirty="0"/>
          </a:p>
        </p:txBody>
      </p:sp>
      <p:sp>
        <p:nvSpPr>
          <p:cNvPr id="6" name="Slide Number Placeholder 5">
            <a:extLst>
              <a:ext uri="{FF2B5EF4-FFF2-40B4-BE49-F238E27FC236}">
                <a16:creationId xmlns:a16="http://schemas.microsoft.com/office/drawing/2014/main" id="{A8500A6A-48E2-5349-8EF8-F2C1EC4A45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venir Book" panose="02000503020000020003" pitchFamily="2" charset="0"/>
              </a:defRPr>
            </a:lvl1pPr>
          </a:lstStyle>
          <a:p>
            <a:fld id="{4291565A-1AD0-8545-B6A9-35BDB61D7054}" type="slidenum">
              <a:rPr lang="en-AU" smtClean="0"/>
              <a:pPr/>
              <a:t>‹#›</a:t>
            </a:fld>
            <a:endParaRPr lang="en-AU" dirty="0"/>
          </a:p>
        </p:txBody>
      </p:sp>
    </p:spTree>
    <p:extLst>
      <p:ext uri="{BB962C8B-B14F-4D97-AF65-F5344CB8AC3E}">
        <p14:creationId xmlns:p14="http://schemas.microsoft.com/office/powerpoint/2010/main" val="3282217041"/>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Lst>
  <p:txStyles>
    <p:titleStyle>
      <a:lvl1pPr algn="l" defTabSz="914400" rtl="0" eaLnBrk="1" latinLnBrk="0" hangingPunct="1">
        <a:lnSpc>
          <a:spcPct val="90000"/>
        </a:lnSpc>
        <a:spcBef>
          <a:spcPct val="0"/>
        </a:spcBef>
        <a:buNone/>
        <a:defRPr sz="4400" b="0" i="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eg"/><Relationship Id="rId7" Type="http://schemas.openxmlformats.org/officeDocument/2006/relationships/image" Target="../media/image20.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3CCEDF-4EAB-354D-BF0B-43BA961680AF}"/>
              </a:ext>
            </a:extLst>
          </p:cNvPr>
          <p:cNvSpPr>
            <a:spLocks noGrp="1"/>
          </p:cNvSpPr>
          <p:nvPr>
            <p:ph type="ctrTitle"/>
          </p:nvPr>
        </p:nvSpPr>
        <p:spPr>
          <a:xfrm>
            <a:off x="3581400" y="965580"/>
            <a:ext cx="5204489" cy="3160593"/>
          </a:xfrm>
        </p:spPr>
        <p:txBody>
          <a:bodyPr>
            <a:normAutofit/>
          </a:bodyPr>
          <a:lstStyle/>
          <a:p>
            <a:r>
              <a:rPr lang="en-AU" sz="5400" dirty="0">
                <a:solidFill>
                  <a:schemeClr val="bg1"/>
                </a:solidFill>
              </a:rPr>
              <a:t>Critical Thinking</a:t>
            </a:r>
            <a:br>
              <a:rPr lang="en-AU" sz="5400" dirty="0">
                <a:solidFill>
                  <a:schemeClr val="bg1"/>
                </a:solidFill>
              </a:rPr>
            </a:br>
            <a:r>
              <a:rPr lang="en-AU" sz="5400" dirty="0">
                <a:solidFill>
                  <a:schemeClr val="bg1"/>
                </a:solidFill>
              </a:rPr>
              <a:t>S1 2023</a:t>
            </a:r>
          </a:p>
        </p:txBody>
      </p:sp>
      <p:sp>
        <p:nvSpPr>
          <p:cNvPr id="3" name="Subtitle 2">
            <a:extLst>
              <a:ext uri="{FF2B5EF4-FFF2-40B4-BE49-F238E27FC236}">
                <a16:creationId xmlns:a16="http://schemas.microsoft.com/office/drawing/2014/main" id="{77C310A9-5BCD-8C4B-BC79-DB2BA2D40164}"/>
              </a:ext>
            </a:extLst>
          </p:cNvPr>
          <p:cNvSpPr>
            <a:spLocks noGrp="1"/>
          </p:cNvSpPr>
          <p:nvPr>
            <p:ph type="subTitle" idx="1"/>
          </p:nvPr>
        </p:nvSpPr>
        <p:spPr>
          <a:xfrm>
            <a:off x="3820817" y="4409960"/>
            <a:ext cx="4508641" cy="1116414"/>
          </a:xfrm>
        </p:spPr>
        <p:txBody>
          <a:bodyPr>
            <a:normAutofit/>
          </a:bodyPr>
          <a:lstStyle/>
          <a:p>
            <a:r>
              <a:rPr lang="en-AU" sz="2000">
                <a:solidFill>
                  <a:schemeClr val="bg1"/>
                </a:solidFill>
              </a:rPr>
              <a:t>Tutor: Dr. Iwan Williams</a:t>
            </a:r>
          </a:p>
          <a:p>
            <a:r>
              <a:rPr lang="en-AU" sz="2000">
                <a:solidFill>
                  <a:schemeClr val="bg1"/>
                </a:solidFill>
              </a:rPr>
              <a:t>Email: iwan.williams1@monash.edu</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pic>
        <p:nvPicPr>
          <p:cNvPr id="5" name="Graphic 4" descr="Head with gears outline">
            <a:extLst>
              <a:ext uri="{FF2B5EF4-FFF2-40B4-BE49-F238E27FC236}">
                <a16:creationId xmlns:a16="http://schemas.microsoft.com/office/drawing/2014/main" id="{4F83BC4B-A9C7-1E44-9359-68745BBA90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99221" y="2106438"/>
            <a:ext cx="1657842" cy="1657842"/>
          </a:xfrm>
          <a:prstGeom prst="rect">
            <a:avLst/>
          </a:prstGeom>
        </p:spPr>
      </p:pic>
      <p:pic>
        <p:nvPicPr>
          <p:cNvPr id="7" name="Graphic 6" descr="Customer review outline">
            <a:extLst>
              <a:ext uri="{FF2B5EF4-FFF2-40B4-BE49-F238E27FC236}">
                <a16:creationId xmlns:a16="http://schemas.microsoft.com/office/drawing/2014/main" id="{26D5C863-2A9C-EC44-9D5D-7E2EC637BC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530" y="5323194"/>
            <a:ext cx="1278934" cy="1278934"/>
          </a:xfrm>
          <a:prstGeom prst="rect">
            <a:avLst/>
          </a:prstGeom>
        </p:spPr>
      </p:pic>
      <p:pic>
        <p:nvPicPr>
          <p:cNvPr id="11" name="Graphic 10" descr="Question Mark with solid fill">
            <a:extLst>
              <a:ext uri="{FF2B5EF4-FFF2-40B4-BE49-F238E27FC236}">
                <a16:creationId xmlns:a16="http://schemas.microsoft.com/office/drawing/2014/main" id="{9AFEE23E-000B-F84E-8991-528DFEBB602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6223" y="900394"/>
            <a:ext cx="914400" cy="914400"/>
          </a:xfrm>
          <a:prstGeom prst="rect">
            <a:avLst/>
          </a:prstGeom>
        </p:spPr>
      </p:pic>
      <p:pic>
        <p:nvPicPr>
          <p:cNvPr id="15" name="Graphic 14" descr="Megaphone outline">
            <a:extLst>
              <a:ext uri="{FF2B5EF4-FFF2-40B4-BE49-F238E27FC236}">
                <a16:creationId xmlns:a16="http://schemas.microsoft.com/office/drawing/2014/main" id="{AA3BDC27-7E23-D846-B918-8E28B807EF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55859" y="229217"/>
            <a:ext cx="914400" cy="914400"/>
          </a:xfrm>
          <a:prstGeom prst="rect">
            <a:avLst/>
          </a:prstGeom>
        </p:spPr>
      </p:pic>
    </p:spTree>
    <p:extLst>
      <p:ext uri="{BB962C8B-B14F-4D97-AF65-F5344CB8AC3E}">
        <p14:creationId xmlns:p14="http://schemas.microsoft.com/office/powerpoint/2010/main" val="233536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Lecture 5.2</a:t>
            </a:r>
          </a:p>
        </p:txBody>
      </p:sp>
      <p:sp>
        <p:nvSpPr>
          <p:cNvPr id="4" name="Text Placeholder 3">
            <a:extLst>
              <a:ext uri="{FF2B5EF4-FFF2-40B4-BE49-F238E27FC236}">
                <a16:creationId xmlns:a16="http://schemas.microsoft.com/office/drawing/2014/main" id="{64591D6C-E391-BE4A-BEE7-725B723EC5CE}"/>
              </a:ext>
            </a:extLst>
          </p:cNvPr>
          <p:cNvSpPr>
            <a:spLocks noGrp="1"/>
          </p:cNvSpPr>
          <p:nvPr>
            <p:ph type="body" idx="1"/>
          </p:nvPr>
        </p:nvSpPr>
        <p:spPr/>
        <p:txBody>
          <a:bodyPr>
            <a:normAutofit/>
          </a:bodyPr>
          <a:lstStyle/>
          <a:p>
            <a:r>
              <a:rPr lang="en-AU" sz="3600" dirty="0">
                <a:solidFill>
                  <a:srgbClr val="FF0000"/>
                </a:solidFill>
              </a:rPr>
              <a:t>Appeals to authority</a:t>
            </a:r>
          </a:p>
        </p:txBody>
      </p:sp>
    </p:spTree>
    <p:extLst>
      <p:ext uri="{BB962C8B-B14F-4D97-AF65-F5344CB8AC3E}">
        <p14:creationId xmlns:p14="http://schemas.microsoft.com/office/powerpoint/2010/main" val="2301381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D6D5-BDFB-4A13-B992-183A80BC2868}"/>
              </a:ext>
            </a:extLst>
          </p:cNvPr>
          <p:cNvSpPr>
            <a:spLocks noGrp="1"/>
          </p:cNvSpPr>
          <p:nvPr>
            <p:ph type="title"/>
          </p:nvPr>
        </p:nvSpPr>
        <p:spPr/>
        <p:txBody>
          <a:bodyPr/>
          <a:lstStyle/>
          <a:p>
            <a:r>
              <a:rPr lang="en-AU" dirty="0"/>
              <a:t>Appeals to Authority</a:t>
            </a:r>
          </a:p>
        </p:txBody>
      </p:sp>
      <p:sp>
        <p:nvSpPr>
          <p:cNvPr id="3" name="Content Placeholder 2">
            <a:extLst>
              <a:ext uri="{FF2B5EF4-FFF2-40B4-BE49-F238E27FC236}">
                <a16:creationId xmlns:a16="http://schemas.microsoft.com/office/drawing/2014/main" id="{EE9F3AAD-8CB1-43EC-A087-E3A7C7F0A8BE}"/>
              </a:ext>
            </a:extLst>
          </p:cNvPr>
          <p:cNvSpPr>
            <a:spLocks noGrp="1"/>
          </p:cNvSpPr>
          <p:nvPr>
            <p:ph idx="1"/>
          </p:nvPr>
        </p:nvSpPr>
        <p:spPr>
          <a:xfrm>
            <a:off x="838200" y="1772194"/>
            <a:ext cx="5020236" cy="3606629"/>
          </a:xfrm>
        </p:spPr>
        <p:txBody>
          <a:bodyPr>
            <a:noAutofit/>
          </a:bodyPr>
          <a:lstStyle/>
          <a:p>
            <a:pPr marL="0" indent="0">
              <a:buNone/>
            </a:pPr>
            <a:r>
              <a:rPr lang="en-AU" sz="2400" dirty="0">
                <a:solidFill>
                  <a:srgbClr val="FF0000"/>
                </a:solidFill>
              </a:rPr>
              <a:t>An appeal to authority </a:t>
            </a:r>
            <a:r>
              <a:rPr lang="en-AU" sz="2400" dirty="0"/>
              <a:t>is when </a:t>
            </a:r>
            <a:r>
              <a:rPr lang="en-AU" sz="2400" dirty="0">
                <a:solidFill>
                  <a:srgbClr val="FF0000"/>
                </a:solidFill>
              </a:rPr>
              <a:t>a particular source says </a:t>
            </a:r>
            <a:r>
              <a:rPr lang="en-AU" sz="2400" dirty="0"/>
              <a:t>that a statement is true, and </a:t>
            </a:r>
            <a:r>
              <a:rPr lang="en-AU" sz="2400" dirty="0">
                <a:solidFill>
                  <a:srgbClr val="FF0000"/>
                </a:solidFill>
              </a:rPr>
              <a:t>we take that as evidence </a:t>
            </a:r>
            <a:r>
              <a:rPr lang="en-AU" sz="2400" dirty="0"/>
              <a:t>that that statement is true.</a:t>
            </a:r>
          </a:p>
          <a:p>
            <a:pPr marL="0" indent="0">
              <a:buNone/>
            </a:pPr>
            <a:endParaRPr lang="en-AU" sz="2400" dirty="0"/>
          </a:p>
          <a:p>
            <a:pPr marL="0" indent="0">
              <a:buNone/>
            </a:pPr>
            <a:r>
              <a:rPr lang="en-AU" sz="2400" dirty="0"/>
              <a:t>Two kinds of authorities people might appeal to:</a:t>
            </a:r>
          </a:p>
          <a:p>
            <a:pPr lvl="1"/>
            <a:r>
              <a:rPr lang="en-AU" sz="2000" dirty="0"/>
              <a:t>Experts</a:t>
            </a:r>
          </a:p>
          <a:p>
            <a:pPr lvl="1"/>
            <a:r>
              <a:rPr lang="en-AU" sz="2000" dirty="0"/>
              <a:t>Witnesses</a:t>
            </a:r>
          </a:p>
          <a:p>
            <a:pPr marL="457200" lvl="1" indent="0">
              <a:buNone/>
            </a:pPr>
            <a:endParaRPr lang="en-AU" i="1" dirty="0"/>
          </a:p>
        </p:txBody>
      </p:sp>
      <p:sp>
        <p:nvSpPr>
          <p:cNvPr id="4" name="Content Placeholder 2">
            <a:extLst>
              <a:ext uri="{FF2B5EF4-FFF2-40B4-BE49-F238E27FC236}">
                <a16:creationId xmlns:a16="http://schemas.microsoft.com/office/drawing/2014/main" id="{76EC86D3-81BE-FB11-028B-078BECB38B12}"/>
              </a:ext>
            </a:extLst>
          </p:cNvPr>
          <p:cNvSpPr txBox="1">
            <a:spLocks/>
          </p:cNvSpPr>
          <p:nvPr/>
        </p:nvSpPr>
        <p:spPr>
          <a:xfrm>
            <a:off x="6333564" y="1805235"/>
            <a:ext cx="5257800" cy="36066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Is appealing to authority good or bad?</a:t>
            </a:r>
          </a:p>
          <a:p>
            <a:pPr lvl="1"/>
            <a:r>
              <a:rPr lang="en-AU" sz="2800" dirty="0"/>
              <a:t>It depends!</a:t>
            </a:r>
          </a:p>
          <a:p>
            <a:pPr lvl="1"/>
            <a:r>
              <a:rPr lang="en-AU" sz="2800" dirty="0"/>
              <a:t>We need to distinguish </a:t>
            </a:r>
            <a:r>
              <a:rPr lang="en-AU" sz="2800" dirty="0">
                <a:solidFill>
                  <a:srgbClr val="FF0000"/>
                </a:solidFill>
              </a:rPr>
              <a:t>legitimate</a:t>
            </a:r>
            <a:r>
              <a:rPr lang="en-AU" sz="2800" dirty="0"/>
              <a:t> and </a:t>
            </a:r>
            <a:r>
              <a:rPr lang="en-AU" sz="2800" dirty="0">
                <a:solidFill>
                  <a:srgbClr val="FF0000"/>
                </a:solidFill>
              </a:rPr>
              <a:t>illegitimate</a:t>
            </a:r>
            <a:r>
              <a:rPr lang="en-AU" sz="2800" dirty="0"/>
              <a:t> appeals to authority.</a:t>
            </a:r>
          </a:p>
        </p:txBody>
      </p:sp>
    </p:spTree>
    <p:extLst>
      <p:ext uri="{BB962C8B-B14F-4D97-AF65-F5344CB8AC3E}">
        <p14:creationId xmlns:p14="http://schemas.microsoft.com/office/powerpoint/2010/main" val="52712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D6D5-BDFB-4A13-B992-183A80BC2868}"/>
              </a:ext>
            </a:extLst>
          </p:cNvPr>
          <p:cNvSpPr>
            <a:spLocks noGrp="1"/>
          </p:cNvSpPr>
          <p:nvPr>
            <p:ph type="title"/>
          </p:nvPr>
        </p:nvSpPr>
        <p:spPr/>
        <p:txBody>
          <a:bodyPr/>
          <a:lstStyle/>
          <a:p>
            <a:r>
              <a:rPr lang="en-AU" dirty="0"/>
              <a:t>Appeals to Authority</a:t>
            </a:r>
          </a:p>
        </p:txBody>
      </p:sp>
      <p:sp>
        <p:nvSpPr>
          <p:cNvPr id="3" name="Content Placeholder 2">
            <a:extLst>
              <a:ext uri="{FF2B5EF4-FFF2-40B4-BE49-F238E27FC236}">
                <a16:creationId xmlns:a16="http://schemas.microsoft.com/office/drawing/2014/main" id="{EE9F3AAD-8CB1-43EC-A087-E3A7C7F0A8BE}"/>
              </a:ext>
            </a:extLst>
          </p:cNvPr>
          <p:cNvSpPr>
            <a:spLocks noGrp="1"/>
          </p:cNvSpPr>
          <p:nvPr>
            <p:ph idx="1"/>
          </p:nvPr>
        </p:nvSpPr>
        <p:spPr>
          <a:xfrm>
            <a:off x="838200" y="1619794"/>
            <a:ext cx="10515600" cy="4557169"/>
          </a:xfrm>
        </p:spPr>
        <p:txBody>
          <a:bodyPr>
            <a:noAutofit/>
          </a:bodyPr>
          <a:lstStyle/>
          <a:p>
            <a:pPr marL="457200" lvl="1" indent="0">
              <a:buNone/>
            </a:pPr>
            <a:endParaRPr lang="en-AU" dirty="0"/>
          </a:p>
          <a:p>
            <a:r>
              <a:rPr lang="en-AU" dirty="0"/>
              <a:t>Three things should you consider when evaluating an appeal to authority</a:t>
            </a:r>
          </a:p>
          <a:p>
            <a:pPr marL="914400" lvl="1" indent="-457200">
              <a:buFont typeface="+mj-lt"/>
              <a:buAutoNum type="arabicPeriod"/>
            </a:pPr>
            <a:r>
              <a:rPr lang="en-AU" dirty="0"/>
              <a:t>Is the source in a </a:t>
            </a:r>
            <a:r>
              <a:rPr lang="en-AU" dirty="0">
                <a:solidFill>
                  <a:srgbClr val="FF0000"/>
                </a:solidFill>
              </a:rPr>
              <a:t>position to know</a:t>
            </a:r>
            <a:r>
              <a:rPr lang="en-AU" dirty="0"/>
              <a:t>?</a:t>
            </a:r>
          </a:p>
          <a:p>
            <a:pPr marL="914400" lvl="1" indent="-457200">
              <a:buFont typeface="+mj-lt"/>
              <a:buAutoNum type="arabicPeriod"/>
            </a:pPr>
            <a:r>
              <a:rPr lang="en-AU" dirty="0"/>
              <a:t>Are they </a:t>
            </a:r>
            <a:r>
              <a:rPr lang="en-AU" dirty="0">
                <a:solidFill>
                  <a:srgbClr val="FF0000"/>
                </a:solidFill>
              </a:rPr>
              <a:t>reliable</a:t>
            </a:r>
            <a:r>
              <a:rPr lang="en-AU" dirty="0"/>
              <a:t>: Do they have a motive to lie? Do they have a history of unreliability?</a:t>
            </a:r>
          </a:p>
          <a:p>
            <a:pPr marL="914400" lvl="1" indent="-457200">
              <a:buFont typeface="+mj-lt"/>
              <a:buAutoNum type="arabicPeriod"/>
            </a:pPr>
            <a:r>
              <a:rPr lang="en-AU" dirty="0"/>
              <a:t>Is there any </a:t>
            </a:r>
            <a:r>
              <a:rPr lang="en-AU" dirty="0">
                <a:solidFill>
                  <a:srgbClr val="FF0000"/>
                </a:solidFill>
              </a:rPr>
              <a:t>corroborating evidence</a:t>
            </a:r>
            <a:r>
              <a:rPr lang="en-AU" dirty="0"/>
              <a:t>?</a:t>
            </a:r>
          </a:p>
        </p:txBody>
      </p:sp>
    </p:spTree>
    <p:extLst>
      <p:ext uri="{BB962C8B-B14F-4D97-AF65-F5344CB8AC3E}">
        <p14:creationId xmlns:p14="http://schemas.microsoft.com/office/powerpoint/2010/main" val="109130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4C530-8BD9-4673-A0BE-DA5C4CBE58DB}"/>
              </a:ext>
            </a:extLst>
          </p:cNvPr>
          <p:cNvSpPr>
            <a:spLocks noGrp="1"/>
          </p:cNvSpPr>
          <p:nvPr>
            <p:ph type="title"/>
          </p:nvPr>
        </p:nvSpPr>
        <p:spPr/>
        <p:txBody>
          <a:bodyPr/>
          <a:lstStyle/>
          <a:p>
            <a:r>
              <a:rPr lang="en-AU" b="1" dirty="0"/>
              <a:t>Who’s the expert?</a:t>
            </a:r>
          </a:p>
        </p:txBody>
      </p:sp>
      <p:sp>
        <p:nvSpPr>
          <p:cNvPr id="3" name="Content Placeholder 2">
            <a:extLst>
              <a:ext uri="{FF2B5EF4-FFF2-40B4-BE49-F238E27FC236}">
                <a16:creationId xmlns:a16="http://schemas.microsoft.com/office/drawing/2014/main" id="{AFD9CBD4-D537-4949-9EF0-A025322D2FB1}"/>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DBF6C262-64FA-4145-A27E-ADA0B50A9B43}"/>
              </a:ext>
            </a:extLst>
          </p:cNvPr>
          <p:cNvPicPr>
            <a:picLocks noChangeAspect="1"/>
          </p:cNvPicPr>
          <p:nvPr/>
        </p:nvPicPr>
        <p:blipFill>
          <a:blip r:embed="rId2"/>
          <a:stretch>
            <a:fillRect/>
          </a:stretch>
        </p:blipFill>
        <p:spPr>
          <a:xfrm>
            <a:off x="2152650" y="1690690"/>
            <a:ext cx="7729804" cy="4671575"/>
          </a:xfrm>
          <a:prstGeom prst="rect">
            <a:avLst/>
          </a:prstGeom>
        </p:spPr>
      </p:pic>
    </p:spTree>
    <p:extLst>
      <p:ext uri="{BB962C8B-B14F-4D97-AF65-F5344CB8AC3E}">
        <p14:creationId xmlns:p14="http://schemas.microsoft.com/office/powerpoint/2010/main" val="1023972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6CA6-FF69-47F6-9C2F-0F681205C2A5}"/>
              </a:ext>
            </a:extLst>
          </p:cNvPr>
          <p:cNvSpPr>
            <a:spLocks noGrp="1"/>
          </p:cNvSpPr>
          <p:nvPr>
            <p:ph type="title"/>
          </p:nvPr>
        </p:nvSpPr>
        <p:spPr/>
        <p:txBody>
          <a:bodyPr/>
          <a:lstStyle/>
          <a:p>
            <a:r>
              <a:rPr lang="en-AU" b="1" dirty="0"/>
              <a:t>Who’s the expert?</a:t>
            </a:r>
            <a:endParaRPr lang="en-AU" dirty="0"/>
          </a:p>
        </p:txBody>
      </p:sp>
      <p:sp>
        <p:nvSpPr>
          <p:cNvPr id="3" name="Content Placeholder 2">
            <a:extLst>
              <a:ext uri="{FF2B5EF4-FFF2-40B4-BE49-F238E27FC236}">
                <a16:creationId xmlns:a16="http://schemas.microsoft.com/office/drawing/2014/main" id="{D15117F7-350B-4B7A-BA93-EAE7FBBA6972}"/>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5BA9FCC1-FAD9-4197-AB25-26C051F9824A}"/>
              </a:ext>
            </a:extLst>
          </p:cNvPr>
          <p:cNvPicPr>
            <a:picLocks noChangeAspect="1"/>
          </p:cNvPicPr>
          <p:nvPr/>
        </p:nvPicPr>
        <p:blipFill>
          <a:blip r:embed="rId2"/>
          <a:stretch>
            <a:fillRect/>
          </a:stretch>
        </p:blipFill>
        <p:spPr>
          <a:xfrm>
            <a:off x="1894112" y="1599594"/>
            <a:ext cx="7811092" cy="4750605"/>
          </a:xfrm>
          <a:prstGeom prst="rect">
            <a:avLst/>
          </a:prstGeom>
        </p:spPr>
      </p:pic>
    </p:spTree>
    <p:extLst>
      <p:ext uri="{BB962C8B-B14F-4D97-AF65-F5344CB8AC3E}">
        <p14:creationId xmlns:p14="http://schemas.microsoft.com/office/powerpoint/2010/main" val="333839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9906-AF5B-412B-8382-B618FD888166}"/>
              </a:ext>
            </a:extLst>
          </p:cNvPr>
          <p:cNvSpPr>
            <a:spLocks noGrp="1"/>
          </p:cNvSpPr>
          <p:nvPr>
            <p:ph type="title"/>
          </p:nvPr>
        </p:nvSpPr>
        <p:spPr/>
        <p:txBody>
          <a:bodyPr/>
          <a:lstStyle/>
          <a:p>
            <a:r>
              <a:rPr lang="en-AU" b="1" dirty="0"/>
              <a:t>Experts</a:t>
            </a:r>
          </a:p>
        </p:txBody>
      </p:sp>
      <p:sp>
        <p:nvSpPr>
          <p:cNvPr id="3" name="Content Placeholder 2">
            <a:extLst>
              <a:ext uri="{FF2B5EF4-FFF2-40B4-BE49-F238E27FC236}">
                <a16:creationId xmlns:a16="http://schemas.microsoft.com/office/drawing/2014/main" id="{4828D29B-3433-4E6D-8177-585C8329E631}"/>
              </a:ext>
            </a:extLst>
          </p:cNvPr>
          <p:cNvSpPr>
            <a:spLocks noGrp="1"/>
          </p:cNvSpPr>
          <p:nvPr>
            <p:ph idx="1"/>
          </p:nvPr>
        </p:nvSpPr>
        <p:spPr/>
        <p:txBody>
          <a:bodyPr/>
          <a:lstStyle/>
          <a:p>
            <a:r>
              <a:rPr lang="en-AU" dirty="0"/>
              <a:t>An </a:t>
            </a:r>
            <a:r>
              <a:rPr lang="en-AU" dirty="0">
                <a:solidFill>
                  <a:srgbClr val="FF0000"/>
                </a:solidFill>
              </a:rPr>
              <a:t>expert</a:t>
            </a:r>
            <a:r>
              <a:rPr lang="en-AU" dirty="0"/>
              <a:t> is trained in or has expertise in a </a:t>
            </a:r>
            <a:r>
              <a:rPr lang="en-AU" dirty="0">
                <a:solidFill>
                  <a:srgbClr val="FF0000"/>
                </a:solidFill>
              </a:rPr>
              <a:t>certain domain of knowledge or skill.</a:t>
            </a:r>
          </a:p>
          <a:p>
            <a:pPr lvl="1"/>
            <a:r>
              <a:rPr lang="en-AU" dirty="0"/>
              <a:t>Questions on climate change should be asked to climate scientists, not politicians</a:t>
            </a:r>
          </a:p>
          <a:p>
            <a:pPr lvl="1"/>
            <a:r>
              <a:rPr lang="en-AU" dirty="0"/>
              <a:t>Questions on plumbing should be asked to plumbers, not carpenters</a:t>
            </a:r>
          </a:p>
          <a:p>
            <a:r>
              <a:rPr lang="en-AU" dirty="0"/>
              <a:t>No one is an expert </a:t>
            </a:r>
            <a:r>
              <a:rPr lang="en-AU" dirty="0">
                <a:solidFill>
                  <a:srgbClr val="FF0000"/>
                </a:solidFill>
              </a:rPr>
              <a:t>full-stop</a:t>
            </a:r>
            <a:r>
              <a:rPr lang="en-AU" dirty="0"/>
              <a:t> (i.e. an expert in everything)!</a:t>
            </a:r>
          </a:p>
          <a:p>
            <a:r>
              <a:rPr lang="en-AU" dirty="0"/>
              <a:t>The important question when someone appeals to a supposed expert as an </a:t>
            </a:r>
            <a:r>
              <a:rPr lang="en-AU" dirty="0">
                <a:solidFill>
                  <a:srgbClr val="FF0000"/>
                </a:solidFill>
              </a:rPr>
              <a:t>authority </a:t>
            </a:r>
            <a:r>
              <a:rPr lang="en-AU" dirty="0"/>
              <a:t>on a claim: is this person an expert </a:t>
            </a:r>
            <a:r>
              <a:rPr lang="en-AU" dirty="0">
                <a:solidFill>
                  <a:srgbClr val="FF0000"/>
                </a:solidFill>
              </a:rPr>
              <a:t>in the relevant domain? </a:t>
            </a:r>
          </a:p>
          <a:p>
            <a:pPr lvl="1"/>
            <a:r>
              <a:rPr lang="en-AU" dirty="0"/>
              <a:t>(i.e. are they in a </a:t>
            </a:r>
            <a:r>
              <a:rPr lang="en-AU" dirty="0">
                <a:solidFill>
                  <a:srgbClr val="FF0000"/>
                </a:solidFill>
              </a:rPr>
              <a:t>position to know </a:t>
            </a:r>
            <a:r>
              <a:rPr lang="en-AU" dirty="0"/>
              <a:t>about </a:t>
            </a:r>
            <a:r>
              <a:rPr lang="en-AU" u="sng" dirty="0">
                <a:solidFill>
                  <a:srgbClr val="FF0000"/>
                </a:solidFill>
              </a:rPr>
              <a:t>this</a:t>
            </a:r>
            <a:r>
              <a:rPr lang="en-AU" dirty="0"/>
              <a:t> matter?)</a:t>
            </a:r>
          </a:p>
        </p:txBody>
      </p:sp>
    </p:spTree>
    <p:extLst>
      <p:ext uri="{BB962C8B-B14F-4D97-AF65-F5344CB8AC3E}">
        <p14:creationId xmlns:p14="http://schemas.microsoft.com/office/powerpoint/2010/main" val="327960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485E3-7F93-4A82-8C98-D02F7FBB9B72}"/>
              </a:ext>
            </a:extLst>
          </p:cNvPr>
          <p:cNvSpPr>
            <a:spLocks noGrp="1"/>
          </p:cNvSpPr>
          <p:nvPr>
            <p:ph type="title"/>
          </p:nvPr>
        </p:nvSpPr>
        <p:spPr/>
        <p:txBody>
          <a:bodyPr/>
          <a:lstStyle/>
          <a:p>
            <a:r>
              <a:rPr lang="en-AU" b="1" dirty="0"/>
              <a:t>Who is the best expert?</a:t>
            </a:r>
          </a:p>
        </p:txBody>
      </p:sp>
      <p:sp>
        <p:nvSpPr>
          <p:cNvPr id="3" name="Content Placeholder 2">
            <a:extLst>
              <a:ext uri="{FF2B5EF4-FFF2-40B4-BE49-F238E27FC236}">
                <a16:creationId xmlns:a16="http://schemas.microsoft.com/office/drawing/2014/main" id="{BA9AB72E-7EFB-4958-93E8-46E0B00A0398}"/>
              </a:ext>
            </a:extLst>
          </p:cNvPr>
          <p:cNvSpPr>
            <a:spLocks noGrp="1"/>
          </p:cNvSpPr>
          <p:nvPr>
            <p:ph idx="1"/>
          </p:nvPr>
        </p:nvSpPr>
        <p:spPr>
          <a:xfrm>
            <a:off x="1792941" y="1905841"/>
            <a:ext cx="9395011" cy="4351338"/>
          </a:xfrm>
        </p:spPr>
        <p:txBody>
          <a:bodyPr>
            <a:normAutofit/>
          </a:bodyPr>
          <a:lstStyle/>
          <a:p>
            <a:pPr marL="0" indent="0" algn="ctr">
              <a:buNone/>
            </a:pPr>
            <a:r>
              <a:rPr lang="en-GB" dirty="0"/>
              <a:t>“Volkswagens don’t emit much nitric oxide”</a:t>
            </a:r>
          </a:p>
        </p:txBody>
      </p:sp>
      <p:pic>
        <p:nvPicPr>
          <p:cNvPr id="1026" name="Picture 2" descr="Volkswagen Australia | Passenger Cars &amp; Commercial Vehicles">
            <a:extLst>
              <a:ext uri="{FF2B5EF4-FFF2-40B4-BE49-F238E27FC236}">
                <a16:creationId xmlns:a16="http://schemas.microsoft.com/office/drawing/2014/main" id="{5BB2DB3D-A6D4-4203-8100-6E74CBF21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848" y="2805953"/>
            <a:ext cx="2881592" cy="288159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A94926B8-43F7-C885-BC47-91232D2581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1956" y="3672926"/>
            <a:ext cx="3715298" cy="114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737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25E1-A146-4283-BE5C-1575C57ECE8F}"/>
              </a:ext>
            </a:extLst>
          </p:cNvPr>
          <p:cNvSpPr>
            <a:spLocks noGrp="1"/>
          </p:cNvSpPr>
          <p:nvPr>
            <p:ph type="title"/>
          </p:nvPr>
        </p:nvSpPr>
        <p:spPr/>
        <p:txBody>
          <a:bodyPr/>
          <a:lstStyle/>
          <a:p>
            <a:r>
              <a:rPr lang="en-AU" b="1" dirty="0"/>
              <a:t>Important questions - reliability</a:t>
            </a:r>
          </a:p>
        </p:txBody>
      </p:sp>
      <p:sp>
        <p:nvSpPr>
          <p:cNvPr id="3" name="Content Placeholder 2">
            <a:extLst>
              <a:ext uri="{FF2B5EF4-FFF2-40B4-BE49-F238E27FC236}">
                <a16:creationId xmlns:a16="http://schemas.microsoft.com/office/drawing/2014/main" id="{63DA5499-703B-4149-B765-82F55A4AB607}"/>
              </a:ext>
            </a:extLst>
          </p:cNvPr>
          <p:cNvSpPr>
            <a:spLocks noGrp="1"/>
          </p:cNvSpPr>
          <p:nvPr>
            <p:ph idx="1"/>
          </p:nvPr>
        </p:nvSpPr>
        <p:spPr/>
        <p:txBody>
          <a:bodyPr/>
          <a:lstStyle/>
          <a:p>
            <a:r>
              <a:rPr lang="en-GB" dirty="0"/>
              <a:t>Is there any reason to suspect the reliability of the source? </a:t>
            </a:r>
          </a:p>
          <a:p>
            <a:r>
              <a:rPr lang="en-GB" dirty="0"/>
              <a:t>What is the source’s </a:t>
            </a:r>
            <a:r>
              <a:rPr lang="en-GB" dirty="0">
                <a:solidFill>
                  <a:srgbClr val="FF0000"/>
                </a:solidFill>
              </a:rPr>
              <a:t>reputation</a:t>
            </a:r>
            <a:r>
              <a:rPr lang="en-GB" dirty="0"/>
              <a:t> for reliability? </a:t>
            </a:r>
          </a:p>
          <a:p>
            <a:r>
              <a:rPr lang="en-GB" dirty="0"/>
              <a:t>Does the source have a </a:t>
            </a:r>
            <a:r>
              <a:rPr lang="en-GB" dirty="0">
                <a:solidFill>
                  <a:srgbClr val="FF0000"/>
                </a:solidFill>
              </a:rPr>
              <a:t>motive</a:t>
            </a:r>
            <a:r>
              <a:rPr lang="en-GB" dirty="0"/>
              <a:t> for not telling the truth?</a:t>
            </a:r>
            <a:endParaRPr lang="en-AU" dirty="0"/>
          </a:p>
        </p:txBody>
      </p:sp>
    </p:spTree>
    <p:extLst>
      <p:ext uri="{BB962C8B-B14F-4D97-AF65-F5344CB8AC3E}">
        <p14:creationId xmlns:p14="http://schemas.microsoft.com/office/powerpoint/2010/main" val="298404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25E1-A146-4283-BE5C-1575C57ECE8F}"/>
              </a:ext>
            </a:extLst>
          </p:cNvPr>
          <p:cNvSpPr>
            <a:spLocks noGrp="1"/>
          </p:cNvSpPr>
          <p:nvPr>
            <p:ph type="title"/>
          </p:nvPr>
        </p:nvSpPr>
        <p:spPr/>
        <p:txBody>
          <a:bodyPr>
            <a:normAutofit/>
          </a:bodyPr>
          <a:lstStyle/>
          <a:p>
            <a:r>
              <a:rPr lang="en-AU" sz="3600" b="1" dirty="0"/>
              <a:t>Corroborating evidence</a:t>
            </a:r>
          </a:p>
        </p:txBody>
      </p:sp>
      <p:pic>
        <p:nvPicPr>
          <p:cNvPr id="4" name="Picture 2" descr="Volkswagen Australia | Passenger Cars &amp; Commercial Vehicles">
            <a:extLst>
              <a:ext uri="{FF2B5EF4-FFF2-40B4-BE49-F238E27FC236}">
                <a16:creationId xmlns:a16="http://schemas.microsoft.com/office/drawing/2014/main" id="{A211BB45-EC4A-2EF8-B3B7-EFE0113911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746" y="1622612"/>
            <a:ext cx="2881592" cy="288159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missions Testing in Georgia and South Carolina - US Auto Sales">
            <a:extLst>
              <a:ext uri="{FF2B5EF4-FFF2-40B4-BE49-F238E27FC236}">
                <a16:creationId xmlns:a16="http://schemas.microsoft.com/office/drawing/2014/main" id="{F412B48D-3EEB-7A60-9D0C-49659F5FF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2450" y="1622613"/>
            <a:ext cx="2389957" cy="3514164"/>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ular Callout 9">
            <a:extLst>
              <a:ext uri="{FF2B5EF4-FFF2-40B4-BE49-F238E27FC236}">
                <a16:creationId xmlns:a16="http://schemas.microsoft.com/office/drawing/2014/main" id="{15FB5A7A-8D8F-7080-825E-62D5FD926FAD}"/>
              </a:ext>
            </a:extLst>
          </p:cNvPr>
          <p:cNvSpPr/>
          <p:nvPr/>
        </p:nvSpPr>
        <p:spPr>
          <a:xfrm>
            <a:off x="9556376" y="1622612"/>
            <a:ext cx="1981200" cy="1308847"/>
          </a:xfrm>
          <a:prstGeom prst="wedgeRoundRectCallout">
            <a:avLst>
              <a:gd name="adj1" fmla="val -37575"/>
              <a:gd name="adj2" fmla="val 6181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Avenir Book" panose="02000503020000020003" pitchFamily="2" charset="0"/>
            </a:endParaRPr>
          </a:p>
          <a:p>
            <a:pPr algn="ctr"/>
            <a:r>
              <a:rPr lang="en-GB" dirty="0">
                <a:solidFill>
                  <a:schemeClr val="tx1"/>
                </a:solidFill>
                <a:latin typeface="Avenir Book" panose="02000503020000020003" pitchFamily="2" charset="0"/>
              </a:rPr>
              <a:t>“Volkswagens don’t emit much nitric oxide”</a:t>
            </a:r>
          </a:p>
          <a:p>
            <a:pPr algn="ctr"/>
            <a:endParaRPr lang="en-AU" dirty="0">
              <a:solidFill>
                <a:schemeClr val="tx1"/>
              </a:solidFill>
              <a:latin typeface="Avenir Book" panose="02000503020000020003" pitchFamily="2" charset="0"/>
            </a:endParaRPr>
          </a:p>
        </p:txBody>
      </p:sp>
      <p:pic>
        <p:nvPicPr>
          <p:cNvPr id="12" name="Graphic 11" descr="Thumbs up sign with solid fill">
            <a:extLst>
              <a:ext uri="{FF2B5EF4-FFF2-40B4-BE49-F238E27FC236}">
                <a16:creationId xmlns:a16="http://schemas.microsoft.com/office/drawing/2014/main" id="{0B78CF46-41BA-B946-E6A9-49FE9D2B04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60695" y="5418604"/>
            <a:ext cx="914400" cy="914400"/>
          </a:xfrm>
          <a:prstGeom prst="rect">
            <a:avLst/>
          </a:prstGeom>
        </p:spPr>
      </p:pic>
      <p:pic>
        <p:nvPicPr>
          <p:cNvPr id="14" name="Graphic 13" descr="Handshake with solid fill">
            <a:extLst>
              <a:ext uri="{FF2B5EF4-FFF2-40B4-BE49-F238E27FC236}">
                <a16:creationId xmlns:a16="http://schemas.microsoft.com/office/drawing/2014/main" id="{52528F5A-6216-3FE0-90F3-9FD892104A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23647" y="2514600"/>
            <a:ext cx="914400" cy="914400"/>
          </a:xfrm>
          <a:prstGeom prst="rect">
            <a:avLst/>
          </a:prstGeom>
        </p:spPr>
      </p:pic>
      <p:pic>
        <p:nvPicPr>
          <p:cNvPr id="16" name="Graphic 15" descr="Treasure chest outline">
            <a:extLst>
              <a:ext uri="{FF2B5EF4-FFF2-40B4-BE49-F238E27FC236}">
                <a16:creationId xmlns:a16="http://schemas.microsoft.com/office/drawing/2014/main" id="{459C51DB-985A-798C-4C21-7888A76BE6D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14682" y="3379695"/>
            <a:ext cx="914400" cy="914400"/>
          </a:xfrm>
          <a:prstGeom prst="rect">
            <a:avLst/>
          </a:prstGeom>
        </p:spPr>
      </p:pic>
      <p:sp>
        <p:nvSpPr>
          <p:cNvPr id="17" name="Title 1">
            <a:extLst>
              <a:ext uri="{FF2B5EF4-FFF2-40B4-BE49-F238E27FC236}">
                <a16:creationId xmlns:a16="http://schemas.microsoft.com/office/drawing/2014/main" id="{14D9CF33-8D96-4738-BA55-7C0B4AAE44DD}"/>
              </a:ext>
            </a:extLst>
          </p:cNvPr>
          <p:cNvSpPr txBox="1">
            <a:spLocks/>
          </p:cNvSpPr>
          <p:nvPr/>
        </p:nvSpPr>
        <p:spPr>
          <a:xfrm>
            <a:off x="4697507" y="53203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Avenir Book" panose="02000503020000020003" pitchFamily="2" charset="0"/>
                <a:ea typeface="+mj-ea"/>
                <a:cs typeface="+mj-cs"/>
              </a:defRPr>
            </a:lvl1pPr>
          </a:lstStyle>
          <a:p>
            <a:r>
              <a:rPr lang="en-AU" sz="3600" dirty="0">
                <a:solidFill>
                  <a:srgbClr val="FF0000"/>
                </a:solidFill>
              </a:rPr>
              <a:t> corroborating evidence</a:t>
            </a:r>
          </a:p>
        </p:txBody>
      </p:sp>
      <p:pic>
        <p:nvPicPr>
          <p:cNvPr id="18" name="Graphic 17" descr="Thumbs up sign with solid fill">
            <a:extLst>
              <a:ext uri="{FF2B5EF4-FFF2-40B4-BE49-F238E27FC236}">
                <a16:creationId xmlns:a16="http://schemas.microsoft.com/office/drawing/2014/main" id="{C6B6484B-CE37-DD26-E5C8-B0CF18A625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3177795" y="5369299"/>
            <a:ext cx="914400" cy="914400"/>
          </a:xfrm>
          <a:prstGeom prst="rect">
            <a:avLst/>
          </a:prstGeom>
        </p:spPr>
      </p:pic>
      <p:sp>
        <p:nvSpPr>
          <p:cNvPr id="19" name="Title 1">
            <a:extLst>
              <a:ext uri="{FF2B5EF4-FFF2-40B4-BE49-F238E27FC236}">
                <a16:creationId xmlns:a16="http://schemas.microsoft.com/office/drawing/2014/main" id="{9A5B6189-3598-6A08-810A-4F072B24787C}"/>
              </a:ext>
            </a:extLst>
          </p:cNvPr>
          <p:cNvSpPr txBox="1">
            <a:spLocks/>
          </p:cNvSpPr>
          <p:nvPr/>
        </p:nvSpPr>
        <p:spPr>
          <a:xfrm>
            <a:off x="4114608" y="51367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Avenir Book" panose="02000503020000020003" pitchFamily="2" charset="0"/>
                <a:ea typeface="+mj-ea"/>
                <a:cs typeface="+mj-cs"/>
              </a:defRPr>
            </a:lvl1pPr>
          </a:lstStyle>
          <a:p>
            <a:r>
              <a:rPr lang="en-AU" sz="3600" dirty="0">
                <a:solidFill>
                  <a:srgbClr val="FF0000"/>
                </a:solidFill>
              </a:rPr>
              <a:t>Not an independent source!</a:t>
            </a:r>
          </a:p>
        </p:txBody>
      </p:sp>
      <p:sp>
        <p:nvSpPr>
          <p:cNvPr id="20" name="Rounded Rectangular Callout 19">
            <a:extLst>
              <a:ext uri="{FF2B5EF4-FFF2-40B4-BE49-F238E27FC236}">
                <a16:creationId xmlns:a16="http://schemas.microsoft.com/office/drawing/2014/main" id="{2A7D6BFD-57EF-8D9B-8FD2-520DAB32B109}"/>
              </a:ext>
            </a:extLst>
          </p:cNvPr>
          <p:cNvSpPr/>
          <p:nvPr/>
        </p:nvSpPr>
        <p:spPr>
          <a:xfrm>
            <a:off x="340658" y="1785190"/>
            <a:ext cx="1855694" cy="1219200"/>
          </a:xfrm>
          <a:prstGeom prst="wedgeRoundRectCallout">
            <a:avLst>
              <a:gd name="adj1" fmla="val 39348"/>
              <a:gd name="adj2" fmla="val 6181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Avenir Book" panose="02000503020000020003" pitchFamily="2" charset="0"/>
            </a:endParaRPr>
          </a:p>
          <a:p>
            <a:pPr algn="ctr"/>
            <a:r>
              <a:rPr lang="en-GB" dirty="0">
                <a:solidFill>
                  <a:schemeClr val="tx1"/>
                </a:solidFill>
                <a:latin typeface="Avenir Book" panose="02000503020000020003" pitchFamily="2" charset="0"/>
              </a:rPr>
              <a:t>“Volkswagens don’t emit much nitric oxide”</a:t>
            </a:r>
          </a:p>
          <a:p>
            <a:pPr algn="ctr"/>
            <a:endParaRPr lang="en-AU"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5910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p:bldP spid="17" grpId="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D6D5-BDFB-4A13-B992-183A80BC2868}"/>
              </a:ext>
            </a:extLst>
          </p:cNvPr>
          <p:cNvSpPr>
            <a:spLocks noGrp="1"/>
          </p:cNvSpPr>
          <p:nvPr>
            <p:ph type="title"/>
          </p:nvPr>
        </p:nvSpPr>
        <p:spPr/>
        <p:txBody>
          <a:bodyPr/>
          <a:lstStyle/>
          <a:p>
            <a:r>
              <a:rPr lang="en-AU" dirty="0"/>
              <a:t>Appeals to Authority</a:t>
            </a:r>
          </a:p>
        </p:txBody>
      </p:sp>
      <p:sp>
        <p:nvSpPr>
          <p:cNvPr id="3" name="Content Placeholder 2">
            <a:extLst>
              <a:ext uri="{FF2B5EF4-FFF2-40B4-BE49-F238E27FC236}">
                <a16:creationId xmlns:a16="http://schemas.microsoft.com/office/drawing/2014/main" id="{EE9F3AAD-8CB1-43EC-A087-E3A7C7F0A8BE}"/>
              </a:ext>
            </a:extLst>
          </p:cNvPr>
          <p:cNvSpPr>
            <a:spLocks noGrp="1"/>
          </p:cNvSpPr>
          <p:nvPr>
            <p:ph idx="1"/>
          </p:nvPr>
        </p:nvSpPr>
        <p:spPr>
          <a:xfrm>
            <a:off x="838200" y="1619794"/>
            <a:ext cx="10515600" cy="4557169"/>
          </a:xfrm>
        </p:spPr>
        <p:txBody>
          <a:bodyPr>
            <a:noAutofit/>
          </a:bodyPr>
          <a:lstStyle/>
          <a:p>
            <a:pPr marL="457200" lvl="1" indent="0">
              <a:buNone/>
            </a:pPr>
            <a:endParaRPr lang="en-AU" dirty="0"/>
          </a:p>
          <a:p>
            <a:r>
              <a:rPr lang="en-AU" dirty="0"/>
              <a:t>Three things should you consider when evaluating an appeal to authority</a:t>
            </a:r>
          </a:p>
          <a:p>
            <a:pPr marL="914400" lvl="1" indent="-457200">
              <a:buFont typeface="+mj-lt"/>
              <a:buAutoNum type="arabicPeriod"/>
            </a:pPr>
            <a:r>
              <a:rPr lang="en-AU" dirty="0"/>
              <a:t>Is the source in a </a:t>
            </a:r>
            <a:r>
              <a:rPr lang="en-AU" dirty="0">
                <a:solidFill>
                  <a:srgbClr val="FF0000"/>
                </a:solidFill>
              </a:rPr>
              <a:t>position to know</a:t>
            </a:r>
            <a:r>
              <a:rPr lang="en-AU" dirty="0"/>
              <a:t>?</a:t>
            </a:r>
          </a:p>
          <a:p>
            <a:pPr marL="914400" lvl="1" indent="-457200">
              <a:buFont typeface="+mj-lt"/>
              <a:buAutoNum type="arabicPeriod"/>
            </a:pPr>
            <a:r>
              <a:rPr lang="en-AU" dirty="0"/>
              <a:t>Are they </a:t>
            </a:r>
            <a:r>
              <a:rPr lang="en-AU" dirty="0">
                <a:solidFill>
                  <a:srgbClr val="FF0000"/>
                </a:solidFill>
              </a:rPr>
              <a:t>reliable</a:t>
            </a:r>
            <a:r>
              <a:rPr lang="en-AU" dirty="0"/>
              <a:t>: Do they have a motive to lie? Do they have a history of unreliability?</a:t>
            </a:r>
          </a:p>
          <a:p>
            <a:pPr marL="914400" lvl="1" indent="-457200">
              <a:buFont typeface="+mj-lt"/>
              <a:buAutoNum type="arabicPeriod"/>
            </a:pPr>
            <a:r>
              <a:rPr lang="en-AU" dirty="0"/>
              <a:t>Is there any </a:t>
            </a:r>
            <a:r>
              <a:rPr lang="en-AU" dirty="0">
                <a:solidFill>
                  <a:srgbClr val="FF0000"/>
                </a:solidFill>
              </a:rPr>
              <a:t>corroborating evidence</a:t>
            </a:r>
            <a:r>
              <a:rPr lang="en-AU" dirty="0"/>
              <a:t>?</a:t>
            </a:r>
          </a:p>
        </p:txBody>
      </p:sp>
    </p:spTree>
    <p:extLst>
      <p:ext uri="{BB962C8B-B14F-4D97-AF65-F5344CB8AC3E}">
        <p14:creationId xmlns:p14="http://schemas.microsoft.com/office/powerpoint/2010/main" val="145608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Lecture 5.1.</a:t>
            </a:r>
          </a:p>
        </p:txBody>
      </p:sp>
      <p:sp>
        <p:nvSpPr>
          <p:cNvPr id="4" name="Text Placeholder 3">
            <a:extLst>
              <a:ext uri="{FF2B5EF4-FFF2-40B4-BE49-F238E27FC236}">
                <a16:creationId xmlns:a16="http://schemas.microsoft.com/office/drawing/2014/main" id="{64591D6C-E391-BE4A-BEE7-725B723EC5CE}"/>
              </a:ext>
            </a:extLst>
          </p:cNvPr>
          <p:cNvSpPr>
            <a:spLocks noGrp="1"/>
          </p:cNvSpPr>
          <p:nvPr>
            <p:ph type="body" idx="1"/>
          </p:nvPr>
        </p:nvSpPr>
        <p:spPr/>
        <p:txBody>
          <a:bodyPr>
            <a:normAutofit/>
          </a:bodyPr>
          <a:lstStyle/>
          <a:p>
            <a:r>
              <a:rPr lang="en-AU" sz="3600" dirty="0">
                <a:solidFill>
                  <a:srgbClr val="FF0000"/>
                </a:solidFill>
              </a:rPr>
              <a:t>Truth and confidence</a:t>
            </a:r>
          </a:p>
        </p:txBody>
      </p:sp>
    </p:spTree>
    <p:extLst>
      <p:ext uri="{BB962C8B-B14F-4D97-AF65-F5344CB8AC3E}">
        <p14:creationId xmlns:p14="http://schemas.microsoft.com/office/powerpoint/2010/main" val="1039962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DAB3-B98F-41F1-A507-2917233E1925}"/>
              </a:ext>
            </a:extLst>
          </p:cNvPr>
          <p:cNvSpPr>
            <a:spLocks noGrp="1"/>
          </p:cNvSpPr>
          <p:nvPr>
            <p:ph type="title"/>
          </p:nvPr>
        </p:nvSpPr>
        <p:spPr/>
        <p:txBody>
          <a:bodyPr/>
          <a:lstStyle/>
          <a:p>
            <a:r>
              <a:rPr lang="en-AU" b="1" dirty="0"/>
              <a:t>Ad hominem</a:t>
            </a:r>
          </a:p>
        </p:txBody>
      </p:sp>
      <p:sp>
        <p:nvSpPr>
          <p:cNvPr id="3" name="Content Placeholder 2">
            <a:extLst>
              <a:ext uri="{FF2B5EF4-FFF2-40B4-BE49-F238E27FC236}">
                <a16:creationId xmlns:a16="http://schemas.microsoft.com/office/drawing/2014/main" id="{5C304A74-3643-4C5B-9A22-FCFC8508BFD2}"/>
              </a:ext>
            </a:extLst>
          </p:cNvPr>
          <p:cNvSpPr>
            <a:spLocks noGrp="1"/>
          </p:cNvSpPr>
          <p:nvPr>
            <p:ph idx="1"/>
          </p:nvPr>
        </p:nvSpPr>
        <p:spPr/>
        <p:txBody>
          <a:bodyPr>
            <a:normAutofit fontScale="92500" lnSpcReduction="10000"/>
          </a:bodyPr>
          <a:lstStyle/>
          <a:p>
            <a:r>
              <a:rPr lang="en-AU" sz="2000" dirty="0"/>
              <a:t>We should evaluate sources when the source’s credibility is the </a:t>
            </a:r>
            <a:r>
              <a:rPr lang="en-AU" sz="2000" dirty="0">
                <a:solidFill>
                  <a:srgbClr val="FF0000"/>
                </a:solidFill>
              </a:rPr>
              <a:t>only</a:t>
            </a:r>
            <a:r>
              <a:rPr lang="en-AU" sz="2000" dirty="0"/>
              <a:t> reason given for accepting the claim.</a:t>
            </a:r>
          </a:p>
          <a:p>
            <a:r>
              <a:rPr lang="en-AU" sz="2000" dirty="0"/>
              <a:t>When should we NOT respond to a claim by evaluating the source?</a:t>
            </a:r>
          </a:p>
          <a:p>
            <a:pPr lvl="1"/>
            <a:r>
              <a:rPr lang="en-AU" sz="1800" dirty="0"/>
              <a:t>When the source has provided an </a:t>
            </a:r>
            <a:r>
              <a:rPr lang="en-AU" sz="1800" dirty="0">
                <a:solidFill>
                  <a:srgbClr val="FF0000"/>
                </a:solidFill>
              </a:rPr>
              <a:t>argument</a:t>
            </a:r>
            <a:r>
              <a:rPr lang="en-AU" sz="1800" dirty="0"/>
              <a:t> for the claim.</a:t>
            </a:r>
          </a:p>
          <a:p>
            <a:endParaRPr lang="en-AU" sz="2400" dirty="0"/>
          </a:p>
          <a:p>
            <a:pPr algn="l"/>
            <a:r>
              <a:rPr lang="en-GB" sz="2400" b="1" dirty="0">
                <a:solidFill>
                  <a:srgbClr val="7030A0"/>
                </a:solidFill>
              </a:rPr>
              <a:t>Politician 1:</a:t>
            </a:r>
            <a:r>
              <a:rPr lang="en-GB" sz="2400" dirty="0">
                <a:solidFill>
                  <a:srgbClr val="7030A0"/>
                </a:solidFill>
              </a:rPr>
              <a:t> </a:t>
            </a:r>
            <a:r>
              <a:rPr lang="en-GB" sz="2400" dirty="0">
                <a:solidFill>
                  <a:srgbClr val="363A3C"/>
                </a:solidFill>
              </a:rPr>
              <a:t>As a country, we’re not spending enough on education. The statistics show that our children are falling behind compared to similar developed nations.</a:t>
            </a:r>
          </a:p>
          <a:p>
            <a:pPr algn="l"/>
            <a:r>
              <a:rPr lang="en-GB" sz="2400" b="1" dirty="0">
                <a:solidFill>
                  <a:schemeClr val="accent2"/>
                </a:solidFill>
              </a:rPr>
              <a:t>Politician 2: </a:t>
            </a:r>
            <a:r>
              <a:rPr lang="en-GB" sz="2400" dirty="0">
                <a:solidFill>
                  <a:srgbClr val="363A3C"/>
                </a:solidFill>
              </a:rPr>
              <a:t>Politician 1’s views on education are totally irrelevant and wrong! After all, this is someone who was born with a silver spoon in their mouth and never attended a public school a day in their life!</a:t>
            </a:r>
          </a:p>
          <a:p>
            <a:pPr algn="l"/>
            <a:endParaRPr lang="en-GB" sz="2400" dirty="0"/>
          </a:p>
          <a:p>
            <a:r>
              <a:rPr lang="en-GB" sz="2400" dirty="0"/>
              <a:t>Politician 2 is committing a fallacy called </a:t>
            </a:r>
            <a:r>
              <a:rPr lang="en-AU" sz="2400" dirty="0">
                <a:solidFill>
                  <a:srgbClr val="FF0000"/>
                </a:solidFill>
              </a:rPr>
              <a:t>ad hominem. </a:t>
            </a:r>
            <a:r>
              <a:rPr lang="en-AU" sz="2400" dirty="0"/>
              <a:t>They are evaluating the source (Politician 1) but not </a:t>
            </a:r>
            <a:r>
              <a:rPr lang="en-AU" sz="2400" dirty="0">
                <a:solidFill>
                  <a:srgbClr val="FF0000"/>
                </a:solidFill>
              </a:rPr>
              <a:t>engaging with their argument.</a:t>
            </a:r>
          </a:p>
          <a:p>
            <a:pPr algn="l"/>
            <a:endParaRPr lang="en-GB" sz="2400" dirty="0">
              <a:solidFill>
                <a:srgbClr val="363A3C"/>
              </a:solidFill>
            </a:endParaRPr>
          </a:p>
        </p:txBody>
      </p:sp>
    </p:spTree>
    <p:extLst>
      <p:ext uri="{BB962C8B-B14F-4D97-AF65-F5344CB8AC3E}">
        <p14:creationId xmlns:p14="http://schemas.microsoft.com/office/powerpoint/2010/main" val="147031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Lecture 5.3</a:t>
            </a:r>
          </a:p>
        </p:txBody>
      </p:sp>
      <p:sp>
        <p:nvSpPr>
          <p:cNvPr id="4" name="Text Placeholder 3">
            <a:extLst>
              <a:ext uri="{FF2B5EF4-FFF2-40B4-BE49-F238E27FC236}">
                <a16:creationId xmlns:a16="http://schemas.microsoft.com/office/drawing/2014/main" id="{64591D6C-E391-BE4A-BEE7-725B723EC5CE}"/>
              </a:ext>
            </a:extLst>
          </p:cNvPr>
          <p:cNvSpPr>
            <a:spLocks noGrp="1"/>
          </p:cNvSpPr>
          <p:nvPr>
            <p:ph type="body" idx="1"/>
          </p:nvPr>
        </p:nvSpPr>
        <p:spPr/>
        <p:txBody>
          <a:bodyPr>
            <a:normAutofit/>
          </a:bodyPr>
          <a:lstStyle/>
          <a:p>
            <a:r>
              <a:rPr lang="en-AU" sz="3600" dirty="0">
                <a:solidFill>
                  <a:srgbClr val="FF0000"/>
                </a:solidFill>
              </a:rPr>
              <a:t>Generalisations</a:t>
            </a:r>
          </a:p>
        </p:txBody>
      </p:sp>
    </p:spTree>
    <p:extLst>
      <p:ext uri="{BB962C8B-B14F-4D97-AF65-F5344CB8AC3E}">
        <p14:creationId xmlns:p14="http://schemas.microsoft.com/office/powerpoint/2010/main" val="3484083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CFE8-1547-4B63-B037-D363CB86C85D}"/>
              </a:ext>
            </a:extLst>
          </p:cNvPr>
          <p:cNvSpPr>
            <a:spLocks noGrp="1"/>
          </p:cNvSpPr>
          <p:nvPr>
            <p:ph type="title"/>
          </p:nvPr>
        </p:nvSpPr>
        <p:spPr/>
        <p:txBody>
          <a:bodyPr/>
          <a:lstStyle/>
          <a:p>
            <a:r>
              <a:rPr lang="en-AU" b="1" dirty="0"/>
              <a:t>Two kinds of generalisation</a:t>
            </a:r>
          </a:p>
        </p:txBody>
      </p:sp>
      <p:sp>
        <p:nvSpPr>
          <p:cNvPr id="3" name="Content Placeholder 2">
            <a:extLst>
              <a:ext uri="{FF2B5EF4-FFF2-40B4-BE49-F238E27FC236}">
                <a16:creationId xmlns:a16="http://schemas.microsoft.com/office/drawing/2014/main" id="{6D5BA241-BB23-469C-9D9B-A38CB582BB14}"/>
              </a:ext>
            </a:extLst>
          </p:cNvPr>
          <p:cNvSpPr>
            <a:spLocks noGrp="1"/>
          </p:cNvSpPr>
          <p:nvPr>
            <p:ph idx="1"/>
          </p:nvPr>
        </p:nvSpPr>
        <p:spPr/>
        <p:txBody>
          <a:bodyPr>
            <a:normAutofit lnSpcReduction="10000"/>
          </a:bodyPr>
          <a:lstStyle/>
          <a:p>
            <a:r>
              <a:rPr lang="en-AU" dirty="0">
                <a:solidFill>
                  <a:srgbClr val="FF0000"/>
                </a:solidFill>
              </a:rPr>
              <a:t>Universal Generalization</a:t>
            </a:r>
            <a:r>
              <a:rPr lang="en-AU" dirty="0"/>
              <a:t>: </a:t>
            </a:r>
            <a:r>
              <a:rPr lang="en-GB" dirty="0"/>
              <a:t>a claim that says something about </a:t>
            </a:r>
            <a:r>
              <a:rPr lang="en-GB" dirty="0">
                <a:solidFill>
                  <a:srgbClr val="FF0000"/>
                </a:solidFill>
              </a:rPr>
              <a:t>all</a:t>
            </a:r>
            <a:r>
              <a:rPr lang="en-GB" dirty="0"/>
              <a:t> things of a certain kind</a:t>
            </a:r>
          </a:p>
          <a:p>
            <a:pPr lvl="1"/>
            <a:r>
              <a:rPr lang="en-GB" dirty="0"/>
              <a:t>All metals conduct electricity. </a:t>
            </a:r>
          </a:p>
          <a:p>
            <a:pPr lvl="1"/>
            <a:r>
              <a:rPr lang="en-GB" dirty="0"/>
              <a:t>The government should ban all cigarette advertising.</a:t>
            </a:r>
          </a:p>
          <a:p>
            <a:pPr lvl="1"/>
            <a:r>
              <a:rPr lang="en-GB" dirty="0"/>
              <a:t>Everyone in my class has seen Frozen 2.</a:t>
            </a:r>
          </a:p>
          <a:p>
            <a:pPr lvl="1"/>
            <a:r>
              <a:rPr lang="en-GB" dirty="0"/>
              <a:t>Killing is never justified.</a:t>
            </a:r>
          </a:p>
          <a:p>
            <a:pPr lvl="1"/>
            <a:r>
              <a:rPr lang="en-GB" dirty="0"/>
              <a:t>No one can travel internationally without special permission.</a:t>
            </a:r>
          </a:p>
          <a:p>
            <a:pPr lvl="1"/>
            <a:r>
              <a:rPr lang="en-GB" dirty="0"/>
              <a:t>The only flightless birds are penguins.</a:t>
            </a:r>
          </a:p>
          <a:p>
            <a:pPr lvl="1"/>
            <a:endParaRPr lang="en-GB" dirty="0"/>
          </a:p>
          <a:p>
            <a:r>
              <a:rPr lang="en-AU" dirty="0"/>
              <a:t>“all”, “every”, “anyone”, “everyone”, “whenever”, “never”, “no-one”</a:t>
            </a:r>
          </a:p>
          <a:p>
            <a:pPr lvl="1"/>
            <a:endParaRPr lang="en-AU" dirty="0"/>
          </a:p>
        </p:txBody>
      </p:sp>
    </p:spTree>
    <p:extLst>
      <p:ext uri="{BB962C8B-B14F-4D97-AF65-F5344CB8AC3E}">
        <p14:creationId xmlns:p14="http://schemas.microsoft.com/office/powerpoint/2010/main" val="282466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6A00-F5D4-4E8E-AE91-9231AD27D809}"/>
              </a:ext>
            </a:extLst>
          </p:cNvPr>
          <p:cNvSpPr>
            <a:spLocks noGrp="1"/>
          </p:cNvSpPr>
          <p:nvPr>
            <p:ph type="title"/>
          </p:nvPr>
        </p:nvSpPr>
        <p:spPr/>
        <p:txBody>
          <a:bodyPr/>
          <a:lstStyle/>
          <a:p>
            <a:r>
              <a:rPr lang="en-AU" b="1" dirty="0"/>
              <a:t>Two kinds of generalisation</a:t>
            </a:r>
            <a:endParaRPr lang="en-AU" dirty="0"/>
          </a:p>
        </p:txBody>
      </p:sp>
      <p:sp>
        <p:nvSpPr>
          <p:cNvPr id="3" name="Content Placeholder 2">
            <a:extLst>
              <a:ext uri="{FF2B5EF4-FFF2-40B4-BE49-F238E27FC236}">
                <a16:creationId xmlns:a16="http://schemas.microsoft.com/office/drawing/2014/main" id="{63B11C85-266B-449D-802A-782F02EFA7EC}"/>
              </a:ext>
            </a:extLst>
          </p:cNvPr>
          <p:cNvSpPr>
            <a:spLocks noGrp="1"/>
          </p:cNvSpPr>
          <p:nvPr>
            <p:ph idx="1"/>
          </p:nvPr>
        </p:nvSpPr>
        <p:spPr/>
        <p:txBody>
          <a:bodyPr/>
          <a:lstStyle/>
          <a:p>
            <a:r>
              <a:rPr lang="en-GB" dirty="0">
                <a:solidFill>
                  <a:srgbClr val="FF0000"/>
                </a:solidFill>
              </a:rPr>
              <a:t>Statistical Generalization</a:t>
            </a:r>
            <a:r>
              <a:rPr lang="en-GB" dirty="0"/>
              <a:t>: a claim that says something about </a:t>
            </a:r>
            <a:r>
              <a:rPr lang="en-GB" dirty="0">
                <a:solidFill>
                  <a:srgbClr val="FF0000"/>
                </a:solidFill>
              </a:rPr>
              <a:t>some</a:t>
            </a:r>
            <a:r>
              <a:rPr lang="en-GB" dirty="0"/>
              <a:t> number of things of a certain kind</a:t>
            </a:r>
          </a:p>
          <a:p>
            <a:pPr lvl="1"/>
            <a:r>
              <a:rPr lang="en-GB" dirty="0"/>
              <a:t>90% of nurses are women.</a:t>
            </a:r>
          </a:p>
          <a:p>
            <a:pPr lvl="1"/>
            <a:r>
              <a:rPr lang="en-GB" dirty="0"/>
              <a:t>Most of the people killed in wars are civilians, not soldiers.</a:t>
            </a:r>
          </a:p>
          <a:p>
            <a:pPr lvl="1"/>
            <a:r>
              <a:rPr lang="en-GB" dirty="0"/>
              <a:t>In some parts of the country, youth unemployment is at 25%.</a:t>
            </a:r>
          </a:p>
          <a:p>
            <a:pPr lvl="1"/>
            <a:r>
              <a:rPr lang="en-GB" dirty="0"/>
              <a:t>Only a minority of voters now support the president.</a:t>
            </a:r>
          </a:p>
          <a:p>
            <a:pPr lvl="1"/>
            <a:r>
              <a:rPr lang="en-GB" dirty="0"/>
              <a:t>Many of my friends have experienced racism.</a:t>
            </a:r>
          </a:p>
          <a:p>
            <a:pPr lvl="1"/>
            <a:endParaRPr lang="en-GB" dirty="0"/>
          </a:p>
          <a:p>
            <a:r>
              <a:rPr lang="en-AU" dirty="0"/>
              <a:t>“some”, “many”, “25%”, “a minority”, “most”</a:t>
            </a:r>
          </a:p>
          <a:p>
            <a:pPr lvl="1"/>
            <a:endParaRPr lang="en-GB" dirty="0"/>
          </a:p>
          <a:p>
            <a:pPr lvl="1"/>
            <a:endParaRPr lang="en-GB" dirty="0"/>
          </a:p>
          <a:p>
            <a:pPr lvl="1"/>
            <a:endParaRPr lang="en-GB" dirty="0"/>
          </a:p>
        </p:txBody>
      </p:sp>
    </p:spTree>
    <p:extLst>
      <p:ext uri="{BB962C8B-B14F-4D97-AF65-F5344CB8AC3E}">
        <p14:creationId xmlns:p14="http://schemas.microsoft.com/office/powerpoint/2010/main" val="105576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6A00-F5D4-4E8E-AE91-9231AD27D809}"/>
              </a:ext>
            </a:extLst>
          </p:cNvPr>
          <p:cNvSpPr>
            <a:spLocks noGrp="1"/>
          </p:cNvSpPr>
          <p:nvPr>
            <p:ph type="title"/>
          </p:nvPr>
        </p:nvSpPr>
        <p:spPr/>
        <p:txBody>
          <a:bodyPr/>
          <a:lstStyle/>
          <a:p>
            <a:r>
              <a:rPr lang="en-AU" b="1" dirty="0"/>
              <a:t>Translating Universal Generalisations</a:t>
            </a:r>
            <a:endParaRPr lang="en-AU" dirty="0"/>
          </a:p>
        </p:txBody>
      </p:sp>
      <p:sp>
        <p:nvSpPr>
          <p:cNvPr id="3" name="Content Placeholder 2">
            <a:extLst>
              <a:ext uri="{FF2B5EF4-FFF2-40B4-BE49-F238E27FC236}">
                <a16:creationId xmlns:a16="http://schemas.microsoft.com/office/drawing/2014/main" id="{63B11C85-266B-449D-802A-782F02EFA7EC}"/>
              </a:ext>
            </a:extLst>
          </p:cNvPr>
          <p:cNvSpPr>
            <a:spLocks noGrp="1"/>
          </p:cNvSpPr>
          <p:nvPr>
            <p:ph idx="1"/>
          </p:nvPr>
        </p:nvSpPr>
        <p:spPr>
          <a:xfrm>
            <a:off x="838200" y="1825625"/>
            <a:ext cx="10515600" cy="1603375"/>
          </a:xfrm>
        </p:spPr>
        <p:txBody>
          <a:bodyPr/>
          <a:lstStyle/>
          <a:p>
            <a:r>
              <a:rPr lang="en-GB" dirty="0"/>
              <a:t>Universal generalisations </a:t>
            </a:r>
            <a:r>
              <a:rPr lang="en-GB" dirty="0">
                <a:solidFill>
                  <a:srgbClr val="FF0000"/>
                </a:solidFill>
              </a:rPr>
              <a:t>don’t always</a:t>
            </a:r>
            <a:r>
              <a:rPr lang="en-GB" dirty="0"/>
              <a:t> contain the term “all”</a:t>
            </a:r>
          </a:p>
          <a:p>
            <a:r>
              <a:rPr lang="en-GB" dirty="0"/>
              <a:t>But when putting them in </a:t>
            </a:r>
            <a:r>
              <a:rPr lang="en-GB" dirty="0">
                <a:solidFill>
                  <a:srgbClr val="FF0000"/>
                </a:solidFill>
              </a:rPr>
              <a:t>generalised form</a:t>
            </a:r>
            <a:r>
              <a:rPr lang="en-GB" dirty="0"/>
              <a:t>, you should turn them into an “All __ are __” sentence.</a:t>
            </a:r>
          </a:p>
          <a:p>
            <a:pPr marL="0" indent="0">
              <a:buNone/>
            </a:pPr>
            <a:endParaRPr lang="en-GB" dirty="0"/>
          </a:p>
        </p:txBody>
      </p:sp>
      <p:sp>
        <p:nvSpPr>
          <p:cNvPr id="4" name="Content Placeholder 2">
            <a:extLst>
              <a:ext uri="{FF2B5EF4-FFF2-40B4-BE49-F238E27FC236}">
                <a16:creationId xmlns:a16="http://schemas.microsoft.com/office/drawing/2014/main" id="{F0893621-FF64-2E7A-A31C-61510C40AF72}"/>
              </a:ext>
            </a:extLst>
          </p:cNvPr>
          <p:cNvSpPr txBox="1">
            <a:spLocks/>
          </p:cNvSpPr>
          <p:nvPr/>
        </p:nvSpPr>
        <p:spPr>
          <a:xfrm>
            <a:off x="829235" y="4004048"/>
            <a:ext cx="5266765" cy="2333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“Dogs are mammals”</a:t>
            </a:r>
          </a:p>
          <a:p>
            <a:pPr marL="0" indent="0">
              <a:buNone/>
            </a:pPr>
            <a:r>
              <a:rPr lang="en-GB" dirty="0"/>
              <a:t>(= All dogs are mammals)</a:t>
            </a:r>
          </a:p>
          <a:p>
            <a:pPr marL="0" indent="0">
              <a:buNone/>
            </a:pPr>
            <a:endParaRPr lang="en-GB" dirty="0"/>
          </a:p>
          <a:p>
            <a:pPr marL="0" indent="0">
              <a:buNone/>
            </a:pPr>
            <a:r>
              <a:rPr lang="en-GB" dirty="0"/>
              <a:t>“Diamonds are not cheap”</a:t>
            </a:r>
          </a:p>
          <a:p>
            <a:pPr marL="0" indent="0">
              <a:buNone/>
            </a:pPr>
            <a:r>
              <a:rPr lang="en-GB" dirty="0"/>
              <a:t>(= All diamonds are not cheap)</a:t>
            </a:r>
          </a:p>
          <a:p>
            <a:pPr marL="0" indent="0">
              <a:buNone/>
            </a:pPr>
            <a:r>
              <a:rPr lang="en-GB" dirty="0"/>
              <a:t>(= No diamonds are cheap)</a:t>
            </a:r>
          </a:p>
          <a:p>
            <a:pPr marL="0" indent="0">
              <a:buNone/>
            </a:pPr>
            <a:endParaRPr lang="en-GB" dirty="0"/>
          </a:p>
          <a:p>
            <a:pPr marL="0" indent="0">
              <a:buNone/>
            </a:pPr>
            <a:endParaRPr lang="en-GB" dirty="0"/>
          </a:p>
        </p:txBody>
      </p:sp>
      <p:sp>
        <p:nvSpPr>
          <p:cNvPr id="5" name="Content Placeholder 2">
            <a:extLst>
              <a:ext uri="{FF2B5EF4-FFF2-40B4-BE49-F238E27FC236}">
                <a16:creationId xmlns:a16="http://schemas.microsoft.com/office/drawing/2014/main" id="{60438F67-F1AA-FEB7-DC22-E9F6995B5ECD}"/>
              </a:ext>
            </a:extLst>
          </p:cNvPr>
          <p:cNvSpPr txBox="1">
            <a:spLocks/>
          </p:cNvSpPr>
          <p:nvPr/>
        </p:nvSpPr>
        <p:spPr>
          <a:xfrm>
            <a:off x="6360459" y="4004048"/>
            <a:ext cx="5266765" cy="16033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FF0000"/>
                </a:solidFill>
              </a:rPr>
              <a:t>All A are B</a:t>
            </a:r>
          </a:p>
          <a:p>
            <a:pPr marL="0" indent="0">
              <a:buNone/>
            </a:pPr>
            <a:r>
              <a:rPr lang="en-GB" dirty="0"/>
              <a:t> </a:t>
            </a:r>
          </a:p>
          <a:p>
            <a:pPr marL="0" indent="0">
              <a:buNone/>
            </a:pPr>
            <a:endParaRPr lang="en-GB" dirty="0"/>
          </a:p>
          <a:p>
            <a:pPr marL="0" indent="0">
              <a:buNone/>
            </a:pPr>
            <a:r>
              <a:rPr lang="en-GB" dirty="0">
                <a:solidFill>
                  <a:srgbClr val="FF0000"/>
                </a:solidFill>
              </a:rPr>
              <a:t>All A are </a:t>
            </a:r>
            <a:r>
              <a:rPr lang="en-GB" u="sng" dirty="0">
                <a:solidFill>
                  <a:srgbClr val="FF0000"/>
                </a:solidFill>
              </a:rPr>
              <a:t>not</a:t>
            </a:r>
            <a:r>
              <a:rPr lang="en-GB" dirty="0">
                <a:solidFill>
                  <a:srgbClr val="FF0000"/>
                </a:solidFill>
              </a:rPr>
              <a:t> B</a:t>
            </a:r>
          </a:p>
        </p:txBody>
      </p:sp>
      <p:sp>
        <p:nvSpPr>
          <p:cNvPr id="6" name="TextBox 5">
            <a:extLst>
              <a:ext uri="{FF2B5EF4-FFF2-40B4-BE49-F238E27FC236}">
                <a16:creationId xmlns:a16="http://schemas.microsoft.com/office/drawing/2014/main" id="{6089E5FE-A830-8605-F913-07703E8488F8}"/>
              </a:ext>
            </a:extLst>
          </p:cNvPr>
          <p:cNvSpPr txBox="1"/>
          <p:nvPr/>
        </p:nvSpPr>
        <p:spPr>
          <a:xfrm>
            <a:off x="9502587" y="3869577"/>
            <a:ext cx="1598515" cy="646331"/>
          </a:xfrm>
          <a:prstGeom prst="rect">
            <a:avLst/>
          </a:prstGeom>
          <a:noFill/>
        </p:spPr>
        <p:txBody>
          <a:bodyPr wrap="none" rtlCol="0">
            <a:spAutoFit/>
          </a:bodyPr>
          <a:lstStyle/>
          <a:p>
            <a:r>
              <a:rPr lang="en-AU" dirty="0">
                <a:latin typeface="Avenir Book" panose="02000503020000020003" pitchFamily="2" charset="0"/>
              </a:rPr>
              <a:t>A = dogs</a:t>
            </a:r>
          </a:p>
          <a:p>
            <a:r>
              <a:rPr lang="en-AU" dirty="0">
                <a:latin typeface="Avenir Book" panose="02000503020000020003" pitchFamily="2" charset="0"/>
              </a:rPr>
              <a:t>B = mammals</a:t>
            </a:r>
          </a:p>
        </p:txBody>
      </p:sp>
      <p:sp>
        <p:nvSpPr>
          <p:cNvPr id="7" name="TextBox 6">
            <a:extLst>
              <a:ext uri="{FF2B5EF4-FFF2-40B4-BE49-F238E27FC236}">
                <a16:creationId xmlns:a16="http://schemas.microsoft.com/office/drawing/2014/main" id="{31B02E99-F482-3194-0BF3-0D3711E540A2}"/>
              </a:ext>
            </a:extLst>
          </p:cNvPr>
          <p:cNvSpPr txBox="1"/>
          <p:nvPr/>
        </p:nvSpPr>
        <p:spPr>
          <a:xfrm>
            <a:off x="9448799" y="5142565"/>
            <a:ext cx="1933543" cy="646331"/>
          </a:xfrm>
          <a:prstGeom prst="rect">
            <a:avLst/>
          </a:prstGeom>
          <a:noFill/>
        </p:spPr>
        <p:txBody>
          <a:bodyPr wrap="none" rtlCol="0">
            <a:spAutoFit/>
          </a:bodyPr>
          <a:lstStyle/>
          <a:p>
            <a:r>
              <a:rPr lang="en-AU" dirty="0">
                <a:latin typeface="Avenir Book" panose="02000503020000020003" pitchFamily="2" charset="0"/>
              </a:rPr>
              <a:t>A = diamonds</a:t>
            </a:r>
          </a:p>
          <a:p>
            <a:r>
              <a:rPr lang="en-AU" dirty="0">
                <a:latin typeface="Avenir Book" panose="02000503020000020003" pitchFamily="2" charset="0"/>
              </a:rPr>
              <a:t>B = cheap things</a:t>
            </a:r>
          </a:p>
        </p:txBody>
      </p:sp>
      <p:sp>
        <p:nvSpPr>
          <p:cNvPr id="9" name="TextBox 8">
            <a:extLst>
              <a:ext uri="{FF2B5EF4-FFF2-40B4-BE49-F238E27FC236}">
                <a16:creationId xmlns:a16="http://schemas.microsoft.com/office/drawing/2014/main" id="{B3EDC003-E899-7D82-F085-3937145252DD}"/>
              </a:ext>
            </a:extLst>
          </p:cNvPr>
          <p:cNvSpPr txBox="1"/>
          <p:nvPr/>
        </p:nvSpPr>
        <p:spPr>
          <a:xfrm>
            <a:off x="5355741" y="3927847"/>
            <a:ext cx="543739" cy="523220"/>
          </a:xfrm>
          <a:prstGeom prst="rect">
            <a:avLst/>
          </a:prstGeom>
          <a:noFill/>
        </p:spPr>
        <p:txBody>
          <a:bodyPr wrap="none" rtlCol="0">
            <a:spAutoFit/>
          </a:bodyPr>
          <a:lstStyle/>
          <a:p>
            <a:r>
              <a:rPr lang="en-AU" sz="2800" b="1" dirty="0">
                <a:latin typeface="Avenir Book" panose="02000503020000020003" pitchFamily="2" charset="0"/>
              </a:rPr>
              <a:t>→</a:t>
            </a:r>
          </a:p>
        </p:txBody>
      </p:sp>
      <p:sp>
        <p:nvSpPr>
          <p:cNvPr id="10" name="TextBox 9">
            <a:extLst>
              <a:ext uri="{FF2B5EF4-FFF2-40B4-BE49-F238E27FC236}">
                <a16:creationId xmlns:a16="http://schemas.microsoft.com/office/drawing/2014/main" id="{E41EEBA1-946C-5FDB-DA7B-1AD9CB7A6151}"/>
              </a:ext>
            </a:extLst>
          </p:cNvPr>
          <p:cNvSpPr txBox="1"/>
          <p:nvPr/>
        </p:nvSpPr>
        <p:spPr>
          <a:xfrm>
            <a:off x="5366766" y="4996190"/>
            <a:ext cx="543739" cy="523220"/>
          </a:xfrm>
          <a:prstGeom prst="rect">
            <a:avLst/>
          </a:prstGeom>
          <a:noFill/>
        </p:spPr>
        <p:txBody>
          <a:bodyPr wrap="none" rtlCol="0">
            <a:spAutoFit/>
          </a:bodyPr>
          <a:lstStyle/>
          <a:p>
            <a:r>
              <a:rPr lang="en-AU" sz="2800" b="1" dirty="0">
                <a:latin typeface="Avenir Book" panose="02000503020000020003" pitchFamily="2" charset="0"/>
              </a:rPr>
              <a:t>→</a:t>
            </a:r>
          </a:p>
        </p:txBody>
      </p:sp>
    </p:spTree>
    <p:extLst>
      <p:ext uri="{BB962C8B-B14F-4D97-AF65-F5344CB8AC3E}">
        <p14:creationId xmlns:p14="http://schemas.microsoft.com/office/powerpoint/2010/main" val="21799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P spid="5" grpId="1" build="allAtOnce"/>
      <p:bldP spid="6" grpId="0"/>
      <p:bldP spid="7"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4661-E330-4B5D-8356-6CB2A9CBDA59}"/>
              </a:ext>
            </a:extLst>
          </p:cNvPr>
          <p:cNvSpPr>
            <a:spLocks noGrp="1"/>
          </p:cNvSpPr>
          <p:nvPr>
            <p:ph type="title"/>
          </p:nvPr>
        </p:nvSpPr>
        <p:spPr/>
        <p:txBody>
          <a:bodyPr>
            <a:normAutofit/>
          </a:bodyPr>
          <a:lstStyle/>
          <a:p>
            <a:r>
              <a:rPr lang="en-AU" sz="4000" b="1" dirty="0"/>
              <a:t>Diagrams for universal generalisations</a:t>
            </a:r>
          </a:p>
        </p:txBody>
      </p:sp>
      <p:sp>
        <p:nvSpPr>
          <p:cNvPr id="3" name="Content Placeholder 2">
            <a:extLst>
              <a:ext uri="{FF2B5EF4-FFF2-40B4-BE49-F238E27FC236}">
                <a16:creationId xmlns:a16="http://schemas.microsoft.com/office/drawing/2014/main" id="{4FCAB807-38A0-4C1F-8F84-CFC33F2796CE}"/>
              </a:ext>
            </a:extLst>
          </p:cNvPr>
          <p:cNvSpPr>
            <a:spLocks noGrp="1"/>
          </p:cNvSpPr>
          <p:nvPr>
            <p:ph idx="1"/>
          </p:nvPr>
        </p:nvSpPr>
        <p:spPr/>
        <p:txBody>
          <a:bodyPr/>
          <a:lstStyle/>
          <a:p>
            <a:r>
              <a:rPr lang="en-GB" dirty="0"/>
              <a:t>All </a:t>
            </a:r>
            <a:r>
              <a:rPr lang="en-GB" dirty="0">
                <a:solidFill>
                  <a:schemeClr val="accent1"/>
                </a:solidFill>
              </a:rPr>
              <a:t>A</a:t>
            </a:r>
            <a:r>
              <a:rPr lang="en-GB" dirty="0"/>
              <a:t> are </a:t>
            </a:r>
            <a:r>
              <a:rPr lang="en-GB" dirty="0">
                <a:solidFill>
                  <a:schemeClr val="accent6"/>
                </a:solidFill>
              </a:rPr>
              <a:t>B</a:t>
            </a:r>
            <a:endParaRPr lang="en-AU" dirty="0"/>
          </a:p>
        </p:txBody>
      </p:sp>
      <p:pic>
        <p:nvPicPr>
          <p:cNvPr id="5" name="Picture 4">
            <a:extLst>
              <a:ext uri="{FF2B5EF4-FFF2-40B4-BE49-F238E27FC236}">
                <a16:creationId xmlns:a16="http://schemas.microsoft.com/office/drawing/2014/main" id="{AB62941C-98E2-4065-B984-D05F7E7BD41F}"/>
              </a:ext>
            </a:extLst>
          </p:cNvPr>
          <p:cNvPicPr>
            <a:picLocks noChangeAspect="1"/>
          </p:cNvPicPr>
          <p:nvPr/>
        </p:nvPicPr>
        <p:blipFill>
          <a:blip r:embed="rId2"/>
          <a:stretch>
            <a:fillRect/>
          </a:stretch>
        </p:blipFill>
        <p:spPr>
          <a:xfrm>
            <a:off x="6900454" y="1690689"/>
            <a:ext cx="2965836" cy="2766944"/>
          </a:xfrm>
          <a:prstGeom prst="rect">
            <a:avLst/>
          </a:prstGeom>
        </p:spPr>
      </p:pic>
      <p:sp>
        <p:nvSpPr>
          <p:cNvPr id="7" name="TextBox 6">
            <a:extLst>
              <a:ext uri="{FF2B5EF4-FFF2-40B4-BE49-F238E27FC236}">
                <a16:creationId xmlns:a16="http://schemas.microsoft.com/office/drawing/2014/main" id="{FC997359-11B0-4382-8382-E5A63222AC47}"/>
              </a:ext>
            </a:extLst>
          </p:cNvPr>
          <p:cNvSpPr txBox="1"/>
          <p:nvPr/>
        </p:nvSpPr>
        <p:spPr>
          <a:xfrm>
            <a:off x="2325710" y="2885754"/>
            <a:ext cx="4572000" cy="1938992"/>
          </a:xfrm>
          <a:prstGeom prst="rect">
            <a:avLst/>
          </a:prstGeom>
          <a:noFill/>
        </p:spPr>
        <p:txBody>
          <a:bodyPr wrap="square">
            <a:spAutoFit/>
          </a:bodyPr>
          <a:lstStyle/>
          <a:p>
            <a:r>
              <a:rPr lang="en-GB" sz="2400" dirty="0">
                <a:latin typeface="Avenir Book" panose="02000503020000020003" pitchFamily="2" charset="0"/>
              </a:rPr>
              <a:t>All metals conduct electricity. </a:t>
            </a:r>
          </a:p>
          <a:p>
            <a:endParaRPr lang="en-GB" sz="2400" dirty="0">
              <a:latin typeface="Avenir Book" panose="02000503020000020003" pitchFamily="2" charset="0"/>
            </a:endParaRPr>
          </a:p>
          <a:p>
            <a:r>
              <a:rPr lang="en-GB" sz="2400" dirty="0">
                <a:solidFill>
                  <a:schemeClr val="accent1"/>
                </a:solidFill>
                <a:latin typeface="Avenir Book" panose="02000503020000020003" pitchFamily="2" charset="0"/>
              </a:rPr>
              <a:t>A</a:t>
            </a:r>
            <a:r>
              <a:rPr lang="en-GB" sz="2400" dirty="0">
                <a:latin typeface="Avenir Book" panose="02000503020000020003" pitchFamily="2" charset="0"/>
              </a:rPr>
              <a:t> = metals </a:t>
            </a:r>
          </a:p>
          <a:p>
            <a:r>
              <a:rPr lang="en-GB" sz="2400" dirty="0">
                <a:solidFill>
                  <a:schemeClr val="accent6"/>
                </a:solidFill>
                <a:latin typeface="Avenir Book" panose="02000503020000020003" pitchFamily="2" charset="0"/>
              </a:rPr>
              <a:t>B</a:t>
            </a:r>
            <a:r>
              <a:rPr lang="en-GB" sz="2400" dirty="0">
                <a:latin typeface="Avenir Book" panose="02000503020000020003" pitchFamily="2" charset="0"/>
              </a:rPr>
              <a:t> = </a:t>
            </a:r>
            <a:r>
              <a:rPr lang="en-AU" sz="2400" dirty="0">
                <a:latin typeface="Avenir Book" panose="02000503020000020003" pitchFamily="2" charset="0"/>
              </a:rPr>
              <a:t>things that conduct electricity</a:t>
            </a:r>
          </a:p>
        </p:txBody>
      </p:sp>
    </p:spTree>
    <p:extLst>
      <p:ext uri="{BB962C8B-B14F-4D97-AF65-F5344CB8AC3E}">
        <p14:creationId xmlns:p14="http://schemas.microsoft.com/office/powerpoint/2010/main" val="2954751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4661-E330-4B5D-8356-6CB2A9CBDA59}"/>
              </a:ext>
            </a:extLst>
          </p:cNvPr>
          <p:cNvSpPr>
            <a:spLocks noGrp="1"/>
          </p:cNvSpPr>
          <p:nvPr>
            <p:ph type="title"/>
          </p:nvPr>
        </p:nvSpPr>
        <p:spPr/>
        <p:txBody>
          <a:bodyPr>
            <a:normAutofit/>
          </a:bodyPr>
          <a:lstStyle/>
          <a:p>
            <a:r>
              <a:rPr lang="en-AU" sz="4000" b="1" dirty="0"/>
              <a:t>Diagrams for universal generalisations</a:t>
            </a:r>
          </a:p>
        </p:txBody>
      </p:sp>
      <p:sp>
        <p:nvSpPr>
          <p:cNvPr id="3" name="Content Placeholder 2">
            <a:extLst>
              <a:ext uri="{FF2B5EF4-FFF2-40B4-BE49-F238E27FC236}">
                <a16:creationId xmlns:a16="http://schemas.microsoft.com/office/drawing/2014/main" id="{4FCAB807-38A0-4C1F-8F84-CFC33F2796CE}"/>
              </a:ext>
            </a:extLst>
          </p:cNvPr>
          <p:cNvSpPr>
            <a:spLocks noGrp="1"/>
          </p:cNvSpPr>
          <p:nvPr>
            <p:ph idx="1"/>
          </p:nvPr>
        </p:nvSpPr>
        <p:spPr/>
        <p:txBody>
          <a:bodyPr/>
          <a:lstStyle/>
          <a:p>
            <a:r>
              <a:rPr lang="en-GB" dirty="0"/>
              <a:t>All </a:t>
            </a:r>
            <a:r>
              <a:rPr lang="en-GB" dirty="0">
                <a:solidFill>
                  <a:schemeClr val="accent1"/>
                </a:solidFill>
              </a:rPr>
              <a:t>A</a:t>
            </a:r>
            <a:r>
              <a:rPr lang="en-GB" dirty="0"/>
              <a:t> are </a:t>
            </a:r>
            <a:r>
              <a:rPr lang="en-GB" dirty="0">
                <a:solidFill>
                  <a:schemeClr val="accent6"/>
                </a:solidFill>
              </a:rPr>
              <a:t>B</a:t>
            </a:r>
            <a:endParaRPr lang="en-AU" dirty="0"/>
          </a:p>
        </p:txBody>
      </p:sp>
      <p:pic>
        <p:nvPicPr>
          <p:cNvPr id="5" name="Picture 4">
            <a:extLst>
              <a:ext uri="{FF2B5EF4-FFF2-40B4-BE49-F238E27FC236}">
                <a16:creationId xmlns:a16="http://schemas.microsoft.com/office/drawing/2014/main" id="{AB62941C-98E2-4065-B984-D05F7E7BD41F}"/>
              </a:ext>
            </a:extLst>
          </p:cNvPr>
          <p:cNvPicPr>
            <a:picLocks noChangeAspect="1"/>
          </p:cNvPicPr>
          <p:nvPr/>
        </p:nvPicPr>
        <p:blipFill>
          <a:blip r:embed="rId2"/>
          <a:stretch>
            <a:fillRect/>
          </a:stretch>
        </p:blipFill>
        <p:spPr>
          <a:xfrm>
            <a:off x="6900454" y="1690689"/>
            <a:ext cx="2965836" cy="2766944"/>
          </a:xfrm>
          <a:prstGeom prst="rect">
            <a:avLst/>
          </a:prstGeom>
        </p:spPr>
      </p:pic>
      <p:sp>
        <p:nvSpPr>
          <p:cNvPr id="7" name="TextBox 6">
            <a:extLst>
              <a:ext uri="{FF2B5EF4-FFF2-40B4-BE49-F238E27FC236}">
                <a16:creationId xmlns:a16="http://schemas.microsoft.com/office/drawing/2014/main" id="{FC997359-11B0-4382-8382-E5A63222AC47}"/>
              </a:ext>
            </a:extLst>
          </p:cNvPr>
          <p:cNvSpPr txBox="1"/>
          <p:nvPr/>
        </p:nvSpPr>
        <p:spPr>
          <a:xfrm>
            <a:off x="2325710" y="2885754"/>
            <a:ext cx="4572000" cy="1938992"/>
          </a:xfrm>
          <a:prstGeom prst="rect">
            <a:avLst/>
          </a:prstGeom>
          <a:noFill/>
        </p:spPr>
        <p:txBody>
          <a:bodyPr wrap="square">
            <a:spAutoFit/>
          </a:bodyPr>
          <a:lstStyle/>
          <a:p>
            <a:r>
              <a:rPr lang="en-GB" sz="2400" dirty="0">
                <a:latin typeface="Avenir Book" panose="02000503020000020003" pitchFamily="2" charset="0"/>
              </a:rPr>
              <a:t>Only celebrities are invited to my party</a:t>
            </a:r>
          </a:p>
          <a:p>
            <a:endParaRPr lang="en-GB" sz="2400" dirty="0">
              <a:latin typeface="Avenir Book" panose="02000503020000020003" pitchFamily="2" charset="0"/>
            </a:endParaRPr>
          </a:p>
          <a:p>
            <a:r>
              <a:rPr lang="en-GB" sz="2400" dirty="0">
                <a:solidFill>
                  <a:schemeClr val="accent1"/>
                </a:solidFill>
                <a:latin typeface="Avenir Book" panose="02000503020000020003" pitchFamily="2" charset="0"/>
              </a:rPr>
              <a:t>A</a:t>
            </a:r>
            <a:r>
              <a:rPr lang="en-GB" sz="2400" dirty="0">
                <a:latin typeface="Avenir Book" panose="02000503020000020003" pitchFamily="2" charset="0"/>
              </a:rPr>
              <a:t> = people invited to my party</a:t>
            </a:r>
          </a:p>
          <a:p>
            <a:r>
              <a:rPr lang="en-GB" sz="2400" dirty="0">
                <a:solidFill>
                  <a:schemeClr val="accent6"/>
                </a:solidFill>
                <a:latin typeface="Avenir Book" panose="02000503020000020003" pitchFamily="2" charset="0"/>
              </a:rPr>
              <a:t>B</a:t>
            </a:r>
            <a:r>
              <a:rPr lang="en-GB" sz="2400" dirty="0">
                <a:latin typeface="Avenir Book" panose="02000503020000020003" pitchFamily="2" charset="0"/>
              </a:rPr>
              <a:t> = celebrities</a:t>
            </a:r>
            <a:endParaRPr lang="en-AU" sz="2400" dirty="0">
              <a:latin typeface="Avenir Book" panose="02000503020000020003" pitchFamily="2" charset="0"/>
            </a:endParaRPr>
          </a:p>
        </p:txBody>
      </p:sp>
    </p:spTree>
    <p:extLst>
      <p:ext uri="{BB962C8B-B14F-4D97-AF65-F5344CB8AC3E}">
        <p14:creationId xmlns:p14="http://schemas.microsoft.com/office/powerpoint/2010/main" val="2794839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4661-E330-4B5D-8356-6CB2A9CBDA59}"/>
              </a:ext>
            </a:extLst>
          </p:cNvPr>
          <p:cNvSpPr>
            <a:spLocks noGrp="1"/>
          </p:cNvSpPr>
          <p:nvPr>
            <p:ph type="title"/>
          </p:nvPr>
        </p:nvSpPr>
        <p:spPr/>
        <p:txBody>
          <a:bodyPr>
            <a:normAutofit/>
          </a:bodyPr>
          <a:lstStyle/>
          <a:p>
            <a:r>
              <a:rPr lang="en-AU" sz="4000" b="1" dirty="0"/>
              <a:t>Diagrams for universal generalisations</a:t>
            </a:r>
          </a:p>
        </p:txBody>
      </p:sp>
      <p:sp>
        <p:nvSpPr>
          <p:cNvPr id="3" name="Content Placeholder 2">
            <a:extLst>
              <a:ext uri="{FF2B5EF4-FFF2-40B4-BE49-F238E27FC236}">
                <a16:creationId xmlns:a16="http://schemas.microsoft.com/office/drawing/2014/main" id="{4FCAB807-38A0-4C1F-8F84-CFC33F2796CE}"/>
              </a:ext>
            </a:extLst>
          </p:cNvPr>
          <p:cNvSpPr>
            <a:spLocks noGrp="1"/>
          </p:cNvSpPr>
          <p:nvPr>
            <p:ph idx="1"/>
          </p:nvPr>
        </p:nvSpPr>
        <p:spPr/>
        <p:txBody>
          <a:bodyPr/>
          <a:lstStyle/>
          <a:p>
            <a:r>
              <a:rPr lang="en-GB" dirty="0"/>
              <a:t>All</a:t>
            </a:r>
            <a:r>
              <a:rPr lang="en-GB" dirty="0">
                <a:solidFill>
                  <a:schemeClr val="accent1"/>
                </a:solidFill>
              </a:rPr>
              <a:t> A </a:t>
            </a:r>
            <a:r>
              <a:rPr lang="en-GB" dirty="0"/>
              <a:t>are </a:t>
            </a:r>
            <a:r>
              <a:rPr lang="en-GB" u="sng" dirty="0"/>
              <a:t>not</a:t>
            </a:r>
            <a:r>
              <a:rPr lang="en-GB" dirty="0"/>
              <a:t> </a:t>
            </a:r>
            <a:r>
              <a:rPr lang="en-GB" dirty="0">
                <a:solidFill>
                  <a:schemeClr val="accent6"/>
                </a:solidFill>
              </a:rPr>
              <a:t>B</a:t>
            </a:r>
          </a:p>
          <a:p>
            <a:r>
              <a:rPr lang="en-GB" dirty="0"/>
              <a:t>(No </a:t>
            </a:r>
            <a:r>
              <a:rPr lang="en-GB" dirty="0">
                <a:solidFill>
                  <a:schemeClr val="accent1"/>
                </a:solidFill>
              </a:rPr>
              <a:t>A</a:t>
            </a:r>
            <a:r>
              <a:rPr lang="en-GB" dirty="0"/>
              <a:t> are </a:t>
            </a:r>
            <a:r>
              <a:rPr lang="en-GB" dirty="0">
                <a:solidFill>
                  <a:schemeClr val="accent6"/>
                </a:solidFill>
              </a:rPr>
              <a:t>B)</a:t>
            </a:r>
          </a:p>
        </p:txBody>
      </p:sp>
      <p:sp>
        <p:nvSpPr>
          <p:cNvPr id="7" name="TextBox 6">
            <a:extLst>
              <a:ext uri="{FF2B5EF4-FFF2-40B4-BE49-F238E27FC236}">
                <a16:creationId xmlns:a16="http://schemas.microsoft.com/office/drawing/2014/main" id="{FC997359-11B0-4382-8382-E5A63222AC47}"/>
              </a:ext>
            </a:extLst>
          </p:cNvPr>
          <p:cNvSpPr txBox="1"/>
          <p:nvPr/>
        </p:nvSpPr>
        <p:spPr>
          <a:xfrm>
            <a:off x="2302992" y="3351473"/>
            <a:ext cx="4572000" cy="2000548"/>
          </a:xfrm>
          <a:prstGeom prst="rect">
            <a:avLst/>
          </a:prstGeom>
          <a:noFill/>
        </p:spPr>
        <p:txBody>
          <a:bodyPr wrap="square">
            <a:spAutoFit/>
          </a:bodyPr>
          <a:lstStyle/>
          <a:p>
            <a:r>
              <a:rPr lang="en-AU" sz="2400" dirty="0">
                <a:latin typeface="Avenir Book" panose="02000503020000020003" pitchFamily="2" charset="0"/>
              </a:rPr>
              <a:t>Killing is never justified</a:t>
            </a:r>
          </a:p>
          <a:p>
            <a:endParaRPr lang="en-AU" sz="2400" dirty="0">
              <a:latin typeface="Avenir Book" panose="02000503020000020003" pitchFamily="2" charset="0"/>
            </a:endParaRPr>
          </a:p>
          <a:p>
            <a:r>
              <a:rPr lang="en-GB" sz="2400" dirty="0">
                <a:latin typeface="Avenir Book" panose="02000503020000020003" pitchFamily="2" charset="0"/>
              </a:rPr>
              <a:t>All </a:t>
            </a:r>
            <a:r>
              <a:rPr lang="en-GB" sz="2400" dirty="0">
                <a:solidFill>
                  <a:schemeClr val="accent1"/>
                </a:solidFill>
                <a:latin typeface="Avenir Book" panose="02000503020000020003" pitchFamily="2" charset="0"/>
              </a:rPr>
              <a:t>A</a:t>
            </a:r>
            <a:r>
              <a:rPr lang="en-GB" sz="2400" dirty="0">
                <a:latin typeface="Avenir Book" panose="02000503020000020003" pitchFamily="2" charset="0"/>
              </a:rPr>
              <a:t> are </a:t>
            </a:r>
            <a:r>
              <a:rPr lang="en-GB" sz="2400" u="sng" dirty="0">
                <a:latin typeface="Avenir Book" panose="02000503020000020003" pitchFamily="2" charset="0"/>
              </a:rPr>
              <a:t>not</a:t>
            </a:r>
            <a:r>
              <a:rPr lang="en-GB" sz="2400" dirty="0">
                <a:latin typeface="Avenir Book" panose="02000503020000020003" pitchFamily="2" charset="0"/>
              </a:rPr>
              <a:t> </a:t>
            </a:r>
            <a:r>
              <a:rPr lang="en-GB" sz="2800" dirty="0">
                <a:solidFill>
                  <a:srgbClr val="70AD47"/>
                </a:solidFill>
                <a:latin typeface="Avenir Book" panose="02000503020000020003" pitchFamily="2" charset="0"/>
              </a:rPr>
              <a:t>B</a:t>
            </a:r>
            <a:endParaRPr lang="en-GB" sz="2400" dirty="0">
              <a:latin typeface="Avenir Book" panose="02000503020000020003" pitchFamily="2" charset="0"/>
            </a:endParaRPr>
          </a:p>
          <a:p>
            <a:r>
              <a:rPr lang="en-GB" sz="2400" dirty="0">
                <a:solidFill>
                  <a:schemeClr val="accent1"/>
                </a:solidFill>
                <a:latin typeface="Avenir Book" panose="02000503020000020003" pitchFamily="2" charset="0"/>
              </a:rPr>
              <a:t>A</a:t>
            </a:r>
            <a:r>
              <a:rPr lang="en-GB" sz="2400" dirty="0">
                <a:latin typeface="Avenir Book" panose="02000503020000020003" pitchFamily="2" charset="0"/>
              </a:rPr>
              <a:t> = killings </a:t>
            </a:r>
          </a:p>
          <a:p>
            <a:r>
              <a:rPr lang="en-GB" sz="2400" dirty="0">
                <a:solidFill>
                  <a:schemeClr val="accent6"/>
                </a:solidFill>
                <a:latin typeface="Avenir Book" panose="02000503020000020003" pitchFamily="2" charset="0"/>
              </a:rPr>
              <a:t>B</a:t>
            </a:r>
            <a:r>
              <a:rPr lang="en-GB" sz="2400" dirty="0">
                <a:latin typeface="Avenir Book" panose="02000503020000020003" pitchFamily="2" charset="0"/>
              </a:rPr>
              <a:t> = acts that are justified</a:t>
            </a:r>
            <a:endParaRPr lang="en-AU" sz="2400" dirty="0">
              <a:latin typeface="Avenir Book" panose="02000503020000020003" pitchFamily="2" charset="0"/>
            </a:endParaRPr>
          </a:p>
        </p:txBody>
      </p:sp>
      <p:pic>
        <p:nvPicPr>
          <p:cNvPr id="6" name="Picture 5">
            <a:extLst>
              <a:ext uri="{FF2B5EF4-FFF2-40B4-BE49-F238E27FC236}">
                <a16:creationId xmlns:a16="http://schemas.microsoft.com/office/drawing/2014/main" id="{35B50230-3F88-4AC6-9859-6CD62AFF0D01}"/>
              </a:ext>
            </a:extLst>
          </p:cNvPr>
          <p:cNvPicPr>
            <a:picLocks noChangeAspect="1"/>
          </p:cNvPicPr>
          <p:nvPr/>
        </p:nvPicPr>
        <p:blipFill>
          <a:blip r:embed="rId2"/>
          <a:stretch>
            <a:fillRect/>
          </a:stretch>
        </p:blipFill>
        <p:spPr>
          <a:xfrm>
            <a:off x="5783084" y="1663923"/>
            <a:ext cx="3807065" cy="3129095"/>
          </a:xfrm>
          <a:prstGeom prst="rect">
            <a:avLst/>
          </a:prstGeom>
        </p:spPr>
      </p:pic>
    </p:spTree>
    <p:extLst>
      <p:ext uri="{BB962C8B-B14F-4D97-AF65-F5344CB8AC3E}">
        <p14:creationId xmlns:p14="http://schemas.microsoft.com/office/powerpoint/2010/main" val="2060013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810B-6619-421F-8382-D0E622C73AD4}"/>
              </a:ext>
            </a:extLst>
          </p:cNvPr>
          <p:cNvSpPr>
            <a:spLocks noGrp="1"/>
          </p:cNvSpPr>
          <p:nvPr>
            <p:ph type="title"/>
          </p:nvPr>
        </p:nvSpPr>
        <p:spPr/>
        <p:txBody>
          <a:bodyPr>
            <a:normAutofit/>
          </a:bodyPr>
          <a:lstStyle/>
          <a:p>
            <a:r>
              <a:rPr lang="en-AU" sz="4000" b="1" dirty="0"/>
              <a:t>Evaluating universal generalisations</a:t>
            </a:r>
          </a:p>
        </p:txBody>
      </p:sp>
      <p:sp>
        <p:nvSpPr>
          <p:cNvPr id="3" name="Content Placeholder 2">
            <a:extLst>
              <a:ext uri="{FF2B5EF4-FFF2-40B4-BE49-F238E27FC236}">
                <a16:creationId xmlns:a16="http://schemas.microsoft.com/office/drawing/2014/main" id="{1509575A-DA08-4E04-859D-F017FB0CF88D}"/>
              </a:ext>
            </a:extLst>
          </p:cNvPr>
          <p:cNvSpPr>
            <a:spLocks noGrp="1"/>
          </p:cNvSpPr>
          <p:nvPr>
            <p:ph idx="1"/>
          </p:nvPr>
        </p:nvSpPr>
        <p:spPr/>
        <p:txBody>
          <a:bodyPr>
            <a:normAutofit lnSpcReduction="10000"/>
          </a:bodyPr>
          <a:lstStyle/>
          <a:p>
            <a:r>
              <a:rPr lang="en-GB" dirty="0"/>
              <a:t>All old people are bad drivers</a:t>
            </a:r>
          </a:p>
          <a:p>
            <a:endParaRPr lang="en-GB" dirty="0"/>
          </a:p>
          <a:p>
            <a:endParaRPr lang="en-GB" dirty="0"/>
          </a:p>
          <a:p>
            <a:endParaRPr lang="en-GB" dirty="0"/>
          </a:p>
          <a:p>
            <a:endParaRPr lang="en-GB" dirty="0"/>
          </a:p>
          <a:p>
            <a:endParaRPr lang="en-GB" dirty="0"/>
          </a:p>
          <a:p>
            <a:r>
              <a:rPr lang="en-GB" dirty="0"/>
              <a:t>A </a:t>
            </a:r>
            <a:r>
              <a:rPr lang="en-GB" dirty="0">
                <a:solidFill>
                  <a:srgbClr val="FF0000"/>
                </a:solidFill>
              </a:rPr>
              <a:t>single counter example </a:t>
            </a:r>
            <a:r>
              <a:rPr lang="en-GB" dirty="0"/>
              <a:t>can show it to be false.</a:t>
            </a:r>
          </a:p>
          <a:p>
            <a:r>
              <a:rPr lang="en-GB" dirty="0"/>
              <a:t>Note that this </a:t>
            </a:r>
            <a:r>
              <a:rPr lang="en-GB" u="sng" dirty="0">
                <a:solidFill>
                  <a:srgbClr val="FF0000"/>
                </a:solidFill>
              </a:rPr>
              <a:t>isn’t</a:t>
            </a:r>
            <a:r>
              <a:rPr lang="en-GB" dirty="0"/>
              <a:t> true for </a:t>
            </a:r>
            <a:r>
              <a:rPr lang="en-GB" dirty="0">
                <a:solidFill>
                  <a:srgbClr val="FF0000"/>
                </a:solidFill>
              </a:rPr>
              <a:t>statistical</a:t>
            </a:r>
            <a:r>
              <a:rPr lang="en-GB" dirty="0"/>
              <a:t> generalisations</a:t>
            </a:r>
          </a:p>
          <a:p>
            <a:r>
              <a:rPr lang="en-GB" dirty="0"/>
              <a:t>“Most old people are bad drivers”</a:t>
            </a:r>
          </a:p>
          <a:p>
            <a:endParaRPr lang="en-GB" dirty="0"/>
          </a:p>
          <a:p>
            <a:endParaRPr lang="en-AU" dirty="0"/>
          </a:p>
        </p:txBody>
      </p:sp>
      <p:pic>
        <p:nvPicPr>
          <p:cNvPr id="5" name="Picture 4">
            <a:extLst>
              <a:ext uri="{FF2B5EF4-FFF2-40B4-BE49-F238E27FC236}">
                <a16:creationId xmlns:a16="http://schemas.microsoft.com/office/drawing/2014/main" id="{9155CFF5-A31D-488F-9BA9-3FC3F49E858A}"/>
              </a:ext>
            </a:extLst>
          </p:cNvPr>
          <p:cNvPicPr>
            <a:picLocks noChangeAspect="1"/>
          </p:cNvPicPr>
          <p:nvPr/>
        </p:nvPicPr>
        <p:blipFill>
          <a:blip r:embed="rId3"/>
          <a:stretch>
            <a:fillRect/>
          </a:stretch>
        </p:blipFill>
        <p:spPr>
          <a:xfrm>
            <a:off x="6947926" y="1690689"/>
            <a:ext cx="3463047" cy="2887870"/>
          </a:xfrm>
          <a:prstGeom prst="rect">
            <a:avLst/>
          </a:prstGeom>
        </p:spPr>
      </p:pic>
      <p:pic>
        <p:nvPicPr>
          <p:cNvPr id="4" name="Picture 4">
            <a:extLst>
              <a:ext uri="{FF2B5EF4-FFF2-40B4-BE49-F238E27FC236}">
                <a16:creationId xmlns:a16="http://schemas.microsoft.com/office/drawing/2014/main" id="{E1C3F09F-5A44-AF08-90E9-51D408D74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0868" y="3892078"/>
            <a:ext cx="2351132" cy="2196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54A0-42CA-4DDC-8A06-975700F0E18A}"/>
              </a:ext>
            </a:extLst>
          </p:cNvPr>
          <p:cNvSpPr>
            <a:spLocks noGrp="1"/>
          </p:cNvSpPr>
          <p:nvPr>
            <p:ph type="title"/>
          </p:nvPr>
        </p:nvSpPr>
        <p:spPr/>
        <p:txBody>
          <a:bodyPr/>
          <a:lstStyle/>
          <a:p>
            <a:r>
              <a:rPr lang="en-AU" b="1" dirty="0"/>
              <a:t>Actual arguments</a:t>
            </a:r>
          </a:p>
        </p:txBody>
      </p:sp>
      <p:sp>
        <p:nvSpPr>
          <p:cNvPr id="3" name="Content Placeholder 2">
            <a:extLst>
              <a:ext uri="{FF2B5EF4-FFF2-40B4-BE49-F238E27FC236}">
                <a16:creationId xmlns:a16="http://schemas.microsoft.com/office/drawing/2014/main" id="{A2079940-15F8-4852-9DE8-601B02F3AD43}"/>
              </a:ext>
            </a:extLst>
          </p:cNvPr>
          <p:cNvSpPr>
            <a:spLocks noGrp="1"/>
          </p:cNvSpPr>
          <p:nvPr>
            <p:ph idx="1"/>
          </p:nvPr>
        </p:nvSpPr>
        <p:spPr>
          <a:xfrm>
            <a:off x="838200" y="2357717"/>
            <a:ext cx="10515600" cy="3819245"/>
          </a:xfrm>
        </p:spPr>
        <p:txBody>
          <a:bodyPr>
            <a:normAutofit/>
          </a:bodyPr>
          <a:lstStyle/>
          <a:p>
            <a:pPr marL="0" indent="0">
              <a:buNone/>
            </a:pPr>
            <a:r>
              <a:rPr lang="en-GB" sz="2400" dirty="0"/>
              <a:t>P1. All old people are bad drivers. </a:t>
            </a:r>
          </a:p>
          <a:p>
            <a:pPr marL="0" indent="0">
              <a:buNone/>
            </a:pPr>
            <a:r>
              <a:rPr lang="en-GB" sz="2400" dirty="0"/>
              <a:t>P2. Billy is old. </a:t>
            </a:r>
          </a:p>
          <a:p>
            <a:pPr marL="0" indent="0">
              <a:buNone/>
            </a:pPr>
            <a:r>
              <a:rPr lang="en-GB" sz="2400" dirty="0"/>
              <a:t>Therefore,</a:t>
            </a:r>
          </a:p>
          <a:p>
            <a:pPr marL="0" indent="0">
              <a:buNone/>
            </a:pPr>
            <a:r>
              <a:rPr lang="en-GB" sz="2400" dirty="0"/>
              <a:t>C. Billy is a bad driver. </a:t>
            </a:r>
          </a:p>
          <a:p>
            <a:r>
              <a:rPr lang="en-GB" sz="2400" dirty="0">
                <a:solidFill>
                  <a:srgbClr val="FF0000"/>
                </a:solidFill>
              </a:rPr>
              <a:t>Not deductively sound because premise 1 is false!</a:t>
            </a:r>
          </a:p>
        </p:txBody>
      </p:sp>
    </p:spTree>
    <p:extLst>
      <p:ext uri="{BB962C8B-B14F-4D97-AF65-F5344CB8AC3E}">
        <p14:creationId xmlns:p14="http://schemas.microsoft.com/office/powerpoint/2010/main" val="212729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4CEF-631A-494A-81C9-5395AC34D79E}"/>
              </a:ext>
            </a:extLst>
          </p:cNvPr>
          <p:cNvSpPr>
            <a:spLocks noGrp="1"/>
          </p:cNvSpPr>
          <p:nvPr>
            <p:ph type="title"/>
          </p:nvPr>
        </p:nvSpPr>
        <p:spPr/>
        <p:txBody>
          <a:bodyPr/>
          <a:lstStyle/>
          <a:p>
            <a:r>
              <a:rPr lang="en-AU" dirty="0"/>
              <a:t>Review pop quiz!</a:t>
            </a:r>
          </a:p>
        </p:txBody>
      </p:sp>
    </p:spTree>
    <p:extLst>
      <p:ext uri="{BB962C8B-B14F-4D97-AF65-F5344CB8AC3E}">
        <p14:creationId xmlns:p14="http://schemas.microsoft.com/office/powerpoint/2010/main" val="2116234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3C08-6BC4-4D13-98F9-DE35EB3103A5}"/>
              </a:ext>
            </a:extLst>
          </p:cNvPr>
          <p:cNvSpPr>
            <a:spLocks noGrp="1"/>
          </p:cNvSpPr>
          <p:nvPr>
            <p:ph type="title"/>
          </p:nvPr>
        </p:nvSpPr>
        <p:spPr/>
        <p:txBody>
          <a:bodyPr>
            <a:normAutofit/>
          </a:bodyPr>
          <a:lstStyle/>
          <a:p>
            <a:r>
              <a:rPr lang="en-GB" sz="4000" b="1" dirty="0"/>
              <a:t>When should we accept a universal generalization as true?</a:t>
            </a:r>
            <a:endParaRPr lang="en-AU" sz="4000" b="1" dirty="0"/>
          </a:p>
        </p:txBody>
      </p:sp>
      <p:sp>
        <p:nvSpPr>
          <p:cNvPr id="3" name="Content Placeholder 2">
            <a:extLst>
              <a:ext uri="{FF2B5EF4-FFF2-40B4-BE49-F238E27FC236}">
                <a16:creationId xmlns:a16="http://schemas.microsoft.com/office/drawing/2014/main" id="{F9CEEFFE-DBC1-4844-9B18-75AF3D786782}"/>
              </a:ext>
            </a:extLst>
          </p:cNvPr>
          <p:cNvSpPr>
            <a:spLocks noGrp="1"/>
          </p:cNvSpPr>
          <p:nvPr>
            <p:ph idx="1"/>
          </p:nvPr>
        </p:nvSpPr>
        <p:spPr/>
        <p:txBody>
          <a:bodyPr>
            <a:normAutofit fontScale="77500" lnSpcReduction="20000"/>
          </a:bodyPr>
          <a:lstStyle/>
          <a:p>
            <a:r>
              <a:rPr lang="en-GB" sz="2400" dirty="0"/>
              <a:t>Long running debate in philosophy of science!</a:t>
            </a:r>
          </a:p>
          <a:p>
            <a:endParaRPr lang="en-GB" sz="2400" dirty="0"/>
          </a:p>
          <a:p>
            <a:pPr marL="0" indent="0">
              <a:buNone/>
            </a:pPr>
            <a:r>
              <a:rPr lang="en-GB" sz="2400" b="1" dirty="0"/>
              <a:t>One answer</a:t>
            </a:r>
            <a:r>
              <a:rPr lang="en-GB" sz="2400" dirty="0"/>
              <a:t>: </a:t>
            </a:r>
          </a:p>
          <a:p>
            <a:r>
              <a:rPr lang="en-AU" sz="2400" dirty="0"/>
              <a:t>We can accept a universal generalization if it follows from an </a:t>
            </a:r>
            <a:r>
              <a:rPr lang="en-AU" sz="2400" dirty="0">
                <a:solidFill>
                  <a:srgbClr val="FF0000"/>
                </a:solidFill>
              </a:rPr>
              <a:t>even more general </a:t>
            </a:r>
            <a:r>
              <a:rPr lang="en-AU" sz="2400" dirty="0"/>
              <a:t>principle (which we have some reason to accept).</a:t>
            </a:r>
          </a:p>
          <a:p>
            <a:r>
              <a:rPr lang="en-AU" sz="2400" dirty="0"/>
              <a:t>”Manslaughter is wrong” </a:t>
            </a:r>
            <a:r>
              <a:rPr lang="en-AU" sz="2400" dirty="0">
                <a:solidFill>
                  <a:srgbClr val="FF0000"/>
                </a:solidFill>
              </a:rPr>
              <a:t>true?/false?</a:t>
            </a:r>
          </a:p>
          <a:p>
            <a:r>
              <a:rPr lang="en-AU" sz="2400" dirty="0"/>
              <a:t>”Manslaughter is wrong” </a:t>
            </a:r>
            <a:r>
              <a:rPr lang="en-AU" sz="2400" dirty="0">
                <a:solidFill>
                  <a:srgbClr val="FF0000"/>
                </a:solidFill>
              </a:rPr>
              <a:t>follows from </a:t>
            </a:r>
            <a:r>
              <a:rPr lang="en-AU" sz="2400" dirty="0"/>
              <a:t>“unjustified killings are wrong”</a:t>
            </a:r>
          </a:p>
          <a:p>
            <a:pPr lvl="1"/>
            <a:r>
              <a:rPr lang="en-AU" sz="2000" dirty="0"/>
              <a:t>(because all manslaughters are unjustified killings).</a:t>
            </a:r>
          </a:p>
          <a:p>
            <a:r>
              <a:rPr lang="en-AU" sz="2400" dirty="0"/>
              <a:t>And “Unjustified killings are wrong” is </a:t>
            </a:r>
            <a:r>
              <a:rPr lang="en-AU" sz="2400" dirty="0">
                <a:solidFill>
                  <a:srgbClr val="FF0000"/>
                </a:solidFill>
              </a:rPr>
              <a:t>true</a:t>
            </a:r>
            <a:r>
              <a:rPr lang="en-AU" sz="2400" dirty="0"/>
              <a:t>.</a:t>
            </a:r>
          </a:p>
          <a:p>
            <a:r>
              <a:rPr lang="en-AU" sz="2400" dirty="0"/>
              <a:t>Therefore, ”manslaughter is wrong” is </a:t>
            </a:r>
            <a:r>
              <a:rPr lang="en-AU" sz="2400" dirty="0">
                <a:solidFill>
                  <a:srgbClr val="FF0000"/>
                </a:solidFill>
              </a:rPr>
              <a:t>true</a:t>
            </a:r>
            <a:r>
              <a:rPr lang="en-AU" sz="2400" dirty="0"/>
              <a:t>.</a:t>
            </a:r>
          </a:p>
          <a:p>
            <a:endParaRPr lang="en-AU" sz="2400" dirty="0"/>
          </a:p>
          <a:p>
            <a:pPr marL="0" indent="0">
              <a:buNone/>
            </a:pPr>
            <a:r>
              <a:rPr lang="en-GB" sz="2400" b="1" dirty="0"/>
              <a:t>Another answer:</a:t>
            </a:r>
          </a:p>
          <a:p>
            <a:r>
              <a:rPr lang="en-GB" sz="2400" dirty="0"/>
              <a:t>We can accept a universal generalization when it’s being true offers the </a:t>
            </a:r>
            <a:r>
              <a:rPr lang="en-GB" sz="2400" dirty="0">
                <a:solidFill>
                  <a:srgbClr val="FF0000"/>
                </a:solidFill>
              </a:rPr>
              <a:t>best explanation of the data</a:t>
            </a:r>
            <a:r>
              <a:rPr lang="en-GB" sz="2400" dirty="0"/>
              <a:t>. (Inference to the best explanation)</a:t>
            </a:r>
            <a:endParaRPr lang="en-AU" sz="2400" dirty="0"/>
          </a:p>
        </p:txBody>
      </p:sp>
    </p:spTree>
    <p:extLst>
      <p:ext uri="{BB962C8B-B14F-4D97-AF65-F5344CB8AC3E}">
        <p14:creationId xmlns:p14="http://schemas.microsoft.com/office/powerpoint/2010/main" val="256859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324C-BA72-40D9-B70A-83384B9567F2}"/>
              </a:ext>
            </a:extLst>
          </p:cNvPr>
          <p:cNvSpPr>
            <a:spLocks noGrp="1"/>
          </p:cNvSpPr>
          <p:nvPr>
            <p:ph type="title"/>
          </p:nvPr>
        </p:nvSpPr>
        <p:spPr/>
        <p:txBody>
          <a:bodyPr/>
          <a:lstStyle/>
          <a:p>
            <a:r>
              <a:rPr lang="en-GB" b="1" dirty="0"/>
              <a:t>Inference to the best explanation</a:t>
            </a:r>
            <a:endParaRPr lang="en-AU" b="1" dirty="0"/>
          </a:p>
        </p:txBody>
      </p:sp>
      <p:sp>
        <p:nvSpPr>
          <p:cNvPr id="3" name="Content Placeholder 2">
            <a:extLst>
              <a:ext uri="{FF2B5EF4-FFF2-40B4-BE49-F238E27FC236}">
                <a16:creationId xmlns:a16="http://schemas.microsoft.com/office/drawing/2014/main" id="{FC759F55-F65F-4BD4-8C42-3AAAD5F00B36}"/>
              </a:ext>
            </a:extLst>
          </p:cNvPr>
          <p:cNvSpPr>
            <a:spLocks noGrp="1"/>
          </p:cNvSpPr>
          <p:nvPr>
            <p:ph idx="1"/>
          </p:nvPr>
        </p:nvSpPr>
        <p:spPr/>
        <p:txBody>
          <a:bodyPr>
            <a:normAutofit/>
          </a:bodyPr>
          <a:lstStyle/>
          <a:p>
            <a:r>
              <a:rPr lang="en-GB" sz="2400" dirty="0"/>
              <a:t>DATA: All ravens I’ve ever seen or heard about have been black. </a:t>
            </a:r>
          </a:p>
          <a:p>
            <a:r>
              <a:rPr lang="en-GB" sz="2400" dirty="0"/>
              <a:t>Candidate Explanation 1: Non-black ravens are really sneaky. </a:t>
            </a:r>
          </a:p>
          <a:p>
            <a:r>
              <a:rPr lang="en-GB" sz="2400" dirty="0"/>
              <a:t>Candidate Explanation 2: It’s a conspiracy! All evidence of non-black ravens has been systematically censored by ... </a:t>
            </a:r>
          </a:p>
          <a:p>
            <a:r>
              <a:rPr lang="en-GB" sz="2400" dirty="0"/>
              <a:t>Candidate Explanation 3: It’s just a coincidence.</a:t>
            </a:r>
          </a:p>
          <a:p>
            <a:r>
              <a:rPr lang="en-GB" sz="2400" dirty="0"/>
              <a:t>Candidate Explanation 4: It’s coded in their DNA... </a:t>
            </a:r>
            <a:r>
              <a:rPr lang="en-GB" sz="2400" b="1" dirty="0"/>
              <a:t>so all ravens are black</a:t>
            </a:r>
            <a:endParaRPr lang="en-AU" sz="2400" b="1" dirty="0"/>
          </a:p>
        </p:txBody>
      </p:sp>
    </p:spTree>
    <p:extLst>
      <p:ext uri="{BB962C8B-B14F-4D97-AF65-F5344CB8AC3E}">
        <p14:creationId xmlns:p14="http://schemas.microsoft.com/office/powerpoint/2010/main" val="416347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D6D5-BDFB-4A13-B992-183A80BC2868}"/>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EE9F3AAD-8CB1-43EC-A087-E3A7C7F0A8BE}"/>
              </a:ext>
            </a:extLst>
          </p:cNvPr>
          <p:cNvSpPr>
            <a:spLocks noGrp="1"/>
          </p:cNvSpPr>
          <p:nvPr>
            <p:ph idx="1"/>
          </p:nvPr>
        </p:nvSpPr>
        <p:spPr>
          <a:xfrm>
            <a:off x="838200" y="1547719"/>
            <a:ext cx="5257800" cy="4667250"/>
          </a:xfrm>
        </p:spPr>
        <p:txBody>
          <a:bodyPr>
            <a:normAutofit fontScale="70000" lnSpcReduction="20000"/>
          </a:bodyPr>
          <a:lstStyle/>
          <a:p>
            <a:r>
              <a:rPr lang="en-AU" dirty="0">
                <a:solidFill>
                  <a:srgbClr val="FF0000"/>
                </a:solidFill>
              </a:rPr>
              <a:t>Universal generalization</a:t>
            </a:r>
            <a:endParaRPr lang="en-AU" dirty="0"/>
          </a:p>
          <a:p>
            <a:pPr lvl="1"/>
            <a:r>
              <a:rPr lang="en-AU" dirty="0"/>
              <a:t>A</a:t>
            </a:r>
            <a:r>
              <a:rPr lang="en-AU" dirty="0">
                <a:ea typeface="Corbel"/>
                <a:cs typeface="Corbel"/>
                <a:sym typeface="Corbel"/>
              </a:rPr>
              <a:t> claim that says something about </a:t>
            </a:r>
            <a:r>
              <a:rPr lang="en-AU" b="1" dirty="0">
                <a:solidFill>
                  <a:srgbClr val="FF0000"/>
                </a:solidFill>
                <a:ea typeface="Corbel"/>
                <a:cs typeface="Corbel"/>
                <a:sym typeface="Corbel"/>
              </a:rPr>
              <a:t>all</a:t>
            </a:r>
            <a:r>
              <a:rPr lang="en-AU" b="1" dirty="0">
                <a:ea typeface="Corbel"/>
                <a:cs typeface="Corbel"/>
                <a:sym typeface="Corbel"/>
              </a:rPr>
              <a:t> </a:t>
            </a:r>
            <a:r>
              <a:rPr lang="en-AU" dirty="0">
                <a:ea typeface="Corbel"/>
                <a:cs typeface="Corbel"/>
                <a:sym typeface="Corbel"/>
              </a:rPr>
              <a:t>things of a certain kind.</a:t>
            </a:r>
          </a:p>
          <a:p>
            <a:pPr lvl="2"/>
            <a:r>
              <a:rPr lang="en-AU" dirty="0"/>
              <a:t>“all” “every”, “anyone”, “everyone”, “whenever”, “never”, “no-one”</a:t>
            </a:r>
          </a:p>
          <a:p>
            <a:r>
              <a:rPr lang="en-AU" dirty="0"/>
              <a:t>How should we translate them in generalised form?</a:t>
            </a:r>
          </a:p>
          <a:p>
            <a:pPr lvl="1"/>
            <a:r>
              <a:rPr lang="en-AU" dirty="0"/>
              <a:t>As an “</a:t>
            </a:r>
            <a:r>
              <a:rPr lang="en-AU" dirty="0">
                <a:solidFill>
                  <a:srgbClr val="FF0000"/>
                </a:solidFill>
              </a:rPr>
              <a:t>All A are B</a:t>
            </a:r>
            <a:r>
              <a:rPr lang="en-AU" dirty="0"/>
              <a:t>” statement.</a:t>
            </a:r>
          </a:p>
          <a:p>
            <a:pPr lvl="1"/>
            <a:r>
              <a:rPr lang="en-AU" dirty="0"/>
              <a:t>(or, depending on the statement... </a:t>
            </a:r>
          </a:p>
          <a:p>
            <a:pPr marL="457200" lvl="1" indent="0">
              <a:buNone/>
            </a:pPr>
            <a:r>
              <a:rPr lang="en-AU" dirty="0"/>
              <a:t>     </a:t>
            </a:r>
            <a:r>
              <a:rPr lang="en-AU" dirty="0">
                <a:solidFill>
                  <a:srgbClr val="FF0000"/>
                </a:solidFill>
              </a:rPr>
              <a:t> All A are </a:t>
            </a:r>
            <a:r>
              <a:rPr lang="en-AU" u="sng" dirty="0">
                <a:solidFill>
                  <a:srgbClr val="FF0000"/>
                </a:solidFill>
              </a:rPr>
              <a:t>not</a:t>
            </a:r>
            <a:r>
              <a:rPr lang="en-AU" dirty="0">
                <a:solidFill>
                  <a:srgbClr val="FF0000"/>
                </a:solidFill>
              </a:rPr>
              <a:t> B</a:t>
            </a:r>
            <a:r>
              <a:rPr lang="en-AU" dirty="0"/>
              <a:t>)</a:t>
            </a:r>
          </a:p>
          <a:p>
            <a:r>
              <a:rPr lang="en-AU" dirty="0"/>
              <a:t>How can we show a universal generalization to be </a:t>
            </a:r>
            <a:r>
              <a:rPr lang="en-AU" dirty="0">
                <a:solidFill>
                  <a:srgbClr val="FF0000"/>
                </a:solidFill>
              </a:rPr>
              <a:t>false</a:t>
            </a:r>
            <a:r>
              <a:rPr lang="en-AU" dirty="0"/>
              <a:t>?</a:t>
            </a:r>
          </a:p>
          <a:p>
            <a:pPr lvl="1"/>
            <a:r>
              <a:rPr lang="en-AU" dirty="0"/>
              <a:t>With a single </a:t>
            </a:r>
            <a:r>
              <a:rPr lang="en-AU" dirty="0">
                <a:solidFill>
                  <a:srgbClr val="FF0000"/>
                </a:solidFill>
              </a:rPr>
              <a:t>counterexample</a:t>
            </a:r>
          </a:p>
          <a:p>
            <a:r>
              <a:rPr lang="en-AU" dirty="0"/>
              <a:t>How can we show a universal generalization to be </a:t>
            </a:r>
            <a:r>
              <a:rPr lang="en-AU" dirty="0">
                <a:solidFill>
                  <a:srgbClr val="FF0000"/>
                </a:solidFill>
              </a:rPr>
              <a:t>true</a:t>
            </a:r>
            <a:r>
              <a:rPr lang="en-AU" dirty="0"/>
              <a:t>?</a:t>
            </a:r>
          </a:p>
          <a:p>
            <a:pPr lvl="1"/>
            <a:r>
              <a:rPr lang="en-AU" dirty="0"/>
              <a:t>When it gives the </a:t>
            </a:r>
            <a:r>
              <a:rPr lang="en-AU" dirty="0">
                <a:solidFill>
                  <a:srgbClr val="FF0000"/>
                </a:solidFill>
              </a:rPr>
              <a:t>best explanation </a:t>
            </a:r>
            <a:r>
              <a:rPr lang="en-AU" dirty="0"/>
              <a:t>of the data.</a:t>
            </a:r>
          </a:p>
          <a:p>
            <a:pPr lvl="1"/>
            <a:r>
              <a:rPr lang="en-AU" dirty="0"/>
              <a:t>When it follows from an </a:t>
            </a:r>
            <a:r>
              <a:rPr lang="en-AU" dirty="0">
                <a:solidFill>
                  <a:srgbClr val="FF0000"/>
                </a:solidFill>
              </a:rPr>
              <a:t>even more general </a:t>
            </a:r>
            <a:r>
              <a:rPr lang="en-AU" dirty="0"/>
              <a:t>principle.</a:t>
            </a:r>
          </a:p>
          <a:p>
            <a:pPr lvl="1"/>
            <a:endParaRPr lang="en-AU" dirty="0"/>
          </a:p>
          <a:p>
            <a:pPr lvl="1"/>
            <a:endParaRPr lang="en-AU" dirty="0"/>
          </a:p>
          <a:p>
            <a:endParaRPr lang="en-AU" dirty="0"/>
          </a:p>
        </p:txBody>
      </p:sp>
      <p:sp>
        <p:nvSpPr>
          <p:cNvPr id="4" name="Content Placeholder 2">
            <a:extLst>
              <a:ext uri="{FF2B5EF4-FFF2-40B4-BE49-F238E27FC236}">
                <a16:creationId xmlns:a16="http://schemas.microsoft.com/office/drawing/2014/main" id="{46FCB2F5-50F2-1ABB-87C5-AD02AE0B4B9B}"/>
              </a:ext>
            </a:extLst>
          </p:cNvPr>
          <p:cNvSpPr txBox="1">
            <a:spLocks/>
          </p:cNvSpPr>
          <p:nvPr/>
        </p:nvSpPr>
        <p:spPr>
          <a:xfrm>
            <a:off x="6109447" y="1538755"/>
            <a:ext cx="52578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solidFill>
                  <a:srgbClr val="FF0000"/>
                </a:solidFill>
              </a:rPr>
              <a:t>Statistical generalization</a:t>
            </a:r>
            <a:endParaRPr lang="en-AU" dirty="0"/>
          </a:p>
          <a:p>
            <a:pPr lvl="1"/>
            <a:r>
              <a:rPr lang="en-AU" dirty="0"/>
              <a:t>A</a:t>
            </a:r>
            <a:r>
              <a:rPr lang="en-AU" dirty="0">
                <a:ea typeface="Corbel"/>
                <a:cs typeface="Corbel"/>
                <a:sym typeface="Corbel"/>
              </a:rPr>
              <a:t> claim that says something about </a:t>
            </a:r>
            <a:r>
              <a:rPr lang="en-AU" b="1" dirty="0">
                <a:solidFill>
                  <a:srgbClr val="FF0000"/>
                </a:solidFill>
                <a:ea typeface="Corbel"/>
                <a:cs typeface="Corbel"/>
                <a:sym typeface="Corbel"/>
              </a:rPr>
              <a:t>some</a:t>
            </a:r>
            <a:r>
              <a:rPr lang="en-AU" b="1" dirty="0">
                <a:ea typeface="Corbel"/>
                <a:cs typeface="Corbel"/>
                <a:sym typeface="Corbel"/>
              </a:rPr>
              <a:t> </a:t>
            </a:r>
            <a:r>
              <a:rPr lang="en-AU" dirty="0">
                <a:ea typeface="Corbel"/>
                <a:cs typeface="Corbel"/>
                <a:sym typeface="Corbel"/>
              </a:rPr>
              <a:t>things of a certain kind.</a:t>
            </a:r>
          </a:p>
          <a:p>
            <a:pPr lvl="2"/>
            <a:r>
              <a:rPr lang="en-AU" dirty="0"/>
              <a:t>“some”, “many”, “25%”, “a minority”, “most”</a:t>
            </a:r>
          </a:p>
          <a:p>
            <a:r>
              <a:rPr lang="en-AU" dirty="0"/>
              <a:t>Can we show a statistical generalization to be false with a</a:t>
            </a:r>
            <a:r>
              <a:rPr lang="en-AU" dirty="0">
                <a:solidFill>
                  <a:srgbClr val="FF0000"/>
                </a:solidFill>
              </a:rPr>
              <a:t> single counterexample</a:t>
            </a:r>
            <a:r>
              <a:rPr lang="en-AU" dirty="0"/>
              <a:t>?</a:t>
            </a:r>
          </a:p>
          <a:p>
            <a:pPr lvl="1"/>
            <a:r>
              <a:rPr lang="en-AU" dirty="0"/>
              <a:t>No!</a:t>
            </a:r>
            <a:endParaRPr lang="en-AU" dirty="0">
              <a:solidFill>
                <a:srgbClr val="FF0000"/>
              </a:solidFill>
            </a:endParaRPr>
          </a:p>
          <a:p>
            <a:r>
              <a:rPr lang="en-AU" dirty="0"/>
              <a:t>How can we evaluate statistical generalisations?</a:t>
            </a:r>
          </a:p>
          <a:p>
            <a:pPr lvl="1"/>
            <a:r>
              <a:rPr lang="en-AU" dirty="0"/>
              <a:t>More on this in a later lecture!</a:t>
            </a:r>
          </a:p>
          <a:p>
            <a:pPr lvl="1"/>
            <a:endParaRPr lang="en-AU" dirty="0"/>
          </a:p>
          <a:p>
            <a:pPr lvl="1"/>
            <a:endParaRPr lang="en-AU" dirty="0"/>
          </a:p>
          <a:p>
            <a:endParaRPr lang="en-AU" dirty="0"/>
          </a:p>
        </p:txBody>
      </p:sp>
    </p:spTree>
    <p:extLst>
      <p:ext uri="{BB962C8B-B14F-4D97-AF65-F5344CB8AC3E}">
        <p14:creationId xmlns:p14="http://schemas.microsoft.com/office/powerpoint/2010/main" val="294235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0" end="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4A5DFE-44C0-6941-8DB6-5D7CEB4889EE}"/>
              </a:ext>
            </a:extLst>
          </p:cNvPr>
          <p:cNvSpPr>
            <a:spLocks noGrp="1"/>
          </p:cNvSpPr>
          <p:nvPr>
            <p:ph idx="1"/>
          </p:nvPr>
        </p:nvSpPr>
        <p:spPr>
          <a:xfrm>
            <a:off x="838200" y="1794192"/>
            <a:ext cx="10515600" cy="4698683"/>
          </a:xfrm>
        </p:spPr>
        <p:txBody>
          <a:bodyPr>
            <a:normAutofit/>
          </a:bodyPr>
          <a:lstStyle/>
          <a:p>
            <a:pPr marL="457200" lvl="1" indent="0">
              <a:buNone/>
            </a:pPr>
            <a:endParaRPr lang="en-AU" sz="2800" b="1" dirty="0"/>
          </a:p>
          <a:p>
            <a:pPr marL="457200" lvl="1" indent="0">
              <a:buNone/>
            </a:pPr>
            <a:endParaRPr lang="en-AU" dirty="0"/>
          </a:p>
          <a:p>
            <a:pPr marL="0" indent="0">
              <a:buNone/>
            </a:pPr>
            <a:endParaRPr lang="en-AU" dirty="0"/>
          </a:p>
          <a:p>
            <a:pPr marL="457200" lvl="1" indent="0">
              <a:buNone/>
            </a:pPr>
            <a:endParaRPr lang="en-AU" dirty="0"/>
          </a:p>
        </p:txBody>
      </p:sp>
      <p:sp>
        <p:nvSpPr>
          <p:cNvPr id="6" name="Content Placeholder 2">
            <a:extLst>
              <a:ext uri="{FF2B5EF4-FFF2-40B4-BE49-F238E27FC236}">
                <a16:creationId xmlns:a16="http://schemas.microsoft.com/office/drawing/2014/main" id="{2B4FF90F-C3D3-CBD2-F1B2-DFC108563FC0}"/>
              </a:ext>
            </a:extLst>
          </p:cNvPr>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10" name="Rectangle 9">
            <a:extLst>
              <a:ext uri="{FF2B5EF4-FFF2-40B4-BE49-F238E27FC236}">
                <a16:creationId xmlns:a16="http://schemas.microsoft.com/office/drawing/2014/main" id="{DC7B5053-2725-D75B-3FD6-A241BB533BC5}"/>
              </a:ext>
            </a:extLst>
          </p:cNvPr>
          <p:cNvSpPr/>
          <p:nvPr/>
        </p:nvSpPr>
        <p:spPr>
          <a:xfrm>
            <a:off x="711926" y="1318000"/>
            <a:ext cx="10641874" cy="268329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500"/>
              </a:spcBef>
            </a:pPr>
            <a:r>
              <a:rPr lang="en-AU" sz="2800" b="1" dirty="0">
                <a:solidFill>
                  <a:prstClr val="black"/>
                </a:solidFill>
                <a:latin typeface="Avenir Book" panose="02000503020000020003" pitchFamily="2" charset="0"/>
              </a:rPr>
              <a:t>Two features of a good/successful argument:</a:t>
            </a:r>
          </a:p>
          <a:p>
            <a:pPr lvl="0">
              <a:lnSpc>
                <a:spcPct val="90000"/>
              </a:lnSpc>
              <a:spcBef>
                <a:spcPts val="1000"/>
              </a:spcBef>
            </a:pPr>
            <a:endParaRPr lang="en-AU" sz="2800" dirty="0">
              <a:solidFill>
                <a:prstClr val="black"/>
              </a:solidFill>
              <a:latin typeface="Avenir Book" panose="02000503020000020003" pitchFamily="2" charset="0"/>
            </a:endParaRPr>
          </a:p>
          <a:p>
            <a:pPr marL="514350" lvl="0" indent="-514350">
              <a:lnSpc>
                <a:spcPct val="90000"/>
              </a:lnSpc>
              <a:spcBef>
                <a:spcPts val="1000"/>
              </a:spcBef>
              <a:buFont typeface="+mj-lt"/>
              <a:buAutoNum type="arabicPeriod"/>
            </a:pPr>
            <a:r>
              <a:rPr lang="en-AU" sz="2800" dirty="0">
                <a:solidFill>
                  <a:prstClr val="black"/>
                </a:solidFill>
                <a:latin typeface="Avenir Book" panose="02000503020000020003" pitchFamily="2" charset="0"/>
              </a:rPr>
              <a:t>All the premises are </a:t>
            </a:r>
            <a:r>
              <a:rPr lang="en-AU" sz="2800" dirty="0">
                <a:solidFill>
                  <a:srgbClr val="FF0000"/>
                </a:solidFill>
                <a:latin typeface="Avenir Book" panose="02000503020000020003" pitchFamily="2" charset="0"/>
              </a:rPr>
              <a:t>acceptable as true.</a:t>
            </a:r>
          </a:p>
          <a:p>
            <a:pPr marL="514350" lvl="0" indent="-514350">
              <a:lnSpc>
                <a:spcPct val="90000"/>
              </a:lnSpc>
              <a:spcBef>
                <a:spcPts val="1000"/>
              </a:spcBef>
              <a:buFont typeface="+mj-lt"/>
              <a:buAutoNum type="arabicPeriod"/>
            </a:pPr>
            <a:r>
              <a:rPr lang="en-AU" sz="2800" dirty="0">
                <a:solidFill>
                  <a:schemeClr val="bg2">
                    <a:lumMod val="50000"/>
                  </a:schemeClr>
                </a:solidFill>
                <a:latin typeface="Avenir Book" panose="02000503020000020003" pitchFamily="2" charset="0"/>
              </a:rPr>
              <a:t>The premises support the conclusion.</a:t>
            </a:r>
          </a:p>
        </p:txBody>
      </p:sp>
      <p:sp>
        <p:nvSpPr>
          <p:cNvPr id="11" name="Content Placeholder 2">
            <a:extLst>
              <a:ext uri="{FF2B5EF4-FFF2-40B4-BE49-F238E27FC236}">
                <a16:creationId xmlns:a16="http://schemas.microsoft.com/office/drawing/2014/main" id="{7253B912-FADA-A92B-70E1-6B9C5DC0164E}"/>
              </a:ext>
            </a:extLst>
          </p:cNvPr>
          <p:cNvSpPr txBox="1">
            <a:spLocks/>
          </p:cNvSpPr>
          <p:nvPr/>
        </p:nvSpPr>
        <p:spPr>
          <a:xfrm>
            <a:off x="628650" y="4508919"/>
            <a:ext cx="10877550" cy="2136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dirty="0"/>
              <a:t>How might we find out whether a premise is true?</a:t>
            </a:r>
          </a:p>
          <a:p>
            <a:pPr marL="0" indent="0">
              <a:buFont typeface="Arial" panose="020B0604020202020204" pitchFamily="34" charset="0"/>
              <a:buNone/>
            </a:pPr>
            <a:endParaRPr lang="en-AU" sz="2000" dirty="0"/>
          </a:p>
          <a:p>
            <a:pPr marL="0" indent="0">
              <a:buFont typeface="Arial" panose="020B0604020202020204" pitchFamily="34" charset="0"/>
              <a:buNone/>
            </a:pPr>
            <a:r>
              <a:rPr lang="en-AU" sz="2000" dirty="0"/>
              <a:t>Under what conditions should we </a:t>
            </a:r>
            <a:r>
              <a:rPr lang="en-AU" sz="2000" dirty="0">
                <a:solidFill>
                  <a:srgbClr val="FF0000"/>
                </a:solidFill>
              </a:rPr>
              <a:t>accept</a:t>
            </a:r>
            <a:r>
              <a:rPr lang="en-AU" sz="2000" dirty="0"/>
              <a:t> a premise as true?</a:t>
            </a:r>
          </a:p>
          <a:p>
            <a:pPr marL="0" indent="0">
              <a:buFont typeface="Arial" panose="020B0604020202020204" pitchFamily="34" charset="0"/>
              <a:buNone/>
            </a:pPr>
            <a:endParaRPr lang="en-AU" sz="2000" dirty="0"/>
          </a:p>
          <a:p>
            <a:pPr marL="0" indent="0">
              <a:buNone/>
            </a:pPr>
            <a:endParaRPr lang="en-AU" sz="2000" dirty="0"/>
          </a:p>
          <a:p>
            <a:pPr marL="0" indent="0">
              <a:buFont typeface="Arial" panose="020B0604020202020204" pitchFamily="34" charset="0"/>
              <a:buNone/>
            </a:pPr>
            <a:endParaRPr lang="en-AU" sz="2000" dirty="0"/>
          </a:p>
        </p:txBody>
      </p:sp>
    </p:spTree>
    <p:extLst>
      <p:ext uri="{BB962C8B-B14F-4D97-AF65-F5344CB8AC3E}">
        <p14:creationId xmlns:p14="http://schemas.microsoft.com/office/powerpoint/2010/main" val="244786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889B-EACD-48DA-BAD1-9E8C4AD2FB5F}"/>
              </a:ext>
            </a:extLst>
          </p:cNvPr>
          <p:cNvSpPr>
            <a:spLocks noGrp="1"/>
          </p:cNvSpPr>
          <p:nvPr>
            <p:ph type="title"/>
          </p:nvPr>
        </p:nvSpPr>
        <p:spPr/>
        <p:txBody>
          <a:bodyPr/>
          <a:lstStyle/>
          <a:p>
            <a:r>
              <a:rPr lang="en-AU" b="1" dirty="0"/>
              <a:t>Truth and evidence</a:t>
            </a:r>
          </a:p>
        </p:txBody>
      </p:sp>
      <p:sp>
        <p:nvSpPr>
          <p:cNvPr id="3" name="Content Placeholder 2">
            <a:extLst>
              <a:ext uri="{FF2B5EF4-FFF2-40B4-BE49-F238E27FC236}">
                <a16:creationId xmlns:a16="http://schemas.microsoft.com/office/drawing/2014/main" id="{9B5C1BEA-AF52-46D4-951D-733FDAA788ED}"/>
              </a:ext>
            </a:extLst>
          </p:cNvPr>
          <p:cNvSpPr>
            <a:spLocks noGrp="1"/>
          </p:cNvSpPr>
          <p:nvPr>
            <p:ph idx="1"/>
          </p:nvPr>
        </p:nvSpPr>
        <p:spPr>
          <a:xfrm>
            <a:off x="838200" y="1690688"/>
            <a:ext cx="4863353" cy="2571173"/>
          </a:xfrm>
        </p:spPr>
        <p:txBody>
          <a:bodyPr>
            <a:normAutofit fontScale="62500" lnSpcReduction="20000"/>
          </a:bodyPr>
          <a:lstStyle/>
          <a:p>
            <a:r>
              <a:rPr lang="en-GB" sz="2400" dirty="0">
                <a:solidFill>
                  <a:srgbClr val="FF0000"/>
                </a:solidFill>
              </a:rPr>
              <a:t>Truth</a:t>
            </a:r>
            <a:r>
              <a:rPr lang="en-GB" sz="2400" dirty="0"/>
              <a:t> is </a:t>
            </a:r>
            <a:r>
              <a:rPr lang="en-GB" sz="2400" dirty="0">
                <a:solidFill>
                  <a:srgbClr val="FF0000"/>
                </a:solidFill>
              </a:rPr>
              <a:t>binary</a:t>
            </a:r>
            <a:r>
              <a:rPr lang="en-GB" sz="2400" dirty="0"/>
              <a:t>: statements are either </a:t>
            </a:r>
            <a:r>
              <a:rPr lang="en-GB" sz="2400" dirty="0">
                <a:solidFill>
                  <a:srgbClr val="FF0000"/>
                </a:solidFill>
              </a:rPr>
              <a:t>true</a:t>
            </a:r>
            <a:r>
              <a:rPr lang="en-GB" sz="2400" dirty="0"/>
              <a:t> or they </a:t>
            </a:r>
            <a:r>
              <a:rPr lang="en-GB" sz="2400" dirty="0">
                <a:solidFill>
                  <a:srgbClr val="FF0000"/>
                </a:solidFill>
              </a:rPr>
              <a:t>are false</a:t>
            </a:r>
            <a:r>
              <a:rPr lang="en-GB" sz="2400" dirty="0"/>
              <a:t>. </a:t>
            </a:r>
          </a:p>
          <a:p>
            <a:pPr lvl="1"/>
            <a:r>
              <a:rPr lang="en-GB" sz="2000" dirty="0"/>
              <a:t>Squares have four sides</a:t>
            </a:r>
          </a:p>
          <a:p>
            <a:pPr lvl="1"/>
            <a:r>
              <a:rPr lang="en-GB" sz="2000" dirty="0"/>
              <a:t>The population of Australia is greater than 267 million. </a:t>
            </a:r>
          </a:p>
          <a:p>
            <a:pPr lvl="1"/>
            <a:r>
              <a:rPr lang="en-GB" sz="2000" dirty="0"/>
              <a:t>Koalas are lizards.</a:t>
            </a:r>
          </a:p>
          <a:p>
            <a:pPr lvl="1"/>
            <a:r>
              <a:rPr lang="en-GB" sz="2000" dirty="0"/>
              <a:t>Computers don’t feel pain. </a:t>
            </a:r>
          </a:p>
          <a:p>
            <a:r>
              <a:rPr lang="en-GB" sz="2400" dirty="0"/>
              <a:t>But </a:t>
            </a:r>
            <a:r>
              <a:rPr lang="en-GB" sz="2400" dirty="0">
                <a:solidFill>
                  <a:srgbClr val="FF0000"/>
                </a:solidFill>
              </a:rPr>
              <a:t>judgements</a:t>
            </a:r>
            <a:r>
              <a:rPr lang="en-GB" sz="2400" dirty="0"/>
              <a:t> of truth (beliefs) </a:t>
            </a:r>
            <a:r>
              <a:rPr lang="en-GB" sz="2400" dirty="0">
                <a:solidFill>
                  <a:srgbClr val="FF0000"/>
                </a:solidFill>
              </a:rPr>
              <a:t>aren’t</a:t>
            </a:r>
            <a:r>
              <a:rPr lang="en-GB" sz="2400" dirty="0"/>
              <a:t> binary … </a:t>
            </a:r>
          </a:p>
          <a:p>
            <a:pPr lvl="1"/>
            <a:r>
              <a:rPr lang="en-GB" dirty="0"/>
              <a:t>Our </a:t>
            </a:r>
            <a:r>
              <a:rPr lang="en-GB" dirty="0">
                <a:solidFill>
                  <a:srgbClr val="FF0000"/>
                </a:solidFill>
              </a:rPr>
              <a:t>evidence</a:t>
            </a:r>
            <a:r>
              <a:rPr lang="en-GB" dirty="0"/>
              <a:t> (reasons) for believing that a statement is true comes in </a:t>
            </a:r>
            <a:r>
              <a:rPr lang="en-GB" dirty="0">
                <a:solidFill>
                  <a:srgbClr val="FF0000"/>
                </a:solidFill>
              </a:rPr>
              <a:t>degrees</a:t>
            </a:r>
            <a:r>
              <a:rPr lang="en-GB" dirty="0"/>
              <a:t>. </a:t>
            </a:r>
          </a:p>
          <a:p>
            <a:pPr lvl="1"/>
            <a:r>
              <a:rPr lang="en-GB" dirty="0"/>
              <a:t>Thus, we can have varying</a:t>
            </a:r>
            <a:r>
              <a:rPr lang="en-GB" dirty="0">
                <a:solidFill>
                  <a:srgbClr val="FF0000"/>
                </a:solidFill>
              </a:rPr>
              <a:t> degrees of confidence </a:t>
            </a:r>
            <a:r>
              <a:rPr lang="en-GB" dirty="0"/>
              <a:t>in our beliefs.</a:t>
            </a:r>
            <a:endParaRPr lang="en-AU" dirty="0"/>
          </a:p>
        </p:txBody>
      </p:sp>
      <p:pic>
        <p:nvPicPr>
          <p:cNvPr id="4" name="Content Placeholder 4">
            <a:extLst>
              <a:ext uri="{FF2B5EF4-FFF2-40B4-BE49-F238E27FC236}">
                <a16:creationId xmlns:a16="http://schemas.microsoft.com/office/drawing/2014/main" id="{F621DC22-F771-6465-8AEF-7F88EEFEF097}"/>
              </a:ext>
            </a:extLst>
          </p:cNvPr>
          <p:cNvPicPr>
            <a:picLocks noChangeAspect="1"/>
          </p:cNvPicPr>
          <p:nvPr/>
        </p:nvPicPr>
        <p:blipFill>
          <a:blip r:embed="rId3"/>
          <a:stretch>
            <a:fillRect/>
          </a:stretch>
        </p:blipFill>
        <p:spPr>
          <a:xfrm>
            <a:off x="340658" y="4504374"/>
            <a:ext cx="6803091" cy="1915102"/>
          </a:xfrm>
          <a:prstGeom prst="rect">
            <a:avLst/>
          </a:prstGeom>
        </p:spPr>
      </p:pic>
      <p:sp>
        <p:nvSpPr>
          <p:cNvPr id="5" name="Content Placeholder 2">
            <a:extLst>
              <a:ext uri="{FF2B5EF4-FFF2-40B4-BE49-F238E27FC236}">
                <a16:creationId xmlns:a16="http://schemas.microsoft.com/office/drawing/2014/main" id="{DD232662-6AEC-C460-8088-289FAB7A1207}"/>
              </a:ext>
            </a:extLst>
          </p:cNvPr>
          <p:cNvSpPr txBox="1">
            <a:spLocks/>
          </p:cNvSpPr>
          <p:nvPr/>
        </p:nvSpPr>
        <p:spPr>
          <a:xfrm>
            <a:off x="7225552" y="1027906"/>
            <a:ext cx="4477871" cy="495458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b="1" dirty="0"/>
              <a:t>Sources of evidence when evaluating premises:</a:t>
            </a:r>
          </a:p>
          <a:p>
            <a:r>
              <a:rPr lang="en-AU" sz="2000" dirty="0"/>
              <a:t>Could you easily </a:t>
            </a:r>
            <a:r>
              <a:rPr lang="en-AU" sz="2000" dirty="0">
                <a:solidFill>
                  <a:srgbClr val="FF0000"/>
                </a:solidFill>
              </a:rPr>
              <a:t>check</a:t>
            </a:r>
            <a:r>
              <a:rPr lang="en-AU" sz="2000" dirty="0"/>
              <a:t> whether the premise is true by looking it up in a reference book or other reliable source?</a:t>
            </a:r>
          </a:p>
          <a:p>
            <a:r>
              <a:rPr lang="en-AU" sz="2000" dirty="0"/>
              <a:t>Is the premise beyond reasonable doubt? Is it </a:t>
            </a:r>
            <a:r>
              <a:rPr lang="en-AU" sz="2000" dirty="0">
                <a:solidFill>
                  <a:srgbClr val="FF0000"/>
                </a:solidFill>
              </a:rPr>
              <a:t>common knowledge</a:t>
            </a:r>
            <a:r>
              <a:rPr lang="en-AU" sz="2000" dirty="0"/>
              <a:t>?</a:t>
            </a:r>
          </a:p>
          <a:p>
            <a:r>
              <a:rPr lang="en-AU" sz="2000" dirty="0"/>
              <a:t>Does the premise </a:t>
            </a:r>
            <a:r>
              <a:rPr lang="en-AU" sz="2000" dirty="0">
                <a:solidFill>
                  <a:srgbClr val="FF0000"/>
                </a:solidFill>
              </a:rPr>
              <a:t>contradict</a:t>
            </a:r>
            <a:r>
              <a:rPr lang="en-AU" sz="2000" dirty="0"/>
              <a:t> something else you know to be true for good reasons?</a:t>
            </a:r>
          </a:p>
          <a:p>
            <a:r>
              <a:rPr lang="en-AU" sz="2000" dirty="0"/>
              <a:t>If the premise offers an </a:t>
            </a:r>
            <a:r>
              <a:rPr lang="en-AU" sz="2000" dirty="0">
                <a:solidFill>
                  <a:srgbClr val="FF0000"/>
                </a:solidFill>
              </a:rPr>
              <a:t>explanation</a:t>
            </a:r>
            <a:r>
              <a:rPr lang="en-AU" sz="2000" dirty="0"/>
              <a:t> of something, are there any plausible alternative explanations?</a:t>
            </a:r>
          </a:p>
          <a:p>
            <a:r>
              <a:rPr lang="en-AU" sz="2000" dirty="0"/>
              <a:t>Does the premise come from an </a:t>
            </a:r>
            <a:r>
              <a:rPr lang="en-AU" sz="2000" dirty="0">
                <a:solidFill>
                  <a:srgbClr val="FF0000"/>
                </a:solidFill>
              </a:rPr>
              <a:t>expert source </a:t>
            </a:r>
            <a:r>
              <a:rPr lang="en-AU" sz="2000" dirty="0"/>
              <a:t>or a</a:t>
            </a:r>
            <a:r>
              <a:rPr lang="en-AU" sz="2000" dirty="0">
                <a:solidFill>
                  <a:srgbClr val="FF0000"/>
                </a:solidFill>
              </a:rPr>
              <a:t> reliable authority</a:t>
            </a:r>
            <a:r>
              <a:rPr lang="en-AU" sz="2000" dirty="0"/>
              <a:t>?</a:t>
            </a:r>
          </a:p>
          <a:p>
            <a:r>
              <a:rPr lang="en-AU" sz="2000" dirty="0"/>
              <a:t>If the premise is a </a:t>
            </a:r>
            <a:r>
              <a:rPr lang="en-AU" sz="2000" dirty="0">
                <a:solidFill>
                  <a:srgbClr val="FF0000"/>
                </a:solidFill>
              </a:rPr>
              <a:t>generalisation</a:t>
            </a:r>
            <a:r>
              <a:rPr lang="en-AU" sz="2000" dirty="0"/>
              <a:t>, can you think of any </a:t>
            </a:r>
            <a:r>
              <a:rPr lang="en-AU" sz="2000" dirty="0">
                <a:solidFill>
                  <a:srgbClr val="FF0000"/>
                </a:solidFill>
              </a:rPr>
              <a:t>counter-examples</a:t>
            </a:r>
            <a:r>
              <a:rPr lang="en-AU" sz="2000" dirty="0"/>
              <a:t>?</a:t>
            </a:r>
          </a:p>
          <a:p>
            <a:pPr marL="0" indent="0">
              <a:buFont typeface="Arial" panose="020B0604020202020204" pitchFamily="34" charset="0"/>
              <a:buNone/>
            </a:pPr>
            <a:endParaRPr lang="en-AU" sz="2000" dirty="0"/>
          </a:p>
          <a:p>
            <a:pPr marL="0" indent="0">
              <a:buFont typeface="Arial" panose="020B0604020202020204" pitchFamily="34" charset="0"/>
              <a:buNone/>
            </a:pPr>
            <a:endParaRPr lang="en-AU" sz="2000" dirty="0"/>
          </a:p>
        </p:txBody>
      </p:sp>
      <p:sp>
        <p:nvSpPr>
          <p:cNvPr id="6" name="Rectangle 5">
            <a:extLst>
              <a:ext uri="{FF2B5EF4-FFF2-40B4-BE49-F238E27FC236}">
                <a16:creationId xmlns:a16="http://schemas.microsoft.com/office/drawing/2014/main" id="{BDD81F64-9F6E-7CEC-6156-81F69BBFA1C8}"/>
              </a:ext>
            </a:extLst>
          </p:cNvPr>
          <p:cNvSpPr/>
          <p:nvPr/>
        </p:nvSpPr>
        <p:spPr>
          <a:xfrm>
            <a:off x="6382870" y="5199530"/>
            <a:ext cx="466165" cy="6902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84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889B-EACD-48DA-BAD1-9E8C4AD2FB5F}"/>
              </a:ext>
            </a:extLst>
          </p:cNvPr>
          <p:cNvSpPr>
            <a:spLocks noGrp="1"/>
          </p:cNvSpPr>
          <p:nvPr>
            <p:ph type="title"/>
          </p:nvPr>
        </p:nvSpPr>
        <p:spPr/>
        <p:txBody>
          <a:bodyPr/>
          <a:lstStyle/>
          <a:p>
            <a:r>
              <a:rPr lang="en-AU" b="1" dirty="0"/>
              <a:t>“Squares have four sides”</a:t>
            </a:r>
          </a:p>
        </p:txBody>
      </p:sp>
      <p:sp>
        <p:nvSpPr>
          <p:cNvPr id="6" name="TextBox 5">
            <a:extLst>
              <a:ext uri="{FF2B5EF4-FFF2-40B4-BE49-F238E27FC236}">
                <a16:creationId xmlns:a16="http://schemas.microsoft.com/office/drawing/2014/main" id="{306B4929-2363-4B03-8B6D-573CEF2FBCFC}"/>
              </a:ext>
            </a:extLst>
          </p:cNvPr>
          <p:cNvSpPr txBox="1"/>
          <p:nvPr/>
        </p:nvSpPr>
        <p:spPr>
          <a:xfrm>
            <a:off x="2232164" y="1827141"/>
            <a:ext cx="7846943" cy="461665"/>
          </a:xfrm>
          <a:prstGeom prst="rect">
            <a:avLst/>
          </a:prstGeom>
          <a:noFill/>
        </p:spPr>
        <p:txBody>
          <a:bodyPr wrap="square" rtlCol="0">
            <a:spAutoFit/>
          </a:bodyPr>
          <a:lstStyle/>
          <a:p>
            <a:r>
              <a:rPr lang="en-AU" sz="2400" dirty="0">
                <a:solidFill>
                  <a:srgbClr val="FF0000"/>
                </a:solidFill>
                <a:latin typeface="Avenir Book" panose="02000503020000020003" pitchFamily="2" charset="0"/>
              </a:rPr>
              <a:t>Analytic</a:t>
            </a:r>
            <a:r>
              <a:rPr lang="en-AU" sz="2400" dirty="0">
                <a:latin typeface="Avenir Book" panose="02000503020000020003" pitchFamily="2" charset="0"/>
              </a:rPr>
              <a:t> statement: true by definition</a:t>
            </a:r>
          </a:p>
        </p:txBody>
      </p:sp>
      <p:pic>
        <p:nvPicPr>
          <p:cNvPr id="3" name="Content Placeholder 4">
            <a:extLst>
              <a:ext uri="{FF2B5EF4-FFF2-40B4-BE49-F238E27FC236}">
                <a16:creationId xmlns:a16="http://schemas.microsoft.com/office/drawing/2014/main" id="{BA8DC5B5-3137-FC23-F04F-F288B9BD728F}"/>
              </a:ext>
            </a:extLst>
          </p:cNvPr>
          <p:cNvPicPr>
            <a:picLocks noChangeAspect="1"/>
          </p:cNvPicPr>
          <p:nvPr/>
        </p:nvPicPr>
        <p:blipFill>
          <a:blip r:embed="rId2"/>
          <a:stretch>
            <a:fillRect/>
          </a:stretch>
        </p:blipFill>
        <p:spPr>
          <a:xfrm>
            <a:off x="2192407" y="2710147"/>
            <a:ext cx="7886700" cy="2220143"/>
          </a:xfrm>
          <a:prstGeom prst="rect">
            <a:avLst/>
          </a:prstGeom>
        </p:spPr>
      </p:pic>
    </p:spTree>
    <p:extLst>
      <p:ext uri="{BB962C8B-B14F-4D97-AF65-F5344CB8AC3E}">
        <p14:creationId xmlns:p14="http://schemas.microsoft.com/office/powerpoint/2010/main" val="4276217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7BF6B-7E6C-495B-B44D-2AB5260786EE}"/>
              </a:ext>
            </a:extLst>
          </p:cNvPr>
          <p:cNvSpPr>
            <a:spLocks noGrp="1"/>
          </p:cNvSpPr>
          <p:nvPr>
            <p:ph type="title"/>
          </p:nvPr>
        </p:nvSpPr>
        <p:spPr/>
        <p:txBody>
          <a:bodyPr>
            <a:normAutofit/>
          </a:bodyPr>
          <a:lstStyle/>
          <a:p>
            <a:r>
              <a:rPr lang="en-GB" sz="4000" b="1" dirty="0"/>
              <a:t>“The population of Australia is &gt; 27 million”</a:t>
            </a:r>
            <a:endParaRPr lang="en-AU" sz="4000" b="1" dirty="0"/>
          </a:p>
        </p:txBody>
      </p:sp>
      <p:pic>
        <p:nvPicPr>
          <p:cNvPr id="5" name="Picture 4">
            <a:extLst>
              <a:ext uri="{FF2B5EF4-FFF2-40B4-BE49-F238E27FC236}">
                <a16:creationId xmlns:a16="http://schemas.microsoft.com/office/drawing/2014/main" id="{9AF7C56A-001E-417E-8FD6-27ABDDA062F3}"/>
              </a:ext>
            </a:extLst>
          </p:cNvPr>
          <p:cNvPicPr>
            <a:picLocks noChangeAspect="1"/>
          </p:cNvPicPr>
          <p:nvPr/>
        </p:nvPicPr>
        <p:blipFill>
          <a:blip r:embed="rId3"/>
          <a:stretch>
            <a:fillRect/>
          </a:stretch>
        </p:blipFill>
        <p:spPr>
          <a:xfrm>
            <a:off x="1859352" y="2743391"/>
            <a:ext cx="8473297" cy="2491222"/>
          </a:xfrm>
          <a:prstGeom prst="rect">
            <a:avLst/>
          </a:prstGeom>
        </p:spPr>
      </p:pic>
      <p:sp>
        <p:nvSpPr>
          <p:cNvPr id="3" name="TextBox 2">
            <a:extLst>
              <a:ext uri="{FF2B5EF4-FFF2-40B4-BE49-F238E27FC236}">
                <a16:creationId xmlns:a16="http://schemas.microsoft.com/office/drawing/2014/main" id="{4D0046CF-4669-E051-8A0D-D6E67E66D9B5}"/>
              </a:ext>
            </a:extLst>
          </p:cNvPr>
          <p:cNvSpPr txBox="1"/>
          <p:nvPr/>
        </p:nvSpPr>
        <p:spPr>
          <a:xfrm>
            <a:off x="1859351" y="1912394"/>
            <a:ext cx="7846943" cy="830997"/>
          </a:xfrm>
          <a:prstGeom prst="rect">
            <a:avLst/>
          </a:prstGeom>
          <a:noFill/>
        </p:spPr>
        <p:txBody>
          <a:bodyPr wrap="square" rtlCol="0">
            <a:spAutoFit/>
          </a:bodyPr>
          <a:lstStyle/>
          <a:p>
            <a:r>
              <a:rPr lang="en-AU" sz="2400" dirty="0">
                <a:solidFill>
                  <a:srgbClr val="FF0000"/>
                </a:solidFill>
                <a:latin typeface="Avenir Book" panose="02000503020000020003" pitchFamily="2" charset="0"/>
              </a:rPr>
              <a:t>Empirical</a:t>
            </a:r>
            <a:r>
              <a:rPr lang="en-AU" sz="2400" dirty="0">
                <a:latin typeface="Avenir Book" panose="02000503020000020003" pitchFamily="2" charset="0"/>
              </a:rPr>
              <a:t> statement: depends on how the world is, not just the meanings of the words</a:t>
            </a:r>
          </a:p>
        </p:txBody>
      </p:sp>
      <p:sp>
        <p:nvSpPr>
          <p:cNvPr id="6" name="TextBox 5">
            <a:extLst>
              <a:ext uri="{FF2B5EF4-FFF2-40B4-BE49-F238E27FC236}">
                <a16:creationId xmlns:a16="http://schemas.microsoft.com/office/drawing/2014/main" id="{0BE32213-3070-FC21-CAAB-CE9D2BD80EAE}"/>
              </a:ext>
            </a:extLst>
          </p:cNvPr>
          <p:cNvSpPr txBox="1"/>
          <p:nvPr/>
        </p:nvSpPr>
        <p:spPr>
          <a:xfrm>
            <a:off x="1937791" y="5557626"/>
            <a:ext cx="6830086" cy="68275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AU" sz="2800" dirty="0" err="1">
                <a:latin typeface="Avenir Book" panose="02000503020000020003" pitchFamily="2" charset="0"/>
              </a:rPr>
              <a:t>Iwan’s</a:t>
            </a:r>
            <a:r>
              <a:rPr lang="en-AU" sz="2800" dirty="0">
                <a:latin typeface="Avenir Book" panose="02000503020000020003" pitchFamily="2" charset="0"/>
              </a:rPr>
              <a:t> initial judgement: </a:t>
            </a:r>
          </a:p>
        </p:txBody>
      </p:sp>
      <p:sp>
        <p:nvSpPr>
          <p:cNvPr id="7" name="Rectangle 6">
            <a:extLst>
              <a:ext uri="{FF2B5EF4-FFF2-40B4-BE49-F238E27FC236}">
                <a16:creationId xmlns:a16="http://schemas.microsoft.com/office/drawing/2014/main" id="{886F8F56-ACE6-9EF7-03AC-2335171719FC}"/>
              </a:ext>
            </a:extLst>
          </p:cNvPr>
          <p:cNvSpPr/>
          <p:nvPr/>
        </p:nvSpPr>
        <p:spPr>
          <a:xfrm>
            <a:off x="6200017" y="5517875"/>
            <a:ext cx="503355" cy="769441"/>
          </a:xfrm>
          <a:prstGeom prst="rect">
            <a:avLst/>
          </a:prstGeom>
          <a:noFill/>
          <a:ln>
            <a:noFill/>
          </a:ln>
        </p:spPr>
        <p:txBody>
          <a:bodyPr wrap="square" lIns="91440" tIns="45720" rIns="91440" bIns="45720">
            <a:spAutoFit/>
          </a:bodyPr>
          <a:lstStyle/>
          <a:p>
            <a:pPr algn="ctr"/>
            <a:r>
              <a:rPr lang="en-US" sz="4400" b="1" dirty="0">
                <a:ln w="22225">
                  <a:solidFill>
                    <a:schemeClr val="accent2"/>
                  </a:solidFill>
                  <a:prstDash val="solid"/>
                </a:ln>
                <a:solidFill>
                  <a:schemeClr val="accent2">
                    <a:lumMod val="40000"/>
                    <a:lumOff val="60000"/>
                  </a:schemeClr>
                </a:solidFill>
              </a:rPr>
              <a:t>T</a:t>
            </a:r>
          </a:p>
        </p:txBody>
      </p:sp>
      <p:sp>
        <p:nvSpPr>
          <p:cNvPr id="8" name="Rectangle 7">
            <a:extLst>
              <a:ext uri="{FF2B5EF4-FFF2-40B4-BE49-F238E27FC236}">
                <a16:creationId xmlns:a16="http://schemas.microsoft.com/office/drawing/2014/main" id="{82E44842-ED81-11EE-18FA-DC0180C2934E}"/>
              </a:ext>
            </a:extLst>
          </p:cNvPr>
          <p:cNvSpPr/>
          <p:nvPr/>
        </p:nvSpPr>
        <p:spPr>
          <a:xfrm>
            <a:off x="6571129" y="3229247"/>
            <a:ext cx="466165" cy="6902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5304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7BF6B-7E6C-495B-B44D-2AB5260786EE}"/>
              </a:ext>
            </a:extLst>
          </p:cNvPr>
          <p:cNvSpPr>
            <a:spLocks noGrp="1"/>
          </p:cNvSpPr>
          <p:nvPr>
            <p:ph type="title"/>
          </p:nvPr>
        </p:nvSpPr>
        <p:spPr/>
        <p:txBody>
          <a:bodyPr>
            <a:normAutofit/>
          </a:bodyPr>
          <a:lstStyle/>
          <a:p>
            <a:r>
              <a:rPr lang="en-GB" sz="4000" b="1" dirty="0"/>
              <a:t>“The population of Australia is &gt; 27 million”</a:t>
            </a:r>
            <a:endParaRPr lang="en-AU" sz="4000" b="1" dirty="0"/>
          </a:p>
        </p:txBody>
      </p:sp>
      <p:pic>
        <p:nvPicPr>
          <p:cNvPr id="5" name="Picture 4">
            <a:extLst>
              <a:ext uri="{FF2B5EF4-FFF2-40B4-BE49-F238E27FC236}">
                <a16:creationId xmlns:a16="http://schemas.microsoft.com/office/drawing/2014/main" id="{9AF7C56A-001E-417E-8FD6-27ABDDA062F3}"/>
              </a:ext>
            </a:extLst>
          </p:cNvPr>
          <p:cNvPicPr>
            <a:picLocks noChangeAspect="1"/>
          </p:cNvPicPr>
          <p:nvPr/>
        </p:nvPicPr>
        <p:blipFill>
          <a:blip r:embed="rId3"/>
          <a:stretch>
            <a:fillRect/>
          </a:stretch>
        </p:blipFill>
        <p:spPr>
          <a:xfrm>
            <a:off x="711926" y="3552647"/>
            <a:ext cx="5841331" cy="1717402"/>
          </a:xfrm>
          <a:prstGeom prst="rect">
            <a:avLst/>
          </a:prstGeom>
        </p:spPr>
      </p:pic>
      <p:sp>
        <p:nvSpPr>
          <p:cNvPr id="3" name="TextBox 2">
            <a:extLst>
              <a:ext uri="{FF2B5EF4-FFF2-40B4-BE49-F238E27FC236}">
                <a16:creationId xmlns:a16="http://schemas.microsoft.com/office/drawing/2014/main" id="{4D0046CF-4669-E051-8A0D-D6E67E66D9B5}"/>
              </a:ext>
            </a:extLst>
          </p:cNvPr>
          <p:cNvSpPr txBox="1"/>
          <p:nvPr/>
        </p:nvSpPr>
        <p:spPr>
          <a:xfrm>
            <a:off x="1859351" y="1912394"/>
            <a:ext cx="7846943" cy="830997"/>
          </a:xfrm>
          <a:prstGeom prst="rect">
            <a:avLst/>
          </a:prstGeom>
          <a:noFill/>
        </p:spPr>
        <p:txBody>
          <a:bodyPr wrap="square" rtlCol="0">
            <a:spAutoFit/>
          </a:bodyPr>
          <a:lstStyle/>
          <a:p>
            <a:r>
              <a:rPr lang="en-AU" sz="2400" dirty="0">
                <a:solidFill>
                  <a:srgbClr val="FF0000"/>
                </a:solidFill>
                <a:latin typeface="Avenir Book" panose="02000503020000020003" pitchFamily="2" charset="0"/>
              </a:rPr>
              <a:t>Empirical</a:t>
            </a:r>
            <a:r>
              <a:rPr lang="en-AU" sz="2400" dirty="0">
                <a:latin typeface="Avenir Book" panose="02000503020000020003" pitchFamily="2" charset="0"/>
              </a:rPr>
              <a:t> statement: depends on how the world is, not just the meanings of the words</a:t>
            </a:r>
          </a:p>
        </p:txBody>
      </p:sp>
      <p:sp>
        <p:nvSpPr>
          <p:cNvPr id="4" name="Rectangle 3">
            <a:extLst>
              <a:ext uri="{FF2B5EF4-FFF2-40B4-BE49-F238E27FC236}">
                <a16:creationId xmlns:a16="http://schemas.microsoft.com/office/drawing/2014/main" id="{9E8D6C60-310B-76F6-D6A7-6477924B3FF3}"/>
              </a:ext>
            </a:extLst>
          </p:cNvPr>
          <p:cNvSpPr/>
          <p:nvPr/>
        </p:nvSpPr>
        <p:spPr>
          <a:xfrm>
            <a:off x="6705600" y="2949791"/>
            <a:ext cx="4774474" cy="294022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nSpc>
                <a:spcPct val="90000"/>
              </a:lnSpc>
              <a:spcBef>
                <a:spcPts val="500"/>
              </a:spcBef>
            </a:pPr>
            <a:r>
              <a:rPr lang="en-AU" sz="2400" dirty="0">
                <a:solidFill>
                  <a:srgbClr val="FF0000"/>
                </a:solidFill>
                <a:latin typeface="Avenir Book" panose="02000503020000020003" pitchFamily="2" charset="0"/>
              </a:rPr>
              <a:t>Confidence</a:t>
            </a:r>
            <a:r>
              <a:rPr lang="en-AU" sz="2400" dirty="0">
                <a:solidFill>
                  <a:prstClr val="black"/>
                </a:solidFill>
                <a:latin typeface="Avenir Book" panose="02000503020000020003" pitchFamily="2" charset="0"/>
              </a:rPr>
              <a:t> is determined by the </a:t>
            </a:r>
            <a:r>
              <a:rPr lang="en-AU" sz="2400" dirty="0">
                <a:solidFill>
                  <a:srgbClr val="FF0000"/>
                </a:solidFill>
                <a:latin typeface="Avenir Book" panose="02000503020000020003" pitchFamily="2" charset="0"/>
              </a:rPr>
              <a:t>strength of evidence</a:t>
            </a:r>
            <a:r>
              <a:rPr lang="en-AU" sz="2400" dirty="0">
                <a:solidFill>
                  <a:prstClr val="black"/>
                </a:solidFill>
                <a:latin typeface="Avenir Book" panose="02000503020000020003" pitchFamily="2" charset="0"/>
              </a:rPr>
              <a:t>.</a:t>
            </a:r>
          </a:p>
          <a:p>
            <a:pPr>
              <a:lnSpc>
                <a:spcPct val="90000"/>
              </a:lnSpc>
              <a:spcBef>
                <a:spcPts val="500"/>
              </a:spcBef>
            </a:pPr>
            <a:endParaRPr lang="en-AU" sz="2400" dirty="0">
              <a:solidFill>
                <a:prstClr val="black"/>
              </a:solidFill>
              <a:latin typeface="Avenir Book" panose="02000503020000020003" pitchFamily="2" charset="0"/>
            </a:endParaRPr>
          </a:p>
          <a:p>
            <a:pPr>
              <a:lnSpc>
                <a:spcPct val="90000"/>
              </a:lnSpc>
              <a:spcBef>
                <a:spcPts val="500"/>
              </a:spcBef>
            </a:pPr>
            <a:r>
              <a:rPr lang="en-AU" sz="2400" dirty="0">
                <a:solidFill>
                  <a:prstClr val="black"/>
                </a:solidFill>
                <a:latin typeface="Avenir Book" panose="02000503020000020003" pitchFamily="2" charset="0"/>
              </a:rPr>
              <a:t>The </a:t>
            </a:r>
            <a:r>
              <a:rPr lang="en-AU" sz="2400" dirty="0">
                <a:solidFill>
                  <a:srgbClr val="FF0000"/>
                </a:solidFill>
                <a:latin typeface="Avenir Book" panose="02000503020000020003" pitchFamily="2" charset="0"/>
              </a:rPr>
              <a:t>greater</a:t>
            </a:r>
            <a:r>
              <a:rPr lang="en-AU" sz="2400" dirty="0">
                <a:solidFill>
                  <a:prstClr val="black"/>
                </a:solidFill>
                <a:latin typeface="Avenir Book" panose="02000503020000020003" pitchFamily="2" charset="0"/>
              </a:rPr>
              <a:t> my degree of confidence (i.e. the stronger the evidence), </a:t>
            </a:r>
            <a:r>
              <a:rPr lang="en-AU" sz="2400" dirty="0">
                <a:solidFill>
                  <a:srgbClr val="FF0000"/>
                </a:solidFill>
                <a:latin typeface="Avenir Book" panose="02000503020000020003" pitchFamily="2" charset="0"/>
              </a:rPr>
              <a:t>the more inclined I should be</a:t>
            </a:r>
            <a:r>
              <a:rPr lang="en-AU" sz="2400" dirty="0">
                <a:solidFill>
                  <a:prstClr val="black"/>
                </a:solidFill>
                <a:latin typeface="Avenir Book" panose="02000503020000020003" pitchFamily="2" charset="0"/>
              </a:rPr>
              <a:t> to accept it as true.</a:t>
            </a:r>
            <a:endParaRPr lang="en-AU" sz="2400" dirty="0">
              <a:solidFill>
                <a:schemeClr val="bg2">
                  <a:lumMod val="50000"/>
                </a:schemeClr>
              </a:solidFill>
              <a:latin typeface="Avenir Book" panose="02000503020000020003" pitchFamily="2" charset="0"/>
            </a:endParaRPr>
          </a:p>
        </p:txBody>
      </p:sp>
    </p:spTree>
    <p:extLst>
      <p:ext uri="{BB962C8B-B14F-4D97-AF65-F5344CB8AC3E}">
        <p14:creationId xmlns:p14="http://schemas.microsoft.com/office/powerpoint/2010/main" val="422022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7958-44D5-4442-B907-B1789195FC63}"/>
              </a:ext>
            </a:extLst>
          </p:cNvPr>
          <p:cNvSpPr>
            <a:spLocks noGrp="1"/>
          </p:cNvSpPr>
          <p:nvPr>
            <p:ph type="title"/>
          </p:nvPr>
        </p:nvSpPr>
        <p:spPr/>
        <p:txBody>
          <a:bodyPr>
            <a:normAutofit/>
          </a:bodyPr>
          <a:lstStyle/>
          <a:p>
            <a:r>
              <a:rPr lang="en-GB" sz="4000" b="1" dirty="0"/>
              <a:t>“The population of Australia is &gt; 27 million”</a:t>
            </a:r>
            <a:endParaRPr lang="en-AU" sz="4000" dirty="0"/>
          </a:p>
        </p:txBody>
      </p:sp>
      <p:pic>
        <p:nvPicPr>
          <p:cNvPr id="7" name="Picture 6" descr="Chart, line chart&#10;&#10;Description automatically generated">
            <a:extLst>
              <a:ext uri="{FF2B5EF4-FFF2-40B4-BE49-F238E27FC236}">
                <a16:creationId xmlns:a16="http://schemas.microsoft.com/office/drawing/2014/main" id="{A1B4723C-91AE-B5E1-A1F5-C0F5A32D6924}"/>
              </a:ext>
            </a:extLst>
          </p:cNvPr>
          <p:cNvPicPr>
            <a:picLocks noChangeAspect="1"/>
          </p:cNvPicPr>
          <p:nvPr/>
        </p:nvPicPr>
        <p:blipFill>
          <a:blip r:embed="rId3"/>
          <a:stretch>
            <a:fillRect/>
          </a:stretch>
        </p:blipFill>
        <p:spPr>
          <a:xfrm>
            <a:off x="1079579" y="1591323"/>
            <a:ext cx="4604770" cy="3308817"/>
          </a:xfrm>
          <a:prstGeom prst="rect">
            <a:avLst/>
          </a:prstGeom>
        </p:spPr>
      </p:pic>
      <p:sp>
        <p:nvSpPr>
          <p:cNvPr id="10" name="Rectangle 9">
            <a:extLst>
              <a:ext uri="{FF2B5EF4-FFF2-40B4-BE49-F238E27FC236}">
                <a16:creationId xmlns:a16="http://schemas.microsoft.com/office/drawing/2014/main" id="{AA7007B2-E2C4-4532-6B01-78F4B7950773}"/>
              </a:ext>
            </a:extLst>
          </p:cNvPr>
          <p:cNvSpPr/>
          <p:nvPr/>
        </p:nvSpPr>
        <p:spPr>
          <a:xfrm>
            <a:off x="6579326" y="2796568"/>
            <a:ext cx="4774474" cy="14711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nSpc>
                <a:spcPct val="90000"/>
              </a:lnSpc>
              <a:spcBef>
                <a:spcPts val="500"/>
              </a:spcBef>
            </a:pPr>
            <a:r>
              <a:rPr lang="en-AU" sz="2400" dirty="0">
                <a:solidFill>
                  <a:srgbClr val="FF0000"/>
                </a:solidFill>
                <a:latin typeface="Avenir Book" panose="02000503020000020003" pitchFamily="2" charset="0"/>
              </a:rPr>
              <a:t>New </a:t>
            </a:r>
            <a:r>
              <a:rPr lang="en-AU" sz="2400" dirty="0">
                <a:solidFill>
                  <a:schemeClr val="tx1"/>
                </a:solidFill>
                <a:latin typeface="Avenir Book" panose="02000503020000020003" pitchFamily="2" charset="0"/>
              </a:rPr>
              <a:t>evidence</a:t>
            </a:r>
            <a:r>
              <a:rPr lang="en-AU" sz="2400" dirty="0">
                <a:solidFill>
                  <a:srgbClr val="FF0000"/>
                </a:solidFill>
                <a:latin typeface="Avenir Book" panose="02000503020000020003" pitchFamily="2" charset="0"/>
              </a:rPr>
              <a:t> </a:t>
            </a:r>
            <a:r>
              <a:rPr lang="en-AU" sz="2400" dirty="0">
                <a:solidFill>
                  <a:schemeClr val="tx1"/>
                </a:solidFill>
                <a:latin typeface="Avenir Book" panose="02000503020000020003" pitchFamily="2" charset="0"/>
              </a:rPr>
              <a:t>(reasons)</a:t>
            </a:r>
            <a:r>
              <a:rPr lang="en-AU" sz="2400" b="1" dirty="0">
                <a:solidFill>
                  <a:schemeClr val="tx1"/>
                </a:solidFill>
                <a:latin typeface="Avenir Book" panose="02000503020000020003" pitchFamily="2" charset="0"/>
              </a:rPr>
              <a:t> </a:t>
            </a:r>
            <a:r>
              <a:rPr lang="en-AU" sz="2400" dirty="0">
                <a:solidFill>
                  <a:schemeClr val="tx1"/>
                </a:solidFill>
                <a:latin typeface="Avenir Book" panose="02000503020000020003" pitchFamily="2" charset="0"/>
              </a:rPr>
              <a:t>should lead me to </a:t>
            </a:r>
            <a:r>
              <a:rPr lang="en-AU" sz="2400" dirty="0">
                <a:solidFill>
                  <a:srgbClr val="FF0000"/>
                </a:solidFill>
                <a:latin typeface="Avenir Book" panose="02000503020000020003" pitchFamily="2" charset="0"/>
              </a:rPr>
              <a:t>update</a:t>
            </a:r>
            <a:r>
              <a:rPr lang="en-AU" sz="2400" dirty="0">
                <a:solidFill>
                  <a:schemeClr val="tx1"/>
                </a:solidFill>
                <a:latin typeface="Avenir Book" panose="02000503020000020003" pitchFamily="2" charset="0"/>
              </a:rPr>
              <a:t> my belief!</a:t>
            </a:r>
          </a:p>
        </p:txBody>
      </p:sp>
      <p:sp>
        <p:nvSpPr>
          <p:cNvPr id="11" name="TextBox 10">
            <a:extLst>
              <a:ext uri="{FF2B5EF4-FFF2-40B4-BE49-F238E27FC236}">
                <a16:creationId xmlns:a16="http://schemas.microsoft.com/office/drawing/2014/main" id="{EC765DE1-90F2-00BF-1F53-12D98BC52361}"/>
              </a:ext>
            </a:extLst>
          </p:cNvPr>
          <p:cNvSpPr txBox="1"/>
          <p:nvPr/>
        </p:nvSpPr>
        <p:spPr>
          <a:xfrm>
            <a:off x="2762150" y="5178741"/>
            <a:ext cx="6830086" cy="975716"/>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AU" sz="2000" dirty="0" err="1">
                <a:latin typeface="Avenir Book" panose="02000503020000020003" pitchFamily="2" charset="0"/>
              </a:rPr>
              <a:t>Iwan’s</a:t>
            </a:r>
            <a:r>
              <a:rPr lang="en-AU" sz="2000" dirty="0">
                <a:latin typeface="Avenir Book" panose="02000503020000020003" pitchFamily="2" charset="0"/>
              </a:rPr>
              <a:t> updated judgement:</a:t>
            </a:r>
          </a:p>
          <a:p>
            <a:pPr>
              <a:lnSpc>
                <a:spcPct val="150000"/>
              </a:lnSpc>
            </a:pPr>
            <a:r>
              <a:rPr lang="en-AU" sz="2000" dirty="0">
                <a:latin typeface="Avenir Book" panose="02000503020000020003" pitchFamily="2" charset="0"/>
              </a:rPr>
              <a:t> </a:t>
            </a:r>
          </a:p>
        </p:txBody>
      </p:sp>
      <p:sp>
        <p:nvSpPr>
          <p:cNvPr id="12" name="Rectangle 11">
            <a:extLst>
              <a:ext uri="{FF2B5EF4-FFF2-40B4-BE49-F238E27FC236}">
                <a16:creationId xmlns:a16="http://schemas.microsoft.com/office/drawing/2014/main" id="{73741C17-5BA7-CB78-3AD7-254701FC0F51}"/>
              </a:ext>
            </a:extLst>
          </p:cNvPr>
          <p:cNvSpPr/>
          <p:nvPr/>
        </p:nvSpPr>
        <p:spPr>
          <a:xfrm>
            <a:off x="7194766" y="5142578"/>
            <a:ext cx="503355" cy="769441"/>
          </a:xfrm>
          <a:prstGeom prst="rect">
            <a:avLst/>
          </a:prstGeom>
          <a:noFill/>
          <a:ln>
            <a:noFill/>
          </a:ln>
        </p:spPr>
        <p:txBody>
          <a:bodyPr wrap="square" lIns="91440" tIns="45720" rIns="91440" bIns="45720">
            <a:spAutoFit/>
          </a:bodyPr>
          <a:lstStyle/>
          <a:p>
            <a:pPr algn="ctr"/>
            <a:r>
              <a:rPr lang="en-US" sz="4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a:t>
            </a:r>
          </a:p>
        </p:txBody>
      </p:sp>
      <p:sp>
        <p:nvSpPr>
          <p:cNvPr id="14" name="Rectangle 13">
            <a:extLst>
              <a:ext uri="{FF2B5EF4-FFF2-40B4-BE49-F238E27FC236}">
                <a16:creationId xmlns:a16="http://schemas.microsoft.com/office/drawing/2014/main" id="{F2C9D638-6F18-D015-9F90-23A17BEAC53A}"/>
              </a:ext>
            </a:extLst>
          </p:cNvPr>
          <p:cNvSpPr/>
          <p:nvPr/>
        </p:nvSpPr>
        <p:spPr>
          <a:xfrm>
            <a:off x="6370393" y="5142578"/>
            <a:ext cx="503355" cy="830997"/>
          </a:xfrm>
          <a:prstGeom prst="rect">
            <a:avLst/>
          </a:prstGeom>
          <a:noFill/>
          <a:ln>
            <a:noFill/>
          </a:ln>
        </p:spPr>
        <p:txBody>
          <a:bodyPr wrap="square" lIns="91440" tIns="45720" rIns="91440" bIns="45720">
            <a:spAutoFit/>
          </a:bodyPr>
          <a:lstStyle/>
          <a:p>
            <a:pPr algn="ctr"/>
            <a:r>
              <a:rPr lang="en-US" sz="4800" b="1" dirty="0">
                <a:ln w="22225">
                  <a:solidFill>
                    <a:schemeClr val="accent2"/>
                  </a:solidFill>
                  <a:prstDash val="solid"/>
                </a:ln>
                <a:solidFill>
                  <a:schemeClr val="accent2">
                    <a:lumMod val="40000"/>
                    <a:lumOff val="60000"/>
                  </a:schemeClr>
                </a:solidFill>
              </a:rPr>
              <a:t>T</a:t>
            </a:r>
          </a:p>
        </p:txBody>
      </p:sp>
      <p:sp>
        <p:nvSpPr>
          <p:cNvPr id="13" name="Multiplication Sign 15">
            <a:extLst>
              <a:ext uri="{FF2B5EF4-FFF2-40B4-BE49-F238E27FC236}">
                <a16:creationId xmlns:a16="http://schemas.microsoft.com/office/drawing/2014/main" id="{29795F4A-94EA-0E9F-CA5D-3FA68722F2D1}"/>
              </a:ext>
            </a:extLst>
          </p:cNvPr>
          <p:cNvSpPr/>
          <p:nvPr/>
        </p:nvSpPr>
        <p:spPr>
          <a:xfrm>
            <a:off x="6076101" y="5173355"/>
            <a:ext cx="1091937" cy="769441"/>
          </a:xfrm>
          <a:prstGeom prst="mathMultiply">
            <a:avLst/>
          </a:prstGeom>
          <a:solidFill>
            <a:srgbClr val="DF5327">
              <a:alpha val="8306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5282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4"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3210</TotalTime>
  <Words>1973</Words>
  <Application>Microsoft Macintosh PowerPoint</Application>
  <PresentationFormat>Widescreen</PresentationFormat>
  <Paragraphs>252</Paragraphs>
  <Slides>32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Avenir Book</vt:lpstr>
      <vt:lpstr>Calibri</vt:lpstr>
      <vt:lpstr>Office Theme</vt:lpstr>
      <vt:lpstr>Critical Thinking S1 2023</vt:lpstr>
      <vt:lpstr>Lecture 5.1.</vt:lpstr>
      <vt:lpstr>Review pop quiz!</vt:lpstr>
      <vt:lpstr>PowerPoint Presentation</vt:lpstr>
      <vt:lpstr>Truth and evidence</vt:lpstr>
      <vt:lpstr>“Squares have four sides”</vt:lpstr>
      <vt:lpstr>“The population of Australia is &gt; 27 million”</vt:lpstr>
      <vt:lpstr>“The population of Australia is &gt; 27 million”</vt:lpstr>
      <vt:lpstr>“The population of Australia is &gt; 27 million”</vt:lpstr>
      <vt:lpstr>Lecture 5.2</vt:lpstr>
      <vt:lpstr>Appeals to Authority</vt:lpstr>
      <vt:lpstr>Appeals to Authority</vt:lpstr>
      <vt:lpstr>Who’s the expert?</vt:lpstr>
      <vt:lpstr>Who’s the expert?</vt:lpstr>
      <vt:lpstr>Experts</vt:lpstr>
      <vt:lpstr>Who is the best expert?</vt:lpstr>
      <vt:lpstr>Important questions - reliability</vt:lpstr>
      <vt:lpstr>Corroborating evidence</vt:lpstr>
      <vt:lpstr>Appeals to Authority</vt:lpstr>
      <vt:lpstr>Ad hominem</vt:lpstr>
      <vt:lpstr>Lecture 5.3</vt:lpstr>
      <vt:lpstr>Two kinds of generalisation</vt:lpstr>
      <vt:lpstr>Two kinds of generalisation</vt:lpstr>
      <vt:lpstr>Translating Universal Generalisations</vt:lpstr>
      <vt:lpstr>Diagrams for universal generalisations</vt:lpstr>
      <vt:lpstr>Diagrams for universal generalisations</vt:lpstr>
      <vt:lpstr>Diagrams for universal generalisations</vt:lpstr>
      <vt:lpstr>Evaluating universal generalisations</vt:lpstr>
      <vt:lpstr>Actual arguments</vt:lpstr>
      <vt:lpstr>When should we accept a universal generalization as true?</vt:lpstr>
      <vt:lpstr>Inference to the best explanation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Iwan Williams</dc:creator>
  <cp:lastModifiedBy>Iwan Williams</cp:lastModifiedBy>
  <cp:revision>70</cp:revision>
  <dcterms:created xsi:type="dcterms:W3CDTF">2022-02-24T05:30:00Z</dcterms:created>
  <dcterms:modified xsi:type="dcterms:W3CDTF">2023-03-22T00:11:45Z</dcterms:modified>
</cp:coreProperties>
</file>