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1"/>
  </p:sldMasterIdLst>
  <p:notesMasterIdLst>
    <p:notesMasterId r:id="rId59"/>
  </p:notesMasterIdLst>
  <p:sldIdLst>
    <p:sldId id="256" r:id="rId2"/>
    <p:sldId id="308" r:id="rId3"/>
    <p:sldId id="847" r:id="rId4"/>
    <p:sldId id="793" r:id="rId5"/>
    <p:sldId id="824" r:id="rId6"/>
    <p:sldId id="825" r:id="rId7"/>
    <p:sldId id="258" r:id="rId8"/>
    <p:sldId id="260" r:id="rId9"/>
    <p:sldId id="261" r:id="rId10"/>
    <p:sldId id="346" r:id="rId11"/>
    <p:sldId id="262" r:id="rId12"/>
    <p:sldId id="357" r:id="rId13"/>
    <p:sldId id="848" r:id="rId14"/>
    <p:sldId id="315" r:id="rId15"/>
    <p:sldId id="265" r:id="rId16"/>
    <p:sldId id="826" r:id="rId17"/>
    <p:sldId id="817" r:id="rId18"/>
    <p:sldId id="827" r:id="rId19"/>
    <p:sldId id="828" r:id="rId20"/>
    <p:sldId id="316" r:id="rId21"/>
    <p:sldId id="317" r:id="rId22"/>
    <p:sldId id="319" r:id="rId23"/>
    <p:sldId id="838" r:id="rId24"/>
    <p:sldId id="318" r:id="rId25"/>
    <p:sldId id="839" r:id="rId26"/>
    <p:sldId id="349" r:id="rId27"/>
    <p:sldId id="840" r:id="rId28"/>
    <p:sldId id="322" r:id="rId29"/>
    <p:sldId id="842" r:id="rId30"/>
    <p:sldId id="351" r:id="rId31"/>
    <p:sldId id="841" r:id="rId32"/>
    <p:sldId id="323" r:id="rId33"/>
    <p:sldId id="845" r:id="rId34"/>
    <p:sldId id="321" r:id="rId35"/>
    <p:sldId id="325" r:id="rId36"/>
    <p:sldId id="352" r:id="rId37"/>
    <p:sldId id="843" r:id="rId38"/>
    <p:sldId id="324" r:id="rId39"/>
    <p:sldId id="326" r:id="rId40"/>
    <p:sldId id="327" r:id="rId41"/>
    <p:sldId id="844" r:id="rId42"/>
    <p:sldId id="849" r:id="rId43"/>
    <p:sldId id="818" r:id="rId44"/>
    <p:sldId id="332" r:id="rId45"/>
    <p:sldId id="360" r:id="rId46"/>
    <p:sldId id="361" r:id="rId47"/>
    <p:sldId id="362" r:id="rId48"/>
    <p:sldId id="790" r:id="rId49"/>
    <p:sldId id="846" r:id="rId50"/>
    <p:sldId id="850" r:id="rId51"/>
    <p:sldId id="851" r:id="rId52"/>
    <p:sldId id="855" r:id="rId53"/>
    <p:sldId id="856" r:id="rId54"/>
    <p:sldId id="857" r:id="rId55"/>
    <p:sldId id="854" r:id="rId56"/>
    <p:sldId id="853" r:id="rId57"/>
    <p:sldId id="85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8"/>
    <p:restoredTop sz="77432"/>
  </p:normalViewPr>
  <p:slideViewPr>
    <p:cSldViewPr snapToGrid="0" snapToObjects="1">
      <p:cViewPr varScale="1">
        <p:scale>
          <a:sx n="66" d="100"/>
          <a:sy n="66" d="100"/>
        </p:scale>
        <p:origin x="2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3B11D6EA-55F9-EC41-A4DC-ED3DF2D544FE}" type="datetimeFigureOut">
              <a:rPr lang="en-AU" smtClean="0"/>
              <a:pPr/>
              <a:t>31/3/2023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5CCE83EA-2AFD-3E40-8894-C734ED6AB643}" type="slidenum">
              <a:rPr lang="en-AU" smtClean="0"/>
              <a:pPr/>
              <a:t>‹#›</a:t>
            </a:fld>
            <a:endParaRPr lang="en-AU" dirty="0"/>
          </a:p>
        </p:txBody>
      </p:sp>
    </p:spTree>
    <p:extLst>
      <p:ext uri="{BB962C8B-B14F-4D97-AF65-F5344CB8AC3E}">
        <p14:creationId xmlns:p14="http://schemas.microsoft.com/office/powerpoint/2010/main" val="282255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3</a:t>
            </a:fld>
            <a:endParaRPr lang="en-AU" dirty="0"/>
          </a:p>
        </p:txBody>
      </p:sp>
    </p:spTree>
    <p:extLst>
      <p:ext uri="{BB962C8B-B14F-4D97-AF65-F5344CB8AC3E}">
        <p14:creationId xmlns:p14="http://schemas.microsoft.com/office/powerpoint/2010/main" val="3462609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17</a:t>
            </a:fld>
            <a:endParaRPr lang="en-AU"/>
          </a:p>
        </p:txBody>
      </p:sp>
    </p:spTree>
    <p:extLst>
      <p:ext uri="{BB962C8B-B14F-4D97-AF65-F5344CB8AC3E}">
        <p14:creationId xmlns:p14="http://schemas.microsoft.com/office/powerpoint/2010/main" val="2163689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standard form, to show that one premise is supporting another, we insert a premise indicator “Therefore,” between those premises, just as we would do before the conclusion.</a:t>
            </a:r>
          </a:p>
        </p:txBody>
      </p:sp>
      <p:sp>
        <p:nvSpPr>
          <p:cNvPr id="4" name="Slide Number Placeholder 3"/>
          <p:cNvSpPr>
            <a:spLocks noGrp="1"/>
          </p:cNvSpPr>
          <p:nvPr>
            <p:ph type="sldNum" sz="quarter" idx="5"/>
          </p:nvPr>
        </p:nvSpPr>
        <p:spPr/>
        <p:txBody>
          <a:bodyPr/>
          <a:lstStyle/>
          <a:p>
            <a:fld id="{5CCE83EA-2AFD-3E40-8894-C734ED6AB643}" type="slidenum">
              <a:rPr lang="en-AU" smtClean="0"/>
              <a:pPr/>
              <a:t>18</a:t>
            </a:fld>
            <a:endParaRPr lang="en-AU" dirty="0"/>
          </a:p>
        </p:txBody>
      </p:sp>
    </p:spTree>
    <p:extLst>
      <p:ext uri="{BB962C8B-B14F-4D97-AF65-F5344CB8AC3E}">
        <p14:creationId xmlns:p14="http://schemas.microsoft.com/office/powerpoint/2010/main" val="768042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standard form, to show that one premise is supporting another, we insert a premise indicator “Therefore,” between those premises, just as we would do before the conclusion.</a:t>
            </a:r>
          </a:p>
        </p:txBody>
      </p:sp>
      <p:sp>
        <p:nvSpPr>
          <p:cNvPr id="4" name="Slide Number Placeholder 3"/>
          <p:cNvSpPr>
            <a:spLocks noGrp="1"/>
          </p:cNvSpPr>
          <p:nvPr>
            <p:ph type="sldNum" sz="quarter" idx="5"/>
          </p:nvPr>
        </p:nvSpPr>
        <p:spPr/>
        <p:txBody>
          <a:bodyPr/>
          <a:lstStyle/>
          <a:p>
            <a:fld id="{5CCE83EA-2AFD-3E40-8894-C734ED6AB643}" type="slidenum">
              <a:rPr lang="en-AU" smtClean="0"/>
              <a:pPr/>
              <a:t>19</a:t>
            </a:fld>
            <a:endParaRPr lang="en-AU" dirty="0"/>
          </a:p>
        </p:txBody>
      </p:sp>
    </p:spTree>
    <p:extLst>
      <p:ext uri="{BB962C8B-B14F-4D97-AF65-F5344CB8AC3E}">
        <p14:creationId xmlns:p14="http://schemas.microsoft.com/office/powerpoint/2010/main" val="1989564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 are a few steps to this process. Don’t worry if it feels overwhelming at first. I’m going to work through this process slowly. </a:t>
            </a:r>
          </a:p>
          <a:p>
            <a:pPr marL="171450" indent="-171450">
              <a:buFont typeface="Arial" panose="020B0604020202020204" pitchFamily="34" charset="0"/>
              <a:buChar char="•"/>
            </a:pPr>
            <a:r>
              <a:rPr lang="en-AU" dirty="0"/>
              <a:t>When you’re asked to represent a complex argument in assessments, you should work SLOWLY too. It might take some trial and error.</a:t>
            </a:r>
          </a:p>
          <a:p>
            <a:pPr marL="171450" indent="-171450">
              <a:buFont typeface="Arial" panose="020B0604020202020204" pitchFamily="34" charset="0"/>
              <a:buChar char="•"/>
            </a:pPr>
            <a:r>
              <a:rPr lang="en-AU" dirty="0"/>
              <a:t>But it’s important to keep working at this until you’re comfortable representing complex argument – this will be used in AT3, AT5 and the exam.</a:t>
            </a:r>
          </a:p>
          <a:p>
            <a:pPr marL="171450" indent="-171450">
              <a:buFont typeface="Arial" panose="020B0604020202020204" pitchFamily="34" charset="0"/>
              <a:buChar char="•"/>
            </a:pPr>
            <a:r>
              <a:rPr lang="en-AU" dirty="0"/>
              <a:t>The arguments won’t always be this complicated, but some of them will!</a:t>
            </a:r>
          </a:p>
          <a:p>
            <a:pPr marL="171450" indent="-171450">
              <a:buFont typeface="Arial" panose="020B0604020202020204" pitchFamily="34" charset="0"/>
              <a:buChar char="•"/>
            </a:pPr>
            <a:r>
              <a:rPr lang="en-AU" dirty="0"/>
              <a:t>So you might find you need to come back to this video a few times. Go through it again after tutorials, then get some more practice on the Moodle exercises.</a:t>
            </a:r>
          </a:p>
        </p:txBody>
      </p:sp>
      <p:sp>
        <p:nvSpPr>
          <p:cNvPr id="4" name="Slide Number Placeholder 3"/>
          <p:cNvSpPr>
            <a:spLocks noGrp="1"/>
          </p:cNvSpPr>
          <p:nvPr>
            <p:ph type="sldNum" sz="quarter" idx="5"/>
          </p:nvPr>
        </p:nvSpPr>
        <p:spPr/>
        <p:txBody>
          <a:bodyPr/>
          <a:lstStyle/>
          <a:p>
            <a:fld id="{5CCE83EA-2AFD-3E40-8894-C734ED6AB643}" type="slidenum">
              <a:rPr lang="en-AU" smtClean="0"/>
              <a:pPr/>
              <a:t>20</a:t>
            </a:fld>
            <a:endParaRPr lang="en-AU" dirty="0"/>
          </a:p>
        </p:txBody>
      </p:sp>
    </p:spTree>
    <p:extLst>
      <p:ext uri="{BB962C8B-B14F-4D97-AF65-F5344CB8AC3E}">
        <p14:creationId xmlns:p14="http://schemas.microsoft.com/office/powerpoint/2010/main" val="1869060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Look for the premises which support the conclusion *directly*, not those which support the conclusion by giving reasons to believe another premise.</a:t>
            </a:r>
          </a:p>
        </p:txBody>
      </p:sp>
      <p:sp>
        <p:nvSpPr>
          <p:cNvPr id="4" name="Slide Number Placeholder 3"/>
          <p:cNvSpPr>
            <a:spLocks noGrp="1"/>
          </p:cNvSpPr>
          <p:nvPr>
            <p:ph type="sldNum" sz="quarter" idx="5"/>
          </p:nvPr>
        </p:nvSpPr>
        <p:spPr/>
        <p:txBody>
          <a:bodyPr/>
          <a:lstStyle/>
          <a:p>
            <a:fld id="{5CCE83EA-2AFD-3E40-8894-C734ED6AB643}" type="slidenum">
              <a:rPr lang="en-AU" smtClean="0"/>
              <a:pPr/>
              <a:t>23</a:t>
            </a:fld>
            <a:endParaRPr lang="en-AU" dirty="0"/>
          </a:p>
        </p:txBody>
      </p:sp>
    </p:spTree>
    <p:extLst>
      <p:ext uri="{BB962C8B-B14F-4D97-AF65-F5344CB8AC3E}">
        <p14:creationId xmlns:p14="http://schemas.microsoft.com/office/powerpoint/2010/main" val="2923362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38</a:t>
            </a:fld>
            <a:endParaRPr lang="en-AU" dirty="0"/>
          </a:p>
        </p:txBody>
      </p:sp>
    </p:spTree>
    <p:extLst>
      <p:ext uri="{BB962C8B-B14F-4D97-AF65-F5344CB8AC3E}">
        <p14:creationId xmlns:p14="http://schemas.microsoft.com/office/powerpoint/2010/main" val="4183550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As I said before, don’t worry if this feels overwhelming right now. </a:t>
            </a:r>
          </a:p>
          <a:p>
            <a:pPr marL="171450" indent="-171450">
              <a:buFont typeface="Arial" panose="020B0604020202020204" pitchFamily="34" charset="0"/>
              <a:buChar char="•"/>
            </a:pPr>
            <a:r>
              <a:rPr lang="en-AU" dirty="0"/>
              <a:t>We’re not looking for </a:t>
            </a:r>
            <a:r>
              <a:rPr lang="en-AU" b="1" dirty="0"/>
              <a:t>perfection</a:t>
            </a:r>
            <a:r>
              <a:rPr lang="en-AU" b="0" dirty="0"/>
              <a:t>. There are often multiple ways of interpreting an argument. What we want to see is:</a:t>
            </a:r>
          </a:p>
          <a:p>
            <a:pPr marL="0" indent="0">
              <a:buFont typeface="Arial" panose="020B0604020202020204" pitchFamily="34" charset="0"/>
              <a:buNone/>
            </a:pPr>
            <a:r>
              <a:rPr lang="en-AU" b="0" dirty="0"/>
              <a:t>(</a:t>
            </a:r>
            <a:r>
              <a:rPr lang="en-AU" b="0" dirty="0" err="1"/>
              <a:t>i</a:t>
            </a:r>
            <a:r>
              <a:rPr lang="en-AU" b="0" dirty="0"/>
              <a:t>) that you can </a:t>
            </a:r>
            <a:r>
              <a:rPr lang="en-AU" b="1" dirty="0"/>
              <a:t>identify</a:t>
            </a:r>
            <a:r>
              <a:rPr lang="en-AU" b="0" dirty="0"/>
              <a:t> complex arguments i.e. spot when one premise is being used as a reason to believe another premise.</a:t>
            </a:r>
          </a:p>
          <a:p>
            <a:pPr marL="0" indent="0">
              <a:buFont typeface="Arial" panose="020B0604020202020204" pitchFamily="34" charset="0"/>
              <a:buNone/>
            </a:pPr>
            <a:r>
              <a:rPr lang="en-AU" b="0" dirty="0"/>
              <a:t>(iii) that you understand </a:t>
            </a:r>
            <a:r>
              <a:rPr lang="en-AU" b="1" dirty="0"/>
              <a:t>how</a:t>
            </a:r>
            <a:r>
              <a:rPr lang="en-AU" b="0" dirty="0"/>
              <a:t> to represent complex arguments (i.e. how to show in standard form and argument maps that one premise supports another</a:t>
            </a:r>
          </a:p>
          <a:p>
            <a:pPr marL="0" indent="0">
              <a:buFont typeface="Arial" panose="020B0604020202020204" pitchFamily="34" charset="0"/>
              <a:buNone/>
            </a:pPr>
            <a:r>
              <a:rPr lang="en-AU" b="0" dirty="0"/>
              <a:t>(iii) that you understand the difference between </a:t>
            </a:r>
            <a:r>
              <a:rPr lang="en-AU" b="1" dirty="0"/>
              <a:t>co-dependent and independent premises</a:t>
            </a:r>
            <a:r>
              <a:rPr lang="en-AU" b="0" dirty="0"/>
              <a:t> and can represent this on an argument map</a:t>
            </a:r>
          </a:p>
          <a:p>
            <a:pPr marL="0" indent="0">
              <a:buFont typeface="Arial" panose="020B0604020202020204" pitchFamily="34" charset="0"/>
              <a:buNone/>
            </a:pPr>
            <a:endParaRPr lang="en-AU" dirty="0"/>
          </a:p>
          <a:p>
            <a:pPr marL="171450" indent="-171450">
              <a:buFont typeface="Arial" panose="020B0604020202020204" pitchFamily="34" charset="0"/>
              <a:buChar char="•"/>
            </a:pPr>
            <a:r>
              <a:rPr lang="en-AU" dirty="0"/>
              <a:t>Here’s what you should do:</a:t>
            </a:r>
          </a:p>
          <a:p>
            <a:pPr marL="228600" indent="-228600">
              <a:buFont typeface="+mj-lt"/>
              <a:buAutoNum type="arabicPeriod"/>
            </a:pPr>
            <a:r>
              <a:rPr lang="en-AU" dirty="0"/>
              <a:t>Get some practice in tutorials, and raise any questions with your tutor </a:t>
            </a:r>
          </a:p>
          <a:p>
            <a:pPr marL="228600" indent="-228600">
              <a:buFont typeface="+mj-lt"/>
              <a:buAutoNum type="arabicPeriod"/>
            </a:pPr>
            <a:r>
              <a:rPr lang="en-AU" dirty="0"/>
              <a:t>After your tutorial, rewatch this week’s lecture videos, reread the reading</a:t>
            </a:r>
          </a:p>
          <a:p>
            <a:pPr marL="228600" indent="-228600">
              <a:buFont typeface="+mj-lt"/>
              <a:buAutoNum type="arabicPeriod"/>
            </a:pPr>
            <a:r>
              <a:rPr lang="en-AU" dirty="0"/>
              <a:t>Try the rest of the exercises from the tutorial, and from the exercises available via those green book links on Moodle</a:t>
            </a:r>
          </a:p>
          <a:p>
            <a:pPr marL="228600" indent="-228600">
              <a:buFont typeface="+mj-lt"/>
              <a:buAutoNum type="arabicPeriod"/>
            </a:pPr>
            <a:endParaRPr lang="en-AU" dirty="0"/>
          </a:p>
          <a:p>
            <a:pPr marL="228600" indent="-228600">
              <a:buFont typeface="+mj-lt"/>
              <a:buAutoNum type="arabicPeriod"/>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40</a:t>
            </a:fld>
            <a:endParaRPr lang="en-AU" dirty="0"/>
          </a:p>
        </p:txBody>
      </p:sp>
    </p:spTree>
    <p:extLst>
      <p:ext uri="{BB962C8B-B14F-4D97-AF65-F5344CB8AC3E}">
        <p14:creationId xmlns:p14="http://schemas.microsoft.com/office/powerpoint/2010/main" val="739682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43</a:t>
            </a:fld>
            <a:endParaRPr lang="en-AU"/>
          </a:p>
        </p:txBody>
      </p:sp>
    </p:spTree>
    <p:extLst>
      <p:ext uri="{BB962C8B-B14F-4D97-AF65-F5344CB8AC3E}">
        <p14:creationId xmlns:p14="http://schemas.microsoft.com/office/powerpoint/2010/main" val="144793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Yes</a:t>
            </a:r>
          </a:p>
        </p:txBody>
      </p:sp>
      <p:sp>
        <p:nvSpPr>
          <p:cNvPr id="4" name="Slide Number Placeholder 3"/>
          <p:cNvSpPr>
            <a:spLocks noGrp="1"/>
          </p:cNvSpPr>
          <p:nvPr>
            <p:ph type="sldNum" sz="quarter" idx="5"/>
          </p:nvPr>
        </p:nvSpPr>
        <p:spPr/>
        <p:txBody>
          <a:bodyPr/>
          <a:lstStyle/>
          <a:p>
            <a:fld id="{B0FACFA2-1FEA-4384-AC3F-C983FF09CF88}" type="slidenum">
              <a:rPr lang="en-AU" smtClean="0"/>
              <a:t>44</a:t>
            </a:fld>
            <a:endParaRPr lang="en-AU"/>
          </a:p>
        </p:txBody>
      </p:sp>
    </p:spTree>
    <p:extLst>
      <p:ext uri="{BB962C8B-B14F-4D97-AF65-F5344CB8AC3E}">
        <p14:creationId xmlns:p14="http://schemas.microsoft.com/office/powerpoint/2010/main" val="1304961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Yes</a:t>
            </a:r>
          </a:p>
        </p:txBody>
      </p:sp>
      <p:sp>
        <p:nvSpPr>
          <p:cNvPr id="4" name="Slide Number Placeholder 3"/>
          <p:cNvSpPr>
            <a:spLocks noGrp="1"/>
          </p:cNvSpPr>
          <p:nvPr>
            <p:ph type="sldNum" sz="quarter" idx="5"/>
          </p:nvPr>
        </p:nvSpPr>
        <p:spPr/>
        <p:txBody>
          <a:bodyPr/>
          <a:lstStyle/>
          <a:p>
            <a:fld id="{B0FACFA2-1FEA-4384-AC3F-C983FF09CF88}" type="slidenum">
              <a:rPr lang="en-AU" smtClean="0"/>
              <a:t>45</a:t>
            </a:fld>
            <a:endParaRPr lang="en-AU"/>
          </a:p>
        </p:txBody>
      </p:sp>
    </p:spTree>
    <p:extLst>
      <p:ext uri="{BB962C8B-B14F-4D97-AF65-F5344CB8AC3E}">
        <p14:creationId xmlns:p14="http://schemas.microsoft.com/office/powerpoint/2010/main" val="66525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1" dirty="0"/>
          </a:p>
        </p:txBody>
      </p:sp>
      <p:sp>
        <p:nvSpPr>
          <p:cNvPr id="4" name="Slide Number Placeholder 3"/>
          <p:cNvSpPr>
            <a:spLocks noGrp="1"/>
          </p:cNvSpPr>
          <p:nvPr>
            <p:ph type="sldNum" sz="quarter" idx="5"/>
          </p:nvPr>
        </p:nvSpPr>
        <p:spPr/>
        <p:txBody>
          <a:bodyPr/>
          <a:lstStyle/>
          <a:p>
            <a:fld id="{B0FACFA2-1FEA-4384-AC3F-C983FF09CF88}" type="slidenum">
              <a:rPr lang="en-AU" smtClean="0"/>
              <a:t>4</a:t>
            </a:fld>
            <a:endParaRPr lang="en-AU"/>
          </a:p>
        </p:txBody>
      </p:sp>
    </p:spTree>
    <p:extLst>
      <p:ext uri="{BB962C8B-B14F-4D97-AF65-F5344CB8AC3E}">
        <p14:creationId xmlns:p14="http://schemas.microsoft.com/office/powerpoint/2010/main" val="2965498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Yes</a:t>
            </a:r>
          </a:p>
        </p:txBody>
      </p:sp>
      <p:sp>
        <p:nvSpPr>
          <p:cNvPr id="4" name="Slide Number Placeholder 3"/>
          <p:cNvSpPr>
            <a:spLocks noGrp="1"/>
          </p:cNvSpPr>
          <p:nvPr>
            <p:ph type="sldNum" sz="quarter" idx="5"/>
          </p:nvPr>
        </p:nvSpPr>
        <p:spPr/>
        <p:txBody>
          <a:bodyPr/>
          <a:lstStyle/>
          <a:p>
            <a:fld id="{B0FACFA2-1FEA-4384-AC3F-C983FF09CF88}" type="slidenum">
              <a:rPr lang="en-AU" smtClean="0"/>
              <a:t>46</a:t>
            </a:fld>
            <a:endParaRPr lang="en-AU"/>
          </a:p>
        </p:txBody>
      </p:sp>
    </p:spTree>
    <p:extLst>
      <p:ext uri="{BB962C8B-B14F-4D97-AF65-F5344CB8AC3E}">
        <p14:creationId xmlns:p14="http://schemas.microsoft.com/office/powerpoint/2010/main" val="501223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Yes</a:t>
            </a:r>
          </a:p>
        </p:txBody>
      </p:sp>
      <p:sp>
        <p:nvSpPr>
          <p:cNvPr id="4" name="Slide Number Placeholder 3"/>
          <p:cNvSpPr>
            <a:spLocks noGrp="1"/>
          </p:cNvSpPr>
          <p:nvPr>
            <p:ph type="sldNum" sz="quarter" idx="5"/>
          </p:nvPr>
        </p:nvSpPr>
        <p:spPr/>
        <p:txBody>
          <a:bodyPr/>
          <a:lstStyle/>
          <a:p>
            <a:fld id="{B0FACFA2-1FEA-4384-AC3F-C983FF09CF88}" type="slidenum">
              <a:rPr lang="en-AU" smtClean="0"/>
              <a:t>47</a:t>
            </a:fld>
            <a:endParaRPr lang="en-AU"/>
          </a:p>
        </p:txBody>
      </p:sp>
    </p:spTree>
    <p:extLst>
      <p:ext uri="{BB962C8B-B14F-4D97-AF65-F5344CB8AC3E}">
        <p14:creationId xmlns:p14="http://schemas.microsoft.com/office/powerpoint/2010/main" val="131188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Yes</a:t>
            </a:r>
          </a:p>
        </p:txBody>
      </p:sp>
      <p:sp>
        <p:nvSpPr>
          <p:cNvPr id="4" name="Slide Number Placeholder 3"/>
          <p:cNvSpPr>
            <a:spLocks noGrp="1"/>
          </p:cNvSpPr>
          <p:nvPr>
            <p:ph type="sldNum" sz="quarter" idx="5"/>
          </p:nvPr>
        </p:nvSpPr>
        <p:spPr/>
        <p:txBody>
          <a:bodyPr/>
          <a:lstStyle/>
          <a:p>
            <a:fld id="{B0FACFA2-1FEA-4384-AC3F-C983FF09CF88}" type="slidenum">
              <a:rPr lang="en-AU" smtClean="0"/>
              <a:t>48</a:t>
            </a:fld>
            <a:endParaRPr lang="en-AU"/>
          </a:p>
        </p:txBody>
      </p:sp>
    </p:spTree>
    <p:extLst>
      <p:ext uri="{BB962C8B-B14F-4D97-AF65-F5344CB8AC3E}">
        <p14:creationId xmlns:p14="http://schemas.microsoft.com/office/powerpoint/2010/main" val="3494034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Yes</a:t>
            </a:r>
          </a:p>
          <a:p>
            <a:pPr marL="0" marR="0" lvl="0" indent="0" algn="l" defTabSz="914400" rtl="0" eaLnBrk="1" fontAlgn="auto" latinLnBrk="0" hangingPunct="1">
              <a:lnSpc>
                <a:spcPct val="100000"/>
              </a:lnSpc>
              <a:spcBef>
                <a:spcPts val="0"/>
              </a:spcBef>
              <a:spcAft>
                <a:spcPts val="0"/>
              </a:spcAft>
              <a:buClrTx/>
              <a:buSzTx/>
              <a:buFontTx/>
              <a:buNone/>
              <a:tabLst/>
              <a:defRPr/>
            </a:pPr>
            <a:br>
              <a:rPr lang="en-AU" dirty="0"/>
            </a:br>
            <a:r>
              <a:rPr lang="en-AU" dirty="0"/>
              <a:t>The argument as it is stated, does not provide a good reason for thinking that Hallett is innocent of murdering Smith. The main argument is valid. If it were true that Hallett did not cause Smith’s death then it would be true that he is not guilty of murder. However the sub-argument does not give us a good reason for thinking that Hallett didn’t cause Smith’s death. If Smith was alive when Hallett left, but in a state in which he was unable to save himself from the incoming tide, then it may still be true that Hallett caused Smith’s death. Without knowing what state Smith was in when Hallett left, we cannot conclude that Hallett is innocent. </a:t>
            </a:r>
          </a:p>
          <a:p>
            <a:endParaRPr lang="en-AU" dirty="0"/>
          </a:p>
        </p:txBody>
      </p:sp>
      <p:sp>
        <p:nvSpPr>
          <p:cNvPr id="4" name="Slide Number Placeholder 3"/>
          <p:cNvSpPr>
            <a:spLocks noGrp="1"/>
          </p:cNvSpPr>
          <p:nvPr>
            <p:ph type="sldNum" sz="quarter" idx="5"/>
          </p:nvPr>
        </p:nvSpPr>
        <p:spPr/>
        <p:txBody>
          <a:bodyPr/>
          <a:lstStyle/>
          <a:p>
            <a:fld id="{B0FACFA2-1FEA-4384-AC3F-C983FF09CF88}" type="slidenum">
              <a:rPr lang="en-AU" smtClean="0"/>
              <a:t>49</a:t>
            </a:fld>
            <a:endParaRPr lang="en-AU"/>
          </a:p>
        </p:txBody>
      </p:sp>
    </p:spTree>
    <p:extLst>
      <p:ext uri="{BB962C8B-B14F-4D97-AF65-F5344CB8AC3E}">
        <p14:creationId xmlns:p14="http://schemas.microsoft.com/office/powerpoint/2010/main" val="1214475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50</a:t>
            </a:fld>
            <a:endParaRPr lang="en-AU" dirty="0"/>
          </a:p>
        </p:txBody>
      </p:sp>
    </p:spTree>
    <p:extLst>
      <p:ext uri="{BB962C8B-B14F-4D97-AF65-F5344CB8AC3E}">
        <p14:creationId xmlns:p14="http://schemas.microsoft.com/office/powerpoint/2010/main" val="2263702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AU" dirty="0"/>
              <a:t>Moon landing example</a:t>
            </a:r>
          </a:p>
        </p:txBody>
      </p:sp>
      <p:sp>
        <p:nvSpPr>
          <p:cNvPr id="4" name="Slide Number Placeholder 3"/>
          <p:cNvSpPr>
            <a:spLocks noGrp="1"/>
          </p:cNvSpPr>
          <p:nvPr>
            <p:ph type="sldNum" sz="quarter" idx="5"/>
          </p:nvPr>
        </p:nvSpPr>
        <p:spPr/>
        <p:txBody>
          <a:bodyPr/>
          <a:lstStyle/>
          <a:p>
            <a:fld id="{5CCE83EA-2AFD-3E40-8894-C734ED6AB643}" type="slidenum">
              <a:rPr lang="en-AU" smtClean="0"/>
              <a:t>51</a:t>
            </a:fld>
            <a:endParaRPr lang="en-AU"/>
          </a:p>
        </p:txBody>
      </p:sp>
    </p:spTree>
    <p:extLst>
      <p:ext uri="{BB962C8B-B14F-4D97-AF65-F5344CB8AC3E}">
        <p14:creationId xmlns:p14="http://schemas.microsoft.com/office/powerpoint/2010/main" val="2196966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52</a:t>
            </a:fld>
            <a:endParaRPr lang="en-AU" dirty="0"/>
          </a:p>
        </p:txBody>
      </p:sp>
    </p:spTree>
    <p:extLst>
      <p:ext uri="{BB962C8B-B14F-4D97-AF65-F5344CB8AC3E}">
        <p14:creationId xmlns:p14="http://schemas.microsoft.com/office/powerpoint/2010/main" val="279577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AU" dirty="0"/>
              <a:t>Moon landing example</a:t>
            </a:r>
          </a:p>
        </p:txBody>
      </p:sp>
      <p:sp>
        <p:nvSpPr>
          <p:cNvPr id="4" name="Slide Number Placeholder 3"/>
          <p:cNvSpPr>
            <a:spLocks noGrp="1"/>
          </p:cNvSpPr>
          <p:nvPr>
            <p:ph type="sldNum" sz="quarter" idx="5"/>
          </p:nvPr>
        </p:nvSpPr>
        <p:spPr/>
        <p:txBody>
          <a:bodyPr/>
          <a:lstStyle/>
          <a:p>
            <a:fld id="{5CCE83EA-2AFD-3E40-8894-C734ED6AB643}" type="slidenum">
              <a:rPr lang="en-AU" smtClean="0"/>
              <a:t>53</a:t>
            </a:fld>
            <a:endParaRPr lang="en-AU"/>
          </a:p>
        </p:txBody>
      </p:sp>
    </p:spTree>
    <p:extLst>
      <p:ext uri="{BB962C8B-B14F-4D97-AF65-F5344CB8AC3E}">
        <p14:creationId xmlns:p14="http://schemas.microsoft.com/office/powerpoint/2010/main" val="4122053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AU" dirty="0"/>
              <a:t>Moon landing example</a:t>
            </a:r>
          </a:p>
        </p:txBody>
      </p:sp>
      <p:sp>
        <p:nvSpPr>
          <p:cNvPr id="4" name="Slide Number Placeholder 3"/>
          <p:cNvSpPr>
            <a:spLocks noGrp="1"/>
          </p:cNvSpPr>
          <p:nvPr>
            <p:ph type="sldNum" sz="quarter" idx="5"/>
          </p:nvPr>
        </p:nvSpPr>
        <p:spPr/>
        <p:txBody>
          <a:bodyPr/>
          <a:lstStyle/>
          <a:p>
            <a:fld id="{5CCE83EA-2AFD-3E40-8894-C734ED6AB643}" type="slidenum">
              <a:rPr lang="en-AU" smtClean="0"/>
              <a:t>54</a:t>
            </a:fld>
            <a:endParaRPr lang="en-AU"/>
          </a:p>
        </p:txBody>
      </p:sp>
    </p:spTree>
    <p:extLst>
      <p:ext uri="{BB962C8B-B14F-4D97-AF65-F5344CB8AC3E}">
        <p14:creationId xmlns:p14="http://schemas.microsoft.com/office/powerpoint/2010/main" val="1923042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AU" dirty="0"/>
              <a:t>Moon landing example</a:t>
            </a:r>
          </a:p>
        </p:txBody>
      </p:sp>
      <p:sp>
        <p:nvSpPr>
          <p:cNvPr id="4" name="Slide Number Placeholder 3"/>
          <p:cNvSpPr>
            <a:spLocks noGrp="1"/>
          </p:cNvSpPr>
          <p:nvPr>
            <p:ph type="sldNum" sz="quarter" idx="5"/>
          </p:nvPr>
        </p:nvSpPr>
        <p:spPr/>
        <p:txBody>
          <a:bodyPr/>
          <a:lstStyle/>
          <a:p>
            <a:fld id="{5CCE83EA-2AFD-3E40-8894-C734ED6AB643}" type="slidenum">
              <a:rPr lang="en-AU" smtClean="0"/>
              <a:t>55</a:t>
            </a:fld>
            <a:endParaRPr lang="en-AU"/>
          </a:p>
        </p:txBody>
      </p:sp>
    </p:spTree>
    <p:extLst>
      <p:ext uri="{BB962C8B-B14F-4D97-AF65-F5344CB8AC3E}">
        <p14:creationId xmlns:p14="http://schemas.microsoft.com/office/powerpoint/2010/main" val="416514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7</a:t>
            </a:fld>
            <a:endParaRPr lang="en-AU"/>
          </a:p>
        </p:txBody>
      </p:sp>
    </p:spTree>
    <p:extLst>
      <p:ext uri="{BB962C8B-B14F-4D97-AF65-F5344CB8AC3E}">
        <p14:creationId xmlns:p14="http://schemas.microsoft.com/office/powerpoint/2010/main" val="236484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AU" dirty="0"/>
              <a:t>Moon landing example</a:t>
            </a:r>
          </a:p>
        </p:txBody>
      </p:sp>
      <p:sp>
        <p:nvSpPr>
          <p:cNvPr id="4" name="Slide Number Placeholder 3"/>
          <p:cNvSpPr>
            <a:spLocks noGrp="1"/>
          </p:cNvSpPr>
          <p:nvPr>
            <p:ph type="sldNum" sz="quarter" idx="5"/>
          </p:nvPr>
        </p:nvSpPr>
        <p:spPr/>
        <p:txBody>
          <a:bodyPr/>
          <a:lstStyle/>
          <a:p>
            <a:fld id="{5CCE83EA-2AFD-3E40-8894-C734ED6AB643}" type="slidenum">
              <a:rPr lang="en-AU" smtClean="0"/>
              <a:t>56</a:t>
            </a:fld>
            <a:endParaRPr lang="en-AU"/>
          </a:p>
        </p:txBody>
      </p:sp>
    </p:spTree>
    <p:extLst>
      <p:ext uri="{BB962C8B-B14F-4D97-AF65-F5344CB8AC3E}">
        <p14:creationId xmlns:p14="http://schemas.microsoft.com/office/powerpoint/2010/main" val="1541487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AU" dirty="0"/>
              <a:t>Moon landing example.</a:t>
            </a:r>
          </a:p>
        </p:txBody>
      </p:sp>
      <p:sp>
        <p:nvSpPr>
          <p:cNvPr id="4" name="Slide Number Placeholder 3"/>
          <p:cNvSpPr>
            <a:spLocks noGrp="1"/>
          </p:cNvSpPr>
          <p:nvPr>
            <p:ph type="sldNum" sz="quarter" idx="5"/>
          </p:nvPr>
        </p:nvSpPr>
        <p:spPr/>
        <p:txBody>
          <a:bodyPr/>
          <a:lstStyle/>
          <a:p>
            <a:fld id="{5CCE83EA-2AFD-3E40-8894-C734ED6AB643}" type="slidenum">
              <a:rPr lang="en-AU" smtClean="0"/>
              <a:t>57</a:t>
            </a:fld>
            <a:endParaRPr lang="en-AU"/>
          </a:p>
        </p:txBody>
      </p:sp>
    </p:spTree>
    <p:extLst>
      <p:ext uri="{BB962C8B-B14F-4D97-AF65-F5344CB8AC3E}">
        <p14:creationId xmlns:p14="http://schemas.microsoft.com/office/powerpoint/2010/main" val="3353794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9</a:t>
            </a:fld>
            <a:endParaRPr lang="en-AU" dirty="0"/>
          </a:p>
        </p:txBody>
      </p:sp>
    </p:spTree>
    <p:extLst>
      <p:ext uri="{BB962C8B-B14F-4D97-AF65-F5344CB8AC3E}">
        <p14:creationId xmlns:p14="http://schemas.microsoft.com/office/powerpoint/2010/main" val="157395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146BD80-104D-4D5E-AF95-C7A6069BD332}" type="slidenum">
              <a:rPr lang="en-AU" smtClean="0"/>
              <a:t>10</a:t>
            </a:fld>
            <a:endParaRPr lang="en-AU"/>
          </a:p>
        </p:txBody>
      </p:sp>
    </p:spTree>
    <p:extLst>
      <p:ext uri="{BB962C8B-B14F-4D97-AF65-F5344CB8AC3E}">
        <p14:creationId xmlns:p14="http://schemas.microsoft.com/office/powerpoint/2010/main" val="255294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12</a:t>
            </a:fld>
            <a:endParaRPr lang="en-AU" dirty="0"/>
          </a:p>
        </p:txBody>
      </p:sp>
    </p:spTree>
    <p:extLst>
      <p:ext uri="{BB962C8B-B14F-4D97-AF65-F5344CB8AC3E}">
        <p14:creationId xmlns:p14="http://schemas.microsoft.com/office/powerpoint/2010/main" val="59075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13</a:t>
            </a:fld>
            <a:endParaRPr lang="en-AU" dirty="0"/>
          </a:p>
        </p:txBody>
      </p:sp>
    </p:spTree>
    <p:extLst>
      <p:ext uri="{BB962C8B-B14F-4D97-AF65-F5344CB8AC3E}">
        <p14:creationId xmlns:p14="http://schemas.microsoft.com/office/powerpoint/2010/main" val="4169812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14</a:t>
            </a:fld>
            <a:endParaRPr lang="en-AU" dirty="0"/>
          </a:p>
        </p:txBody>
      </p:sp>
    </p:spTree>
    <p:extLst>
      <p:ext uri="{BB962C8B-B14F-4D97-AF65-F5344CB8AC3E}">
        <p14:creationId xmlns:p14="http://schemas.microsoft.com/office/powerpoint/2010/main" val="354760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16</a:t>
            </a:fld>
            <a:endParaRPr lang="en-AU" dirty="0"/>
          </a:p>
        </p:txBody>
      </p:sp>
    </p:spTree>
    <p:extLst>
      <p:ext uri="{BB962C8B-B14F-4D97-AF65-F5344CB8AC3E}">
        <p14:creationId xmlns:p14="http://schemas.microsoft.com/office/powerpoint/2010/main" val="358992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F60-D58D-D84A-80BD-68D721E166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1345C3E-06C8-1047-9EA1-C018F9246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9AB995D-432B-C149-8CA7-87E8975AE60C}"/>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5" name="Footer Placeholder 4">
            <a:extLst>
              <a:ext uri="{FF2B5EF4-FFF2-40B4-BE49-F238E27FC236}">
                <a16:creationId xmlns:a16="http://schemas.microsoft.com/office/drawing/2014/main" id="{F76077FC-BB08-3444-8787-A9337C2735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3199A4-160B-9D4C-9C9E-8D16515DEAD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8223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716-1241-654C-8CDA-8AA71D49C46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F8A9864-413B-F24E-B16F-08EA74C852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9961A9B-8B18-A041-AA61-F0D19667F215}"/>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5" name="Footer Placeholder 4">
            <a:extLst>
              <a:ext uri="{FF2B5EF4-FFF2-40B4-BE49-F238E27FC236}">
                <a16:creationId xmlns:a16="http://schemas.microsoft.com/office/drawing/2014/main" id="{921E8874-1C97-0F49-A0D7-1E571B11FB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8662D2-4927-0A47-BFA4-3E8FE0363F07}"/>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707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0CC0C-6080-6E4B-A98D-C6A44993A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49274E-2A99-8C4F-ACE0-C5DE743DE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BD89047-533D-7B42-BC8B-466831475272}"/>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5" name="Footer Placeholder 4">
            <a:extLst>
              <a:ext uri="{FF2B5EF4-FFF2-40B4-BE49-F238E27FC236}">
                <a16:creationId xmlns:a16="http://schemas.microsoft.com/office/drawing/2014/main" id="{17BE999F-B598-A743-8FCC-0E1173B52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EE5097-0898-2C41-B232-A399DBD0B4CD}"/>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477980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7EA993C-9490-4F81-A029-76EF7E190653}" type="datetimeFigureOut">
              <a:rPr lang="en-AU" smtClean="0"/>
              <a:t>31/3/2023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7402F78-A870-4A8B-BABE-58EA7AFDAB15}" type="slidenum">
              <a:rPr lang="en-AU" smtClean="0"/>
              <a:t>‹#›</a:t>
            </a:fld>
            <a:endParaRPr lang="en-AU"/>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613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28CD-421A-C647-98DC-DA0DF510A0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9025A48-5254-1345-AD14-6CBA4B9E9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95C851-96A7-1F40-919E-C025B3FD930E}"/>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5" name="Footer Placeholder 4">
            <a:extLst>
              <a:ext uri="{FF2B5EF4-FFF2-40B4-BE49-F238E27FC236}">
                <a16:creationId xmlns:a16="http://schemas.microsoft.com/office/drawing/2014/main" id="{C161F8F7-D93D-B043-A152-F78C04B376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E37833-69FB-1A4A-948D-FDEF2253CE72}"/>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3042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D84-DE3F-6A43-AF73-877241E577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D962D933-A20A-384C-8155-FD02CD187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F0DF3-4F64-6044-A08E-3DBDDE3DC4D1}"/>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5" name="Footer Placeholder 4">
            <a:extLst>
              <a:ext uri="{FF2B5EF4-FFF2-40B4-BE49-F238E27FC236}">
                <a16:creationId xmlns:a16="http://schemas.microsoft.com/office/drawing/2014/main" id="{A9C91868-0E74-7941-A49B-6FA315802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058403-DBB6-9F4B-A598-C042E95FBE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6642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D68-7568-B846-902C-81E83137B56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160A681-CEEC-FF47-B82A-3D22C13260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5359E51-24FA-5C48-ACBA-9B680F48B0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92968FF9-913F-FB46-BFC6-586297B99941}"/>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6" name="Footer Placeholder 5">
            <a:extLst>
              <a:ext uri="{FF2B5EF4-FFF2-40B4-BE49-F238E27FC236}">
                <a16:creationId xmlns:a16="http://schemas.microsoft.com/office/drawing/2014/main" id="{3FB816A6-5A3D-E144-A703-39FEE9A986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3EED9A-924E-354C-9A77-CE78D415338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5980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B124-9641-BA4E-8C17-947911F50738}"/>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BED92FE-78A0-CF40-8306-B624C409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0F185-2242-934E-BD13-254EC51266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0A08DC0-805A-BD4D-BEE8-F97B82C68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C58D98-8FDE-4243-8722-6DAAE9D89B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87D52DC-98BE-5D41-A905-CDF6FB30D613}"/>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8" name="Footer Placeholder 7">
            <a:extLst>
              <a:ext uri="{FF2B5EF4-FFF2-40B4-BE49-F238E27FC236}">
                <a16:creationId xmlns:a16="http://schemas.microsoft.com/office/drawing/2014/main" id="{58B68205-F500-C84B-880C-F79B8C63E2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3C956D-5865-1A44-8E83-6F3AE7A9E6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8171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036B-0FE2-8A41-A2CD-369A41B167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8AEBDFB6-AA43-A444-9847-0524FE93EC84}"/>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4" name="Footer Placeholder 3">
            <a:extLst>
              <a:ext uri="{FF2B5EF4-FFF2-40B4-BE49-F238E27FC236}">
                <a16:creationId xmlns:a16="http://schemas.microsoft.com/office/drawing/2014/main" id="{1F5B2A8B-FAC6-C54F-B3C3-853909AFE2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D1F89B-171A-CA42-8C53-48FF6DC3F443}"/>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77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4194-9FD4-CD49-9120-7AE661F0F7EC}"/>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3" name="Footer Placeholder 2">
            <a:extLst>
              <a:ext uri="{FF2B5EF4-FFF2-40B4-BE49-F238E27FC236}">
                <a16:creationId xmlns:a16="http://schemas.microsoft.com/office/drawing/2014/main" id="{841F2D1B-2427-0C49-8BE4-472FF582AE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F4BB28-398A-0847-94FE-A4E2237B58E8}"/>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893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061-E832-2747-982F-0E532EDAB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0FEC16D-F089-3942-8D65-23DE8AAC9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66DC13A9-B709-2A4C-A296-34CF10A55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5EA10-BC72-9B48-B93E-33DCE88F4D6D}"/>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6" name="Footer Placeholder 5">
            <a:extLst>
              <a:ext uri="{FF2B5EF4-FFF2-40B4-BE49-F238E27FC236}">
                <a16:creationId xmlns:a16="http://schemas.microsoft.com/office/drawing/2014/main" id="{1D1D73E6-15D6-6149-8A1E-A5F2F8BECC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09CDCC-93C8-0C4D-96E9-ADE4546CF3B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18626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4D2-4EEE-2742-A405-5A1E92CFB3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F4411C13-789B-4946-96DB-A2C5DD3FC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4504A7-2008-9D41-B081-CB6BE7926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CC3577-F8B9-1149-ADEB-FC6ECEE77BEB}"/>
              </a:ext>
            </a:extLst>
          </p:cNvPr>
          <p:cNvSpPr>
            <a:spLocks noGrp="1"/>
          </p:cNvSpPr>
          <p:nvPr>
            <p:ph type="dt" sz="half" idx="10"/>
          </p:nvPr>
        </p:nvSpPr>
        <p:spPr/>
        <p:txBody>
          <a:bodyPr/>
          <a:lstStyle/>
          <a:p>
            <a:fld id="{8B817983-11D4-424B-AFB4-C471ECBC91EF}" type="datetimeFigureOut">
              <a:rPr lang="en-AU" smtClean="0"/>
              <a:t>31/3/2023</a:t>
            </a:fld>
            <a:endParaRPr lang="en-AU"/>
          </a:p>
        </p:txBody>
      </p:sp>
      <p:sp>
        <p:nvSpPr>
          <p:cNvPr id="6" name="Footer Placeholder 5">
            <a:extLst>
              <a:ext uri="{FF2B5EF4-FFF2-40B4-BE49-F238E27FC236}">
                <a16:creationId xmlns:a16="http://schemas.microsoft.com/office/drawing/2014/main" id="{5B6295CA-9058-6345-B2A9-D08974D5A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ADE128-5348-1C4F-B1A6-C3A2A3B1784C}"/>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593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22188-6356-CC4B-BFD0-174323E74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CBF9D71F-CE76-AB40-ACB2-92CC0BA18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4" name="Date Placeholder 3">
            <a:extLst>
              <a:ext uri="{FF2B5EF4-FFF2-40B4-BE49-F238E27FC236}">
                <a16:creationId xmlns:a16="http://schemas.microsoft.com/office/drawing/2014/main" id="{F0270A25-E764-C646-A5B1-81D166AD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8B817983-11D4-424B-AFB4-C471ECBC91EF}" type="datetimeFigureOut">
              <a:rPr lang="en-AU" smtClean="0"/>
              <a:pPr/>
              <a:t>31/3/2023</a:t>
            </a:fld>
            <a:endParaRPr lang="en-AU" dirty="0"/>
          </a:p>
        </p:txBody>
      </p:sp>
      <p:sp>
        <p:nvSpPr>
          <p:cNvPr id="5" name="Footer Placeholder 4">
            <a:extLst>
              <a:ext uri="{FF2B5EF4-FFF2-40B4-BE49-F238E27FC236}">
                <a16:creationId xmlns:a16="http://schemas.microsoft.com/office/drawing/2014/main" id="{F27045D9-3AF6-6D48-BE71-70C782E0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lang="en-AU" dirty="0"/>
          </a:p>
        </p:txBody>
      </p:sp>
      <p:sp>
        <p:nvSpPr>
          <p:cNvPr id="6" name="Slide Number Placeholder 5">
            <a:extLst>
              <a:ext uri="{FF2B5EF4-FFF2-40B4-BE49-F238E27FC236}">
                <a16:creationId xmlns:a16="http://schemas.microsoft.com/office/drawing/2014/main" id="{A8500A6A-48E2-5349-8EF8-F2C1EC4A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4291565A-1AD0-8545-B6A9-35BDB61D7054}" type="slidenum">
              <a:rPr lang="en-AU" smtClean="0"/>
              <a:pPr/>
              <a:t>‹#›</a:t>
            </a:fld>
            <a:endParaRPr lang="en-AU" dirty="0"/>
          </a:p>
        </p:txBody>
      </p:sp>
    </p:spTree>
    <p:extLst>
      <p:ext uri="{BB962C8B-B14F-4D97-AF65-F5344CB8AC3E}">
        <p14:creationId xmlns:p14="http://schemas.microsoft.com/office/powerpoint/2010/main" val="3282217041"/>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Lst>
  <p:txStyles>
    <p:title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CCEDF-4EAB-354D-BF0B-43BA961680AF}"/>
              </a:ext>
            </a:extLst>
          </p:cNvPr>
          <p:cNvSpPr>
            <a:spLocks noGrp="1"/>
          </p:cNvSpPr>
          <p:nvPr>
            <p:ph type="ctrTitle"/>
          </p:nvPr>
        </p:nvSpPr>
        <p:spPr>
          <a:xfrm>
            <a:off x="3581400" y="965580"/>
            <a:ext cx="5204489" cy="3160593"/>
          </a:xfrm>
        </p:spPr>
        <p:txBody>
          <a:bodyPr>
            <a:normAutofit/>
          </a:bodyPr>
          <a:lstStyle/>
          <a:p>
            <a:r>
              <a:rPr lang="en-AU" sz="5400" dirty="0">
                <a:solidFill>
                  <a:schemeClr val="bg1"/>
                </a:solidFill>
              </a:rPr>
              <a:t>Critical Thinking</a:t>
            </a:r>
            <a:br>
              <a:rPr lang="en-AU" sz="5400" dirty="0">
                <a:solidFill>
                  <a:schemeClr val="bg1"/>
                </a:solidFill>
              </a:rPr>
            </a:br>
            <a:r>
              <a:rPr lang="en-AU" sz="5400" dirty="0">
                <a:solidFill>
                  <a:schemeClr val="bg1"/>
                </a:solidFill>
              </a:rPr>
              <a:t>S1 2023</a:t>
            </a:r>
          </a:p>
        </p:txBody>
      </p:sp>
      <p:sp>
        <p:nvSpPr>
          <p:cNvPr id="3" name="Subtitle 2">
            <a:extLst>
              <a:ext uri="{FF2B5EF4-FFF2-40B4-BE49-F238E27FC236}">
                <a16:creationId xmlns:a16="http://schemas.microsoft.com/office/drawing/2014/main" id="{77C310A9-5BCD-8C4B-BC79-DB2BA2D40164}"/>
              </a:ext>
            </a:extLst>
          </p:cNvPr>
          <p:cNvSpPr>
            <a:spLocks noGrp="1"/>
          </p:cNvSpPr>
          <p:nvPr>
            <p:ph type="subTitle" idx="1"/>
          </p:nvPr>
        </p:nvSpPr>
        <p:spPr>
          <a:xfrm>
            <a:off x="3820817" y="4409960"/>
            <a:ext cx="4508641" cy="1116414"/>
          </a:xfrm>
        </p:spPr>
        <p:txBody>
          <a:bodyPr>
            <a:normAutofit/>
          </a:bodyPr>
          <a:lstStyle/>
          <a:p>
            <a:r>
              <a:rPr lang="en-AU" sz="2000">
                <a:solidFill>
                  <a:schemeClr val="bg1"/>
                </a:solidFill>
              </a:rPr>
              <a:t>Tutor: Dr. Iwan Williams</a:t>
            </a:r>
          </a:p>
          <a:p>
            <a:r>
              <a:rPr lang="en-AU" sz="2000">
                <a:solidFill>
                  <a:schemeClr val="bg1"/>
                </a:solidFill>
              </a:rPr>
              <a:t>Email: iwan.williams1@monash.edu</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Tree>
    <p:extLst>
      <p:ext uri="{BB962C8B-B14F-4D97-AF65-F5344CB8AC3E}">
        <p14:creationId xmlns:p14="http://schemas.microsoft.com/office/powerpoint/2010/main" val="23353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4120" y="2159227"/>
            <a:ext cx="5575808" cy="4351337"/>
          </a:xfrm>
        </p:spPr>
        <p:txBody>
          <a:bodyPr>
            <a:normAutofit/>
          </a:bodyPr>
          <a:lstStyle/>
          <a:p>
            <a:pPr marL="0" indent="0">
              <a:buNone/>
            </a:pPr>
            <a:r>
              <a:rPr lang="en-AU" sz="2800" dirty="0"/>
              <a:t>P1. </a:t>
            </a:r>
            <a:r>
              <a:rPr lang="en-US" sz="2800" dirty="0"/>
              <a:t>Wearing sunscreen decreases your risk of skin cancer</a:t>
            </a:r>
            <a:r>
              <a:rPr lang="en-AU" sz="2800" dirty="0"/>
              <a:t>.</a:t>
            </a:r>
          </a:p>
          <a:p>
            <a:pPr marL="0" indent="0">
              <a:buNone/>
            </a:pPr>
            <a:r>
              <a:rPr lang="en-AU" sz="2800" dirty="0"/>
              <a:t>P2. </a:t>
            </a:r>
            <a:r>
              <a:rPr lang="en-US" sz="2800" dirty="0"/>
              <a:t>Wearing sunscreen helps prevent premature skin aging</a:t>
            </a:r>
            <a:r>
              <a:rPr lang="en-AU" sz="2800" dirty="0"/>
              <a:t>.</a:t>
            </a:r>
          </a:p>
          <a:p>
            <a:pPr marL="0" indent="0">
              <a:buNone/>
            </a:pPr>
            <a:r>
              <a:rPr lang="en-AU" sz="2800" dirty="0"/>
              <a:t>Therefore,</a:t>
            </a:r>
          </a:p>
          <a:p>
            <a:pPr marL="0" indent="0">
              <a:buNone/>
            </a:pPr>
            <a:r>
              <a:rPr lang="en-AU" sz="2800" dirty="0"/>
              <a:t>C: </a:t>
            </a:r>
            <a:r>
              <a:rPr lang="en-US" sz="2800" dirty="0"/>
              <a:t>I should put sunscreen on before going into the sun</a:t>
            </a:r>
            <a:r>
              <a:rPr lang="en-AU" sz="2800" dirty="0"/>
              <a:t>.</a:t>
            </a:r>
          </a:p>
          <a:p>
            <a:pPr marL="0" indent="0">
              <a:buNone/>
            </a:pPr>
            <a:endParaRPr lang="en-AU" dirty="0"/>
          </a:p>
        </p:txBody>
      </p:sp>
      <p:grpSp>
        <p:nvGrpSpPr>
          <p:cNvPr id="4" name="Group 3">
            <a:extLst>
              <a:ext uri="{FF2B5EF4-FFF2-40B4-BE49-F238E27FC236}">
                <a16:creationId xmlns:a16="http://schemas.microsoft.com/office/drawing/2014/main" id="{E2D8EFC0-1562-07F3-65DB-41D27C1D5728}"/>
              </a:ext>
            </a:extLst>
          </p:cNvPr>
          <p:cNvGrpSpPr/>
          <p:nvPr/>
        </p:nvGrpSpPr>
        <p:grpSpPr>
          <a:xfrm>
            <a:off x="8229259" y="2148999"/>
            <a:ext cx="2908755" cy="2856890"/>
            <a:chOff x="7777214" y="3079813"/>
            <a:chExt cx="1542234" cy="1514735"/>
          </a:xfrm>
        </p:grpSpPr>
        <p:cxnSp>
          <p:nvCxnSpPr>
            <p:cNvPr id="5" name="Straight Arrow Connector 4">
              <a:extLst>
                <a:ext uri="{FF2B5EF4-FFF2-40B4-BE49-F238E27FC236}">
                  <a16:creationId xmlns:a16="http://schemas.microsoft.com/office/drawing/2014/main" id="{F234CB88-A09E-43CE-EE2B-61F9263FBDF4}"/>
                </a:ext>
              </a:extLst>
            </p:cNvPr>
            <p:cNvCxnSpPr>
              <a:stCxn id="9" idx="0"/>
              <a:endCxn id="7" idx="2"/>
            </p:cNvCxnSpPr>
            <p:nvPr/>
          </p:nvCxnSpPr>
          <p:spPr>
            <a:xfrm flipH="1" flipV="1">
              <a:off x="8600671" y="3576328"/>
              <a:ext cx="444292"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7D6828E-00C3-5C9C-CF5F-E8C1FBD2F671}"/>
                </a:ext>
              </a:extLst>
            </p:cNvPr>
            <p:cNvCxnSpPr>
              <a:stCxn id="8" idx="0"/>
              <a:endCxn id="7" idx="2"/>
            </p:cNvCxnSpPr>
            <p:nvPr/>
          </p:nvCxnSpPr>
          <p:spPr>
            <a:xfrm flipV="1">
              <a:off x="8051700" y="3576328"/>
              <a:ext cx="548971"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E9AF774-8EC1-FEBE-12C1-D8D03BF7B22B}"/>
                </a:ext>
              </a:extLst>
            </p:cNvPr>
            <p:cNvSpPr/>
            <p:nvPr/>
          </p:nvSpPr>
          <p:spPr>
            <a:xfrm>
              <a:off x="8326185" y="307981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200" dirty="0">
                  <a:latin typeface="Avenir Book" panose="02000503020000020003" pitchFamily="2" charset="0"/>
                </a:rPr>
                <a:t>C</a:t>
              </a:r>
            </a:p>
          </p:txBody>
        </p:sp>
        <p:sp>
          <p:nvSpPr>
            <p:cNvPr id="8" name="Rectangle 7">
              <a:extLst>
                <a:ext uri="{FF2B5EF4-FFF2-40B4-BE49-F238E27FC236}">
                  <a16:creationId xmlns:a16="http://schemas.microsoft.com/office/drawing/2014/main" id="{3C614B81-4AAD-002A-2CF3-56C69EA91868}"/>
                </a:ext>
              </a:extLst>
            </p:cNvPr>
            <p:cNvSpPr/>
            <p:nvPr/>
          </p:nvSpPr>
          <p:spPr>
            <a:xfrm>
              <a:off x="7777214"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600" dirty="0">
                  <a:latin typeface="Avenir Book" panose="02000503020000020003" pitchFamily="2" charset="0"/>
                </a:rPr>
                <a:t>1</a:t>
              </a:r>
            </a:p>
          </p:txBody>
        </p:sp>
        <p:sp>
          <p:nvSpPr>
            <p:cNvPr id="9" name="Rectangle 8">
              <a:extLst>
                <a:ext uri="{FF2B5EF4-FFF2-40B4-BE49-F238E27FC236}">
                  <a16:creationId xmlns:a16="http://schemas.microsoft.com/office/drawing/2014/main" id="{CE8586C5-3E4B-614A-C2B6-B1B13D785053}"/>
                </a:ext>
              </a:extLst>
            </p:cNvPr>
            <p:cNvSpPr/>
            <p:nvPr/>
          </p:nvSpPr>
          <p:spPr>
            <a:xfrm>
              <a:off x="8770477"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600" dirty="0">
                  <a:latin typeface="Avenir Book" panose="02000503020000020003" pitchFamily="2" charset="0"/>
                </a:rPr>
                <a:t>2</a:t>
              </a:r>
            </a:p>
          </p:txBody>
        </p:sp>
      </p:grpSp>
      <p:sp>
        <p:nvSpPr>
          <p:cNvPr id="10" name="TextBox 9">
            <a:extLst>
              <a:ext uri="{FF2B5EF4-FFF2-40B4-BE49-F238E27FC236}">
                <a16:creationId xmlns:a16="http://schemas.microsoft.com/office/drawing/2014/main" id="{88AFB4E1-0E3F-8840-413C-DEBC03E1C6D0}"/>
              </a:ext>
            </a:extLst>
          </p:cNvPr>
          <p:cNvSpPr txBox="1"/>
          <p:nvPr/>
        </p:nvSpPr>
        <p:spPr>
          <a:xfrm>
            <a:off x="8144769" y="5276495"/>
            <a:ext cx="3209031" cy="584775"/>
          </a:xfrm>
          <a:prstGeom prst="rect">
            <a:avLst/>
          </a:prstGeom>
          <a:noFill/>
        </p:spPr>
        <p:txBody>
          <a:bodyPr wrap="square" rtlCol="0">
            <a:spAutoFit/>
          </a:bodyPr>
          <a:lstStyle/>
          <a:p>
            <a:pPr algn="ctr"/>
            <a:r>
              <a:rPr lang="en-AU" sz="3200" b="1" dirty="0">
                <a:latin typeface="Avenir Book" panose="02000503020000020003" pitchFamily="2" charset="0"/>
              </a:rPr>
              <a:t>Independent</a:t>
            </a:r>
          </a:p>
        </p:txBody>
      </p:sp>
      <p:sp>
        <p:nvSpPr>
          <p:cNvPr id="12" name="Title 11">
            <a:extLst>
              <a:ext uri="{FF2B5EF4-FFF2-40B4-BE49-F238E27FC236}">
                <a16:creationId xmlns:a16="http://schemas.microsoft.com/office/drawing/2014/main" id="{B621F3FF-679E-C70D-9537-ED4001358606}"/>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44907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E59D-8919-4CC6-9685-10009082403E}"/>
              </a:ext>
            </a:extLst>
          </p:cNvPr>
          <p:cNvSpPr>
            <a:spLocks noGrp="1"/>
          </p:cNvSpPr>
          <p:nvPr>
            <p:ph type="title"/>
          </p:nvPr>
        </p:nvSpPr>
        <p:spPr/>
        <p:txBody>
          <a:bodyPr>
            <a:normAutofit/>
          </a:bodyPr>
          <a:lstStyle/>
          <a:p>
            <a:r>
              <a:rPr lang="en-AU" dirty="0"/>
              <a:t>Independent premises </a:t>
            </a:r>
            <a:br>
              <a:rPr lang="en-AU" dirty="0"/>
            </a:br>
            <a:endParaRPr lang="en-AU" dirty="0"/>
          </a:p>
        </p:txBody>
      </p:sp>
      <p:sp>
        <p:nvSpPr>
          <p:cNvPr id="3" name="Content Placeholder 2">
            <a:extLst>
              <a:ext uri="{FF2B5EF4-FFF2-40B4-BE49-F238E27FC236}">
                <a16:creationId xmlns:a16="http://schemas.microsoft.com/office/drawing/2014/main" id="{8A952502-06D5-4F2F-B575-375E7155B7ED}"/>
              </a:ext>
            </a:extLst>
          </p:cNvPr>
          <p:cNvSpPr>
            <a:spLocks noGrp="1"/>
          </p:cNvSpPr>
          <p:nvPr>
            <p:ph idx="1"/>
          </p:nvPr>
        </p:nvSpPr>
        <p:spPr>
          <a:xfrm>
            <a:off x="838200" y="1825624"/>
            <a:ext cx="5257800" cy="4779891"/>
          </a:xfrm>
        </p:spPr>
        <p:txBody>
          <a:bodyPr>
            <a:normAutofit fontScale="92500" lnSpcReduction="10000"/>
          </a:bodyPr>
          <a:lstStyle/>
          <a:p>
            <a:pPr marL="0" indent="0">
              <a:buNone/>
            </a:pPr>
            <a:r>
              <a:rPr lang="en-GB" sz="2400" dirty="0"/>
              <a:t>P1. Wearing sunscreen decreases your risk of skin cancer.</a:t>
            </a:r>
          </a:p>
          <a:p>
            <a:pPr marL="0" indent="0">
              <a:buNone/>
            </a:pPr>
            <a:r>
              <a:rPr lang="en-GB" sz="2400" dirty="0">
                <a:solidFill>
                  <a:srgbClr val="0070C0"/>
                </a:solidFill>
              </a:rPr>
              <a:t>A2. If wearing sunscreen decreases your risk of skin cancer, then you should put sunscreen on before going into the sun. </a:t>
            </a:r>
          </a:p>
          <a:p>
            <a:pPr marL="0" indent="0">
              <a:buNone/>
            </a:pPr>
            <a:r>
              <a:rPr lang="en-GB" sz="2400" dirty="0"/>
              <a:t>P3. Wearing sunscreen helps prevent premature skin aging. </a:t>
            </a:r>
          </a:p>
          <a:p>
            <a:pPr marL="0" indent="0">
              <a:buNone/>
            </a:pPr>
            <a:r>
              <a:rPr lang="en-GB" sz="2400" dirty="0">
                <a:solidFill>
                  <a:srgbClr val="0070C0"/>
                </a:solidFill>
              </a:rPr>
              <a:t>A4. If wearing sunscreen prevents premature skin aging, then you should put sunscreen on before going into the sun. </a:t>
            </a:r>
          </a:p>
          <a:p>
            <a:pPr marL="0" indent="0">
              <a:buNone/>
            </a:pPr>
            <a:r>
              <a:rPr lang="en-GB" sz="2400" dirty="0"/>
              <a:t>Therefore,</a:t>
            </a:r>
            <a:endParaRPr lang="en-GB" sz="2400" dirty="0">
              <a:solidFill>
                <a:srgbClr val="0070C0"/>
              </a:solidFill>
            </a:endParaRPr>
          </a:p>
          <a:p>
            <a:pPr marL="0" indent="0">
              <a:buNone/>
            </a:pPr>
            <a:r>
              <a:rPr lang="en-GB" sz="2400" dirty="0"/>
              <a:t>C. I should put sunscreen on before going into the sun.</a:t>
            </a:r>
            <a:endParaRPr lang="en-AU" sz="2400" dirty="0"/>
          </a:p>
        </p:txBody>
      </p:sp>
      <p:cxnSp>
        <p:nvCxnSpPr>
          <p:cNvPr id="6" name="Straight Arrow Connector 5">
            <a:extLst>
              <a:ext uri="{FF2B5EF4-FFF2-40B4-BE49-F238E27FC236}">
                <a16:creationId xmlns:a16="http://schemas.microsoft.com/office/drawing/2014/main" id="{369CE84B-588C-C7C3-FAD7-D97DE36CC3AD}"/>
              </a:ext>
            </a:extLst>
          </p:cNvPr>
          <p:cNvCxnSpPr>
            <a:cxnSpLocks/>
            <a:endCxn id="8" idx="2"/>
          </p:cNvCxnSpPr>
          <p:nvPr/>
        </p:nvCxnSpPr>
        <p:spPr>
          <a:xfrm flipH="1" flipV="1">
            <a:off x="8984011" y="3198113"/>
            <a:ext cx="1178690" cy="10380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8DDACD9-2A69-4D81-1A10-4A8A4F88F18B}"/>
              </a:ext>
            </a:extLst>
          </p:cNvPr>
          <p:cNvCxnSpPr>
            <a:cxnSpLocks/>
            <a:endCxn id="8" idx="2"/>
          </p:cNvCxnSpPr>
          <p:nvPr/>
        </p:nvCxnSpPr>
        <p:spPr>
          <a:xfrm flipV="1">
            <a:off x="7767356" y="3198113"/>
            <a:ext cx="1216655" cy="10575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2FF2D8-978F-4676-A532-62D53E95B6CD}"/>
              </a:ext>
            </a:extLst>
          </p:cNvPr>
          <p:cNvSpPr/>
          <p:nvPr/>
        </p:nvSpPr>
        <p:spPr>
          <a:xfrm>
            <a:off x="8503359" y="2224585"/>
            <a:ext cx="961303" cy="973528"/>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2800" dirty="0">
                <a:latin typeface="Avenir Book" panose="02000503020000020003" pitchFamily="2" charset="0"/>
              </a:rPr>
              <a:t>C</a:t>
            </a:r>
          </a:p>
        </p:txBody>
      </p:sp>
      <p:grpSp>
        <p:nvGrpSpPr>
          <p:cNvPr id="19" name="Group 18">
            <a:extLst>
              <a:ext uri="{FF2B5EF4-FFF2-40B4-BE49-F238E27FC236}">
                <a16:creationId xmlns:a16="http://schemas.microsoft.com/office/drawing/2014/main" id="{05A8D455-0746-00E7-1AAD-B48F1AE67143}"/>
              </a:ext>
            </a:extLst>
          </p:cNvPr>
          <p:cNvGrpSpPr/>
          <p:nvPr/>
        </p:nvGrpSpPr>
        <p:grpSpPr>
          <a:xfrm>
            <a:off x="7122145" y="4220804"/>
            <a:ext cx="1220842" cy="638579"/>
            <a:chOff x="7122144" y="4225016"/>
            <a:chExt cx="1383215" cy="291125"/>
          </a:xfrm>
        </p:grpSpPr>
        <p:cxnSp>
          <p:nvCxnSpPr>
            <p:cNvPr id="9" name="Straight Connector 8">
              <a:extLst>
                <a:ext uri="{FF2B5EF4-FFF2-40B4-BE49-F238E27FC236}">
                  <a16:creationId xmlns:a16="http://schemas.microsoft.com/office/drawing/2014/main" id="{AE60855B-9C07-F55D-76DD-D53AEE2AA0E8}"/>
                </a:ext>
              </a:extLst>
            </p:cNvPr>
            <p:cNvCxnSpPr/>
            <p:nvPr/>
          </p:nvCxnSpPr>
          <p:spPr>
            <a:xfrm>
              <a:off x="7122144" y="4225016"/>
              <a:ext cx="0" cy="2911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151249-AEE5-DE50-F052-9C983BE4ACF3}"/>
                </a:ext>
              </a:extLst>
            </p:cNvPr>
            <p:cNvCxnSpPr>
              <a:cxnSpLocks/>
            </p:cNvCxnSpPr>
            <p:nvPr/>
          </p:nvCxnSpPr>
          <p:spPr>
            <a:xfrm>
              <a:off x="7122144" y="4240333"/>
              <a:ext cx="138321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7B6583-FF9C-B1A6-5C67-6BF7AAEFE61F}"/>
                </a:ext>
              </a:extLst>
            </p:cNvPr>
            <p:cNvCxnSpPr/>
            <p:nvPr/>
          </p:nvCxnSpPr>
          <p:spPr>
            <a:xfrm>
              <a:off x="8502623" y="4225016"/>
              <a:ext cx="0" cy="291125"/>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DB251CF4-3AE8-42BB-CD3E-67285B47B911}"/>
              </a:ext>
            </a:extLst>
          </p:cNvPr>
          <p:cNvSpPr/>
          <p:nvPr/>
        </p:nvSpPr>
        <p:spPr>
          <a:xfrm>
            <a:off x="6742496" y="4833135"/>
            <a:ext cx="759297" cy="768952"/>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2800" dirty="0">
                <a:latin typeface="Avenir Book" panose="02000503020000020003" pitchFamily="2" charset="0"/>
              </a:rPr>
              <a:t>1</a:t>
            </a:r>
          </a:p>
        </p:txBody>
      </p:sp>
      <p:sp>
        <p:nvSpPr>
          <p:cNvPr id="13" name="Rectangle 12">
            <a:extLst>
              <a:ext uri="{FF2B5EF4-FFF2-40B4-BE49-F238E27FC236}">
                <a16:creationId xmlns:a16="http://schemas.microsoft.com/office/drawing/2014/main" id="{578CEAFE-4929-87BB-F34C-70ED9C51E474}"/>
              </a:ext>
            </a:extLst>
          </p:cNvPr>
          <p:cNvSpPr/>
          <p:nvPr/>
        </p:nvSpPr>
        <p:spPr>
          <a:xfrm>
            <a:off x="8022958" y="4854039"/>
            <a:ext cx="759297" cy="768952"/>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2800" dirty="0">
                <a:latin typeface="Avenir Book" panose="02000503020000020003" pitchFamily="2" charset="0"/>
              </a:rPr>
              <a:t>A2</a:t>
            </a:r>
          </a:p>
        </p:txBody>
      </p:sp>
      <p:grpSp>
        <p:nvGrpSpPr>
          <p:cNvPr id="20" name="Group 19">
            <a:extLst>
              <a:ext uri="{FF2B5EF4-FFF2-40B4-BE49-F238E27FC236}">
                <a16:creationId xmlns:a16="http://schemas.microsoft.com/office/drawing/2014/main" id="{BC34909A-C809-74F0-16C2-FC4D459829BE}"/>
              </a:ext>
            </a:extLst>
          </p:cNvPr>
          <p:cNvGrpSpPr/>
          <p:nvPr/>
        </p:nvGrpSpPr>
        <p:grpSpPr>
          <a:xfrm>
            <a:off x="9589807" y="4236120"/>
            <a:ext cx="1216655" cy="638577"/>
            <a:chOff x="9423247" y="4220804"/>
            <a:chExt cx="1383215" cy="291125"/>
          </a:xfrm>
        </p:grpSpPr>
        <p:cxnSp>
          <p:nvCxnSpPr>
            <p:cNvPr id="14" name="Straight Connector 13">
              <a:extLst>
                <a:ext uri="{FF2B5EF4-FFF2-40B4-BE49-F238E27FC236}">
                  <a16:creationId xmlns:a16="http://schemas.microsoft.com/office/drawing/2014/main" id="{FDA80C8A-C371-45EA-4379-40C163E38210}"/>
                </a:ext>
              </a:extLst>
            </p:cNvPr>
            <p:cNvCxnSpPr/>
            <p:nvPr/>
          </p:nvCxnSpPr>
          <p:spPr>
            <a:xfrm>
              <a:off x="9423247" y="4220804"/>
              <a:ext cx="0" cy="2911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578838A-241B-3FA1-C6D1-DB62CAE07B6B}"/>
                </a:ext>
              </a:extLst>
            </p:cNvPr>
            <p:cNvCxnSpPr>
              <a:cxnSpLocks/>
            </p:cNvCxnSpPr>
            <p:nvPr/>
          </p:nvCxnSpPr>
          <p:spPr>
            <a:xfrm>
              <a:off x="9423247" y="4236121"/>
              <a:ext cx="138321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96240F1-CCFA-003E-4C18-796C4440E368}"/>
                </a:ext>
              </a:extLst>
            </p:cNvPr>
            <p:cNvCxnSpPr/>
            <p:nvPr/>
          </p:nvCxnSpPr>
          <p:spPr>
            <a:xfrm>
              <a:off x="10803726" y="4220804"/>
              <a:ext cx="0" cy="291125"/>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03BBEBA2-6A7A-D79E-9B98-C5A34C08F072}"/>
              </a:ext>
            </a:extLst>
          </p:cNvPr>
          <p:cNvSpPr/>
          <p:nvPr/>
        </p:nvSpPr>
        <p:spPr>
          <a:xfrm>
            <a:off x="9222787" y="4861381"/>
            <a:ext cx="759297" cy="768952"/>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2800" dirty="0">
                <a:latin typeface="Avenir Book" panose="02000503020000020003" pitchFamily="2" charset="0"/>
              </a:rPr>
              <a:t>3</a:t>
            </a:r>
          </a:p>
        </p:txBody>
      </p:sp>
      <p:sp>
        <p:nvSpPr>
          <p:cNvPr id="18" name="Rectangle 17">
            <a:extLst>
              <a:ext uri="{FF2B5EF4-FFF2-40B4-BE49-F238E27FC236}">
                <a16:creationId xmlns:a16="http://schemas.microsoft.com/office/drawing/2014/main" id="{77D83ABD-ED5B-EEC3-8BC6-0C3B41816A51}"/>
              </a:ext>
            </a:extLst>
          </p:cNvPr>
          <p:cNvSpPr/>
          <p:nvPr/>
        </p:nvSpPr>
        <p:spPr>
          <a:xfrm>
            <a:off x="10422616" y="4874697"/>
            <a:ext cx="759297" cy="768952"/>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2800" dirty="0">
                <a:latin typeface="Avenir Book" panose="02000503020000020003" pitchFamily="2" charset="0"/>
              </a:rPr>
              <a:t>A4</a:t>
            </a:r>
          </a:p>
        </p:txBody>
      </p:sp>
      <p:sp>
        <p:nvSpPr>
          <p:cNvPr id="21" name="Title 1">
            <a:extLst>
              <a:ext uri="{FF2B5EF4-FFF2-40B4-BE49-F238E27FC236}">
                <a16:creationId xmlns:a16="http://schemas.microsoft.com/office/drawing/2014/main" id="{8F90FB26-00E4-9306-4DDF-2AE2AEA971BB}"/>
              </a:ext>
            </a:extLst>
          </p:cNvPr>
          <p:cNvSpPr txBox="1">
            <a:spLocks/>
          </p:cNvSpPr>
          <p:nvPr/>
        </p:nvSpPr>
        <p:spPr>
          <a:xfrm>
            <a:off x="757115" y="865793"/>
            <a:ext cx="10515600" cy="938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a:lstStyle>
          <a:p>
            <a:r>
              <a:rPr lang="en-AU" dirty="0">
                <a:solidFill>
                  <a:schemeClr val="accent2"/>
                </a:solidFill>
              </a:rPr>
              <a:t>+ co-dependent premises</a:t>
            </a:r>
          </a:p>
        </p:txBody>
      </p:sp>
      <p:sp>
        <p:nvSpPr>
          <p:cNvPr id="23" name="TextBox 22">
            <a:extLst>
              <a:ext uri="{FF2B5EF4-FFF2-40B4-BE49-F238E27FC236}">
                <a16:creationId xmlns:a16="http://schemas.microsoft.com/office/drawing/2014/main" id="{844AA88F-3CC7-33E2-643C-B683EFFEDC5C}"/>
              </a:ext>
            </a:extLst>
          </p:cNvPr>
          <p:cNvSpPr txBox="1"/>
          <p:nvPr/>
        </p:nvSpPr>
        <p:spPr>
          <a:xfrm>
            <a:off x="6880592" y="4370743"/>
            <a:ext cx="1667129" cy="369332"/>
          </a:xfrm>
          <a:prstGeom prst="rect">
            <a:avLst/>
          </a:prstGeom>
          <a:solidFill>
            <a:schemeClr val="accent2">
              <a:alpha val="76000"/>
            </a:schemeClr>
          </a:solidFill>
        </p:spPr>
        <p:txBody>
          <a:bodyPr wrap="square" rtlCol="0">
            <a:spAutoFit/>
          </a:bodyPr>
          <a:lstStyle/>
          <a:p>
            <a:pPr algn="ctr"/>
            <a:r>
              <a:rPr lang="en-AU" dirty="0">
                <a:latin typeface="Avenir Book" panose="02000503020000020003" pitchFamily="2" charset="0"/>
              </a:rPr>
              <a:t>co-dependent</a:t>
            </a:r>
          </a:p>
        </p:txBody>
      </p:sp>
      <p:sp>
        <p:nvSpPr>
          <p:cNvPr id="26" name="TextBox 25">
            <a:extLst>
              <a:ext uri="{FF2B5EF4-FFF2-40B4-BE49-F238E27FC236}">
                <a16:creationId xmlns:a16="http://schemas.microsoft.com/office/drawing/2014/main" id="{3DEB45C0-EAFA-D35F-B6C5-E7F751D579A1}"/>
              </a:ext>
            </a:extLst>
          </p:cNvPr>
          <p:cNvSpPr txBox="1"/>
          <p:nvPr/>
        </p:nvSpPr>
        <p:spPr>
          <a:xfrm>
            <a:off x="9423495" y="4396868"/>
            <a:ext cx="1667129" cy="369332"/>
          </a:xfrm>
          <a:prstGeom prst="rect">
            <a:avLst/>
          </a:prstGeom>
          <a:solidFill>
            <a:schemeClr val="accent2">
              <a:alpha val="76000"/>
            </a:schemeClr>
          </a:solidFill>
        </p:spPr>
        <p:txBody>
          <a:bodyPr wrap="square" rtlCol="0">
            <a:spAutoFit/>
          </a:bodyPr>
          <a:lstStyle/>
          <a:p>
            <a:pPr algn="ctr"/>
            <a:r>
              <a:rPr lang="en-AU" dirty="0">
                <a:latin typeface="Avenir Book" panose="02000503020000020003" pitchFamily="2" charset="0"/>
              </a:rPr>
              <a:t>co-dependent</a:t>
            </a:r>
          </a:p>
        </p:txBody>
      </p:sp>
      <p:sp>
        <p:nvSpPr>
          <p:cNvPr id="27" name="TextBox 26">
            <a:extLst>
              <a:ext uri="{FF2B5EF4-FFF2-40B4-BE49-F238E27FC236}">
                <a16:creationId xmlns:a16="http://schemas.microsoft.com/office/drawing/2014/main" id="{4E10E68C-B52B-BFD4-9F66-118F23F79FE2}"/>
              </a:ext>
            </a:extLst>
          </p:cNvPr>
          <p:cNvSpPr txBox="1"/>
          <p:nvPr/>
        </p:nvSpPr>
        <p:spPr>
          <a:xfrm>
            <a:off x="8064957" y="3517303"/>
            <a:ext cx="1793145" cy="369332"/>
          </a:xfrm>
          <a:prstGeom prst="rect">
            <a:avLst/>
          </a:prstGeom>
          <a:solidFill>
            <a:schemeClr val="accent2">
              <a:alpha val="76000"/>
            </a:schemeClr>
          </a:solidFill>
        </p:spPr>
        <p:txBody>
          <a:bodyPr wrap="square" rtlCol="0">
            <a:spAutoFit/>
          </a:bodyPr>
          <a:lstStyle/>
          <a:p>
            <a:pPr algn="ctr"/>
            <a:r>
              <a:rPr lang="en-AU" dirty="0">
                <a:latin typeface="Avenir Book" panose="02000503020000020003" pitchFamily="2" charset="0"/>
              </a:rPr>
              <a:t>independent</a:t>
            </a:r>
          </a:p>
        </p:txBody>
      </p:sp>
    </p:spTree>
    <p:extLst>
      <p:ext uri="{BB962C8B-B14F-4D97-AF65-F5344CB8AC3E}">
        <p14:creationId xmlns:p14="http://schemas.microsoft.com/office/powerpoint/2010/main" val="36241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mph" presetSubtype="0" grpId="1" nodeType="clickEffect">
                                  <p:stCondLst>
                                    <p:cond delay="0"/>
                                  </p:stCondLst>
                                  <p:childTnLst>
                                    <p:set>
                                      <p:cBhvr>
                                        <p:cTn id="50" dur="indefinite"/>
                                        <p:tgtEl>
                                          <p:spTgt spid="26"/>
                                        </p:tgtEl>
                                        <p:attrNameLst>
                                          <p:attrName>style.opacity</p:attrName>
                                        </p:attrNameLst>
                                      </p:cBhvr>
                                      <p:to>
                                        <p:strVal val="0.5"/>
                                      </p:to>
                                    </p:set>
                                    <p:animEffect filter="image" prLst="opacity: 0.5">
                                      <p:cBhvr rctx="IE">
                                        <p:cTn id="51" dur="indefinite"/>
                                        <p:tgtEl>
                                          <p:spTgt spid="26"/>
                                        </p:tgtEl>
                                      </p:cBhvr>
                                    </p:animEffect>
                                  </p:childTnLst>
                                </p:cTn>
                              </p:par>
                              <p:par>
                                <p:cTn id="52" presetID="9" presetClass="emph" presetSubtype="0" grpId="1" nodeType="withEffect">
                                  <p:stCondLst>
                                    <p:cond delay="0"/>
                                  </p:stCondLst>
                                  <p:childTnLst>
                                    <p:set>
                                      <p:cBhvr>
                                        <p:cTn id="53" dur="indefinite"/>
                                        <p:tgtEl>
                                          <p:spTgt spid="23"/>
                                        </p:tgtEl>
                                        <p:attrNameLst>
                                          <p:attrName>style.opacity</p:attrName>
                                        </p:attrNameLst>
                                      </p:cBhvr>
                                      <p:to>
                                        <p:strVal val="0.5"/>
                                      </p:to>
                                    </p:set>
                                    <p:animEffect filter="image" prLst="opacity: 0.5">
                                      <p:cBhvr rctx="IE">
                                        <p:cTn id="54" dur="indefinite"/>
                                        <p:tgtEl>
                                          <p:spTgt spid="2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7" grpId="0" animBg="1"/>
      <p:bldP spid="18" grpId="0" animBg="1"/>
      <p:bldP spid="21" grpId="0"/>
      <p:bldP spid="23" grpId="0" animBg="1"/>
      <p:bldP spid="23" grpId="1" animBg="1"/>
      <p:bldP spid="26" grpId="0" animBg="1"/>
      <p:bldP spid="26" grpId="1"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EEDC-E1E4-4399-B119-7DF7C06080EC}"/>
              </a:ext>
            </a:extLst>
          </p:cNvPr>
          <p:cNvSpPr>
            <a:spLocks noGrp="1"/>
          </p:cNvSpPr>
          <p:nvPr>
            <p:ph type="title"/>
          </p:nvPr>
        </p:nvSpPr>
        <p:spPr/>
        <p:txBody>
          <a:bodyPr/>
          <a:lstStyle/>
          <a:p>
            <a:r>
              <a:rPr lang="en-AU" dirty="0"/>
              <a:t>Why does the type of connection between premises matter?</a:t>
            </a:r>
          </a:p>
        </p:txBody>
      </p:sp>
      <p:grpSp>
        <p:nvGrpSpPr>
          <p:cNvPr id="10" name="Group 9">
            <a:extLst>
              <a:ext uri="{FF2B5EF4-FFF2-40B4-BE49-F238E27FC236}">
                <a16:creationId xmlns:a16="http://schemas.microsoft.com/office/drawing/2014/main" id="{1A79010C-D307-4C26-BB1D-834A671C95A0}"/>
              </a:ext>
            </a:extLst>
          </p:cNvPr>
          <p:cNvGrpSpPr/>
          <p:nvPr/>
        </p:nvGrpSpPr>
        <p:grpSpPr>
          <a:xfrm>
            <a:off x="1842123" y="2514308"/>
            <a:ext cx="2446886" cy="2278507"/>
            <a:chOff x="2606991" y="3079813"/>
            <a:chExt cx="1542234" cy="1514735"/>
          </a:xfrm>
        </p:grpSpPr>
        <p:sp>
          <p:nvSpPr>
            <p:cNvPr id="11" name="Rectangle 10">
              <a:extLst>
                <a:ext uri="{FF2B5EF4-FFF2-40B4-BE49-F238E27FC236}">
                  <a16:creationId xmlns:a16="http://schemas.microsoft.com/office/drawing/2014/main" id="{9FA79135-B515-4103-9D84-E027E1B17D47}"/>
                </a:ext>
              </a:extLst>
            </p:cNvPr>
            <p:cNvSpPr/>
            <p:nvPr/>
          </p:nvSpPr>
          <p:spPr>
            <a:xfrm>
              <a:off x="3117756" y="307981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grpSp>
          <p:nvGrpSpPr>
            <p:cNvPr id="12" name="Group 11">
              <a:extLst>
                <a:ext uri="{FF2B5EF4-FFF2-40B4-BE49-F238E27FC236}">
                  <a16:creationId xmlns:a16="http://schemas.microsoft.com/office/drawing/2014/main" id="{05B5F51D-9230-4775-ABFA-04E31AC924E2}"/>
                </a:ext>
              </a:extLst>
            </p:cNvPr>
            <p:cNvGrpSpPr/>
            <p:nvPr/>
          </p:nvGrpSpPr>
          <p:grpSpPr>
            <a:xfrm>
              <a:off x="2870893" y="3583810"/>
              <a:ext cx="1001722" cy="514223"/>
              <a:chOff x="9632327" y="4392982"/>
              <a:chExt cx="1420498" cy="729197"/>
            </a:xfrm>
          </p:grpSpPr>
          <p:cxnSp>
            <p:nvCxnSpPr>
              <p:cNvPr id="15" name="Connector: Elbow 14">
                <a:extLst>
                  <a:ext uri="{FF2B5EF4-FFF2-40B4-BE49-F238E27FC236}">
                    <a16:creationId xmlns:a16="http://schemas.microsoft.com/office/drawing/2014/main" id="{D6298D9A-D12F-4468-966B-071922FE8530}"/>
                  </a:ext>
                </a:extLst>
              </p:cNvPr>
              <p:cNvCxnSpPr/>
              <p:nvPr/>
            </p:nvCxnSpPr>
            <p:spPr>
              <a:xfrm flipV="1">
                <a:off x="9632327" y="4392982"/>
                <a:ext cx="739302" cy="476655"/>
              </a:xfrm>
              <a:prstGeom prst="bentConnector3">
                <a:avLst>
                  <a:gd name="adj1" fmla="val 10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C339ED-210B-49A6-B189-153F7568B0D2}"/>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93C02DF-4B14-4023-9FC7-9BE5F6FF898F}"/>
                  </a:ext>
                </a:extLst>
              </p:cNvPr>
              <p:cNvCxnSpPr/>
              <p:nvPr/>
            </p:nvCxnSpPr>
            <p:spPr>
              <a:xfrm>
                <a:off x="10373962" y="4869637"/>
                <a:ext cx="67886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C7B378-CA7B-409E-855B-76C5BCCD6F53}"/>
                  </a:ext>
                </a:extLst>
              </p:cNvPr>
              <p:cNvCxnSpPr/>
              <p:nvPr/>
            </p:nvCxnSpPr>
            <p:spPr>
              <a:xfrm>
                <a:off x="1105002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3387D776-9B0D-43B7-ADC5-811C6C43C9EF}"/>
                </a:ext>
              </a:extLst>
            </p:cNvPr>
            <p:cNvSpPr/>
            <p:nvPr/>
          </p:nvSpPr>
          <p:spPr>
            <a:xfrm>
              <a:off x="2606991"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14" name="Rectangle 13">
              <a:extLst>
                <a:ext uri="{FF2B5EF4-FFF2-40B4-BE49-F238E27FC236}">
                  <a16:creationId xmlns:a16="http://schemas.microsoft.com/office/drawing/2014/main" id="{E847BA09-0BF8-4856-8ABC-40599E621A8C}"/>
                </a:ext>
              </a:extLst>
            </p:cNvPr>
            <p:cNvSpPr/>
            <p:nvPr/>
          </p:nvSpPr>
          <p:spPr>
            <a:xfrm>
              <a:off x="3600254"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grpSp>
      <p:sp>
        <p:nvSpPr>
          <p:cNvPr id="20" name="TextBox 19">
            <a:extLst>
              <a:ext uri="{FF2B5EF4-FFF2-40B4-BE49-F238E27FC236}">
                <a16:creationId xmlns:a16="http://schemas.microsoft.com/office/drawing/2014/main" id="{1F746998-E324-4A63-BE92-65D07B4D1CDC}"/>
              </a:ext>
            </a:extLst>
          </p:cNvPr>
          <p:cNvSpPr txBox="1"/>
          <p:nvPr/>
        </p:nvSpPr>
        <p:spPr>
          <a:xfrm>
            <a:off x="1787934" y="5013495"/>
            <a:ext cx="2600114" cy="369332"/>
          </a:xfrm>
          <a:prstGeom prst="rect">
            <a:avLst/>
          </a:prstGeom>
          <a:noFill/>
        </p:spPr>
        <p:txBody>
          <a:bodyPr wrap="square" rtlCol="0">
            <a:spAutoFit/>
          </a:bodyPr>
          <a:lstStyle/>
          <a:p>
            <a:pPr algn="ctr"/>
            <a:r>
              <a:rPr lang="en-AU" dirty="0"/>
              <a:t>Co-dependent</a:t>
            </a:r>
          </a:p>
        </p:txBody>
      </p:sp>
      <p:sp>
        <p:nvSpPr>
          <p:cNvPr id="23" name="Rectangle 22">
            <a:extLst>
              <a:ext uri="{FF2B5EF4-FFF2-40B4-BE49-F238E27FC236}">
                <a16:creationId xmlns:a16="http://schemas.microsoft.com/office/drawing/2014/main" id="{E992FA49-DB2D-40BB-99BB-924634782DBE}"/>
              </a:ext>
            </a:extLst>
          </p:cNvPr>
          <p:cNvSpPr/>
          <p:nvPr/>
        </p:nvSpPr>
        <p:spPr>
          <a:xfrm>
            <a:off x="2277617" y="4274831"/>
            <a:ext cx="513282"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Calibri Light" panose="020F0302020204030204"/>
              </a:rPr>
              <a:t>T</a:t>
            </a:r>
          </a:p>
        </p:txBody>
      </p:sp>
      <p:sp>
        <p:nvSpPr>
          <p:cNvPr id="25" name="Rectangle 24">
            <a:extLst>
              <a:ext uri="{FF2B5EF4-FFF2-40B4-BE49-F238E27FC236}">
                <a16:creationId xmlns:a16="http://schemas.microsoft.com/office/drawing/2014/main" id="{CD51A679-35F0-480D-9429-BC2A2479D4DB}"/>
              </a:ext>
            </a:extLst>
          </p:cNvPr>
          <p:cNvSpPr/>
          <p:nvPr/>
        </p:nvSpPr>
        <p:spPr>
          <a:xfrm>
            <a:off x="3888805" y="4274831"/>
            <a:ext cx="513282" cy="923330"/>
          </a:xfrm>
          <a:prstGeom prst="rect">
            <a:avLst/>
          </a:prstGeom>
          <a:noFill/>
        </p:spPr>
        <p:txBody>
          <a:bodyPr wrap="none" lIns="91440" tIns="45720" rIns="91440" bIns="45720">
            <a:spAutoFit/>
          </a:bodyPr>
          <a:lstStyle/>
          <a:p>
            <a:pPr algn="ctr"/>
            <a:r>
              <a:rPr lang="en-US" sz="5400" b="1" dirty="0">
                <a:ln w="22225">
                  <a:solidFill>
                    <a:srgbClr val="FF0000"/>
                  </a:solidFill>
                  <a:prstDash val="solid"/>
                </a:ln>
                <a:solidFill>
                  <a:srgbClr val="FFC000"/>
                </a:solidFill>
                <a:latin typeface="Calibri Light" panose="020F0302020204030204"/>
              </a:rPr>
              <a:t>F</a:t>
            </a:r>
          </a:p>
        </p:txBody>
      </p:sp>
      <p:sp>
        <p:nvSpPr>
          <p:cNvPr id="28" name="Content Placeholder 27">
            <a:extLst>
              <a:ext uri="{FF2B5EF4-FFF2-40B4-BE49-F238E27FC236}">
                <a16:creationId xmlns:a16="http://schemas.microsoft.com/office/drawing/2014/main" id="{642375C6-CCC6-40D4-8D8D-1D5A83A6DEF2}"/>
              </a:ext>
            </a:extLst>
          </p:cNvPr>
          <p:cNvSpPr>
            <a:spLocks noGrp="1"/>
          </p:cNvSpPr>
          <p:nvPr>
            <p:ph idx="1"/>
          </p:nvPr>
        </p:nvSpPr>
        <p:spPr>
          <a:xfrm>
            <a:off x="5386915" y="2619927"/>
            <a:ext cx="4470317" cy="2438395"/>
          </a:xfrm>
        </p:spPr>
        <p:txBody>
          <a:bodyPr>
            <a:normAutofit fontScale="92500" lnSpcReduction="10000"/>
          </a:bodyPr>
          <a:lstStyle/>
          <a:p>
            <a:pPr marL="0" indent="0">
              <a:buNone/>
            </a:pPr>
            <a:r>
              <a:rPr lang="en-AU" dirty="0"/>
              <a:t>1. Whoever the guilty person is, they must be left-handed.</a:t>
            </a:r>
          </a:p>
          <a:p>
            <a:pPr marL="0" indent="0">
              <a:buNone/>
            </a:pPr>
            <a:r>
              <a:rPr lang="en-AU" strike="sngStrike" dirty="0"/>
              <a:t>2. Miss Green is not left-handed</a:t>
            </a:r>
            <a:r>
              <a:rPr lang="en-AU" dirty="0"/>
              <a:t>.</a:t>
            </a:r>
          </a:p>
          <a:p>
            <a:pPr marL="0" indent="0">
              <a:buNone/>
            </a:pPr>
            <a:r>
              <a:rPr lang="en-AU" dirty="0"/>
              <a:t>Therefore,</a:t>
            </a:r>
          </a:p>
          <a:p>
            <a:pPr marL="0" indent="0">
              <a:buNone/>
            </a:pPr>
            <a:r>
              <a:rPr lang="en-AU" dirty="0"/>
              <a:t>C: Miss Green is not guilty.</a:t>
            </a:r>
          </a:p>
          <a:p>
            <a:endParaRPr lang="en-AU" dirty="0"/>
          </a:p>
        </p:txBody>
      </p:sp>
      <p:sp>
        <p:nvSpPr>
          <p:cNvPr id="3" name="TextBox 2">
            <a:extLst>
              <a:ext uri="{FF2B5EF4-FFF2-40B4-BE49-F238E27FC236}">
                <a16:creationId xmlns:a16="http://schemas.microsoft.com/office/drawing/2014/main" id="{02B40074-C67C-DEE4-B49D-75E3B590A9EF}"/>
              </a:ext>
            </a:extLst>
          </p:cNvPr>
          <p:cNvSpPr txBox="1"/>
          <p:nvPr/>
        </p:nvSpPr>
        <p:spPr>
          <a:xfrm>
            <a:off x="1982606" y="5918013"/>
            <a:ext cx="2008505" cy="369332"/>
          </a:xfrm>
          <a:prstGeom prst="rect">
            <a:avLst/>
          </a:prstGeom>
          <a:noFill/>
        </p:spPr>
        <p:txBody>
          <a:bodyPr wrap="square">
            <a:spAutoFit/>
          </a:bodyPr>
          <a:lstStyle/>
          <a:p>
            <a:pPr algn="ctr"/>
            <a:r>
              <a:rPr lang="en-AU" u="sng" dirty="0">
                <a:solidFill>
                  <a:schemeClr val="accent2">
                    <a:lumMod val="50000"/>
                  </a:schemeClr>
                </a:solidFill>
                <a:latin typeface="Avenir Book" panose="02000503020000020003" pitchFamily="2" charset="0"/>
              </a:rPr>
              <a:t>Unsuccessful!</a:t>
            </a:r>
          </a:p>
        </p:txBody>
      </p:sp>
    </p:spTree>
    <p:extLst>
      <p:ext uri="{BB962C8B-B14F-4D97-AF65-F5344CB8AC3E}">
        <p14:creationId xmlns:p14="http://schemas.microsoft.com/office/powerpoint/2010/main" val="36178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uiExpand="1"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EEDC-E1E4-4399-B119-7DF7C06080EC}"/>
              </a:ext>
            </a:extLst>
          </p:cNvPr>
          <p:cNvSpPr>
            <a:spLocks noGrp="1"/>
          </p:cNvSpPr>
          <p:nvPr>
            <p:ph type="title"/>
          </p:nvPr>
        </p:nvSpPr>
        <p:spPr/>
        <p:txBody>
          <a:bodyPr/>
          <a:lstStyle/>
          <a:p>
            <a:r>
              <a:rPr lang="en-AU" dirty="0"/>
              <a:t>Why does the type of connection between premises matter?</a:t>
            </a:r>
          </a:p>
        </p:txBody>
      </p:sp>
      <p:grpSp>
        <p:nvGrpSpPr>
          <p:cNvPr id="4" name="Group 3">
            <a:extLst>
              <a:ext uri="{FF2B5EF4-FFF2-40B4-BE49-F238E27FC236}">
                <a16:creationId xmlns:a16="http://schemas.microsoft.com/office/drawing/2014/main" id="{0196C0DF-EBA5-4E71-B5B0-6BF9954242C9}"/>
              </a:ext>
            </a:extLst>
          </p:cNvPr>
          <p:cNvGrpSpPr/>
          <p:nvPr/>
        </p:nvGrpSpPr>
        <p:grpSpPr>
          <a:xfrm>
            <a:off x="7107587" y="2510750"/>
            <a:ext cx="2446886" cy="2278507"/>
            <a:chOff x="7777214" y="3079813"/>
            <a:chExt cx="1542234" cy="1514735"/>
          </a:xfrm>
        </p:grpSpPr>
        <p:cxnSp>
          <p:nvCxnSpPr>
            <p:cNvPr id="5" name="Straight Arrow Connector 4">
              <a:extLst>
                <a:ext uri="{FF2B5EF4-FFF2-40B4-BE49-F238E27FC236}">
                  <a16:creationId xmlns:a16="http://schemas.microsoft.com/office/drawing/2014/main" id="{69AA736B-6091-405E-AFBB-65EAD89F59D8}"/>
                </a:ext>
              </a:extLst>
            </p:cNvPr>
            <p:cNvCxnSpPr>
              <a:stCxn id="9" idx="0"/>
              <a:endCxn id="7" idx="2"/>
            </p:cNvCxnSpPr>
            <p:nvPr/>
          </p:nvCxnSpPr>
          <p:spPr>
            <a:xfrm flipH="1" flipV="1">
              <a:off x="8600671" y="3576328"/>
              <a:ext cx="444292"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01FED4-4CE7-4C52-89F3-FFFE50E43529}"/>
                </a:ext>
              </a:extLst>
            </p:cNvPr>
            <p:cNvCxnSpPr>
              <a:stCxn id="8" idx="0"/>
              <a:endCxn id="7" idx="2"/>
            </p:cNvCxnSpPr>
            <p:nvPr/>
          </p:nvCxnSpPr>
          <p:spPr>
            <a:xfrm flipV="1">
              <a:off x="8051700" y="3576328"/>
              <a:ext cx="548971"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E0BBE4B-09FE-412D-ACA2-C7E7F568090E}"/>
                </a:ext>
              </a:extLst>
            </p:cNvPr>
            <p:cNvSpPr/>
            <p:nvPr/>
          </p:nvSpPr>
          <p:spPr>
            <a:xfrm>
              <a:off x="8326185" y="307981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8" name="Rectangle 7">
              <a:extLst>
                <a:ext uri="{FF2B5EF4-FFF2-40B4-BE49-F238E27FC236}">
                  <a16:creationId xmlns:a16="http://schemas.microsoft.com/office/drawing/2014/main" id="{C5439188-3363-4F3E-ACE4-37C85EFAF27C}"/>
                </a:ext>
              </a:extLst>
            </p:cNvPr>
            <p:cNvSpPr/>
            <p:nvPr/>
          </p:nvSpPr>
          <p:spPr>
            <a:xfrm>
              <a:off x="7777214"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9" name="Rectangle 8">
              <a:extLst>
                <a:ext uri="{FF2B5EF4-FFF2-40B4-BE49-F238E27FC236}">
                  <a16:creationId xmlns:a16="http://schemas.microsoft.com/office/drawing/2014/main" id="{8E8069A2-6F3B-45D1-A971-D0EE0D729F03}"/>
                </a:ext>
              </a:extLst>
            </p:cNvPr>
            <p:cNvSpPr/>
            <p:nvPr/>
          </p:nvSpPr>
          <p:spPr>
            <a:xfrm>
              <a:off x="8770477"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grpSp>
      <p:sp>
        <p:nvSpPr>
          <p:cNvPr id="21" name="TextBox 20">
            <a:extLst>
              <a:ext uri="{FF2B5EF4-FFF2-40B4-BE49-F238E27FC236}">
                <a16:creationId xmlns:a16="http://schemas.microsoft.com/office/drawing/2014/main" id="{835804A6-F967-464E-B7D5-71E7E983EC7A}"/>
              </a:ext>
            </a:extLst>
          </p:cNvPr>
          <p:cNvSpPr txBox="1"/>
          <p:nvPr/>
        </p:nvSpPr>
        <p:spPr>
          <a:xfrm>
            <a:off x="7065528" y="5009937"/>
            <a:ext cx="2600114" cy="369332"/>
          </a:xfrm>
          <a:prstGeom prst="rect">
            <a:avLst/>
          </a:prstGeom>
          <a:noFill/>
        </p:spPr>
        <p:txBody>
          <a:bodyPr wrap="square" rtlCol="0">
            <a:spAutoFit/>
          </a:bodyPr>
          <a:lstStyle/>
          <a:p>
            <a:pPr algn="ctr"/>
            <a:r>
              <a:rPr lang="en-AU" dirty="0"/>
              <a:t>Independent</a:t>
            </a:r>
          </a:p>
        </p:txBody>
      </p:sp>
      <p:sp>
        <p:nvSpPr>
          <p:cNvPr id="26" name="Rectangle 25">
            <a:extLst>
              <a:ext uri="{FF2B5EF4-FFF2-40B4-BE49-F238E27FC236}">
                <a16:creationId xmlns:a16="http://schemas.microsoft.com/office/drawing/2014/main" id="{61BDDDCE-737E-455D-8D45-8A009619086A}"/>
              </a:ext>
            </a:extLst>
          </p:cNvPr>
          <p:cNvSpPr/>
          <p:nvPr/>
        </p:nvSpPr>
        <p:spPr>
          <a:xfrm>
            <a:off x="7568252" y="4263511"/>
            <a:ext cx="513282"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Calibri Light" panose="020F0302020204030204"/>
              </a:rPr>
              <a:t>T</a:t>
            </a:r>
          </a:p>
        </p:txBody>
      </p:sp>
      <p:sp>
        <p:nvSpPr>
          <p:cNvPr id="27" name="Rectangle 26">
            <a:extLst>
              <a:ext uri="{FF2B5EF4-FFF2-40B4-BE49-F238E27FC236}">
                <a16:creationId xmlns:a16="http://schemas.microsoft.com/office/drawing/2014/main" id="{370F0BB7-06A8-4BF0-8C95-B23D974A8F54}"/>
              </a:ext>
            </a:extLst>
          </p:cNvPr>
          <p:cNvSpPr/>
          <p:nvPr/>
        </p:nvSpPr>
        <p:spPr>
          <a:xfrm>
            <a:off x="9179440" y="4263511"/>
            <a:ext cx="513282" cy="923330"/>
          </a:xfrm>
          <a:prstGeom prst="rect">
            <a:avLst/>
          </a:prstGeom>
          <a:noFill/>
        </p:spPr>
        <p:txBody>
          <a:bodyPr wrap="none" lIns="91440" tIns="45720" rIns="91440" bIns="45720">
            <a:spAutoFit/>
          </a:bodyPr>
          <a:lstStyle/>
          <a:p>
            <a:pPr algn="ctr"/>
            <a:r>
              <a:rPr lang="en-US" sz="5400" b="1" dirty="0">
                <a:ln w="22225">
                  <a:solidFill>
                    <a:srgbClr val="FF0000"/>
                  </a:solidFill>
                  <a:prstDash val="solid"/>
                </a:ln>
                <a:solidFill>
                  <a:srgbClr val="FFC000"/>
                </a:solidFill>
                <a:latin typeface="Calibri Light" panose="020F0302020204030204"/>
              </a:rPr>
              <a:t>F</a:t>
            </a:r>
          </a:p>
        </p:txBody>
      </p:sp>
      <p:sp>
        <p:nvSpPr>
          <p:cNvPr id="19" name="TextBox 18">
            <a:extLst>
              <a:ext uri="{FF2B5EF4-FFF2-40B4-BE49-F238E27FC236}">
                <a16:creationId xmlns:a16="http://schemas.microsoft.com/office/drawing/2014/main" id="{5F802F8A-9B10-5034-5126-CCB068C68328}"/>
              </a:ext>
            </a:extLst>
          </p:cNvPr>
          <p:cNvSpPr txBox="1"/>
          <p:nvPr/>
        </p:nvSpPr>
        <p:spPr>
          <a:xfrm>
            <a:off x="7680234" y="5683618"/>
            <a:ext cx="1443079" cy="646331"/>
          </a:xfrm>
          <a:prstGeom prst="rect">
            <a:avLst/>
          </a:prstGeom>
          <a:noFill/>
        </p:spPr>
        <p:txBody>
          <a:bodyPr wrap="square">
            <a:spAutoFit/>
          </a:bodyPr>
          <a:lstStyle/>
          <a:p>
            <a:pPr algn="ctr"/>
            <a:r>
              <a:rPr lang="en-AU" u="sng" dirty="0">
                <a:solidFill>
                  <a:schemeClr val="accent6">
                    <a:lumMod val="75000"/>
                  </a:schemeClr>
                </a:solidFill>
                <a:latin typeface="Avenir Book" panose="02000503020000020003" pitchFamily="2" charset="0"/>
              </a:rPr>
              <a:t>Still successful!</a:t>
            </a:r>
          </a:p>
        </p:txBody>
      </p:sp>
      <p:sp>
        <p:nvSpPr>
          <p:cNvPr id="24" name="TextBox 23">
            <a:extLst>
              <a:ext uri="{FF2B5EF4-FFF2-40B4-BE49-F238E27FC236}">
                <a16:creationId xmlns:a16="http://schemas.microsoft.com/office/drawing/2014/main" id="{CB4FF004-596F-C4DE-7424-44C9A1C9A15F}"/>
              </a:ext>
            </a:extLst>
          </p:cNvPr>
          <p:cNvSpPr txBox="1"/>
          <p:nvPr/>
        </p:nvSpPr>
        <p:spPr>
          <a:xfrm>
            <a:off x="932528" y="2332281"/>
            <a:ext cx="5332623" cy="3046988"/>
          </a:xfrm>
          <a:prstGeom prst="rect">
            <a:avLst/>
          </a:prstGeom>
          <a:noFill/>
        </p:spPr>
        <p:txBody>
          <a:bodyPr wrap="square">
            <a:spAutoFit/>
          </a:bodyPr>
          <a:lstStyle/>
          <a:p>
            <a:pPr marL="0" indent="0">
              <a:buNone/>
            </a:pPr>
            <a:r>
              <a:rPr lang="en-GB" sz="2400" dirty="0">
                <a:latin typeface="Avenir Book" panose="02000503020000020003" pitchFamily="2" charset="0"/>
              </a:rPr>
              <a:t>P1. Cigarette advertising encourages young people to start smoking.</a:t>
            </a:r>
          </a:p>
          <a:p>
            <a:pPr marL="0" indent="0">
              <a:buNone/>
            </a:pPr>
            <a:r>
              <a:rPr lang="en-GB" sz="2400" strike="sngStrike" dirty="0">
                <a:latin typeface="Avenir Book" panose="02000503020000020003" pitchFamily="2" charset="0"/>
              </a:rPr>
              <a:t>P2. Cigarette advertising makes it harder for existing smokers to kick the habit.</a:t>
            </a:r>
          </a:p>
          <a:p>
            <a:pPr marL="0" indent="0">
              <a:buNone/>
            </a:pPr>
            <a:r>
              <a:rPr lang="en-GB" sz="2400" dirty="0">
                <a:latin typeface="Avenir Book" panose="02000503020000020003" pitchFamily="2" charset="0"/>
              </a:rPr>
              <a:t>Therefore,</a:t>
            </a:r>
          </a:p>
          <a:p>
            <a:pPr marL="0" indent="0">
              <a:buNone/>
            </a:pPr>
            <a:r>
              <a:rPr lang="en-GB" sz="2400" dirty="0">
                <a:latin typeface="Avenir Book" panose="02000503020000020003" pitchFamily="2" charset="0"/>
              </a:rPr>
              <a:t>C. It is right to ban cigarette advertising.</a:t>
            </a:r>
          </a:p>
        </p:txBody>
      </p:sp>
    </p:spTree>
    <p:extLst>
      <p:ext uri="{BB962C8B-B14F-4D97-AF65-F5344CB8AC3E}">
        <p14:creationId xmlns:p14="http://schemas.microsoft.com/office/powerpoint/2010/main" val="26318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9"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EEDC-E1E4-4399-B119-7DF7C06080EC}"/>
              </a:ext>
            </a:extLst>
          </p:cNvPr>
          <p:cNvSpPr>
            <a:spLocks noGrp="1"/>
          </p:cNvSpPr>
          <p:nvPr>
            <p:ph type="title"/>
          </p:nvPr>
        </p:nvSpPr>
        <p:spPr/>
        <p:txBody>
          <a:bodyPr/>
          <a:lstStyle/>
          <a:p>
            <a:r>
              <a:rPr lang="en-AU" dirty="0"/>
              <a:t>Why does the type of connection between premises matter?</a:t>
            </a:r>
          </a:p>
        </p:txBody>
      </p:sp>
      <p:grpSp>
        <p:nvGrpSpPr>
          <p:cNvPr id="4" name="Group 3">
            <a:extLst>
              <a:ext uri="{FF2B5EF4-FFF2-40B4-BE49-F238E27FC236}">
                <a16:creationId xmlns:a16="http://schemas.microsoft.com/office/drawing/2014/main" id="{0196C0DF-EBA5-4E71-B5B0-6BF9954242C9}"/>
              </a:ext>
            </a:extLst>
          </p:cNvPr>
          <p:cNvGrpSpPr/>
          <p:nvPr/>
        </p:nvGrpSpPr>
        <p:grpSpPr>
          <a:xfrm>
            <a:off x="7107587" y="2510750"/>
            <a:ext cx="2446886" cy="2278507"/>
            <a:chOff x="7777214" y="3079813"/>
            <a:chExt cx="1542234" cy="1514735"/>
          </a:xfrm>
        </p:grpSpPr>
        <p:cxnSp>
          <p:nvCxnSpPr>
            <p:cNvPr id="5" name="Straight Arrow Connector 4">
              <a:extLst>
                <a:ext uri="{FF2B5EF4-FFF2-40B4-BE49-F238E27FC236}">
                  <a16:creationId xmlns:a16="http://schemas.microsoft.com/office/drawing/2014/main" id="{69AA736B-6091-405E-AFBB-65EAD89F59D8}"/>
                </a:ext>
              </a:extLst>
            </p:cNvPr>
            <p:cNvCxnSpPr>
              <a:stCxn id="9" idx="0"/>
              <a:endCxn id="7" idx="2"/>
            </p:cNvCxnSpPr>
            <p:nvPr/>
          </p:nvCxnSpPr>
          <p:spPr>
            <a:xfrm flipH="1" flipV="1">
              <a:off x="8600671" y="3576328"/>
              <a:ext cx="444292"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01FED4-4CE7-4C52-89F3-FFFE50E43529}"/>
                </a:ext>
              </a:extLst>
            </p:cNvPr>
            <p:cNvCxnSpPr>
              <a:stCxn id="8" idx="0"/>
              <a:endCxn id="7" idx="2"/>
            </p:cNvCxnSpPr>
            <p:nvPr/>
          </p:nvCxnSpPr>
          <p:spPr>
            <a:xfrm flipV="1">
              <a:off x="8051700" y="3576328"/>
              <a:ext cx="548971"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E0BBE4B-09FE-412D-ACA2-C7E7F568090E}"/>
                </a:ext>
              </a:extLst>
            </p:cNvPr>
            <p:cNvSpPr/>
            <p:nvPr/>
          </p:nvSpPr>
          <p:spPr>
            <a:xfrm>
              <a:off x="8326185" y="307981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8" name="Rectangle 7">
              <a:extLst>
                <a:ext uri="{FF2B5EF4-FFF2-40B4-BE49-F238E27FC236}">
                  <a16:creationId xmlns:a16="http://schemas.microsoft.com/office/drawing/2014/main" id="{C5439188-3363-4F3E-ACE4-37C85EFAF27C}"/>
                </a:ext>
              </a:extLst>
            </p:cNvPr>
            <p:cNvSpPr/>
            <p:nvPr/>
          </p:nvSpPr>
          <p:spPr>
            <a:xfrm>
              <a:off x="7777214"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9" name="Rectangle 8">
              <a:extLst>
                <a:ext uri="{FF2B5EF4-FFF2-40B4-BE49-F238E27FC236}">
                  <a16:creationId xmlns:a16="http://schemas.microsoft.com/office/drawing/2014/main" id="{8E8069A2-6F3B-45D1-A971-D0EE0D729F03}"/>
                </a:ext>
              </a:extLst>
            </p:cNvPr>
            <p:cNvSpPr/>
            <p:nvPr/>
          </p:nvSpPr>
          <p:spPr>
            <a:xfrm>
              <a:off x="8770477"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grpSp>
      <p:grpSp>
        <p:nvGrpSpPr>
          <p:cNvPr id="10" name="Group 9">
            <a:extLst>
              <a:ext uri="{FF2B5EF4-FFF2-40B4-BE49-F238E27FC236}">
                <a16:creationId xmlns:a16="http://schemas.microsoft.com/office/drawing/2014/main" id="{1A79010C-D307-4C26-BB1D-834A671C95A0}"/>
              </a:ext>
            </a:extLst>
          </p:cNvPr>
          <p:cNvGrpSpPr/>
          <p:nvPr/>
        </p:nvGrpSpPr>
        <p:grpSpPr>
          <a:xfrm>
            <a:off x="1842123" y="2514308"/>
            <a:ext cx="2446886" cy="2278507"/>
            <a:chOff x="2606991" y="3079813"/>
            <a:chExt cx="1542234" cy="1514735"/>
          </a:xfrm>
        </p:grpSpPr>
        <p:sp>
          <p:nvSpPr>
            <p:cNvPr id="11" name="Rectangle 10">
              <a:extLst>
                <a:ext uri="{FF2B5EF4-FFF2-40B4-BE49-F238E27FC236}">
                  <a16:creationId xmlns:a16="http://schemas.microsoft.com/office/drawing/2014/main" id="{9FA79135-B515-4103-9D84-E027E1B17D47}"/>
                </a:ext>
              </a:extLst>
            </p:cNvPr>
            <p:cNvSpPr/>
            <p:nvPr/>
          </p:nvSpPr>
          <p:spPr>
            <a:xfrm>
              <a:off x="3117756" y="307981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grpSp>
          <p:nvGrpSpPr>
            <p:cNvPr id="12" name="Group 11">
              <a:extLst>
                <a:ext uri="{FF2B5EF4-FFF2-40B4-BE49-F238E27FC236}">
                  <a16:creationId xmlns:a16="http://schemas.microsoft.com/office/drawing/2014/main" id="{05B5F51D-9230-4775-ABFA-04E31AC924E2}"/>
                </a:ext>
              </a:extLst>
            </p:cNvPr>
            <p:cNvGrpSpPr/>
            <p:nvPr/>
          </p:nvGrpSpPr>
          <p:grpSpPr>
            <a:xfrm>
              <a:off x="2870893" y="3583810"/>
              <a:ext cx="1001722" cy="514223"/>
              <a:chOff x="9632327" y="4392982"/>
              <a:chExt cx="1420498" cy="729197"/>
            </a:xfrm>
          </p:grpSpPr>
          <p:cxnSp>
            <p:nvCxnSpPr>
              <p:cNvPr id="15" name="Connector: Elbow 14">
                <a:extLst>
                  <a:ext uri="{FF2B5EF4-FFF2-40B4-BE49-F238E27FC236}">
                    <a16:creationId xmlns:a16="http://schemas.microsoft.com/office/drawing/2014/main" id="{D6298D9A-D12F-4468-966B-071922FE8530}"/>
                  </a:ext>
                </a:extLst>
              </p:cNvPr>
              <p:cNvCxnSpPr/>
              <p:nvPr/>
            </p:nvCxnSpPr>
            <p:spPr>
              <a:xfrm flipV="1">
                <a:off x="9632327" y="4392982"/>
                <a:ext cx="739302" cy="476655"/>
              </a:xfrm>
              <a:prstGeom prst="bentConnector3">
                <a:avLst>
                  <a:gd name="adj1" fmla="val 10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C339ED-210B-49A6-B189-153F7568B0D2}"/>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93C02DF-4B14-4023-9FC7-9BE5F6FF898F}"/>
                  </a:ext>
                </a:extLst>
              </p:cNvPr>
              <p:cNvCxnSpPr/>
              <p:nvPr/>
            </p:nvCxnSpPr>
            <p:spPr>
              <a:xfrm>
                <a:off x="10373962" y="4869637"/>
                <a:ext cx="67886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C7B378-CA7B-409E-855B-76C5BCCD6F53}"/>
                  </a:ext>
                </a:extLst>
              </p:cNvPr>
              <p:cNvCxnSpPr/>
              <p:nvPr/>
            </p:nvCxnSpPr>
            <p:spPr>
              <a:xfrm>
                <a:off x="1105002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3387D776-9B0D-43B7-ADC5-811C6C43C9EF}"/>
                </a:ext>
              </a:extLst>
            </p:cNvPr>
            <p:cNvSpPr/>
            <p:nvPr/>
          </p:nvSpPr>
          <p:spPr>
            <a:xfrm>
              <a:off x="2606991"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14" name="Rectangle 13">
              <a:extLst>
                <a:ext uri="{FF2B5EF4-FFF2-40B4-BE49-F238E27FC236}">
                  <a16:creationId xmlns:a16="http://schemas.microsoft.com/office/drawing/2014/main" id="{E847BA09-0BF8-4856-8ABC-40599E621A8C}"/>
                </a:ext>
              </a:extLst>
            </p:cNvPr>
            <p:cNvSpPr/>
            <p:nvPr/>
          </p:nvSpPr>
          <p:spPr>
            <a:xfrm>
              <a:off x="3600254"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grpSp>
      <p:sp>
        <p:nvSpPr>
          <p:cNvPr id="20" name="TextBox 19">
            <a:extLst>
              <a:ext uri="{FF2B5EF4-FFF2-40B4-BE49-F238E27FC236}">
                <a16:creationId xmlns:a16="http://schemas.microsoft.com/office/drawing/2014/main" id="{1F746998-E324-4A63-BE92-65D07B4D1CDC}"/>
              </a:ext>
            </a:extLst>
          </p:cNvPr>
          <p:cNvSpPr txBox="1"/>
          <p:nvPr/>
        </p:nvSpPr>
        <p:spPr>
          <a:xfrm>
            <a:off x="1787934" y="5013495"/>
            <a:ext cx="2600114" cy="369332"/>
          </a:xfrm>
          <a:prstGeom prst="rect">
            <a:avLst/>
          </a:prstGeom>
          <a:noFill/>
        </p:spPr>
        <p:txBody>
          <a:bodyPr wrap="square" rtlCol="0">
            <a:spAutoFit/>
          </a:bodyPr>
          <a:lstStyle/>
          <a:p>
            <a:pPr algn="ctr"/>
            <a:r>
              <a:rPr lang="en-AU" dirty="0"/>
              <a:t>Co-dependent</a:t>
            </a:r>
          </a:p>
        </p:txBody>
      </p:sp>
      <p:sp>
        <p:nvSpPr>
          <p:cNvPr id="21" name="TextBox 20">
            <a:extLst>
              <a:ext uri="{FF2B5EF4-FFF2-40B4-BE49-F238E27FC236}">
                <a16:creationId xmlns:a16="http://schemas.microsoft.com/office/drawing/2014/main" id="{835804A6-F967-464E-B7D5-71E7E983EC7A}"/>
              </a:ext>
            </a:extLst>
          </p:cNvPr>
          <p:cNvSpPr txBox="1"/>
          <p:nvPr/>
        </p:nvSpPr>
        <p:spPr>
          <a:xfrm>
            <a:off x="7065528" y="5009937"/>
            <a:ext cx="2600114" cy="369332"/>
          </a:xfrm>
          <a:prstGeom prst="rect">
            <a:avLst/>
          </a:prstGeom>
          <a:noFill/>
        </p:spPr>
        <p:txBody>
          <a:bodyPr wrap="square" rtlCol="0">
            <a:spAutoFit/>
          </a:bodyPr>
          <a:lstStyle/>
          <a:p>
            <a:pPr algn="ctr"/>
            <a:r>
              <a:rPr lang="en-AU" dirty="0"/>
              <a:t>Independent</a:t>
            </a:r>
          </a:p>
        </p:txBody>
      </p:sp>
      <p:sp>
        <p:nvSpPr>
          <p:cNvPr id="23" name="Rectangle 22">
            <a:extLst>
              <a:ext uri="{FF2B5EF4-FFF2-40B4-BE49-F238E27FC236}">
                <a16:creationId xmlns:a16="http://schemas.microsoft.com/office/drawing/2014/main" id="{E992FA49-DB2D-40BB-99BB-924634782DBE}"/>
              </a:ext>
            </a:extLst>
          </p:cNvPr>
          <p:cNvSpPr/>
          <p:nvPr/>
        </p:nvSpPr>
        <p:spPr>
          <a:xfrm>
            <a:off x="2277617" y="4274831"/>
            <a:ext cx="513282"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Calibri Light" panose="020F0302020204030204"/>
              </a:rPr>
              <a:t>T</a:t>
            </a:r>
          </a:p>
        </p:txBody>
      </p:sp>
      <p:sp>
        <p:nvSpPr>
          <p:cNvPr id="25" name="Rectangle 24">
            <a:extLst>
              <a:ext uri="{FF2B5EF4-FFF2-40B4-BE49-F238E27FC236}">
                <a16:creationId xmlns:a16="http://schemas.microsoft.com/office/drawing/2014/main" id="{CD51A679-35F0-480D-9429-BC2A2479D4DB}"/>
              </a:ext>
            </a:extLst>
          </p:cNvPr>
          <p:cNvSpPr/>
          <p:nvPr/>
        </p:nvSpPr>
        <p:spPr>
          <a:xfrm>
            <a:off x="3888805" y="4274831"/>
            <a:ext cx="513282" cy="923330"/>
          </a:xfrm>
          <a:prstGeom prst="rect">
            <a:avLst/>
          </a:prstGeom>
          <a:noFill/>
        </p:spPr>
        <p:txBody>
          <a:bodyPr wrap="none" lIns="91440" tIns="45720" rIns="91440" bIns="45720">
            <a:spAutoFit/>
          </a:bodyPr>
          <a:lstStyle/>
          <a:p>
            <a:pPr algn="ctr"/>
            <a:r>
              <a:rPr lang="en-US" sz="5400" b="1" dirty="0">
                <a:ln w="22225">
                  <a:solidFill>
                    <a:srgbClr val="FF0000"/>
                  </a:solidFill>
                  <a:prstDash val="solid"/>
                </a:ln>
                <a:solidFill>
                  <a:srgbClr val="FFC000"/>
                </a:solidFill>
                <a:latin typeface="Calibri Light" panose="020F0302020204030204"/>
              </a:rPr>
              <a:t>F</a:t>
            </a:r>
          </a:p>
        </p:txBody>
      </p:sp>
      <p:sp>
        <p:nvSpPr>
          <p:cNvPr id="26" name="Rectangle 25">
            <a:extLst>
              <a:ext uri="{FF2B5EF4-FFF2-40B4-BE49-F238E27FC236}">
                <a16:creationId xmlns:a16="http://schemas.microsoft.com/office/drawing/2014/main" id="{61BDDDCE-737E-455D-8D45-8A009619086A}"/>
              </a:ext>
            </a:extLst>
          </p:cNvPr>
          <p:cNvSpPr/>
          <p:nvPr/>
        </p:nvSpPr>
        <p:spPr>
          <a:xfrm>
            <a:off x="7568252" y="4263511"/>
            <a:ext cx="513282"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Calibri Light" panose="020F0302020204030204"/>
              </a:rPr>
              <a:t>T</a:t>
            </a:r>
          </a:p>
        </p:txBody>
      </p:sp>
      <p:sp>
        <p:nvSpPr>
          <p:cNvPr id="27" name="Rectangle 26">
            <a:extLst>
              <a:ext uri="{FF2B5EF4-FFF2-40B4-BE49-F238E27FC236}">
                <a16:creationId xmlns:a16="http://schemas.microsoft.com/office/drawing/2014/main" id="{370F0BB7-06A8-4BF0-8C95-B23D974A8F54}"/>
              </a:ext>
            </a:extLst>
          </p:cNvPr>
          <p:cNvSpPr/>
          <p:nvPr/>
        </p:nvSpPr>
        <p:spPr>
          <a:xfrm>
            <a:off x="9179440" y="4263511"/>
            <a:ext cx="513282" cy="923330"/>
          </a:xfrm>
          <a:prstGeom prst="rect">
            <a:avLst/>
          </a:prstGeom>
          <a:noFill/>
        </p:spPr>
        <p:txBody>
          <a:bodyPr wrap="none" lIns="91440" tIns="45720" rIns="91440" bIns="45720">
            <a:spAutoFit/>
          </a:bodyPr>
          <a:lstStyle/>
          <a:p>
            <a:pPr algn="ctr"/>
            <a:r>
              <a:rPr lang="en-US" sz="5400" b="1" dirty="0">
                <a:ln w="22225">
                  <a:solidFill>
                    <a:srgbClr val="FF0000"/>
                  </a:solidFill>
                  <a:prstDash val="solid"/>
                </a:ln>
                <a:solidFill>
                  <a:srgbClr val="FFC000"/>
                </a:solidFill>
                <a:latin typeface="Calibri Light" panose="020F0302020204030204"/>
              </a:rPr>
              <a:t>F</a:t>
            </a:r>
          </a:p>
        </p:txBody>
      </p:sp>
      <p:sp>
        <p:nvSpPr>
          <p:cNvPr id="19" name="TextBox 18">
            <a:extLst>
              <a:ext uri="{FF2B5EF4-FFF2-40B4-BE49-F238E27FC236}">
                <a16:creationId xmlns:a16="http://schemas.microsoft.com/office/drawing/2014/main" id="{5F802F8A-9B10-5034-5126-CCB068C68328}"/>
              </a:ext>
            </a:extLst>
          </p:cNvPr>
          <p:cNvSpPr txBox="1"/>
          <p:nvPr/>
        </p:nvSpPr>
        <p:spPr>
          <a:xfrm>
            <a:off x="7680234" y="5683618"/>
            <a:ext cx="1443079" cy="646331"/>
          </a:xfrm>
          <a:prstGeom prst="rect">
            <a:avLst/>
          </a:prstGeom>
          <a:noFill/>
        </p:spPr>
        <p:txBody>
          <a:bodyPr wrap="square">
            <a:spAutoFit/>
          </a:bodyPr>
          <a:lstStyle/>
          <a:p>
            <a:pPr algn="ctr"/>
            <a:r>
              <a:rPr lang="en-AU" u="sng" dirty="0">
                <a:solidFill>
                  <a:schemeClr val="accent6">
                    <a:lumMod val="75000"/>
                  </a:schemeClr>
                </a:solidFill>
                <a:latin typeface="Avenir Book" panose="02000503020000020003" pitchFamily="2" charset="0"/>
              </a:rPr>
              <a:t>Still successful!</a:t>
            </a:r>
          </a:p>
        </p:txBody>
      </p:sp>
      <p:sp>
        <p:nvSpPr>
          <p:cNvPr id="22" name="TextBox 21">
            <a:extLst>
              <a:ext uri="{FF2B5EF4-FFF2-40B4-BE49-F238E27FC236}">
                <a16:creationId xmlns:a16="http://schemas.microsoft.com/office/drawing/2014/main" id="{A2C8A059-2137-B779-497D-46F52FC0536F}"/>
              </a:ext>
            </a:extLst>
          </p:cNvPr>
          <p:cNvSpPr txBox="1"/>
          <p:nvPr/>
        </p:nvSpPr>
        <p:spPr>
          <a:xfrm>
            <a:off x="1982606" y="5918013"/>
            <a:ext cx="2008505" cy="369332"/>
          </a:xfrm>
          <a:prstGeom prst="rect">
            <a:avLst/>
          </a:prstGeom>
          <a:noFill/>
        </p:spPr>
        <p:txBody>
          <a:bodyPr wrap="square">
            <a:spAutoFit/>
          </a:bodyPr>
          <a:lstStyle/>
          <a:p>
            <a:pPr algn="ctr"/>
            <a:r>
              <a:rPr lang="en-AU" u="sng" dirty="0">
                <a:solidFill>
                  <a:schemeClr val="accent2">
                    <a:lumMod val="50000"/>
                  </a:schemeClr>
                </a:solidFill>
                <a:latin typeface="Avenir Book" panose="02000503020000020003" pitchFamily="2" charset="0"/>
              </a:rPr>
              <a:t>Unsuccessful!</a:t>
            </a:r>
          </a:p>
        </p:txBody>
      </p:sp>
    </p:spTree>
    <p:extLst>
      <p:ext uri="{BB962C8B-B14F-4D97-AF65-F5344CB8AC3E}">
        <p14:creationId xmlns:p14="http://schemas.microsoft.com/office/powerpoint/2010/main" val="189180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29B9-A02C-49F3-87C3-9BD52B425CEE}"/>
              </a:ext>
            </a:extLst>
          </p:cNvPr>
          <p:cNvSpPr>
            <a:spLocks noGrp="1"/>
          </p:cNvSpPr>
          <p:nvPr>
            <p:ph type="title"/>
          </p:nvPr>
        </p:nvSpPr>
        <p:spPr/>
        <p:txBody>
          <a:bodyPr/>
          <a:lstStyle/>
          <a:p>
            <a:r>
              <a:rPr lang="en-GB" dirty="0"/>
              <a:t>Why does the type of connection between premises matter?</a:t>
            </a:r>
            <a:endParaRPr lang="en-AU" dirty="0"/>
          </a:p>
        </p:txBody>
      </p:sp>
      <p:sp>
        <p:nvSpPr>
          <p:cNvPr id="3" name="Content Placeholder 2">
            <a:extLst>
              <a:ext uri="{FF2B5EF4-FFF2-40B4-BE49-F238E27FC236}">
                <a16:creationId xmlns:a16="http://schemas.microsoft.com/office/drawing/2014/main" id="{FAE6FED1-DB7E-4421-9693-FC0FBA31C867}"/>
              </a:ext>
            </a:extLst>
          </p:cNvPr>
          <p:cNvSpPr>
            <a:spLocks noGrp="1"/>
          </p:cNvSpPr>
          <p:nvPr>
            <p:ph idx="1"/>
          </p:nvPr>
        </p:nvSpPr>
        <p:spPr/>
        <p:txBody>
          <a:bodyPr>
            <a:normAutofit/>
          </a:bodyPr>
          <a:lstStyle/>
          <a:p>
            <a:endParaRPr lang="en-AU" sz="2400" dirty="0"/>
          </a:p>
          <a:p>
            <a:r>
              <a:rPr lang="en-AU" sz="2400" dirty="0"/>
              <a:t>When an argument has independent premises, we can have a </a:t>
            </a:r>
            <a:r>
              <a:rPr lang="en-AU" sz="2400" dirty="0">
                <a:solidFill>
                  <a:srgbClr val="FF0000"/>
                </a:solidFill>
              </a:rPr>
              <a:t>false premise</a:t>
            </a:r>
            <a:r>
              <a:rPr lang="en-AU" sz="2400" dirty="0"/>
              <a:t> and yet still have a successful argument – still have a good reason to accept the conclusion.</a:t>
            </a:r>
          </a:p>
          <a:p>
            <a:r>
              <a:rPr lang="en-AU" sz="2400" dirty="0"/>
              <a:t>When an argument has co-dependent premises, </a:t>
            </a:r>
            <a:r>
              <a:rPr lang="en-AU" sz="2400" dirty="0">
                <a:solidFill>
                  <a:srgbClr val="FF0000"/>
                </a:solidFill>
              </a:rPr>
              <a:t>all</a:t>
            </a:r>
            <a:r>
              <a:rPr lang="en-AU" sz="2400" dirty="0"/>
              <a:t> the co-dependent premises must be true.</a:t>
            </a:r>
          </a:p>
        </p:txBody>
      </p:sp>
    </p:spTree>
    <p:extLst>
      <p:ext uri="{BB962C8B-B14F-4D97-AF65-F5344CB8AC3E}">
        <p14:creationId xmlns:p14="http://schemas.microsoft.com/office/powerpoint/2010/main" val="140451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6.2:</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lstStyle/>
          <a:p>
            <a:r>
              <a:rPr lang="en-AU" dirty="0">
                <a:solidFill>
                  <a:srgbClr val="FF0000"/>
                </a:solidFill>
              </a:rPr>
              <a:t>Complex arguments</a:t>
            </a:r>
          </a:p>
        </p:txBody>
      </p:sp>
    </p:spTree>
    <p:extLst>
      <p:ext uri="{BB962C8B-B14F-4D97-AF65-F5344CB8AC3E}">
        <p14:creationId xmlns:p14="http://schemas.microsoft.com/office/powerpoint/2010/main" val="1782478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normAutofit/>
          </a:bodyPr>
          <a:lstStyle/>
          <a:p>
            <a:r>
              <a:rPr lang="en-AU" sz="3600" b="1" dirty="0"/>
              <a:t>Complex arguments</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85257"/>
            <a:ext cx="6355080" cy="4391706"/>
          </a:xfrm>
        </p:spPr>
        <p:txBody>
          <a:bodyPr>
            <a:normAutofit/>
          </a:bodyPr>
          <a:lstStyle/>
          <a:p>
            <a:pPr marL="0" indent="0">
              <a:buNone/>
            </a:pPr>
            <a:r>
              <a:rPr lang="en-GB" dirty="0"/>
              <a:t>A complex argument contains not just reasons for its main conclusion, </a:t>
            </a:r>
            <a:r>
              <a:rPr lang="en-GB" b="1" u="sng" dirty="0">
                <a:solidFill>
                  <a:srgbClr val="FF0000"/>
                </a:solidFill>
              </a:rPr>
              <a:t>but also gives reasons to believe its reasons</a:t>
            </a:r>
            <a:r>
              <a:rPr lang="en-GB" dirty="0"/>
              <a:t>.</a:t>
            </a:r>
          </a:p>
          <a:p>
            <a:pPr marL="0" indent="0">
              <a:buNone/>
            </a:pPr>
            <a:endParaRPr lang="en-AU" dirty="0"/>
          </a:p>
          <a:p>
            <a:pPr marL="0" indent="0">
              <a:buNone/>
            </a:pPr>
            <a:r>
              <a:rPr lang="en-AU" dirty="0"/>
              <a:t>We call an argument a </a:t>
            </a:r>
            <a:r>
              <a:rPr lang="en-AU" dirty="0">
                <a:solidFill>
                  <a:srgbClr val="FF0000"/>
                </a:solidFill>
              </a:rPr>
              <a:t>complex argument</a:t>
            </a:r>
            <a:r>
              <a:rPr lang="en-AU" dirty="0"/>
              <a:t> whenever some of the premises </a:t>
            </a:r>
            <a:r>
              <a:rPr lang="en-AU" dirty="0">
                <a:solidFill>
                  <a:srgbClr val="FF0000"/>
                </a:solidFill>
              </a:rPr>
              <a:t>are used to support other premises</a:t>
            </a:r>
            <a:r>
              <a:rPr lang="en-AU" dirty="0"/>
              <a:t>.</a:t>
            </a:r>
          </a:p>
          <a:p>
            <a:pPr marL="0" indent="0">
              <a:buNone/>
            </a:pPr>
            <a:endParaRPr lang="en-AU" dirty="0"/>
          </a:p>
        </p:txBody>
      </p:sp>
      <p:pic>
        <p:nvPicPr>
          <p:cNvPr id="20" name="Content Placeholder 7">
            <a:extLst>
              <a:ext uri="{FF2B5EF4-FFF2-40B4-BE49-F238E27FC236}">
                <a16:creationId xmlns:a16="http://schemas.microsoft.com/office/drawing/2014/main" id="{95FD73F8-864F-814E-B9F0-563AA0D42EBC}"/>
              </a:ext>
            </a:extLst>
          </p:cNvPr>
          <p:cNvPicPr>
            <a:picLocks noChangeAspect="1"/>
          </p:cNvPicPr>
          <p:nvPr/>
        </p:nvPicPr>
        <p:blipFill>
          <a:blip r:embed="rId3"/>
          <a:stretch>
            <a:fillRect/>
          </a:stretch>
        </p:blipFill>
        <p:spPr>
          <a:xfrm>
            <a:off x="7884484" y="1974747"/>
            <a:ext cx="2187388" cy="2908505"/>
          </a:xfrm>
          <a:prstGeom prst="rect">
            <a:avLst/>
          </a:prstGeom>
        </p:spPr>
      </p:pic>
      <p:cxnSp>
        <p:nvCxnSpPr>
          <p:cNvPr id="6" name="Straight Arrow Connector 5">
            <a:extLst>
              <a:ext uri="{FF2B5EF4-FFF2-40B4-BE49-F238E27FC236}">
                <a16:creationId xmlns:a16="http://schemas.microsoft.com/office/drawing/2014/main" id="{8A694386-F6DA-FC2E-D480-35FA018BE177}"/>
              </a:ext>
            </a:extLst>
          </p:cNvPr>
          <p:cNvCxnSpPr>
            <a:cxnSpLocks/>
          </p:cNvCxnSpPr>
          <p:nvPr/>
        </p:nvCxnSpPr>
        <p:spPr>
          <a:xfrm>
            <a:off x="7590018" y="3579223"/>
            <a:ext cx="480573"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74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2.5E-6 -7.40741E-7 L 2.5E-6 0.11412 " pathEditMode="relative" rAng="0" ptsTypes="AA">
                                      <p:cBhvr>
                                        <p:cTn id="18" dur="2000" fill="hold"/>
                                        <p:tgtEl>
                                          <p:spTgt spid="6"/>
                                        </p:tgtEl>
                                        <p:attrNameLst>
                                          <p:attrName>ppt_x</p:attrName>
                                          <p:attrName>ppt_y</p:attrName>
                                        </p:attrNameLst>
                                      </p:cBhvr>
                                      <p:rCtr x="0" y="5694"/>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E750-5F4E-4A05-8EDF-2EF1F5EF1FD8}"/>
              </a:ext>
            </a:extLst>
          </p:cNvPr>
          <p:cNvSpPr>
            <a:spLocks noGrp="1"/>
          </p:cNvSpPr>
          <p:nvPr>
            <p:ph type="title"/>
          </p:nvPr>
        </p:nvSpPr>
        <p:spPr/>
        <p:txBody>
          <a:bodyPr>
            <a:normAutofit/>
          </a:bodyPr>
          <a:lstStyle/>
          <a:p>
            <a:r>
              <a:rPr lang="en-AU" sz="4000" b="1" dirty="0"/>
              <a:t>Representing complex arguments:</a:t>
            </a:r>
            <a:br>
              <a:rPr lang="en-AU" sz="4000" b="1" dirty="0"/>
            </a:br>
            <a:r>
              <a:rPr lang="en-AU" sz="4000" b="1" dirty="0"/>
              <a:t>An easy complex argument</a:t>
            </a:r>
          </a:p>
        </p:txBody>
      </p:sp>
      <p:sp>
        <p:nvSpPr>
          <p:cNvPr id="3" name="Content Placeholder 2">
            <a:extLst>
              <a:ext uri="{FF2B5EF4-FFF2-40B4-BE49-F238E27FC236}">
                <a16:creationId xmlns:a16="http://schemas.microsoft.com/office/drawing/2014/main" id="{99F8EB40-E629-491E-8CB5-0BF06A79EF5D}"/>
              </a:ext>
            </a:extLst>
          </p:cNvPr>
          <p:cNvSpPr>
            <a:spLocks noGrp="1"/>
          </p:cNvSpPr>
          <p:nvPr>
            <p:ph idx="1"/>
          </p:nvPr>
        </p:nvSpPr>
        <p:spPr/>
        <p:txBody>
          <a:bodyPr>
            <a:normAutofit lnSpcReduction="10000"/>
          </a:bodyPr>
          <a:lstStyle/>
          <a:p>
            <a:pPr marL="0" indent="0">
              <a:buNone/>
            </a:pPr>
            <a:r>
              <a:rPr lang="en-GB" sz="2400" dirty="0"/>
              <a:t>I’m not sure who the murderer is, but I’m confident it is not Miss Green. We know that the guilty person must be left handed, and Miss Green is not left handed. You see, whenever a ball is thrown her way she catches it in her right hand.</a:t>
            </a:r>
          </a:p>
          <a:p>
            <a:pPr marL="0" indent="0">
              <a:buNone/>
            </a:pPr>
            <a:endParaRPr lang="en-GB" sz="2400" dirty="0"/>
          </a:p>
          <a:p>
            <a:pPr marL="0" indent="0">
              <a:buNone/>
            </a:pPr>
            <a:r>
              <a:rPr lang="en-GB" sz="2400" dirty="0"/>
              <a:t>P1. Miss Green always catches with her right hand.</a:t>
            </a:r>
          </a:p>
          <a:p>
            <a:pPr marL="0" indent="0">
              <a:buNone/>
            </a:pPr>
            <a:r>
              <a:rPr lang="en-GB" sz="2400" dirty="0">
                <a:solidFill>
                  <a:schemeClr val="accent2"/>
                </a:solidFill>
              </a:rPr>
              <a:t>Therefore,</a:t>
            </a:r>
          </a:p>
          <a:p>
            <a:pPr marL="0" indent="0">
              <a:buNone/>
            </a:pPr>
            <a:r>
              <a:rPr lang="en-GB" sz="2400" dirty="0"/>
              <a:t>P2. Miss Green is not left handed. </a:t>
            </a:r>
          </a:p>
          <a:p>
            <a:pPr marL="0" indent="0">
              <a:buNone/>
            </a:pPr>
            <a:r>
              <a:rPr lang="en-GB" sz="2400" dirty="0"/>
              <a:t>P3. The murderer is left-handed. </a:t>
            </a:r>
          </a:p>
          <a:p>
            <a:pPr marL="0" indent="0">
              <a:buNone/>
            </a:pPr>
            <a:r>
              <a:rPr lang="en-GB" sz="2400" dirty="0"/>
              <a:t>Therefore,</a:t>
            </a:r>
          </a:p>
          <a:p>
            <a:pPr marL="0" indent="0">
              <a:buNone/>
            </a:pPr>
            <a:r>
              <a:rPr lang="en-GB" sz="2400" dirty="0"/>
              <a:t>C. Miss Green is not the murderer.</a:t>
            </a:r>
            <a:endParaRPr lang="en-AU" sz="2400" dirty="0"/>
          </a:p>
        </p:txBody>
      </p:sp>
    </p:spTree>
    <p:extLst>
      <p:ext uri="{BB962C8B-B14F-4D97-AF65-F5344CB8AC3E}">
        <p14:creationId xmlns:p14="http://schemas.microsoft.com/office/powerpoint/2010/main" val="255978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E750-5F4E-4A05-8EDF-2EF1F5EF1FD8}"/>
              </a:ext>
            </a:extLst>
          </p:cNvPr>
          <p:cNvSpPr>
            <a:spLocks noGrp="1"/>
          </p:cNvSpPr>
          <p:nvPr>
            <p:ph type="title"/>
          </p:nvPr>
        </p:nvSpPr>
        <p:spPr/>
        <p:txBody>
          <a:bodyPr/>
          <a:lstStyle/>
          <a:p>
            <a:r>
              <a:rPr lang="en-AU" b="1" dirty="0"/>
              <a:t>An easy complex argument</a:t>
            </a:r>
          </a:p>
        </p:txBody>
      </p:sp>
      <p:sp>
        <p:nvSpPr>
          <p:cNvPr id="3" name="Content Placeholder 2">
            <a:extLst>
              <a:ext uri="{FF2B5EF4-FFF2-40B4-BE49-F238E27FC236}">
                <a16:creationId xmlns:a16="http://schemas.microsoft.com/office/drawing/2014/main" id="{99F8EB40-E629-491E-8CB5-0BF06A79EF5D}"/>
              </a:ext>
            </a:extLst>
          </p:cNvPr>
          <p:cNvSpPr>
            <a:spLocks noGrp="1"/>
          </p:cNvSpPr>
          <p:nvPr>
            <p:ph idx="1"/>
          </p:nvPr>
        </p:nvSpPr>
        <p:spPr>
          <a:xfrm>
            <a:off x="838200" y="1825625"/>
            <a:ext cx="5257800" cy="4351338"/>
          </a:xfrm>
        </p:spPr>
        <p:txBody>
          <a:bodyPr>
            <a:normAutofit fontScale="85000" lnSpcReduction="20000"/>
          </a:bodyPr>
          <a:lstStyle/>
          <a:p>
            <a:pPr marL="0" indent="0">
              <a:buNone/>
            </a:pPr>
            <a:r>
              <a:rPr lang="en-GB" sz="2400" b="1" dirty="0"/>
              <a:t>Standard form</a:t>
            </a:r>
          </a:p>
          <a:p>
            <a:pPr marL="0" indent="0">
              <a:buNone/>
            </a:pPr>
            <a:endParaRPr lang="en-GB" sz="2400" b="1" dirty="0"/>
          </a:p>
          <a:p>
            <a:r>
              <a:rPr lang="en-AU" sz="2400" dirty="0"/>
              <a:t>In standard form, to show that one premise is supporting another, </a:t>
            </a:r>
            <a:r>
              <a:rPr lang="en-AU" sz="2400" dirty="0">
                <a:solidFill>
                  <a:srgbClr val="FF0000"/>
                </a:solidFill>
              </a:rPr>
              <a:t>we insert a premise indicator “Therefore,” between those premises.</a:t>
            </a:r>
            <a:endParaRPr lang="en-GB" sz="2400" dirty="0">
              <a:solidFill>
                <a:srgbClr val="FF0000"/>
              </a:solidFill>
            </a:endParaRPr>
          </a:p>
          <a:p>
            <a:pPr marL="0" indent="0">
              <a:buNone/>
            </a:pPr>
            <a:endParaRPr lang="en-GB" sz="2400" b="1" dirty="0"/>
          </a:p>
          <a:p>
            <a:pPr marL="0" indent="0">
              <a:buNone/>
            </a:pPr>
            <a:r>
              <a:rPr lang="en-GB" sz="2400" dirty="0"/>
              <a:t>P1. Miss Green always catches with her right hand.</a:t>
            </a:r>
          </a:p>
          <a:p>
            <a:pPr marL="0" indent="0">
              <a:buNone/>
            </a:pPr>
            <a:r>
              <a:rPr lang="en-GB" sz="2400" dirty="0">
                <a:solidFill>
                  <a:schemeClr val="accent2"/>
                </a:solidFill>
              </a:rPr>
              <a:t>Therefore,</a:t>
            </a:r>
          </a:p>
          <a:p>
            <a:pPr marL="0" indent="0">
              <a:buNone/>
            </a:pPr>
            <a:r>
              <a:rPr lang="en-GB" sz="2400" dirty="0"/>
              <a:t>P2. Miss Green is not left handed. </a:t>
            </a:r>
          </a:p>
          <a:p>
            <a:pPr marL="0" indent="0">
              <a:buNone/>
            </a:pPr>
            <a:r>
              <a:rPr lang="en-GB" sz="2400" dirty="0"/>
              <a:t>P3. The murderer is left-handed. </a:t>
            </a:r>
          </a:p>
          <a:p>
            <a:pPr marL="0" indent="0">
              <a:buNone/>
            </a:pPr>
            <a:r>
              <a:rPr lang="en-GB" sz="2400" dirty="0"/>
              <a:t>Therefore,</a:t>
            </a:r>
          </a:p>
          <a:p>
            <a:pPr marL="0" indent="0">
              <a:buNone/>
            </a:pPr>
            <a:r>
              <a:rPr lang="en-GB" sz="2400" dirty="0"/>
              <a:t>C. Miss Green is not the murderer.</a:t>
            </a:r>
            <a:endParaRPr lang="en-AU" sz="2400" dirty="0"/>
          </a:p>
        </p:txBody>
      </p:sp>
      <p:sp>
        <p:nvSpPr>
          <p:cNvPr id="4" name="Content Placeholder 2">
            <a:extLst>
              <a:ext uri="{FF2B5EF4-FFF2-40B4-BE49-F238E27FC236}">
                <a16:creationId xmlns:a16="http://schemas.microsoft.com/office/drawing/2014/main" id="{FABA7802-6250-4123-13A3-791E58ED4DD1}"/>
              </a:ext>
            </a:extLst>
          </p:cNvPr>
          <p:cNvSpPr txBox="1">
            <a:spLocks/>
          </p:cNvSpPr>
          <p:nvPr/>
        </p:nvSpPr>
        <p:spPr>
          <a:xfrm>
            <a:off x="6115594" y="1808208"/>
            <a:ext cx="5257800" cy="173618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dirty="0"/>
              <a:t>Argument map</a:t>
            </a:r>
          </a:p>
          <a:p>
            <a:pPr marL="0" indent="0">
              <a:buFont typeface="Arial" panose="020B0604020202020204" pitchFamily="34" charset="0"/>
              <a:buNone/>
            </a:pPr>
            <a:endParaRPr lang="en-GB" sz="2400" b="1" dirty="0"/>
          </a:p>
          <a:p>
            <a:r>
              <a:rPr lang="en-AU" sz="2400" dirty="0"/>
              <a:t>In an argument map form, to show that one premise is supporting another, </a:t>
            </a:r>
            <a:r>
              <a:rPr lang="en-AU" sz="2400" dirty="0">
                <a:solidFill>
                  <a:srgbClr val="FF0000"/>
                </a:solidFill>
              </a:rPr>
              <a:t>we insert an arrow between those premises.</a:t>
            </a:r>
            <a:endParaRPr lang="en-GB" sz="2400" b="1" dirty="0">
              <a:solidFill>
                <a:srgbClr val="FF0000"/>
              </a:solidFill>
            </a:endParaRPr>
          </a:p>
        </p:txBody>
      </p:sp>
      <p:pic>
        <p:nvPicPr>
          <p:cNvPr id="5" name="Content Placeholder 7">
            <a:extLst>
              <a:ext uri="{FF2B5EF4-FFF2-40B4-BE49-F238E27FC236}">
                <a16:creationId xmlns:a16="http://schemas.microsoft.com/office/drawing/2014/main" id="{F4F32B83-224D-7A3A-FEDA-5D877422E090}"/>
              </a:ext>
            </a:extLst>
          </p:cNvPr>
          <p:cNvPicPr>
            <a:picLocks noChangeAspect="1"/>
          </p:cNvPicPr>
          <p:nvPr/>
        </p:nvPicPr>
        <p:blipFill>
          <a:blip r:embed="rId3"/>
          <a:stretch>
            <a:fillRect/>
          </a:stretch>
        </p:blipFill>
        <p:spPr>
          <a:xfrm>
            <a:off x="7668217" y="3544389"/>
            <a:ext cx="2187388" cy="2908505"/>
          </a:xfrm>
          <a:prstGeom prst="rect">
            <a:avLst/>
          </a:prstGeom>
        </p:spPr>
      </p:pic>
      <p:cxnSp>
        <p:nvCxnSpPr>
          <p:cNvPr id="7" name="Straight Arrow Connector 6">
            <a:extLst>
              <a:ext uri="{FF2B5EF4-FFF2-40B4-BE49-F238E27FC236}">
                <a16:creationId xmlns:a16="http://schemas.microsoft.com/office/drawing/2014/main" id="{7AF89C01-2C6A-05FF-D0F8-E2C787EF6340}"/>
              </a:ext>
            </a:extLst>
          </p:cNvPr>
          <p:cNvCxnSpPr>
            <a:cxnSpLocks/>
          </p:cNvCxnSpPr>
          <p:nvPr/>
        </p:nvCxnSpPr>
        <p:spPr>
          <a:xfrm flipV="1">
            <a:off x="8447314" y="5370273"/>
            <a:ext cx="0" cy="337836"/>
          </a:xfrm>
          <a:prstGeom prst="straightConnector1">
            <a:avLst/>
          </a:prstGeom>
          <a:ln w="4826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39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Review pop quiz!</a:t>
            </a:r>
          </a:p>
        </p:txBody>
      </p:sp>
      <p:sp>
        <p:nvSpPr>
          <p:cNvPr id="5" name="Text Placeholder 4">
            <a:extLst>
              <a:ext uri="{FF2B5EF4-FFF2-40B4-BE49-F238E27FC236}">
                <a16:creationId xmlns:a16="http://schemas.microsoft.com/office/drawing/2014/main" id="{FECDF769-D054-8CAB-331A-C614D059CBF0}"/>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74136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6890A-ACDB-480E-BFBE-FDF665B1D0FC}"/>
              </a:ext>
            </a:extLst>
          </p:cNvPr>
          <p:cNvSpPr>
            <a:spLocks noGrp="1"/>
          </p:cNvSpPr>
          <p:nvPr>
            <p:ph idx="1"/>
          </p:nvPr>
        </p:nvSpPr>
        <p:spPr>
          <a:xfrm>
            <a:off x="863080" y="1524000"/>
            <a:ext cx="5761004" cy="4333762"/>
          </a:xfrm>
        </p:spPr>
        <p:txBody>
          <a:bodyPr>
            <a:normAutofit fontScale="92500" lnSpcReduction="10000"/>
          </a:bodyPr>
          <a:lstStyle/>
          <a:p>
            <a:pPr marL="0" indent="0">
              <a:buNone/>
            </a:pPr>
            <a:r>
              <a:rPr lang="en-AU" sz="2800" dirty="0"/>
              <a:t>We’ve been trying to decide what to feed Apollo. I’ve heard that if a dog is young, they should eat puppy food. It provides better support for growing bones and has more energy in it which is good for faster learning. But Apollo is not a puppy anymore. Dogs of his size reach maturity at 2 years old, and he was born two and a half years ago. So, based on all that, I think we should feed Apollo adult dog food.</a:t>
            </a:r>
          </a:p>
        </p:txBody>
      </p:sp>
      <p:pic>
        <p:nvPicPr>
          <p:cNvPr id="5" name="Picture 4" descr="A dog wearing a red house on a beach&#10;&#10;Description automatically generated">
            <a:extLst>
              <a:ext uri="{FF2B5EF4-FFF2-40B4-BE49-F238E27FC236}">
                <a16:creationId xmlns:a16="http://schemas.microsoft.com/office/drawing/2014/main" id="{7573C9CB-82CE-4FE9-8F55-7B0858DE0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8500" y="-1"/>
            <a:ext cx="5143500" cy="6858000"/>
          </a:xfrm>
          <a:prstGeom prst="rect">
            <a:avLst/>
          </a:prstGeom>
        </p:spPr>
      </p:pic>
      <p:sp>
        <p:nvSpPr>
          <p:cNvPr id="6" name="TextBox 5">
            <a:extLst>
              <a:ext uri="{FF2B5EF4-FFF2-40B4-BE49-F238E27FC236}">
                <a16:creationId xmlns:a16="http://schemas.microsoft.com/office/drawing/2014/main" id="{9D645936-1DFC-4424-A088-15EE9F00D1D3}"/>
              </a:ext>
            </a:extLst>
          </p:cNvPr>
          <p:cNvSpPr txBox="1"/>
          <p:nvPr/>
        </p:nvSpPr>
        <p:spPr>
          <a:xfrm>
            <a:off x="863080" y="6028660"/>
            <a:ext cx="5686576" cy="523220"/>
          </a:xfrm>
          <a:prstGeom prst="rect">
            <a:avLst/>
          </a:prstGeom>
          <a:noFill/>
        </p:spPr>
        <p:txBody>
          <a:bodyPr wrap="square" rtlCol="0">
            <a:spAutoFit/>
          </a:bodyPr>
          <a:lstStyle/>
          <a:p>
            <a:pPr algn="ctr"/>
            <a:r>
              <a:rPr lang="en-AU" sz="2800" i="1" dirty="0">
                <a:latin typeface="Century Schoolbook" panose="02040604050505020304" pitchFamily="18" charset="0"/>
              </a:rPr>
              <a:t>Step 1: What’s the conclusion?</a:t>
            </a:r>
          </a:p>
        </p:txBody>
      </p:sp>
      <p:sp>
        <p:nvSpPr>
          <p:cNvPr id="2" name="Title 1">
            <a:extLst>
              <a:ext uri="{FF2B5EF4-FFF2-40B4-BE49-F238E27FC236}">
                <a16:creationId xmlns:a16="http://schemas.microsoft.com/office/drawing/2014/main" id="{A092AC07-DC6D-FC37-A068-DFE02F0B6058}"/>
              </a:ext>
            </a:extLst>
          </p:cNvPr>
          <p:cNvSpPr>
            <a:spLocks noGrp="1"/>
          </p:cNvSpPr>
          <p:nvPr>
            <p:ph type="title"/>
          </p:nvPr>
        </p:nvSpPr>
        <p:spPr>
          <a:xfrm>
            <a:off x="838200" y="365125"/>
            <a:ext cx="6946900" cy="1325563"/>
          </a:xfrm>
        </p:spPr>
        <p:txBody>
          <a:bodyPr>
            <a:normAutofit/>
          </a:bodyPr>
          <a:lstStyle/>
          <a:p>
            <a:r>
              <a:rPr lang="en-AU" sz="3600" b="1" dirty="0"/>
              <a:t>A trickier complex argument</a:t>
            </a:r>
          </a:p>
        </p:txBody>
      </p:sp>
    </p:spTree>
    <p:extLst>
      <p:ext uri="{BB962C8B-B14F-4D97-AF65-F5344CB8AC3E}">
        <p14:creationId xmlns:p14="http://schemas.microsoft.com/office/powerpoint/2010/main" val="69590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6890A-ACDB-480E-BFBE-FDF665B1D0FC}"/>
              </a:ext>
            </a:extLst>
          </p:cNvPr>
          <p:cNvSpPr>
            <a:spLocks noGrp="1"/>
          </p:cNvSpPr>
          <p:nvPr>
            <p:ph idx="1"/>
          </p:nvPr>
        </p:nvSpPr>
        <p:spPr>
          <a:xfrm>
            <a:off x="863080" y="1000237"/>
            <a:ext cx="5761004" cy="4857525"/>
          </a:xfrm>
        </p:spPr>
        <p:txBody>
          <a:bodyPr>
            <a:normAutofit lnSpcReduction="10000"/>
          </a:bodyPr>
          <a:lstStyle/>
          <a:p>
            <a:pPr marL="0" indent="0">
              <a:buNone/>
            </a:pPr>
            <a:r>
              <a:rPr lang="en-AU" sz="2800" dirty="0"/>
              <a:t>We’ve been trying to decide what to feed Apollo. I’ve heard that </a:t>
            </a:r>
            <a:r>
              <a:rPr lang="en-AU" sz="2800" dirty="0">
                <a:solidFill>
                  <a:schemeClr val="tx1"/>
                </a:solidFill>
              </a:rPr>
              <a:t>if a dog is young, they should eat puppy food. It provides better support for growing bones and has more energy in it which is good for faster learning. But Apollo is not a puppy anymore. Dogs of his size reach maturity at 2 years old, and he was born two and a half years ago. </a:t>
            </a:r>
            <a:r>
              <a:rPr lang="en-AU" sz="2800" dirty="0"/>
              <a:t>So, based on all that, I think </a:t>
            </a:r>
            <a:r>
              <a:rPr lang="en-AU" sz="2800" b="1" u="sng" dirty="0"/>
              <a:t>we should feed Apollo adult dog food</a:t>
            </a:r>
            <a:r>
              <a:rPr lang="en-AU" sz="2800" u="sng" dirty="0"/>
              <a:t>.</a:t>
            </a:r>
          </a:p>
        </p:txBody>
      </p:sp>
      <p:pic>
        <p:nvPicPr>
          <p:cNvPr id="5" name="Picture 4" descr="A dog wearing a red house on a beach&#10;&#10;Description automatically generated">
            <a:extLst>
              <a:ext uri="{FF2B5EF4-FFF2-40B4-BE49-F238E27FC236}">
                <a16:creationId xmlns:a16="http://schemas.microsoft.com/office/drawing/2014/main" id="{7573C9CB-82CE-4FE9-8F55-7B0858DE07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500" y="-1"/>
            <a:ext cx="5143500" cy="6858000"/>
          </a:xfrm>
          <a:prstGeom prst="rect">
            <a:avLst/>
          </a:prstGeom>
        </p:spPr>
      </p:pic>
      <p:sp>
        <p:nvSpPr>
          <p:cNvPr id="4" name="TextBox 3">
            <a:extLst>
              <a:ext uri="{FF2B5EF4-FFF2-40B4-BE49-F238E27FC236}">
                <a16:creationId xmlns:a16="http://schemas.microsoft.com/office/drawing/2014/main" id="{E90EF6EE-9D94-4ED7-96B9-59A9E7FBE965}"/>
              </a:ext>
            </a:extLst>
          </p:cNvPr>
          <p:cNvSpPr txBox="1"/>
          <p:nvPr/>
        </p:nvSpPr>
        <p:spPr>
          <a:xfrm>
            <a:off x="0" y="6040642"/>
            <a:ext cx="7203440" cy="523220"/>
          </a:xfrm>
          <a:prstGeom prst="rect">
            <a:avLst/>
          </a:prstGeom>
          <a:noFill/>
        </p:spPr>
        <p:txBody>
          <a:bodyPr wrap="square" rtlCol="0">
            <a:spAutoFit/>
          </a:bodyPr>
          <a:lstStyle/>
          <a:p>
            <a:pPr algn="ctr"/>
            <a:r>
              <a:rPr lang="en-AU" sz="2800" i="1" dirty="0">
                <a:latin typeface="Century Schoolbook" panose="02040604050505020304" pitchFamily="18" charset="0"/>
              </a:rPr>
              <a:t>Step 1: What’s the conclusion?</a:t>
            </a:r>
          </a:p>
        </p:txBody>
      </p:sp>
    </p:spTree>
    <p:extLst>
      <p:ext uri="{BB962C8B-B14F-4D97-AF65-F5344CB8AC3E}">
        <p14:creationId xmlns:p14="http://schemas.microsoft.com/office/powerpoint/2010/main" val="3292349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6890A-ACDB-480E-BFBE-FDF665B1D0FC}"/>
              </a:ext>
            </a:extLst>
          </p:cNvPr>
          <p:cNvSpPr>
            <a:spLocks noGrp="1"/>
          </p:cNvSpPr>
          <p:nvPr>
            <p:ph idx="1"/>
          </p:nvPr>
        </p:nvSpPr>
        <p:spPr>
          <a:xfrm>
            <a:off x="863080" y="1000237"/>
            <a:ext cx="5761004" cy="4857525"/>
          </a:xfrm>
        </p:spPr>
        <p:txBody>
          <a:bodyPr>
            <a:normAutofit lnSpcReduction="10000"/>
          </a:bodyPr>
          <a:lstStyle/>
          <a:p>
            <a:pPr marL="0" indent="0">
              <a:buNone/>
            </a:pPr>
            <a:r>
              <a:rPr lang="en-AU" sz="2800" dirty="0"/>
              <a:t>We’ve been trying to decide what to feed Apollo. I’ve heard that </a:t>
            </a:r>
            <a:r>
              <a:rPr lang="en-AU" sz="2800" dirty="0">
                <a:solidFill>
                  <a:schemeClr val="accent1"/>
                </a:solidFill>
              </a:rPr>
              <a:t>if a dog is young, they should eat puppy food</a:t>
            </a:r>
            <a:r>
              <a:rPr lang="en-AU" sz="2800" dirty="0"/>
              <a:t>. </a:t>
            </a:r>
            <a:r>
              <a:rPr lang="en-AU" sz="2800" dirty="0">
                <a:solidFill>
                  <a:schemeClr val="accent1"/>
                </a:solidFill>
              </a:rPr>
              <a:t>It provides better support for growing bones</a:t>
            </a:r>
            <a:r>
              <a:rPr lang="en-AU" sz="2800" dirty="0"/>
              <a:t> and </a:t>
            </a:r>
            <a:r>
              <a:rPr lang="en-AU" sz="2800" dirty="0">
                <a:solidFill>
                  <a:schemeClr val="accent1"/>
                </a:solidFill>
              </a:rPr>
              <a:t>has more energy in it </a:t>
            </a:r>
            <a:r>
              <a:rPr lang="en-AU" sz="2800" dirty="0"/>
              <a:t>which</a:t>
            </a:r>
            <a:r>
              <a:rPr lang="en-AU" sz="2800" dirty="0">
                <a:solidFill>
                  <a:schemeClr val="accent1"/>
                </a:solidFill>
              </a:rPr>
              <a:t> is good for faster learning</a:t>
            </a:r>
            <a:r>
              <a:rPr lang="en-AU" sz="2800" dirty="0"/>
              <a:t>. But</a:t>
            </a:r>
            <a:r>
              <a:rPr lang="en-AU" sz="2800" dirty="0">
                <a:solidFill>
                  <a:schemeClr val="accent1"/>
                </a:solidFill>
              </a:rPr>
              <a:t> Apollo is not a puppy anymore</a:t>
            </a:r>
            <a:r>
              <a:rPr lang="en-AU" sz="2800" dirty="0"/>
              <a:t>. </a:t>
            </a:r>
            <a:r>
              <a:rPr lang="en-AU" sz="2800" dirty="0">
                <a:solidFill>
                  <a:schemeClr val="accent1"/>
                </a:solidFill>
              </a:rPr>
              <a:t>Dogs of his size reach maturity at 2 years old</a:t>
            </a:r>
            <a:r>
              <a:rPr lang="en-AU" sz="2800" dirty="0"/>
              <a:t>, and </a:t>
            </a:r>
            <a:r>
              <a:rPr lang="en-AU" sz="2800" dirty="0">
                <a:solidFill>
                  <a:schemeClr val="accent1"/>
                </a:solidFill>
              </a:rPr>
              <a:t>he was born two and a half years ago.</a:t>
            </a:r>
            <a:r>
              <a:rPr lang="en-AU" sz="2800" dirty="0"/>
              <a:t> So, based on all that, I think </a:t>
            </a:r>
            <a:r>
              <a:rPr lang="en-AU" sz="2800" b="1" dirty="0"/>
              <a:t>we should feed Apollo adult dog food</a:t>
            </a:r>
            <a:r>
              <a:rPr lang="en-AU" sz="2800" dirty="0"/>
              <a:t>.</a:t>
            </a:r>
          </a:p>
        </p:txBody>
      </p:sp>
      <p:pic>
        <p:nvPicPr>
          <p:cNvPr id="5" name="Picture 4" descr="A dog wearing a red house on a beach&#10;&#10;Description automatically generated">
            <a:extLst>
              <a:ext uri="{FF2B5EF4-FFF2-40B4-BE49-F238E27FC236}">
                <a16:creationId xmlns:a16="http://schemas.microsoft.com/office/drawing/2014/main" id="{7573C9CB-82CE-4FE9-8F55-7B0858DE07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500" y="-1"/>
            <a:ext cx="5143500" cy="6858000"/>
          </a:xfrm>
          <a:prstGeom prst="rect">
            <a:avLst/>
          </a:prstGeom>
        </p:spPr>
      </p:pic>
      <p:sp>
        <p:nvSpPr>
          <p:cNvPr id="6" name="TextBox 5">
            <a:extLst>
              <a:ext uri="{FF2B5EF4-FFF2-40B4-BE49-F238E27FC236}">
                <a16:creationId xmlns:a16="http://schemas.microsoft.com/office/drawing/2014/main" id="{B8E256AC-7529-4994-806D-F22EEC051E39}"/>
              </a:ext>
            </a:extLst>
          </p:cNvPr>
          <p:cNvSpPr txBox="1"/>
          <p:nvPr/>
        </p:nvSpPr>
        <p:spPr>
          <a:xfrm>
            <a:off x="0" y="6040642"/>
            <a:ext cx="7203440" cy="954107"/>
          </a:xfrm>
          <a:prstGeom prst="rect">
            <a:avLst/>
          </a:prstGeom>
          <a:noFill/>
        </p:spPr>
        <p:txBody>
          <a:bodyPr wrap="square" rtlCol="0">
            <a:spAutoFit/>
          </a:bodyPr>
          <a:lstStyle/>
          <a:p>
            <a:pPr algn="ctr"/>
            <a:r>
              <a:rPr lang="en-AU" sz="2800" i="1" dirty="0">
                <a:latin typeface="Century Schoolbook" panose="02040604050505020304" pitchFamily="18" charset="0"/>
              </a:rPr>
              <a:t>Step 2: What are the premises?</a:t>
            </a:r>
          </a:p>
          <a:p>
            <a:pPr algn="ctr"/>
            <a:endParaRPr lang="en-AU" sz="2800" i="1" dirty="0">
              <a:latin typeface="Century Schoolbook" panose="02040604050505020304" pitchFamily="18" charset="0"/>
            </a:endParaRPr>
          </a:p>
        </p:txBody>
      </p:sp>
    </p:spTree>
    <p:extLst>
      <p:ext uri="{BB962C8B-B14F-4D97-AF65-F5344CB8AC3E}">
        <p14:creationId xmlns:p14="http://schemas.microsoft.com/office/powerpoint/2010/main" val="325901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6890A-ACDB-480E-BFBE-FDF665B1D0FC}"/>
              </a:ext>
            </a:extLst>
          </p:cNvPr>
          <p:cNvSpPr>
            <a:spLocks noGrp="1"/>
          </p:cNvSpPr>
          <p:nvPr>
            <p:ph idx="1"/>
          </p:nvPr>
        </p:nvSpPr>
        <p:spPr>
          <a:xfrm>
            <a:off x="863080" y="1000237"/>
            <a:ext cx="5761004" cy="4857525"/>
          </a:xfrm>
        </p:spPr>
        <p:txBody>
          <a:bodyPr>
            <a:normAutofit lnSpcReduction="10000"/>
          </a:bodyPr>
          <a:lstStyle/>
          <a:p>
            <a:pPr marL="0" indent="0">
              <a:buNone/>
            </a:pPr>
            <a:r>
              <a:rPr lang="en-AU" sz="2800" dirty="0"/>
              <a:t>We’ve been trying to decide what to feed Apollo. I’ve heard that </a:t>
            </a:r>
            <a:r>
              <a:rPr lang="en-AU" sz="2800" dirty="0">
                <a:solidFill>
                  <a:schemeClr val="accent1"/>
                </a:solidFill>
              </a:rPr>
              <a:t>if a dog is young, they should eat puppy food</a:t>
            </a:r>
            <a:r>
              <a:rPr lang="en-AU" sz="2800" dirty="0"/>
              <a:t>. </a:t>
            </a:r>
            <a:r>
              <a:rPr lang="en-AU" sz="2800" dirty="0">
                <a:solidFill>
                  <a:schemeClr val="accent1"/>
                </a:solidFill>
              </a:rPr>
              <a:t>It provides better support for growing bones</a:t>
            </a:r>
            <a:r>
              <a:rPr lang="en-AU" sz="2800" dirty="0"/>
              <a:t> and </a:t>
            </a:r>
            <a:r>
              <a:rPr lang="en-AU" sz="2800" dirty="0">
                <a:solidFill>
                  <a:schemeClr val="accent1"/>
                </a:solidFill>
              </a:rPr>
              <a:t>has more energy in it </a:t>
            </a:r>
            <a:r>
              <a:rPr lang="en-AU" sz="2800" dirty="0"/>
              <a:t>which</a:t>
            </a:r>
            <a:r>
              <a:rPr lang="en-AU" sz="2800" dirty="0">
                <a:solidFill>
                  <a:schemeClr val="accent1"/>
                </a:solidFill>
              </a:rPr>
              <a:t> is good for faster learning</a:t>
            </a:r>
            <a:r>
              <a:rPr lang="en-AU" sz="2800" dirty="0"/>
              <a:t>. But</a:t>
            </a:r>
            <a:r>
              <a:rPr lang="en-AU" sz="2800" dirty="0">
                <a:solidFill>
                  <a:schemeClr val="accent1"/>
                </a:solidFill>
              </a:rPr>
              <a:t> Apollo is not a puppy anymore</a:t>
            </a:r>
            <a:r>
              <a:rPr lang="en-AU" sz="2800" dirty="0"/>
              <a:t>. </a:t>
            </a:r>
            <a:r>
              <a:rPr lang="en-AU" sz="2800" dirty="0">
                <a:solidFill>
                  <a:schemeClr val="accent1"/>
                </a:solidFill>
              </a:rPr>
              <a:t>Dogs of his size reach maturity at 2 years old</a:t>
            </a:r>
            <a:r>
              <a:rPr lang="en-AU" sz="2800" dirty="0"/>
              <a:t>, and </a:t>
            </a:r>
            <a:r>
              <a:rPr lang="en-AU" sz="2800" dirty="0">
                <a:solidFill>
                  <a:schemeClr val="accent1"/>
                </a:solidFill>
              </a:rPr>
              <a:t>he was born two and a half years ago.</a:t>
            </a:r>
            <a:r>
              <a:rPr lang="en-AU" sz="2800" dirty="0"/>
              <a:t> So, based on all that, I think </a:t>
            </a:r>
            <a:r>
              <a:rPr lang="en-AU" sz="2800" b="1" dirty="0"/>
              <a:t>we should feed Apollo adult dog food</a:t>
            </a:r>
            <a:r>
              <a:rPr lang="en-AU" sz="2800" dirty="0"/>
              <a:t>.</a:t>
            </a:r>
          </a:p>
        </p:txBody>
      </p:sp>
      <p:pic>
        <p:nvPicPr>
          <p:cNvPr id="5" name="Picture 4" descr="A dog wearing a red house on a beach&#10;&#10;Description automatically generated">
            <a:extLst>
              <a:ext uri="{FF2B5EF4-FFF2-40B4-BE49-F238E27FC236}">
                <a16:creationId xmlns:a16="http://schemas.microsoft.com/office/drawing/2014/main" id="{7573C9CB-82CE-4FE9-8F55-7B0858DE0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8500" y="-1"/>
            <a:ext cx="5143500" cy="6858000"/>
          </a:xfrm>
          <a:prstGeom prst="rect">
            <a:avLst/>
          </a:prstGeom>
        </p:spPr>
      </p:pic>
      <p:sp>
        <p:nvSpPr>
          <p:cNvPr id="2" name="TextBox 1">
            <a:extLst>
              <a:ext uri="{FF2B5EF4-FFF2-40B4-BE49-F238E27FC236}">
                <a16:creationId xmlns:a16="http://schemas.microsoft.com/office/drawing/2014/main" id="{DB80AD65-CA83-3866-1432-FCD9BCE2B83F}"/>
              </a:ext>
            </a:extLst>
          </p:cNvPr>
          <p:cNvSpPr txBox="1"/>
          <p:nvPr/>
        </p:nvSpPr>
        <p:spPr>
          <a:xfrm>
            <a:off x="0" y="5903892"/>
            <a:ext cx="7203440" cy="523220"/>
          </a:xfrm>
          <a:prstGeom prst="rect">
            <a:avLst/>
          </a:prstGeom>
          <a:noFill/>
        </p:spPr>
        <p:txBody>
          <a:bodyPr wrap="square" rtlCol="0">
            <a:spAutoFit/>
          </a:bodyPr>
          <a:lstStyle/>
          <a:p>
            <a:pPr algn="ctr"/>
            <a:r>
              <a:rPr lang="en-AU" sz="2800" i="1" dirty="0">
                <a:latin typeface="Century Schoolbook" panose="02040604050505020304" pitchFamily="18" charset="0"/>
              </a:rPr>
              <a:t>Step 2 ½: What are the MAIN premises? </a:t>
            </a:r>
          </a:p>
        </p:txBody>
      </p:sp>
    </p:spTree>
    <p:extLst>
      <p:ext uri="{BB962C8B-B14F-4D97-AF65-F5344CB8AC3E}">
        <p14:creationId xmlns:p14="http://schemas.microsoft.com/office/powerpoint/2010/main" val="1256801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og wearing a red house on a beach&#10;&#10;Description automatically generated">
            <a:extLst>
              <a:ext uri="{FF2B5EF4-FFF2-40B4-BE49-F238E27FC236}">
                <a16:creationId xmlns:a16="http://schemas.microsoft.com/office/drawing/2014/main" id="{7573C9CB-82CE-4FE9-8F55-7B0858DE07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500" y="-1"/>
            <a:ext cx="5143500" cy="6858000"/>
          </a:xfrm>
          <a:prstGeom prst="rect">
            <a:avLst/>
          </a:prstGeom>
        </p:spPr>
      </p:pic>
      <p:sp>
        <p:nvSpPr>
          <p:cNvPr id="6" name="Content Placeholder 2">
            <a:extLst>
              <a:ext uri="{FF2B5EF4-FFF2-40B4-BE49-F238E27FC236}">
                <a16:creationId xmlns:a16="http://schemas.microsoft.com/office/drawing/2014/main" id="{5CFE6BAB-09DF-4A1D-BD11-A0D81434DDA6}"/>
              </a:ext>
            </a:extLst>
          </p:cNvPr>
          <p:cNvSpPr txBox="1">
            <a:spLocks/>
          </p:cNvSpPr>
          <p:nvPr/>
        </p:nvSpPr>
        <p:spPr>
          <a:xfrm>
            <a:off x="863080" y="1000237"/>
            <a:ext cx="5761004" cy="485752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AU" sz="2800" dirty="0">
                <a:latin typeface="Avenir Book" panose="02000503020000020003" pitchFamily="2" charset="0"/>
              </a:rPr>
              <a:t>We’ve been trying to decide what to feed Apollo. I’ve heard that </a:t>
            </a:r>
            <a:r>
              <a:rPr lang="en-AU" sz="2800" u="sng" dirty="0">
                <a:solidFill>
                  <a:schemeClr val="accent2"/>
                </a:solidFill>
                <a:latin typeface="Avenir Book" panose="02000503020000020003" pitchFamily="2" charset="0"/>
              </a:rPr>
              <a:t>if a dog is young, they should eat puppy food</a:t>
            </a:r>
            <a:r>
              <a:rPr lang="en-AU" sz="2800" dirty="0">
                <a:latin typeface="Avenir Book" panose="02000503020000020003" pitchFamily="2" charset="0"/>
              </a:rPr>
              <a:t>. It provides better support for growing bones and has more energy in it which is good for faster learning. But </a:t>
            </a:r>
            <a:r>
              <a:rPr lang="en-AU" sz="2800" u="sng" dirty="0">
                <a:solidFill>
                  <a:schemeClr val="accent2"/>
                </a:solidFill>
                <a:latin typeface="Avenir Book" panose="02000503020000020003" pitchFamily="2" charset="0"/>
              </a:rPr>
              <a:t>Apollo is not a puppy anymore</a:t>
            </a:r>
            <a:r>
              <a:rPr lang="en-AU" sz="2800" dirty="0">
                <a:latin typeface="Avenir Book" panose="02000503020000020003" pitchFamily="2" charset="0"/>
              </a:rPr>
              <a:t>. Dogs of his size reach maturity at 2 years old, and he was born two and a half years ago. So, based on all that, I think </a:t>
            </a:r>
            <a:r>
              <a:rPr lang="en-AU" sz="2800" b="1" dirty="0">
                <a:latin typeface="Avenir Book" panose="02000503020000020003" pitchFamily="2" charset="0"/>
              </a:rPr>
              <a:t>we should feed Apollo adult dog food</a:t>
            </a:r>
            <a:r>
              <a:rPr lang="en-AU" sz="2800" dirty="0">
                <a:latin typeface="Avenir Book" panose="02000503020000020003" pitchFamily="2" charset="0"/>
              </a:rPr>
              <a:t>.</a:t>
            </a:r>
          </a:p>
        </p:txBody>
      </p:sp>
      <p:sp>
        <p:nvSpPr>
          <p:cNvPr id="7" name="TextBox 6">
            <a:extLst>
              <a:ext uri="{FF2B5EF4-FFF2-40B4-BE49-F238E27FC236}">
                <a16:creationId xmlns:a16="http://schemas.microsoft.com/office/drawing/2014/main" id="{6C8348E5-E778-4417-BE2B-103E82B41D30}"/>
              </a:ext>
            </a:extLst>
          </p:cNvPr>
          <p:cNvSpPr txBox="1"/>
          <p:nvPr/>
        </p:nvSpPr>
        <p:spPr>
          <a:xfrm>
            <a:off x="0" y="5903892"/>
            <a:ext cx="7203440" cy="523220"/>
          </a:xfrm>
          <a:prstGeom prst="rect">
            <a:avLst/>
          </a:prstGeom>
          <a:noFill/>
        </p:spPr>
        <p:txBody>
          <a:bodyPr wrap="square" rtlCol="0">
            <a:spAutoFit/>
          </a:bodyPr>
          <a:lstStyle/>
          <a:p>
            <a:pPr algn="ctr"/>
            <a:r>
              <a:rPr lang="en-AU" sz="2800" i="1" dirty="0">
                <a:latin typeface="Century Schoolbook" panose="02040604050505020304" pitchFamily="18" charset="0"/>
              </a:rPr>
              <a:t>Step 2 ½:What are the MAIN premises? </a:t>
            </a:r>
          </a:p>
        </p:txBody>
      </p:sp>
    </p:spTree>
    <p:extLst>
      <p:ext uri="{BB962C8B-B14F-4D97-AF65-F5344CB8AC3E}">
        <p14:creationId xmlns:p14="http://schemas.microsoft.com/office/powerpoint/2010/main" val="427797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og wearing a red house on a beach&#10;&#10;Description automatically generated">
            <a:extLst>
              <a:ext uri="{FF2B5EF4-FFF2-40B4-BE49-F238E27FC236}">
                <a16:creationId xmlns:a16="http://schemas.microsoft.com/office/drawing/2014/main" id="{7573C9CB-82CE-4FE9-8F55-7B0858DE07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500" y="-1"/>
            <a:ext cx="5143500" cy="6858000"/>
          </a:xfrm>
          <a:prstGeom prst="rect">
            <a:avLst/>
          </a:prstGeom>
        </p:spPr>
      </p:pic>
      <p:sp>
        <p:nvSpPr>
          <p:cNvPr id="6" name="Content Placeholder 2">
            <a:extLst>
              <a:ext uri="{FF2B5EF4-FFF2-40B4-BE49-F238E27FC236}">
                <a16:creationId xmlns:a16="http://schemas.microsoft.com/office/drawing/2014/main" id="{5CFE6BAB-09DF-4A1D-BD11-A0D81434DDA6}"/>
              </a:ext>
            </a:extLst>
          </p:cNvPr>
          <p:cNvSpPr txBox="1">
            <a:spLocks/>
          </p:cNvSpPr>
          <p:nvPr/>
        </p:nvSpPr>
        <p:spPr>
          <a:xfrm>
            <a:off x="863080" y="1000237"/>
            <a:ext cx="5761004" cy="485752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AU" sz="2800" dirty="0">
                <a:latin typeface="Avenir Book" panose="02000503020000020003" pitchFamily="2" charset="0"/>
              </a:rPr>
              <a:t>We’ve been trying to decide what to feed Apollo. I’ve heard that </a:t>
            </a:r>
            <a:r>
              <a:rPr lang="en-AU" sz="2800" u="sng" dirty="0">
                <a:solidFill>
                  <a:schemeClr val="accent2"/>
                </a:solidFill>
                <a:latin typeface="Avenir Book" panose="02000503020000020003" pitchFamily="2" charset="0"/>
              </a:rPr>
              <a:t>if a dog is young, they should eat puppy food</a:t>
            </a:r>
            <a:r>
              <a:rPr lang="en-AU" sz="2800" dirty="0">
                <a:latin typeface="Avenir Book" panose="02000503020000020003" pitchFamily="2" charset="0"/>
              </a:rPr>
              <a:t>. It provides better support for growing bones and has more energy in it which is good for faster learning. But </a:t>
            </a:r>
            <a:r>
              <a:rPr lang="en-AU" sz="2800" u="sng" dirty="0">
                <a:solidFill>
                  <a:schemeClr val="accent2"/>
                </a:solidFill>
                <a:latin typeface="Avenir Book" panose="02000503020000020003" pitchFamily="2" charset="0"/>
              </a:rPr>
              <a:t>Apollo is not a puppy anymore</a:t>
            </a:r>
            <a:r>
              <a:rPr lang="en-AU" sz="2800" dirty="0">
                <a:latin typeface="Avenir Book" panose="02000503020000020003" pitchFamily="2" charset="0"/>
              </a:rPr>
              <a:t>. Dogs of his size reach maturity at 2 years old, and he was born two and a half years ago. So, based on all that, I think </a:t>
            </a:r>
            <a:r>
              <a:rPr lang="en-AU" sz="2800" b="1" dirty="0">
                <a:latin typeface="Avenir Book" panose="02000503020000020003" pitchFamily="2" charset="0"/>
              </a:rPr>
              <a:t>we should feed Apollo adult dog food</a:t>
            </a:r>
            <a:r>
              <a:rPr lang="en-AU" sz="2800" dirty="0">
                <a:latin typeface="Avenir Book" panose="02000503020000020003" pitchFamily="2" charset="0"/>
              </a:rPr>
              <a:t>.</a:t>
            </a:r>
          </a:p>
        </p:txBody>
      </p:sp>
      <p:sp>
        <p:nvSpPr>
          <p:cNvPr id="2" name="TextBox 1">
            <a:extLst>
              <a:ext uri="{FF2B5EF4-FFF2-40B4-BE49-F238E27FC236}">
                <a16:creationId xmlns:a16="http://schemas.microsoft.com/office/drawing/2014/main" id="{80CA3560-6671-6159-3A45-A412B43A2E32}"/>
              </a:ext>
            </a:extLst>
          </p:cNvPr>
          <p:cNvSpPr txBox="1"/>
          <p:nvPr/>
        </p:nvSpPr>
        <p:spPr>
          <a:xfrm>
            <a:off x="-325380" y="5785570"/>
            <a:ext cx="7203440" cy="954107"/>
          </a:xfrm>
          <a:prstGeom prst="rect">
            <a:avLst/>
          </a:prstGeom>
          <a:noFill/>
        </p:spPr>
        <p:txBody>
          <a:bodyPr wrap="square" rtlCol="0">
            <a:spAutoFit/>
          </a:bodyPr>
          <a:lstStyle/>
          <a:p>
            <a:pPr algn="ctr"/>
            <a:r>
              <a:rPr lang="en-AU" sz="2800" i="1" dirty="0">
                <a:latin typeface="Century Schoolbook" panose="02040604050505020304" pitchFamily="18" charset="0"/>
              </a:rPr>
              <a:t>Step 3: Write the main argument in standard form. </a:t>
            </a:r>
          </a:p>
        </p:txBody>
      </p:sp>
    </p:spTree>
    <p:extLst>
      <p:ext uri="{BB962C8B-B14F-4D97-AF65-F5344CB8AC3E}">
        <p14:creationId xmlns:p14="http://schemas.microsoft.com/office/powerpoint/2010/main" val="1614194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A5857F0-A36F-4FF6-8BC0-7501D9B95267}"/>
              </a:ext>
            </a:extLst>
          </p:cNvPr>
          <p:cNvSpPr txBox="1">
            <a:spLocks/>
          </p:cNvSpPr>
          <p:nvPr/>
        </p:nvSpPr>
        <p:spPr>
          <a:xfrm>
            <a:off x="863080" y="1000237"/>
            <a:ext cx="4826520" cy="485752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AU" sz="2800" dirty="0">
                <a:latin typeface="Avenir Book" panose="02000503020000020003" pitchFamily="2" charset="0"/>
              </a:rPr>
              <a:t>We’ve been trying to decide what to feed Apollo. I’ve heard that </a:t>
            </a:r>
            <a:r>
              <a:rPr lang="en-AU" sz="2800" u="sng" dirty="0">
                <a:solidFill>
                  <a:schemeClr val="accent2"/>
                </a:solidFill>
                <a:latin typeface="Avenir Book" panose="02000503020000020003" pitchFamily="2" charset="0"/>
              </a:rPr>
              <a:t>if a dog is young, they should eat puppy food</a:t>
            </a:r>
            <a:r>
              <a:rPr lang="en-AU" sz="2800" dirty="0">
                <a:latin typeface="Avenir Book" panose="02000503020000020003" pitchFamily="2" charset="0"/>
              </a:rPr>
              <a:t>. It provides better support for growing bones and has more energy in it which is good for faster learning. But </a:t>
            </a:r>
            <a:r>
              <a:rPr lang="en-AU" sz="2800" u="sng" dirty="0">
                <a:solidFill>
                  <a:schemeClr val="accent2"/>
                </a:solidFill>
                <a:latin typeface="Avenir Book" panose="02000503020000020003" pitchFamily="2" charset="0"/>
              </a:rPr>
              <a:t>Apollo is not a puppy anymore</a:t>
            </a:r>
            <a:r>
              <a:rPr lang="en-AU" sz="2800" dirty="0">
                <a:latin typeface="Avenir Book" panose="02000503020000020003" pitchFamily="2" charset="0"/>
              </a:rPr>
              <a:t>. Dogs of his size reach maturity at 2 years old, and he was born two and a half years ago. So, based on all that, I think </a:t>
            </a:r>
            <a:r>
              <a:rPr lang="en-AU" sz="2800" b="1" dirty="0">
                <a:latin typeface="Avenir Book" panose="02000503020000020003" pitchFamily="2" charset="0"/>
              </a:rPr>
              <a:t>we should feed Apollo adult dog food</a:t>
            </a:r>
            <a:r>
              <a:rPr lang="en-AU" sz="2800" dirty="0">
                <a:latin typeface="Avenir Book" panose="02000503020000020003" pitchFamily="2" charset="0"/>
              </a:rPr>
              <a:t>.</a:t>
            </a:r>
          </a:p>
        </p:txBody>
      </p:sp>
      <p:sp>
        <p:nvSpPr>
          <p:cNvPr id="14" name="TextBox 13">
            <a:extLst>
              <a:ext uri="{FF2B5EF4-FFF2-40B4-BE49-F238E27FC236}">
                <a16:creationId xmlns:a16="http://schemas.microsoft.com/office/drawing/2014/main" id="{370AE10E-D8A2-4D58-BC88-080F3F4BEE3D}"/>
              </a:ext>
            </a:extLst>
          </p:cNvPr>
          <p:cNvSpPr txBox="1"/>
          <p:nvPr/>
        </p:nvSpPr>
        <p:spPr>
          <a:xfrm>
            <a:off x="6096000" y="595376"/>
            <a:ext cx="5160785" cy="3477875"/>
          </a:xfrm>
          <a:prstGeom prst="rect">
            <a:avLst/>
          </a:prstGeom>
          <a:noFill/>
        </p:spPr>
        <p:txBody>
          <a:bodyPr wrap="square" rtlCol="0">
            <a:spAutoFit/>
          </a:bodyPr>
          <a:lstStyle/>
          <a:p>
            <a:pPr marL="342900" indent="-342900">
              <a:buAutoNum type="arabicPeriod"/>
            </a:pPr>
            <a:r>
              <a:rPr lang="en-AU" sz="2000" dirty="0">
                <a:solidFill>
                  <a:schemeClr val="bg1"/>
                </a:solidFill>
                <a:latin typeface="Avenir Book" panose="02000503020000020003" pitchFamily="2" charset="0"/>
              </a:rPr>
              <a:t>Puppy food provides better support for growing bones.</a:t>
            </a:r>
          </a:p>
          <a:p>
            <a:pPr marL="342900" indent="-342900">
              <a:buAutoNum type="arabicPeriod"/>
            </a:pPr>
            <a:r>
              <a:rPr lang="en-AU" sz="2000" dirty="0">
                <a:solidFill>
                  <a:schemeClr val="bg1"/>
                </a:solidFill>
                <a:latin typeface="Avenir Book" panose="02000503020000020003" pitchFamily="2" charset="0"/>
              </a:rPr>
              <a:t>Puppy food has more energy in it. </a:t>
            </a:r>
          </a:p>
          <a:p>
            <a:r>
              <a:rPr lang="en-AU" sz="2000" i="1" dirty="0">
                <a:solidFill>
                  <a:schemeClr val="bg1"/>
                </a:solidFill>
                <a:latin typeface="Avenir Book" panose="02000503020000020003" pitchFamily="2" charset="0"/>
              </a:rPr>
              <a:t>Therefore, </a:t>
            </a:r>
          </a:p>
          <a:p>
            <a:pPr marL="457200" indent="-457200">
              <a:buFont typeface="+mj-lt"/>
              <a:buAutoNum type="arabicPeriod" startAt="3"/>
            </a:pPr>
            <a:r>
              <a:rPr lang="en-AU" sz="2000" dirty="0">
                <a:solidFill>
                  <a:schemeClr val="bg1"/>
                </a:solidFill>
                <a:latin typeface="Avenir Book" panose="02000503020000020003" pitchFamily="2" charset="0"/>
              </a:rPr>
              <a:t>Puppy food is good for fast learning.</a:t>
            </a:r>
          </a:p>
          <a:p>
            <a:r>
              <a:rPr lang="en-AU" sz="2000" i="1" dirty="0">
                <a:solidFill>
                  <a:schemeClr val="bg1"/>
                </a:solidFill>
                <a:latin typeface="Avenir Book" panose="02000503020000020003" pitchFamily="2" charset="0"/>
              </a:rPr>
              <a:t>Therefore, </a:t>
            </a:r>
          </a:p>
          <a:p>
            <a:pPr marL="457200" indent="-457200">
              <a:buFont typeface="+mj-lt"/>
              <a:buAutoNum type="arabicPeriod"/>
            </a:pPr>
            <a:r>
              <a:rPr lang="en-AU" sz="2000" dirty="0">
                <a:solidFill>
                  <a:schemeClr val="accent2"/>
                </a:solidFill>
                <a:latin typeface="Avenir Book" panose="02000503020000020003" pitchFamily="2" charset="0"/>
              </a:rPr>
              <a:t>If a dog is young then they should eat puppy food.</a:t>
            </a:r>
          </a:p>
          <a:p>
            <a:pPr marL="457200" indent="-457200">
              <a:buFont typeface="+mj-lt"/>
              <a:buAutoNum type="arabicPeriod" startAt="2"/>
            </a:pPr>
            <a:r>
              <a:rPr lang="en-AU" sz="2000" dirty="0">
                <a:solidFill>
                  <a:schemeClr val="accent2"/>
                </a:solidFill>
                <a:latin typeface="Avenir Book" panose="02000503020000020003" pitchFamily="2" charset="0"/>
              </a:rPr>
              <a:t>Apollo is not a puppy.</a:t>
            </a:r>
          </a:p>
          <a:p>
            <a:r>
              <a:rPr lang="en-AU" sz="2000" i="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
        <p:nvSpPr>
          <p:cNvPr id="5" name="TextBox 4">
            <a:extLst>
              <a:ext uri="{FF2B5EF4-FFF2-40B4-BE49-F238E27FC236}">
                <a16:creationId xmlns:a16="http://schemas.microsoft.com/office/drawing/2014/main" id="{C64758BA-F6D3-4A16-B66B-CCB43BC8842B}"/>
              </a:ext>
            </a:extLst>
          </p:cNvPr>
          <p:cNvSpPr txBox="1"/>
          <p:nvPr/>
        </p:nvSpPr>
        <p:spPr>
          <a:xfrm>
            <a:off x="-325380" y="5785570"/>
            <a:ext cx="7203440" cy="954107"/>
          </a:xfrm>
          <a:prstGeom prst="rect">
            <a:avLst/>
          </a:prstGeom>
          <a:noFill/>
        </p:spPr>
        <p:txBody>
          <a:bodyPr wrap="square" rtlCol="0">
            <a:spAutoFit/>
          </a:bodyPr>
          <a:lstStyle/>
          <a:p>
            <a:pPr algn="ctr"/>
            <a:r>
              <a:rPr lang="en-AU" sz="2800" i="1" dirty="0">
                <a:latin typeface="Century Schoolbook" panose="02040604050505020304" pitchFamily="18" charset="0"/>
              </a:rPr>
              <a:t>Step 3: Write the main argument in standard form. </a:t>
            </a:r>
          </a:p>
        </p:txBody>
      </p:sp>
    </p:spTree>
    <p:extLst>
      <p:ext uri="{BB962C8B-B14F-4D97-AF65-F5344CB8AC3E}">
        <p14:creationId xmlns:p14="http://schemas.microsoft.com/office/powerpoint/2010/main" val="646894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A5857F0-A36F-4FF6-8BC0-7501D9B95267}"/>
              </a:ext>
            </a:extLst>
          </p:cNvPr>
          <p:cNvSpPr txBox="1">
            <a:spLocks/>
          </p:cNvSpPr>
          <p:nvPr/>
        </p:nvSpPr>
        <p:spPr>
          <a:xfrm>
            <a:off x="863080" y="1000237"/>
            <a:ext cx="4826520" cy="485752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AU" sz="2800" dirty="0">
                <a:latin typeface="Avenir Book" panose="02000503020000020003" pitchFamily="2" charset="0"/>
              </a:rPr>
              <a:t>We’ve been trying to decide what to feed Apollo. I’ve heard that </a:t>
            </a:r>
            <a:r>
              <a:rPr lang="en-AU" sz="2800" u="sng" dirty="0">
                <a:solidFill>
                  <a:schemeClr val="accent2"/>
                </a:solidFill>
                <a:latin typeface="Avenir Book" panose="02000503020000020003" pitchFamily="2" charset="0"/>
              </a:rPr>
              <a:t>if a dog is young, they should eat puppy food</a:t>
            </a:r>
            <a:r>
              <a:rPr lang="en-AU" sz="2800" dirty="0">
                <a:latin typeface="Avenir Book" panose="02000503020000020003" pitchFamily="2" charset="0"/>
              </a:rPr>
              <a:t>. It provides better support for growing bones and has more energy in it which is good for faster learning. But </a:t>
            </a:r>
            <a:r>
              <a:rPr lang="en-AU" sz="2800" u="sng" dirty="0">
                <a:solidFill>
                  <a:schemeClr val="accent2"/>
                </a:solidFill>
                <a:latin typeface="Avenir Book" panose="02000503020000020003" pitchFamily="2" charset="0"/>
              </a:rPr>
              <a:t>Apollo is not a puppy anymore</a:t>
            </a:r>
            <a:r>
              <a:rPr lang="en-AU" sz="2800" dirty="0">
                <a:latin typeface="Avenir Book" panose="02000503020000020003" pitchFamily="2" charset="0"/>
              </a:rPr>
              <a:t>. Dogs of his size reach maturity at 2 years old, and he was born two and a half years ago. So, based on all that, I think </a:t>
            </a:r>
            <a:r>
              <a:rPr lang="en-AU" sz="2800" b="1" dirty="0">
                <a:latin typeface="Avenir Book" panose="02000503020000020003" pitchFamily="2" charset="0"/>
              </a:rPr>
              <a:t>we should feed Apollo adult dog food</a:t>
            </a:r>
            <a:r>
              <a:rPr lang="en-AU" sz="2800" dirty="0">
                <a:latin typeface="Avenir Book" panose="02000503020000020003" pitchFamily="2" charset="0"/>
              </a:rPr>
              <a:t>.</a:t>
            </a:r>
          </a:p>
        </p:txBody>
      </p:sp>
      <p:sp>
        <p:nvSpPr>
          <p:cNvPr id="2" name="TextBox 1">
            <a:extLst>
              <a:ext uri="{FF2B5EF4-FFF2-40B4-BE49-F238E27FC236}">
                <a16:creationId xmlns:a16="http://schemas.microsoft.com/office/drawing/2014/main" id="{7046B6FC-1C8C-081D-ACF7-EB484D09EE03}"/>
              </a:ext>
            </a:extLst>
          </p:cNvPr>
          <p:cNvSpPr txBox="1"/>
          <p:nvPr/>
        </p:nvSpPr>
        <p:spPr>
          <a:xfrm>
            <a:off x="384312" y="5646328"/>
            <a:ext cx="5989983" cy="954107"/>
          </a:xfrm>
          <a:prstGeom prst="rect">
            <a:avLst/>
          </a:prstGeom>
          <a:noFill/>
        </p:spPr>
        <p:txBody>
          <a:bodyPr wrap="square" rtlCol="0">
            <a:spAutoFit/>
          </a:bodyPr>
          <a:lstStyle/>
          <a:p>
            <a:pPr algn="ctr"/>
            <a:r>
              <a:rPr lang="en-AU" sz="2800" i="1" dirty="0">
                <a:latin typeface="Century Schoolbook" panose="02040604050505020304" pitchFamily="18" charset="0"/>
              </a:rPr>
              <a:t>Step 4: Draw an argument map for the main argument.</a:t>
            </a:r>
          </a:p>
        </p:txBody>
      </p:sp>
      <p:sp>
        <p:nvSpPr>
          <p:cNvPr id="3" name="TextBox 2">
            <a:extLst>
              <a:ext uri="{FF2B5EF4-FFF2-40B4-BE49-F238E27FC236}">
                <a16:creationId xmlns:a16="http://schemas.microsoft.com/office/drawing/2014/main" id="{C46985FF-5AB4-49C1-0D01-2C1DBD231476}"/>
              </a:ext>
            </a:extLst>
          </p:cNvPr>
          <p:cNvSpPr txBox="1"/>
          <p:nvPr/>
        </p:nvSpPr>
        <p:spPr>
          <a:xfrm>
            <a:off x="6096000" y="595376"/>
            <a:ext cx="5160785" cy="3477875"/>
          </a:xfrm>
          <a:prstGeom prst="rect">
            <a:avLst/>
          </a:prstGeom>
          <a:noFill/>
        </p:spPr>
        <p:txBody>
          <a:bodyPr wrap="square" rtlCol="0">
            <a:spAutoFit/>
          </a:bodyPr>
          <a:lstStyle/>
          <a:p>
            <a:pPr marL="342900" indent="-342900">
              <a:buAutoNum type="arabicPeriod"/>
            </a:pPr>
            <a:r>
              <a:rPr lang="en-AU" sz="2000" dirty="0">
                <a:solidFill>
                  <a:schemeClr val="bg1"/>
                </a:solidFill>
                <a:latin typeface="Avenir Book" panose="02000503020000020003" pitchFamily="2" charset="0"/>
              </a:rPr>
              <a:t>Puppy food provides better support for growing bones.</a:t>
            </a:r>
          </a:p>
          <a:p>
            <a:pPr marL="342900" indent="-342900">
              <a:buAutoNum type="arabicPeriod"/>
            </a:pPr>
            <a:r>
              <a:rPr lang="en-AU" sz="2000" dirty="0">
                <a:solidFill>
                  <a:schemeClr val="bg1"/>
                </a:solidFill>
                <a:latin typeface="Avenir Book" panose="02000503020000020003" pitchFamily="2" charset="0"/>
              </a:rPr>
              <a:t>Puppy food has more energy in it. </a:t>
            </a:r>
          </a:p>
          <a:p>
            <a:r>
              <a:rPr lang="en-AU" sz="2000" i="1" dirty="0">
                <a:solidFill>
                  <a:schemeClr val="bg1"/>
                </a:solidFill>
                <a:latin typeface="Avenir Book" panose="02000503020000020003" pitchFamily="2" charset="0"/>
              </a:rPr>
              <a:t>Therefore, </a:t>
            </a:r>
          </a:p>
          <a:p>
            <a:pPr marL="457200" indent="-457200">
              <a:buFont typeface="+mj-lt"/>
              <a:buAutoNum type="arabicPeriod" startAt="3"/>
            </a:pPr>
            <a:r>
              <a:rPr lang="en-AU" sz="2000" dirty="0">
                <a:solidFill>
                  <a:schemeClr val="bg1"/>
                </a:solidFill>
                <a:latin typeface="Avenir Book" panose="02000503020000020003" pitchFamily="2" charset="0"/>
              </a:rPr>
              <a:t>Puppy food is good for fast learning.</a:t>
            </a:r>
          </a:p>
          <a:p>
            <a:r>
              <a:rPr lang="en-AU" sz="2000" i="1" dirty="0">
                <a:solidFill>
                  <a:schemeClr val="bg1"/>
                </a:solidFill>
                <a:latin typeface="Avenir Book" panose="02000503020000020003" pitchFamily="2" charset="0"/>
              </a:rPr>
              <a:t>Therefore, </a:t>
            </a:r>
          </a:p>
          <a:p>
            <a:pPr marL="457200" indent="-457200">
              <a:buFont typeface="+mj-lt"/>
              <a:buAutoNum type="arabicPeriod"/>
            </a:pPr>
            <a:r>
              <a:rPr lang="en-AU" sz="2000" dirty="0">
                <a:solidFill>
                  <a:schemeClr val="accent2"/>
                </a:solidFill>
                <a:latin typeface="Avenir Book" panose="02000503020000020003" pitchFamily="2" charset="0"/>
              </a:rPr>
              <a:t>If a dog is young then they should eat puppy food.</a:t>
            </a:r>
          </a:p>
          <a:p>
            <a:pPr marL="457200" indent="-457200">
              <a:buFont typeface="+mj-lt"/>
              <a:buAutoNum type="arabicPeriod" startAt="2"/>
            </a:pPr>
            <a:r>
              <a:rPr lang="en-AU" sz="2000" dirty="0">
                <a:solidFill>
                  <a:schemeClr val="accent2"/>
                </a:solidFill>
                <a:latin typeface="Avenir Book" panose="02000503020000020003" pitchFamily="2" charset="0"/>
              </a:rPr>
              <a:t>Apollo is not a puppy.</a:t>
            </a:r>
          </a:p>
          <a:p>
            <a:r>
              <a:rPr lang="en-AU" sz="2000" i="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Tree>
    <p:extLst>
      <p:ext uri="{BB962C8B-B14F-4D97-AF65-F5344CB8AC3E}">
        <p14:creationId xmlns:p14="http://schemas.microsoft.com/office/powerpoint/2010/main" val="441263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513FE02-9D76-41FC-BE07-ED4AB2F3733B}"/>
              </a:ext>
            </a:extLst>
          </p:cNvPr>
          <p:cNvGrpSpPr/>
          <p:nvPr/>
        </p:nvGrpSpPr>
        <p:grpSpPr>
          <a:xfrm>
            <a:off x="2119992" y="1892595"/>
            <a:ext cx="2335967" cy="642035"/>
            <a:chOff x="9634680" y="4392982"/>
            <a:chExt cx="1795490" cy="729197"/>
          </a:xfrm>
        </p:grpSpPr>
        <p:cxnSp>
          <p:nvCxnSpPr>
            <p:cNvPr id="7" name="Connector: Elbow 6">
              <a:extLst>
                <a:ext uri="{FF2B5EF4-FFF2-40B4-BE49-F238E27FC236}">
                  <a16:creationId xmlns:a16="http://schemas.microsoft.com/office/drawing/2014/main" id="{EFAAFB2E-08AB-4753-8833-20586F38FE11}"/>
                </a:ext>
              </a:extLst>
            </p:cNvPr>
            <p:cNvCxnSpPr>
              <a:cxnSpLocks/>
            </p:cNvCxnSpPr>
            <p:nvPr/>
          </p:nvCxnSpPr>
          <p:spPr>
            <a:xfrm flipV="1">
              <a:off x="9634680" y="4392982"/>
              <a:ext cx="930347" cy="476655"/>
            </a:xfrm>
            <a:prstGeom prst="bentConnector3">
              <a:avLst>
                <a:gd name="adj1" fmla="val 10007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2A9A73-0F04-4577-BEDC-C5AB85427067}"/>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AA5C42-3721-40B8-9BC1-B32D85CD408E}"/>
                </a:ext>
              </a:extLst>
            </p:cNvPr>
            <p:cNvCxnSpPr>
              <a:cxnSpLocks/>
            </p:cNvCxnSpPr>
            <p:nvPr/>
          </p:nvCxnSpPr>
          <p:spPr>
            <a:xfrm>
              <a:off x="10373962" y="4869637"/>
              <a:ext cx="105620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DB4B279-5A66-4ABF-B1D0-91D7BC331549}"/>
                </a:ext>
              </a:extLst>
            </p:cNvPr>
            <p:cNvCxnSpPr>
              <a:cxnSpLocks/>
            </p:cNvCxnSpPr>
            <p:nvPr/>
          </p:nvCxnSpPr>
          <p:spPr>
            <a:xfrm>
              <a:off x="11430170" y="4849673"/>
              <a:ext cx="0" cy="25254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565C9EFA-5925-4ACA-9066-25F993E9AC41}"/>
              </a:ext>
            </a:extLst>
          </p:cNvPr>
          <p:cNvSpPr/>
          <p:nvPr/>
        </p:nvSpPr>
        <p:spPr>
          <a:xfrm>
            <a:off x="2968885" y="116958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12" name="Rectangle 11">
            <a:extLst>
              <a:ext uri="{FF2B5EF4-FFF2-40B4-BE49-F238E27FC236}">
                <a16:creationId xmlns:a16="http://schemas.microsoft.com/office/drawing/2014/main" id="{7D5D1E5B-57AD-415A-9876-9A4B8C76102A}"/>
              </a:ext>
            </a:extLst>
          </p:cNvPr>
          <p:cNvSpPr/>
          <p:nvPr/>
        </p:nvSpPr>
        <p:spPr>
          <a:xfrm>
            <a:off x="1745708"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13" name="Rectangle 12">
            <a:extLst>
              <a:ext uri="{FF2B5EF4-FFF2-40B4-BE49-F238E27FC236}">
                <a16:creationId xmlns:a16="http://schemas.microsoft.com/office/drawing/2014/main" id="{AE8BF6C6-7303-4D2A-AE9F-15666F6AF540}"/>
              </a:ext>
            </a:extLst>
          </p:cNvPr>
          <p:cNvSpPr/>
          <p:nvPr/>
        </p:nvSpPr>
        <p:spPr>
          <a:xfrm>
            <a:off x="4094449"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sp>
        <p:nvSpPr>
          <p:cNvPr id="3" name="Rectangle 2">
            <a:extLst>
              <a:ext uri="{FF2B5EF4-FFF2-40B4-BE49-F238E27FC236}">
                <a16:creationId xmlns:a16="http://schemas.microsoft.com/office/drawing/2014/main" id="{7B42B428-191B-431B-AFC8-7A4D5990CBD3}"/>
              </a:ext>
            </a:extLst>
          </p:cNvPr>
          <p:cNvSpPr/>
          <p:nvPr/>
        </p:nvSpPr>
        <p:spPr>
          <a:xfrm>
            <a:off x="758212" y="3922108"/>
            <a:ext cx="5144357" cy="369332"/>
          </a:xfrm>
          <a:prstGeom prst="rect">
            <a:avLst/>
          </a:prstGeom>
        </p:spPr>
        <p:txBody>
          <a:bodyPr wrap="none">
            <a:spAutoFit/>
          </a:bodyPr>
          <a:lstStyle/>
          <a:p>
            <a:r>
              <a:rPr lang="en-AU" i="1" dirty="0">
                <a:latin typeface="Century Schoolbook" panose="02040604050505020304" pitchFamily="18" charset="0"/>
              </a:rPr>
              <a:t>Are the MAIN premises linked or independent?</a:t>
            </a:r>
            <a:endParaRPr lang="en-AU" dirty="0">
              <a:latin typeface="Century Schoolbook" panose="02040604050505020304" pitchFamily="18" charset="0"/>
            </a:endParaRPr>
          </a:p>
        </p:txBody>
      </p:sp>
      <p:sp>
        <p:nvSpPr>
          <p:cNvPr id="5" name="TextBox 4">
            <a:extLst>
              <a:ext uri="{FF2B5EF4-FFF2-40B4-BE49-F238E27FC236}">
                <a16:creationId xmlns:a16="http://schemas.microsoft.com/office/drawing/2014/main" id="{B9E97E72-0BEB-5A09-5661-554A298FC73D}"/>
              </a:ext>
            </a:extLst>
          </p:cNvPr>
          <p:cNvSpPr txBox="1"/>
          <p:nvPr/>
        </p:nvSpPr>
        <p:spPr>
          <a:xfrm>
            <a:off x="318052" y="5513806"/>
            <a:ext cx="5989983" cy="954107"/>
          </a:xfrm>
          <a:prstGeom prst="rect">
            <a:avLst/>
          </a:prstGeom>
          <a:noFill/>
        </p:spPr>
        <p:txBody>
          <a:bodyPr wrap="square" rtlCol="0">
            <a:spAutoFit/>
          </a:bodyPr>
          <a:lstStyle/>
          <a:p>
            <a:pPr algn="ctr"/>
            <a:r>
              <a:rPr lang="en-AU" sz="2800" i="1" dirty="0">
                <a:latin typeface="Century Schoolbook" panose="02040604050505020304" pitchFamily="18" charset="0"/>
              </a:rPr>
              <a:t>Step 4: Draw an argument map for the main argument.</a:t>
            </a:r>
          </a:p>
        </p:txBody>
      </p:sp>
      <p:sp>
        <p:nvSpPr>
          <p:cNvPr id="2" name="TextBox 1">
            <a:extLst>
              <a:ext uri="{FF2B5EF4-FFF2-40B4-BE49-F238E27FC236}">
                <a16:creationId xmlns:a16="http://schemas.microsoft.com/office/drawing/2014/main" id="{F8F3C77F-A4D5-A736-807A-CEACEA641BC1}"/>
              </a:ext>
            </a:extLst>
          </p:cNvPr>
          <p:cNvSpPr txBox="1"/>
          <p:nvPr/>
        </p:nvSpPr>
        <p:spPr>
          <a:xfrm>
            <a:off x="6096000" y="595376"/>
            <a:ext cx="5160785" cy="3477875"/>
          </a:xfrm>
          <a:prstGeom prst="rect">
            <a:avLst/>
          </a:prstGeom>
          <a:noFill/>
        </p:spPr>
        <p:txBody>
          <a:bodyPr wrap="square" rtlCol="0">
            <a:spAutoFit/>
          </a:bodyPr>
          <a:lstStyle/>
          <a:p>
            <a:pPr marL="342900" indent="-342900">
              <a:buAutoNum type="arabicPeriod"/>
            </a:pPr>
            <a:r>
              <a:rPr lang="en-AU" sz="2000" dirty="0">
                <a:solidFill>
                  <a:schemeClr val="bg1"/>
                </a:solidFill>
                <a:latin typeface="Avenir Book" panose="02000503020000020003" pitchFamily="2" charset="0"/>
              </a:rPr>
              <a:t>Puppy food provides better support for growing bones.</a:t>
            </a:r>
          </a:p>
          <a:p>
            <a:pPr marL="342900" indent="-342900">
              <a:buAutoNum type="arabicPeriod"/>
            </a:pPr>
            <a:r>
              <a:rPr lang="en-AU" sz="2000" dirty="0">
                <a:solidFill>
                  <a:schemeClr val="bg1"/>
                </a:solidFill>
                <a:latin typeface="Avenir Book" panose="02000503020000020003" pitchFamily="2" charset="0"/>
              </a:rPr>
              <a:t>Puppy food has more energy in it. </a:t>
            </a:r>
          </a:p>
          <a:p>
            <a:r>
              <a:rPr lang="en-AU" sz="2000" i="1" dirty="0">
                <a:solidFill>
                  <a:schemeClr val="bg1"/>
                </a:solidFill>
                <a:latin typeface="Avenir Book" panose="02000503020000020003" pitchFamily="2" charset="0"/>
              </a:rPr>
              <a:t>Therefore, </a:t>
            </a:r>
          </a:p>
          <a:p>
            <a:pPr marL="457200" indent="-457200">
              <a:buFont typeface="+mj-lt"/>
              <a:buAutoNum type="arabicPeriod" startAt="3"/>
            </a:pPr>
            <a:r>
              <a:rPr lang="en-AU" sz="2000" dirty="0">
                <a:solidFill>
                  <a:schemeClr val="bg1"/>
                </a:solidFill>
                <a:latin typeface="Avenir Book" panose="02000503020000020003" pitchFamily="2" charset="0"/>
              </a:rPr>
              <a:t>Puppy food is good for fast learning.</a:t>
            </a:r>
          </a:p>
          <a:p>
            <a:r>
              <a:rPr lang="en-AU" sz="2000" i="1" dirty="0">
                <a:solidFill>
                  <a:schemeClr val="bg1"/>
                </a:solidFill>
                <a:latin typeface="Avenir Book" panose="02000503020000020003" pitchFamily="2" charset="0"/>
              </a:rPr>
              <a:t>Therefore, </a:t>
            </a:r>
          </a:p>
          <a:p>
            <a:pPr marL="457200" indent="-457200">
              <a:buFont typeface="+mj-lt"/>
              <a:buAutoNum type="arabicPeriod"/>
            </a:pPr>
            <a:r>
              <a:rPr lang="en-AU" sz="2000" dirty="0">
                <a:solidFill>
                  <a:schemeClr val="accent2"/>
                </a:solidFill>
                <a:latin typeface="Avenir Book" panose="02000503020000020003" pitchFamily="2" charset="0"/>
              </a:rPr>
              <a:t>If a dog is young then they should eat puppy food.</a:t>
            </a:r>
          </a:p>
          <a:p>
            <a:pPr marL="457200" indent="-457200">
              <a:buFont typeface="+mj-lt"/>
              <a:buAutoNum type="arabicPeriod" startAt="2"/>
            </a:pPr>
            <a:r>
              <a:rPr lang="en-AU" sz="2000" dirty="0">
                <a:solidFill>
                  <a:schemeClr val="accent2"/>
                </a:solidFill>
                <a:latin typeface="Avenir Book" panose="02000503020000020003" pitchFamily="2" charset="0"/>
              </a:rPr>
              <a:t>Apollo is not a puppy.</a:t>
            </a:r>
          </a:p>
          <a:p>
            <a:r>
              <a:rPr lang="en-AU" sz="2000" i="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Tree>
    <p:extLst>
      <p:ext uri="{BB962C8B-B14F-4D97-AF65-F5344CB8AC3E}">
        <p14:creationId xmlns:p14="http://schemas.microsoft.com/office/powerpoint/2010/main" val="389524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513FE02-9D76-41FC-BE07-ED4AB2F3733B}"/>
              </a:ext>
            </a:extLst>
          </p:cNvPr>
          <p:cNvGrpSpPr/>
          <p:nvPr/>
        </p:nvGrpSpPr>
        <p:grpSpPr>
          <a:xfrm>
            <a:off x="2119992" y="1892595"/>
            <a:ext cx="2335967" cy="642035"/>
            <a:chOff x="9634680" y="4392982"/>
            <a:chExt cx="1795490" cy="729197"/>
          </a:xfrm>
        </p:grpSpPr>
        <p:cxnSp>
          <p:nvCxnSpPr>
            <p:cNvPr id="7" name="Connector: Elbow 6">
              <a:extLst>
                <a:ext uri="{FF2B5EF4-FFF2-40B4-BE49-F238E27FC236}">
                  <a16:creationId xmlns:a16="http://schemas.microsoft.com/office/drawing/2014/main" id="{EFAAFB2E-08AB-4753-8833-20586F38FE11}"/>
                </a:ext>
              </a:extLst>
            </p:cNvPr>
            <p:cNvCxnSpPr>
              <a:cxnSpLocks/>
            </p:cNvCxnSpPr>
            <p:nvPr/>
          </p:nvCxnSpPr>
          <p:spPr>
            <a:xfrm flipV="1">
              <a:off x="9634680" y="4392982"/>
              <a:ext cx="930347" cy="476655"/>
            </a:xfrm>
            <a:prstGeom prst="bentConnector3">
              <a:avLst>
                <a:gd name="adj1" fmla="val 10007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2A9A73-0F04-4577-BEDC-C5AB85427067}"/>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AA5C42-3721-40B8-9BC1-B32D85CD408E}"/>
                </a:ext>
              </a:extLst>
            </p:cNvPr>
            <p:cNvCxnSpPr>
              <a:cxnSpLocks/>
            </p:cNvCxnSpPr>
            <p:nvPr/>
          </p:nvCxnSpPr>
          <p:spPr>
            <a:xfrm>
              <a:off x="10373962" y="4869637"/>
              <a:ext cx="105620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DB4B279-5A66-4ABF-B1D0-91D7BC331549}"/>
                </a:ext>
              </a:extLst>
            </p:cNvPr>
            <p:cNvCxnSpPr>
              <a:cxnSpLocks/>
            </p:cNvCxnSpPr>
            <p:nvPr/>
          </p:nvCxnSpPr>
          <p:spPr>
            <a:xfrm>
              <a:off x="11430170" y="4849673"/>
              <a:ext cx="0" cy="25254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565C9EFA-5925-4ACA-9066-25F993E9AC41}"/>
              </a:ext>
            </a:extLst>
          </p:cNvPr>
          <p:cNvSpPr/>
          <p:nvPr/>
        </p:nvSpPr>
        <p:spPr>
          <a:xfrm>
            <a:off x="2968885" y="116958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12" name="Rectangle 11">
            <a:extLst>
              <a:ext uri="{FF2B5EF4-FFF2-40B4-BE49-F238E27FC236}">
                <a16:creationId xmlns:a16="http://schemas.microsoft.com/office/drawing/2014/main" id="{7D5D1E5B-57AD-415A-9876-9A4B8C76102A}"/>
              </a:ext>
            </a:extLst>
          </p:cNvPr>
          <p:cNvSpPr/>
          <p:nvPr/>
        </p:nvSpPr>
        <p:spPr>
          <a:xfrm>
            <a:off x="1745708"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13" name="Rectangle 12">
            <a:extLst>
              <a:ext uri="{FF2B5EF4-FFF2-40B4-BE49-F238E27FC236}">
                <a16:creationId xmlns:a16="http://schemas.microsoft.com/office/drawing/2014/main" id="{AE8BF6C6-7303-4D2A-AE9F-15666F6AF540}"/>
              </a:ext>
            </a:extLst>
          </p:cNvPr>
          <p:cNvSpPr/>
          <p:nvPr/>
        </p:nvSpPr>
        <p:spPr>
          <a:xfrm>
            <a:off x="4094449"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sp>
        <p:nvSpPr>
          <p:cNvPr id="3" name="Rectangle 2">
            <a:extLst>
              <a:ext uri="{FF2B5EF4-FFF2-40B4-BE49-F238E27FC236}">
                <a16:creationId xmlns:a16="http://schemas.microsoft.com/office/drawing/2014/main" id="{7B42B428-191B-431B-AFC8-7A4D5990CBD3}"/>
              </a:ext>
            </a:extLst>
          </p:cNvPr>
          <p:cNvSpPr/>
          <p:nvPr/>
        </p:nvSpPr>
        <p:spPr>
          <a:xfrm>
            <a:off x="758212" y="3922108"/>
            <a:ext cx="5144357" cy="369332"/>
          </a:xfrm>
          <a:prstGeom prst="rect">
            <a:avLst/>
          </a:prstGeom>
        </p:spPr>
        <p:txBody>
          <a:bodyPr wrap="none">
            <a:spAutoFit/>
          </a:bodyPr>
          <a:lstStyle/>
          <a:p>
            <a:r>
              <a:rPr lang="en-AU" i="1" dirty="0">
                <a:latin typeface="Century Schoolbook" panose="02040604050505020304" pitchFamily="18" charset="0"/>
              </a:rPr>
              <a:t>Are the MAIN premises linked or independent?</a:t>
            </a:r>
            <a:endParaRPr lang="en-AU" dirty="0">
              <a:latin typeface="Century Schoolbook" panose="02040604050505020304" pitchFamily="18" charset="0"/>
            </a:endParaRPr>
          </a:p>
        </p:txBody>
      </p:sp>
      <p:sp>
        <p:nvSpPr>
          <p:cNvPr id="5" name="TextBox 4">
            <a:extLst>
              <a:ext uri="{FF2B5EF4-FFF2-40B4-BE49-F238E27FC236}">
                <a16:creationId xmlns:a16="http://schemas.microsoft.com/office/drawing/2014/main" id="{B9E97E72-0BEB-5A09-5661-554A298FC73D}"/>
              </a:ext>
            </a:extLst>
          </p:cNvPr>
          <p:cNvSpPr txBox="1"/>
          <p:nvPr/>
        </p:nvSpPr>
        <p:spPr>
          <a:xfrm>
            <a:off x="318052" y="5513806"/>
            <a:ext cx="5989983" cy="954107"/>
          </a:xfrm>
          <a:prstGeom prst="rect">
            <a:avLst/>
          </a:prstGeom>
          <a:noFill/>
        </p:spPr>
        <p:txBody>
          <a:bodyPr wrap="square" rtlCol="0">
            <a:spAutoFit/>
          </a:bodyPr>
          <a:lstStyle/>
          <a:p>
            <a:pPr algn="ctr"/>
            <a:r>
              <a:rPr lang="en-AU" sz="2800" i="1" dirty="0">
                <a:latin typeface="Century Schoolbook" panose="02040604050505020304" pitchFamily="18" charset="0"/>
              </a:rPr>
              <a:t>Step 5: What reasons are given for the premise in the main argument?</a:t>
            </a:r>
          </a:p>
        </p:txBody>
      </p:sp>
      <p:sp>
        <p:nvSpPr>
          <p:cNvPr id="2" name="TextBox 1">
            <a:extLst>
              <a:ext uri="{FF2B5EF4-FFF2-40B4-BE49-F238E27FC236}">
                <a16:creationId xmlns:a16="http://schemas.microsoft.com/office/drawing/2014/main" id="{8C2C29CE-124E-DFA0-73EF-53FFCA23BBF5}"/>
              </a:ext>
            </a:extLst>
          </p:cNvPr>
          <p:cNvSpPr txBox="1"/>
          <p:nvPr/>
        </p:nvSpPr>
        <p:spPr>
          <a:xfrm>
            <a:off x="6096000" y="595376"/>
            <a:ext cx="5160785" cy="3477875"/>
          </a:xfrm>
          <a:prstGeom prst="rect">
            <a:avLst/>
          </a:prstGeom>
          <a:noFill/>
        </p:spPr>
        <p:txBody>
          <a:bodyPr wrap="square" rtlCol="0">
            <a:spAutoFit/>
          </a:bodyPr>
          <a:lstStyle/>
          <a:p>
            <a:pPr marL="342900" indent="-342900">
              <a:buAutoNum type="arabicPeriod"/>
            </a:pPr>
            <a:r>
              <a:rPr lang="en-AU" sz="2000" dirty="0">
                <a:solidFill>
                  <a:schemeClr val="bg1"/>
                </a:solidFill>
                <a:latin typeface="Avenir Book" panose="02000503020000020003" pitchFamily="2" charset="0"/>
              </a:rPr>
              <a:t>Puppy food provides better support for growing bones.</a:t>
            </a:r>
          </a:p>
          <a:p>
            <a:pPr marL="342900" indent="-342900">
              <a:buAutoNum type="arabicPeriod"/>
            </a:pPr>
            <a:r>
              <a:rPr lang="en-AU" sz="2000" dirty="0">
                <a:solidFill>
                  <a:schemeClr val="bg1"/>
                </a:solidFill>
                <a:latin typeface="Avenir Book" panose="02000503020000020003" pitchFamily="2" charset="0"/>
              </a:rPr>
              <a:t>Puppy food has more energy in it. </a:t>
            </a:r>
          </a:p>
          <a:p>
            <a:r>
              <a:rPr lang="en-AU" sz="2000" i="1" dirty="0">
                <a:solidFill>
                  <a:schemeClr val="bg1"/>
                </a:solidFill>
                <a:latin typeface="Avenir Book" panose="02000503020000020003" pitchFamily="2" charset="0"/>
              </a:rPr>
              <a:t>Therefore, </a:t>
            </a:r>
          </a:p>
          <a:p>
            <a:pPr marL="457200" indent="-457200">
              <a:buFont typeface="+mj-lt"/>
              <a:buAutoNum type="arabicPeriod" startAt="3"/>
            </a:pPr>
            <a:r>
              <a:rPr lang="en-AU" sz="2000" dirty="0">
                <a:solidFill>
                  <a:schemeClr val="bg1"/>
                </a:solidFill>
                <a:latin typeface="Avenir Book" panose="02000503020000020003" pitchFamily="2" charset="0"/>
              </a:rPr>
              <a:t>Puppy food is good for fast learning.</a:t>
            </a:r>
          </a:p>
          <a:p>
            <a:r>
              <a:rPr lang="en-AU" sz="2000" i="1" dirty="0">
                <a:solidFill>
                  <a:schemeClr val="bg1"/>
                </a:solidFill>
                <a:latin typeface="Avenir Book" panose="02000503020000020003" pitchFamily="2" charset="0"/>
              </a:rPr>
              <a:t>Therefore, </a:t>
            </a:r>
          </a:p>
          <a:p>
            <a:pPr marL="457200" indent="-457200">
              <a:buFont typeface="+mj-lt"/>
              <a:buAutoNum type="arabicPeriod"/>
            </a:pPr>
            <a:r>
              <a:rPr lang="en-AU" sz="2000" dirty="0">
                <a:solidFill>
                  <a:schemeClr val="accent2"/>
                </a:solidFill>
                <a:latin typeface="Avenir Book" panose="02000503020000020003" pitchFamily="2" charset="0"/>
              </a:rPr>
              <a:t>If a dog is young then they should eat puppy food.</a:t>
            </a:r>
          </a:p>
          <a:p>
            <a:pPr marL="457200" indent="-457200">
              <a:buFont typeface="+mj-lt"/>
              <a:buAutoNum type="arabicPeriod" startAt="2"/>
            </a:pPr>
            <a:r>
              <a:rPr lang="en-AU" sz="2000" dirty="0">
                <a:solidFill>
                  <a:schemeClr val="accent2"/>
                </a:solidFill>
                <a:latin typeface="Avenir Book" panose="02000503020000020003" pitchFamily="2" charset="0"/>
              </a:rPr>
              <a:t>Apollo is not a puppy.</a:t>
            </a:r>
          </a:p>
          <a:p>
            <a:r>
              <a:rPr lang="en-AU" sz="2000" i="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Tree>
    <p:extLst>
      <p:ext uri="{BB962C8B-B14F-4D97-AF65-F5344CB8AC3E}">
        <p14:creationId xmlns:p14="http://schemas.microsoft.com/office/powerpoint/2010/main" val="4686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6.1:</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lstStyle/>
          <a:p>
            <a:pPr marL="342900" indent="-342900">
              <a:buFont typeface="Arial" panose="020B0604020202020204" pitchFamily="34" charset="0"/>
              <a:buChar char="•"/>
            </a:pPr>
            <a:r>
              <a:rPr lang="en-AU" dirty="0">
                <a:solidFill>
                  <a:srgbClr val="FF0000"/>
                </a:solidFill>
              </a:rPr>
              <a:t>Argument maps (again) </a:t>
            </a:r>
          </a:p>
          <a:p>
            <a:pPr marL="342900" indent="-342900">
              <a:buFont typeface="Arial" panose="020B0604020202020204" pitchFamily="34" charset="0"/>
              <a:buChar char="•"/>
            </a:pPr>
            <a:r>
              <a:rPr lang="en-AU" dirty="0">
                <a:solidFill>
                  <a:srgbClr val="FF0000"/>
                </a:solidFill>
              </a:rPr>
              <a:t>independent &amp; co-dependent premises</a:t>
            </a:r>
          </a:p>
        </p:txBody>
      </p:sp>
    </p:spTree>
    <p:extLst>
      <p:ext uri="{BB962C8B-B14F-4D97-AF65-F5344CB8AC3E}">
        <p14:creationId xmlns:p14="http://schemas.microsoft.com/office/powerpoint/2010/main" val="255432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6C3AD4-3A3C-4F04-909E-2F84FE73D3B8}"/>
              </a:ext>
            </a:extLst>
          </p:cNvPr>
          <p:cNvSpPr txBox="1"/>
          <p:nvPr/>
        </p:nvSpPr>
        <p:spPr>
          <a:xfrm>
            <a:off x="0" y="5857762"/>
            <a:ext cx="6624084" cy="954107"/>
          </a:xfrm>
          <a:prstGeom prst="rect">
            <a:avLst/>
          </a:prstGeom>
          <a:noFill/>
        </p:spPr>
        <p:txBody>
          <a:bodyPr wrap="square" rtlCol="0">
            <a:spAutoFit/>
          </a:bodyPr>
          <a:lstStyle/>
          <a:p>
            <a:pPr algn="ctr"/>
            <a:r>
              <a:rPr lang="en-AU" sz="2800" i="1" dirty="0">
                <a:latin typeface="Century Schoolbook" panose="02040604050505020304" pitchFamily="18" charset="0"/>
              </a:rPr>
              <a:t>Step 5: What reasons are given for the premises in the main argument?</a:t>
            </a:r>
          </a:p>
        </p:txBody>
      </p:sp>
      <p:sp>
        <p:nvSpPr>
          <p:cNvPr id="15" name="Content Placeholder 2">
            <a:extLst>
              <a:ext uri="{FF2B5EF4-FFF2-40B4-BE49-F238E27FC236}">
                <a16:creationId xmlns:a16="http://schemas.microsoft.com/office/drawing/2014/main" id="{E154176F-7E8F-483E-B268-34B906EB9597}"/>
              </a:ext>
            </a:extLst>
          </p:cNvPr>
          <p:cNvSpPr txBox="1">
            <a:spLocks/>
          </p:cNvSpPr>
          <p:nvPr/>
        </p:nvSpPr>
        <p:spPr>
          <a:xfrm>
            <a:off x="863080" y="1000237"/>
            <a:ext cx="4826520" cy="485752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AU" sz="2800" dirty="0">
                <a:latin typeface="Avenir Book" panose="02000503020000020003" pitchFamily="2" charset="0"/>
              </a:rPr>
              <a:t>We’ve been trying to decide what to feed Apollo. I’ve heard that </a:t>
            </a:r>
            <a:r>
              <a:rPr lang="en-AU" sz="2800" u="sng" dirty="0">
                <a:solidFill>
                  <a:schemeClr val="accent2"/>
                </a:solidFill>
                <a:latin typeface="Avenir Book" panose="02000503020000020003" pitchFamily="2" charset="0"/>
              </a:rPr>
              <a:t>if a dog is young, they should eat puppy food</a:t>
            </a:r>
            <a:r>
              <a:rPr lang="en-AU" sz="2800" dirty="0">
                <a:latin typeface="Avenir Book" panose="02000503020000020003" pitchFamily="2" charset="0"/>
              </a:rPr>
              <a:t>. It provides better support for growing bones and has more energy in it which is good for faster learning. But </a:t>
            </a:r>
            <a:r>
              <a:rPr lang="en-AU" sz="2800" u="sng" dirty="0">
                <a:solidFill>
                  <a:schemeClr val="accent2"/>
                </a:solidFill>
                <a:latin typeface="Avenir Book" panose="02000503020000020003" pitchFamily="2" charset="0"/>
              </a:rPr>
              <a:t>Apollo is not a puppy anymore</a:t>
            </a:r>
            <a:r>
              <a:rPr lang="en-AU" sz="2800" dirty="0">
                <a:latin typeface="Avenir Book" panose="02000503020000020003" pitchFamily="2" charset="0"/>
              </a:rPr>
              <a:t>. Dogs of his size reach maturity at 2 years old, and he was born two and a half years ago. So, based on all that, I think </a:t>
            </a:r>
            <a:r>
              <a:rPr lang="en-AU" sz="2800" b="1" dirty="0">
                <a:latin typeface="Avenir Book" panose="02000503020000020003" pitchFamily="2" charset="0"/>
              </a:rPr>
              <a:t>we should feed Apollo adult dog food</a:t>
            </a:r>
            <a:r>
              <a:rPr lang="en-AU" sz="2800" dirty="0">
                <a:latin typeface="Avenir Book" panose="02000503020000020003" pitchFamily="2" charset="0"/>
              </a:rPr>
              <a:t>.</a:t>
            </a:r>
          </a:p>
        </p:txBody>
      </p:sp>
      <p:sp>
        <p:nvSpPr>
          <p:cNvPr id="2" name="TextBox 1">
            <a:extLst>
              <a:ext uri="{FF2B5EF4-FFF2-40B4-BE49-F238E27FC236}">
                <a16:creationId xmlns:a16="http://schemas.microsoft.com/office/drawing/2014/main" id="{E7F601BD-CACD-A1AB-0522-C1D4B8EBF0C7}"/>
              </a:ext>
            </a:extLst>
          </p:cNvPr>
          <p:cNvSpPr txBox="1"/>
          <p:nvPr/>
        </p:nvSpPr>
        <p:spPr>
          <a:xfrm>
            <a:off x="6096000" y="595376"/>
            <a:ext cx="5160785" cy="3477875"/>
          </a:xfrm>
          <a:prstGeom prst="rect">
            <a:avLst/>
          </a:prstGeom>
          <a:noFill/>
        </p:spPr>
        <p:txBody>
          <a:bodyPr wrap="square" rtlCol="0">
            <a:spAutoFit/>
          </a:bodyPr>
          <a:lstStyle/>
          <a:p>
            <a:pPr marL="342900" indent="-342900">
              <a:buAutoNum type="arabicPeriod"/>
            </a:pPr>
            <a:r>
              <a:rPr lang="en-AU" sz="2000" dirty="0">
                <a:solidFill>
                  <a:schemeClr val="bg1"/>
                </a:solidFill>
                <a:latin typeface="Avenir Book" panose="02000503020000020003" pitchFamily="2" charset="0"/>
              </a:rPr>
              <a:t>Puppy food provides better support for growing bones.</a:t>
            </a:r>
          </a:p>
          <a:p>
            <a:pPr marL="342900" indent="-342900">
              <a:buAutoNum type="arabicPeriod"/>
            </a:pPr>
            <a:r>
              <a:rPr lang="en-AU" sz="2000" dirty="0">
                <a:solidFill>
                  <a:schemeClr val="bg1"/>
                </a:solidFill>
                <a:latin typeface="Avenir Book" panose="02000503020000020003" pitchFamily="2" charset="0"/>
              </a:rPr>
              <a:t>Puppy food has more energy in it. </a:t>
            </a:r>
          </a:p>
          <a:p>
            <a:r>
              <a:rPr lang="en-AU" sz="2000" i="1" dirty="0">
                <a:solidFill>
                  <a:schemeClr val="bg1"/>
                </a:solidFill>
                <a:latin typeface="Avenir Book" panose="02000503020000020003" pitchFamily="2" charset="0"/>
              </a:rPr>
              <a:t>Therefore, </a:t>
            </a:r>
          </a:p>
          <a:p>
            <a:pPr marL="457200" indent="-457200">
              <a:buFont typeface="+mj-lt"/>
              <a:buAutoNum type="arabicPeriod" startAt="3"/>
            </a:pPr>
            <a:r>
              <a:rPr lang="en-AU" sz="2000" dirty="0">
                <a:solidFill>
                  <a:schemeClr val="bg1"/>
                </a:solidFill>
                <a:latin typeface="Avenir Book" panose="02000503020000020003" pitchFamily="2" charset="0"/>
              </a:rPr>
              <a:t>Puppy food is good for fast learning.</a:t>
            </a:r>
          </a:p>
          <a:p>
            <a:r>
              <a:rPr lang="en-AU" sz="2000" i="1" dirty="0">
                <a:solidFill>
                  <a:schemeClr val="bg1"/>
                </a:solidFill>
                <a:latin typeface="Avenir Book" panose="02000503020000020003" pitchFamily="2" charset="0"/>
              </a:rPr>
              <a:t>Therefore, </a:t>
            </a:r>
          </a:p>
          <a:p>
            <a:pPr marL="457200" indent="-457200">
              <a:buFont typeface="+mj-lt"/>
              <a:buAutoNum type="arabicPeriod"/>
            </a:pPr>
            <a:r>
              <a:rPr lang="en-AU" sz="2000" dirty="0">
                <a:solidFill>
                  <a:schemeClr val="accent2"/>
                </a:solidFill>
                <a:latin typeface="Avenir Book" panose="02000503020000020003" pitchFamily="2" charset="0"/>
              </a:rPr>
              <a:t>If a dog is young then they should eat puppy food.</a:t>
            </a:r>
          </a:p>
          <a:p>
            <a:pPr marL="457200" indent="-457200">
              <a:buFont typeface="+mj-lt"/>
              <a:buAutoNum type="arabicPeriod" startAt="2"/>
            </a:pPr>
            <a:r>
              <a:rPr lang="en-AU" sz="2000" dirty="0">
                <a:solidFill>
                  <a:schemeClr val="accent2"/>
                </a:solidFill>
                <a:latin typeface="Avenir Book" panose="02000503020000020003" pitchFamily="2" charset="0"/>
              </a:rPr>
              <a:t>Apollo is not a puppy.</a:t>
            </a:r>
          </a:p>
          <a:p>
            <a:r>
              <a:rPr lang="en-AU" sz="2000" i="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Tree>
    <p:extLst>
      <p:ext uri="{BB962C8B-B14F-4D97-AF65-F5344CB8AC3E}">
        <p14:creationId xmlns:p14="http://schemas.microsoft.com/office/powerpoint/2010/main" val="243927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E154176F-7E8F-483E-B268-34B906EB9597}"/>
              </a:ext>
            </a:extLst>
          </p:cNvPr>
          <p:cNvSpPr txBox="1">
            <a:spLocks/>
          </p:cNvSpPr>
          <p:nvPr/>
        </p:nvSpPr>
        <p:spPr>
          <a:xfrm>
            <a:off x="863080" y="1000237"/>
            <a:ext cx="4826520" cy="485752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AU" sz="2800" dirty="0">
                <a:latin typeface="Avenir Book" panose="02000503020000020003" pitchFamily="2" charset="0"/>
              </a:rPr>
              <a:t>We’ve been trying to decide what to feed Apollo. I’ve heard that </a:t>
            </a:r>
            <a:r>
              <a:rPr lang="en-AU" sz="2800" u="sng" dirty="0">
                <a:solidFill>
                  <a:schemeClr val="accent2"/>
                </a:solidFill>
                <a:latin typeface="Avenir Book" panose="02000503020000020003" pitchFamily="2" charset="0"/>
              </a:rPr>
              <a:t>if a dog is young, they should eat puppy food</a:t>
            </a:r>
            <a:r>
              <a:rPr lang="en-AU" sz="2800" dirty="0">
                <a:latin typeface="Avenir Book" panose="02000503020000020003" pitchFamily="2" charset="0"/>
              </a:rPr>
              <a:t>. It provides better support for growing bones and has more energy in it which is good for faster learning. But </a:t>
            </a:r>
            <a:r>
              <a:rPr lang="en-AU" sz="2800" u="sng" dirty="0">
                <a:solidFill>
                  <a:schemeClr val="accent2"/>
                </a:solidFill>
                <a:latin typeface="Avenir Book" panose="02000503020000020003" pitchFamily="2" charset="0"/>
              </a:rPr>
              <a:t>Apollo is not a puppy anymore</a:t>
            </a:r>
            <a:r>
              <a:rPr lang="en-AU" sz="2800" dirty="0">
                <a:latin typeface="Avenir Book" panose="02000503020000020003" pitchFamily="2" charset="0"/>
              </a:rPr>
              <a:t>. Dogs of his size reach maturity at 2 years old, and he was born two and a half years ago. So, based on all that, I think </a:t>
            </a:r>
            <a:r>
              <a:rPr lang="en-AU" sz="2800" b="1" dirty="0">
                <a:latin typeface="Avenir Book" panose="02000503020000020003" pitchFamily="2" charset="0"/>
              </a:rPr>
              <a:t>we should feed Apollo adult dog food</a:t>
            </a:r>
            <a:r>
              <a:rPr lang="en-AU" sz="2800" dirty="0">
                <a:latin typeface="Avenir Book" panose="02000503020000020003" pitchFamily="2" charset="0"/>
              </a:rPr>
              <a:t>.</a:t>
            </a:r>
          </a:p>
        </p:txBody>
      </p:sp>
      <p:sp>
        <p:nvSpPr>
          <p:cNvPr id="2" name="TextBox 1">
            <a:extLst>
              <a:ext uri="{FF2B5EF4-FFF2-40B4-BE49-F238E27FC236}">
                <a16:creationId xmlns:a16="http://schemas.microsoft.com/office/drawing/2014/main" id="{6D738218-BFE1-7422-BBF3-4FBADD1D2B1A}"/>
              </a:ext>
            </a:extLst>
          </p:cNvPr>
          <p:cNvSpPr txBox="1"/>
          <p:nvPr/>
        </p:nvSpPr>
        <p:spPr>
          <a:xfrm>
            <a:off x="0" y="5857762"/>
            <a:ext cx="6624084" cy="523220"/>
          </a:xfrm>
          <a:prstGeom prst="rect">
            <a:avLst/>
          </a:prstGeom>
          <a:noFill/>
        </p:spPr>
        <p:txBody>
          <a:bodyPr wrap="square" rtlCol="0">
            <a:spAutoFit/>
          </a:bodyPr>
          <a:lstStyle/>
          <a:p>
            <a:pPr algn="ctr"/>
            <a:endParaRPr lang="en-AU" sz="2800" i="1" dirty="0">
              <a:latin typeface="Century Schoolbook" panose="02040604050505020304" pitchFamily="18" charset="0"/>
            </a:endParaRPr>
          </a:p>
        </p:txBody>
      </p:sp>
      <p:sp>
        <p:nvSpPr>
          <p:cNvPr id="3" name="TextBox 2">
            <a:extLst>
              <a:ext uri="{FF2B5EF4-FFF2-40B4-BE49-F238E27FC236}">
                <a16:creationId xmlns:a16="http://schemas.microsoft.com/office/drawing/2014/main" id="{0E975E92-17C8-9569-FD5A-4C229619F8A1}"/>
              </a:ext>
            </a:extLst>
          </p:cNvPr>
          <p:cNvSpPr txBox="1"/>
          <p:nvPr/>
        </p:nvSpPr>
        <p:spPr>
          <a:xfrm>
            <a:off x="0" y="5857762"/>
            <a:ext cx="6624084" cy="954107"/>
          </a:xfrm>
          <a:prstGeom prst="rect">
            <a:avLst/>
          </a:prstGeom>
          <a:noFill/>
        </p:spPr>
        <p:txBody>
          <a:bodyPr wrap="square" rtlCol="0">
            <a:spAutoFit/>
          </a:bodyPr>
          <a:lstStyle/>
          <a:p>
            <a:pPr algn="ctr"/>
            <a:r>
              <a:rPr lang="en-AU" sz="2800" i="1" dirty="0">
                <a:latin typeface="Century Schoolbook" panose="02040604050505020304" pitchFamily="18" charset="0"/>
              </a:rPr>
              <a:t>Step 5: What reasons are given for the premises in the main argument?</a:t>
            </a:r>
          </a:p>
        </p:txBody>
      </p:sp>
      <p:sp>
        <p:nvSpPr>
          <p:cNvPr id="4" name="TextBox 3">
            <a:extLst>
              <a:ext uri="{FF2B5EF4-FFF2-40B4-BE49-F238E27FC236}">
                <a16:creationId xmlns:a16="http://schemas.microsoft.com/office/drawing/2014/main" id="{6888463E-C24A-E3A4-113C-49EE62FC0D80}"/>
              </a:ext>
            </a:extLst>
          </p:cNvPr>
          <p:cNvSpPr txBox="1"/>
          <p:nvPr/>
        </p:nvSpPr>
        <p:spPr>
          <a:xfrm>
            <a:off x="6096000" y="595376"/>
            <a:ext cx="5160785" cy="3477875"/>
          </a:xfrm>
          <a:prstGeom prst="rect">
            <a:avLst/>
          </a:prstGeom>
          <a:noFill/>
        </p:spPr>
        <p:txBody>
          <a:bodyPr wrap="square" rtlCol="0">
            <a:spAutoFit/>
          </a:bodyPr>
          <a:lstStyle/>
          <a:p>
            <a:pPr marL="342900" indent="-342900">
              <a:buAutoNum type="arabicPeriod"/>
            </a:pPr>
            <a:r>
              <a:rPr lang="en-AU" sz="2000" dirty="0">
                <a:solidFill>
                  <a:schemeClr val="bg1"/>
                </a:solidFill>
                <a:latin typeface="Avenir Book" panose="02000503020000020003" pitchFamily="2" charset="0"/>
              </a:rPr>
              <a:t>Puppy food provides better support for growing bones.</a:t>
            </a:r>
          </a:p>
          <a:p>
            <a:pPr marL="342900" indent="-342900">
              <a:buAutoNum type="arabicPeriod"/>
            </a:pPr>
            <a:r>
              <a:rPr lang="en-AU" sz="2000" dirty="0">
                <a:solidFill>
                  <a:schemeClr val="bg1"/>
                </a:solidFill>
                <a:latin typeface="Avenir Book" panose="02000503020000020003" pitchFamily="2" charset="0"/>
              </a:rPr>
              <a:t>Puppy food has more energy in it. </a:t>
            </a:r>
          </a:p>
          <a:p>
            <a:r>
              <a:rPr lang="en-AU" sz="2000" i="1" dirty="0">
                <a:solidFill>
                  <a:schemeClr val="bg1"/>
                </a:solidFill>
                <a:latin typeface="Avenir Book" panose="02000503020000020003" pitchFamily="2" charset="0"/>
              </a:rPr>
              <a:t>Therefore, </a:t>
            </a:r>
          </a:p>
          <a:p>
            <a:pPr marL="457200" indent="-457200">
              <a:buFont typeface="+mj-lt"/>
              <a:buAutoNum type="arabicPeriod" startAt="3"/>
            </a:pPr>
            <a:r>
              <a:rPr lang="en-AU" sz="2000" dirty="0">
                <a:solidFill>
                  <a:schemeClr val="bg1"/>
                </a:solidFill>
                <a:latin typeface="Avenir Book" panose="02000503020000020003" pitchFamily="2" charset="0"/>
              </a:rPr>
              <a:t>Puppy food is good for fast learning.</a:t>
            </a:r>
          </a:p>
          <a:p>
            <a:r>
              <a:rPr lang="en-AU" sz="2000" i="1" dirty="0">
                <a:solidFill>
                  <a:schemeClr val="bg1"/>
                </a:solidFill>
                <a:latin typeface="Avenir Book" panose="02000503020000020003" pitchFamily="2" charset="0"/>
              </a:rPr>
              <a:t>Therefore, </a:t>
            </a:r>
          </a:p>
          <a:p>
            <a:pPr marL="457200" indent="-457200">
              <a:buFont typeface="+mj-lt"/>
              <a:buAutoNum type="arabicPeriod"/>
            </a:pPr>
            <a:r>
              <a:rPr lang="en-AU" sz="2000" dirty="0">
                <a:solidFill>
                  <a:schemeClr val="accent2"/>
                </a:solidFill>
                <a:latin typeface="Avenir Book" panose="02000503020000020003" pitchFamily="2" charset="0"/>
              </a:rPr>
              <a:t>If a dog is young then they should eat puppy food.</a:t>
            </a:r>
          </a:p>
          <a:p>
            <a:pPr marL="457200" indent="-457200">
              <a:buFont typeface="+mj-lt"/>
              <a:buAutoNum type="arabicPeriod" startAt="2"/>
            </a:pPr>
            <a:r>
              <a:rPr lang="en-AU" sz="2000" dirty="0">
                <a:solidFill>
                  <a:schemeClr val="accent2"/>
                </a:solidFill>
                <a:latin typeface="Avenir Book" panose="02000503020000020003" pitchFamily="2" charset="0"/>
              </a:rPr>
              <a:t>Apollo is not a puppy.</a:t>
            </a:r>
          </a:p>
          <a:p>
            <a:r>
              <a:rPr lang="en-AU" sz="2000" i="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Tree>
    <p:extLst>
      <p:ext uri="{BB962C8B-B14F-4D97-AF65-F5344CB8AC3E}">
        <p14:creationId xmlns:p14="http://schemas.microsoft.com/office/powerpoint/2010/main" val="3638457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E154176F-7E8F-483E-B268-34B906EB9597}"/>
              </a:ext>
            </a:extLst>
          </p:cNvPr>
          <p:cNvSpPr txBox="1">
            <a:spLocks/>
          </p:cNvSpPr>
          <p:nvPr/>
        </p:nvSpPr>
        <p:spPr>
          <a:xfrm>
            <a:off x="863080" y="1000237"/>
            <a:ext cx="4826520" cy="485752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AU" sz="2800" dirty="0">
                <a:latin typeface="Avenir Book" panose="02000503020000020003" pitchFamily="2" charset="0"/>
              </a:rPr>
              <a:t>We’ve been trying to decide what to feed Apollo. I’ve heard that </a:t>
            </a:r>
            <a:r>
              <a:rPr lang="en-AU" sz="2800" u="sng" dirty="0">
                <a:solidFill>
                  <a:schemeClr val="accent2"/>
                </a:solidFill>
                <a:latin typeface="Avenir Book" panose="02000503020000020003" pitchFamily="2" charset="0"/>
              </a:rPr>
              <a:t>if a dog is young, they should eat puppy food</a:t>
            </a:r>
            <a:r>
              <a:rPr lang="en-AU" sz="2800" dirty="0">
                <a:latin typeface="Avenir Book" panose="02000503020000020003" pitchFamily="2" charset="0"/>
              </a:rPr>
              <a:t>. </a:t>
            </a:r>
            <a:r>
              <a:rPr lang="en-AU" sz="2800" dirty="0">
                <a:solidFill>
                  <a:schemeClr val="accent6">
                    <a:lumMod val="75000"/>
                  </a:schemeClr>
                </a:solidFill>
                <a:latin typeface="Avenir Book" panose="02000503020000020003" pitchFamily="2" charset="0"/>
              </a:rPr>
              <a:t>It provides better support for growing bones </a:t>
            </a:r>
            <a:r>
              <a:rPr lang="en-AU" sz="2800" dirty="0">
                <a:latin typeface="Avenir Book" panose="02000503020000020003" pitchFamily="2" charset="0"/>
              </a:rPr>
              <a:t>and </a:t>
            </a:r>
            <a:r>
              <a:rPr lang="en-AU" sz="2800" dirty="0">
                <a:solidFill>
                  <a:schemeClr val="accent6">
                    <a:lumMod val="75000"/>
                  </a:schemeClr>
                </a:solidFill>
                <a:latin typeface="Avenir Book" panose="02000503020000020003" pitchFamily="2" charset="0"/>
              </a:rPr>
              <a:t>has more energy in it</a:t>
            </a:r>
            <a:r>
              <a:rPr lang="en-AU" sz="2800" dirty="0">
                <a:solidFill>
                  <a:schemeClr val="accent2"/>
                </a:solidFill>
                <a:latin typeface="Avenir Book" panose="02000503020000020003" pitchFamily="2" charset="0"/>
              </a:rPr>
              <a:t> </a:t>
            </a:r>
            <a:r>
              <a:rPr lang="en-AU" sz="2800" dirty="0">
                <a:latin typeface="Avenir Book" panose="02000503020000020003" pitchFamily="2" charset="0"/>
              </a:rPr>
              <a:t>which</a:t>
            </a:r>
            <a:r>
              <a:rPr lang="en-AU" sz="2800" dirty="0">
                <a:solidFill>
                  <a:schemeClr val="accent2"/>
                </a:solidFill>
                <a:latin typeface="Avenir Book" panose="02000503020000020003" pitchFamily="2" charset="0"/>
              </a:rPr>
              <a:t> </a:t>
            </a:r>
            <a:r>
              <a:rPr lang="en-AU" sz="2800" dirty="0">
                <a:solidFill>
                  <a:schemeClr val="accent6">
                    <a:lumMod val="75000"/>
                  </a:schemeClr>
                </a:solidFill>
                <a:latin typeface="Avenir Book" panose="02000503020000020003" pitchFamily="2" charset="0"/>
              </a:rPr>
              <a:t>is good for faster learning</a:t>
            </a:r>
            <a:r>
              <a:rPr lang="en-AU" sz="2800" dirty="0">
                <a:latin typeface="Avenir Book" panose="02000503020000020003" pitchFamily="2" charset="0"/>
              </a:rPr>
              <a:t>. But Apollo is not a puppy anymore. Dogs of his size reach maturity at 2 years old, and he was born two and a half years ago. So, based on all that, I think </a:t>
            </a:r>
            <a:r>
              <a:rPr lang="en-AU" sz="2800" b="1" dirty="0">
                <a:latin typeface="Avenir Book" panose="02000503020000020003" pitchFamily="2" charset="0"/>
              </a:rPr>
              <a:t>we should feed Apollo adult dog food</a:t>
            </a:r>
            <a:r>
              <a:rPr lang="en-AU" sz="2800" dirty="0">
                <a:latin typeface="Avenir Book" panose="02000503020000020003" pitchFamily="2" charset="0"/>
              </a:rPr>
              <a:t>.</a:t>
            </a:r>
          </a:p>
        </p:txBody>
      </p:sp>
      <p:sp>
        <p:nvSpPr>
          <p:cNvPr id="2" name="TextBox 1">
            <a:extLst>
              <a:ext uri="{FF2B5EF4-FFF2-40B4-BE49-F238E27FC236}">
                <a16:creationId xmlns:a16="http://schemas.microsoft.com/office/drawing/2014/main" id="{533201DC-3BA7-4806-2121-CE12363BD7D7}"/>
              </a:ext>
            </a:extLst>
          </p:cNvPr>
          <p:cNvSpPr txBox="1"/>
          <p:nvPr/>
        </p:nvSpPr>
        <p:spPr>
          <a:xfrm>
            <a:off x="6096000" y="595376"/>
            <a:ext cx="5160785" cy="3477875"/>
          </a:xfrm>
          <a:prstGeom prst="rect">
            <a:avLst/>
          </a:prstGeom>
          <a:noFill/>
        </p:spPr>
        <p:txBody>
          <a:bodyPr wrap="square" rtlCol="0">
            <a:spAutoFit/>
          </a:bodyPr>
          <a:lstStyle/>
          <a:p>
            <a:pPr marL="342900" indent="-342900">
              <a:buAutoNum type="arabicPeriod"/>
            </a:pPr>
            <a:r>
              <a:rPr lang="en-AU" sz="2000" dirty="0">
                <a:solidFill>
                  <a:schemeClr val="bg1"/>
                </a:solidFill>
                <a:latin typeface="Avenir Book" panose="02000503020000020003" pitchFamily="2" charset="0"/>
              </a:rPr>
              <a:t>Puppy food provides better support for growing bones.</a:t>
            </a:r>
          </a:p>
          <a:p>
            <a:pPr marL="342900" indent="-342900">
              <a:buAutoNum type="arabicPeriod"/>
            </a:pPr>
            <a:r>
              <a:rPr lang="en-AU" sz="2000" dirty="0">
                <a:solidFill>
                  <a:schemeClr val="bg1"/>
                </a:solidFill>
                <a:latin typeface="Avenir Book" panose="02000503020000020003" pitchFamily="2" charset="0"/>
              </a:rPr>
              <a:t>Puppy food has more energy in it. </a:t>
            </a:r>
          </a:p>
          <a:p>
            <a:r>
              <a:rPr lang="en-AU" sz="2000" i="1" dirty="0">
                <a:solidFill>
                  <a:schemeClr val="bg1"/>
                </a:solidFill>
                <a:latin typeface="Avenir Book" panose="02000503020000020003" pitchFamily="2" charset="0"/>
              </a:rPr>
              <a:t>Therefore, </a:t>
            </a:r>
          </a:p>
          <a:p>
            <a:pPr marL="457200" indent="-457200">
              <a:buFont typeface="+mj-lt"/>
              <a:buAutoNum type="arabicPeriod" startAt="3"/>
            </a:pPr>
            <a:r>
              <a:rPr lang="en-AU" sz="2000" dirty="0">
                <a:solidFill>
                  <a:schemeClr val="bg1"/>
                </a:solidFill>
                <a:latin typeface="Avenir Book" panose="02000503020000020003" pitchFamily="2" charset="0"/>
              </a:rPr>
              <a:t>Puppy food is good for fast learning.</a:t>
            </a:r>
          </a:p>
          <a:p>
            <a:r>
              <a:rPr lang="en-AU" sz="2000" i="1" dirty="0">
                <a:solidFill>
                  <a:schemeClr val="bg1"/>
                </a:solidFill>
                <a:latin typeface="Avenir Book" panose="02000503020000020003" pitchFamily="2" charset="0"/>
              </a:rPr>
              <a:t>Therefore, </a:t>
            </a:r>
          </a:p>
          <a:p>
            <a:pPr marL="457200" indent="-457200">
              <a:buFont typeface="+mj-lt"/>
              <a:buAutoNum type="arabicPeriod"/>
            </a:pPr>
            <a:r>
              <a:rPr lang="en-AU" sz="2000" dirty="0">
                <a:solidFill>
                  <a:schemeClr val="accent2"/>
                </a:solidFill>
                <a:latin typeface="Avenir Book" panose="02000503020000020003" pitchFamily="2" charset="0"/>
              </a:rPr>
              <a:t>If a dog is young then they should eat puppy food.</a:t>
            </a:r>
          </a:p>
          <a:p>
            <a:pPr marL="457200" indent="-457200">
              <a:buFont typeface="+mj-lt"/>
              <a:buAutoNum type="arabicPeriod" startAt="2"/>
            </a:pPr>
            <a:r>
              <a:rPr lang="en-AU" sz="2000" dirty="0">
                <a:latin typeface="Avenir Book" panose="02000503020000020003" pitchFamily="2" charset="0"/>
              </a:rPr>
              <a:t>Apollo is not a puppy.</a:t>
            </a:r>
          </a:p>
          <a:p>
            <a:r>
              <a:rPr lang="en-AU" sz="2000" i="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
        <p:nvSpPr>
          <p:cNvPr id="3" name="TextBox 2">
            <a:extLst>
              <a:ext uri="{FF2B5EF4-FFF2-40B4-BE49-F238E27FC236}">
                <a16:creationId xmlns:a16="http://schemas.microsoft.com/office/drawing/2014/main" id="{4D727D2C-D4BB-9042-A42E-E01A38CA4F2B}"/>
              </a:ext>
            </a:extLst>
          </p:cNvPr>
          <p:cNvSpPr txBox="1"/>
          <p:nvPr/>
        </p:nvSpPr>
        <p:spPr>
          <a:xfrm>
            <a:off x="0" y="5857762"/>
            <a:ext cx="6624084" cy="954107"/>
          </a:xfrm>
          <a:prstGeom prst="rect">
            <a:avLst/>
          </a:prstGeom>
          <a:noFill/>
        </p:spPr>
        <p:txBody>
          <a:bodyPr wrap="square" rtlCol="0">
            <a:spAutoFit/>
          </a:bodyPr>
          <a:lstStyle/>
          <a:p>
            <a:pPr algn="ctr"/>
            <a:r>
              <a:rPr lang="en-AU" sz="2800" i="1" dirty="0">
                <a:latin typeface="Century Schoolbook" panose="02040604050505020304" pitchFamily="18" charset="0"/>
              </a:rPr>
              <a:t>Step 5: What reasons are given for the premises in the main argument?</a:t>
            </a:r>
          </a:p>
        </p:txBody>
      </p:sp>
    </p:spTree>
    <p:extLst>
      <p:ext uri="{BB962C8B-B14F-4D97-AF65-F5344CB8AC3E}">
        <p14:creationId xmlns:p14="http://schemas.microsoft.com/office/powerpoint/2010/main" val="1023019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E154176F-7E8F-483E-B268-34B906EB9597}"/>
              </a:ext>
            </a:extLst>
          </p:cNvPr>
          <p:cNvSpPr txBox="1">
            <a:spLocks/>
          </p:cNvSpPr>
          <p:nvPr/>
        </p:nvSpPr>
        <p:spPr>
          <a:xfrm>
            <a:off x="863080" y="1000237"/>
            <a:ext cx="4826520" cy="485752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AU" sz="2800" dirty="0">
                <a:latin typeface="Avenir Book" panose="02000503020000020003" pitchFamily="2" charset="0"/>
              </a:rPr>
              <a:t>We’ve been trying to decide what to feed Apollo. I’ve heard that </a:t>
            </a:r>
            <a:r>
              <a:rPr lang="en-AU" sz="2800" u="sng" dirty="0">
                <a:solidFill>
                  <a:schemeClr val="accent2"/>
                </a:solidFill>
                <a:latin typeface="Avenir Book" panose="02000503020000020003" pitchFamily="2" charset="0"/>
              </a:rPr>
              <a:t>if a dog is young, they should eat puppy food</a:t>
            </a:r>
            <a:r>
              <a:rPr lang="en-AU" sz="2800" dirty="0">
                <a:latin typeface="Avenir Book" panose="02000503020000020003" pitchFamily="2" charset="0"/>
              </a:rPr>
              <a:t>. </a:t>
            </a:r>
            <a:r>
              <a:rPr lang="en-AU" sz="2800" dirty="0">
                <a:solidFill>
                  <a:schemeClr val="accent6">
                    <a:lumMod val="75000"/>
                  </a:schemeClr>
                </a:solidFill>
                <a:latin typeface="Avenir Book" panose="02000503020000020003" pitchFamily="2" charset="0"/>
              </a:rPr>
              <a:t>It provides better support for growing bones </a:t>
            </a:r>
            <a:r>
              <a:rPr lang="en-AU" sz="2800" dirty="0">
                <a:latin typeface="Avenir Book" panose="02000503020000020003" pitchFamily="2" charset="0"/>
              </a:rPr>
              <a:t>and </a:t>
            </a:r>
            <a:r>
              <a:rPr lang="en-AU" sz="2800" dirty="0">
                <a:solidFill>
                  <a:schemeClr val="accent6">
                    <a:lumMod val="75000"/>
                  </a:schemeClr>
                </a:solidFill>
                <a:latin typeface="Avenir Book" panose="02000503020000020003" pitchFamily="2" charset="0"/>
              </a:rPr>
              <a:t>has more energy in it</a:t>
            </a:r>
            <a:r>
              <a:rPr lang="en-AU" sz="2800" dirty="0">
                <a:solidFill>
                  <a:schemeClr val="accent2"/>
                </a:solidFill>
                <a:latin typeface="Avenir Book" panose="02000503020000020003" pitchFamily="2" charset="0"/>
              </a:rPr>
              <a:t> </a:t>
            </a:r>
            <a:r>
              <a:rPr lang="en-AU" sz="2800" dirty="0">
                <a:latin typeface="Avenir Book" panose="02000503020000020003" pitchFamily="2" charset="0"/>
              </a:rPr>
              <a:t>which</a:t>
            </a:r>
            <a:r>
              <a:rPr lang="en-AU" sz="2800" dirty="0">
                <a:solidFill>
                  <a:schemeClr val="accent2"/>
                </a:solidFill>
                <a:latin typeface="Avenir Book" panose="02000503020000020003" pitchFamily="2" charset="0"/>
              </a:rPr>
              <a:t> </a:t>
            </a:r>
            <a:r>
              <a:rPr lang="en-AU" sz="2800" dirty="0">
                <a:solidFill>
                  <a:schemeClr val="accent6">
                    <a:lumMod val="75000"/>
                  </a:schemeClr>
                </a:solidFill>
                <a:latin typeface="Avenir Book" panose="02000503020000020003" pitchFamily="2" charset="0"/>
              </a:rPr>
              <a:t>is good for faster learning</a:t>
            </a:r>
            <a:r>
              <a:rPr lang="en-AU" sz="2800" dirty="0">
                <a:latin typeface="Avenir Book" panose="02000503020000020003" pitchFamily="2" charset="0"/>
              </a:rPr>
              <a:t>. But Apollo is not a puppy anymore. Dogs of his size reach maturity at 2 years old, and he was born two and a half years ago. So, based on all that, I think </a:t>
            </a:r>
            <a:r>
              <a:rPr lang="en-AU" sz="2800" b="1" dirty="0">
                <a:latin typeface="Avenir Book" panose="02000503020000020003" pitchFamily="2" charset="0"/>
              </a:rPr>
              <a:t>we should feed Apollo adult dog food</a:t>
            </a:r>
            <a:r>
              <a:rPr lang="en-AU" sz="2800" dirty="0">
                <a:latin typeface="Avenir Book" panose="02000503020000020003" pitchFamily="2" charset="0"/>
              </a:rPr>
              <a:t>.</a:t>
            </a:r>
          </a:p>
        </p:txBody>
      </p:sp>
      <p:sp>
        <p:nvSpPr>
          <p:cNvPr id="17" name="TextBox 16">
            <a:extLst>
              <a:ext uri="{FF2B5EF4-FFF2-40B4-BE49-F238E27FC236}">
                <a16:creationId xmlns:a16="http://schemas.microsoft.com/office/drawing/2014/main" id="{F9D1F9E2-ADFF-4DE2-8539-2619E3F8C6E1}"/>
              </a:ext>
            </a:extLst>
          </p:cNvPr>
          <p:cNvSpPr txBox="1"/>
          <p:nvPr/>
        </p:nvSpPr>
        <p:spPr>
          <a:xfrm>
            <a:off x="0" y="5857762"/>
            <a:ext cx="6624084" cy="954107"/>
          </a:xfrm>
          <a:prstGeom prst="rect">
            <a:avLst/>
          </a:prstGeom>
          <a:noFill/>
        </p:spPr>
        <p:txBody>
          <a:bodyPr wrap="square" rtlCol="0">
            <a:spAutoFit/>
          </a:bodyPr>
          <a:lstStyle/>
          <a:p>
            <a:pPr algn="ctr"/>
            <a:r>
              <a:rPr lang="en-AU" sz="2800" i="1" dirty="0">
                <a:latin typeface="Century Schoolbook" panose="02040604050505020304" pitchFamily="18" charset="0"/>
              </a:rPr>
              <a:t>Step 6: Add these to the standard form and argument map</a:t>
            </a:r>
          </a:p>
        </p:txBody>
      </p:sp>
      <p:sp>
        <p:nvSpPr>
          <p:cNvPr id="2" name="TextBox 1">
            <a:extLst>
              <a:ext uri="{FF2B5EF4-FFF2-40B4-BE49-F238E27FC236}">
                <a16:creationId xmlns:a16="http://schemas.microsoft.com/office/drawing/2014/main" id="{533201DC-3BA7-4806-2121-CE12363BD7D7}"/>
              </a:ext>
            </a:extLst>
          </p:cNvPr>
          <p:cNvSpPr txBox="1"/>
          <p:nvPr/>
        </p:nvSpPr>
        <p:spPr>
          <a:xfrm>
            <a:off x="6096000" y="595376"/>
            <a:ext cx="5160785" cy="3477875"/>
          </a:xfrm>
          <a:prstGeom prst="rect">
            <a:avLst/>
          </a:prstGeom>
          <a:noFill/>
        </p:spPr>
        <p:txBody>
          <a:bodyPr wrap="square" rtlCol="0">
            <a:spAutoFit/>
          </a:bodyPr>
          <a:lstStyle/>
          <a:p>
            <a:pPr marL="342900" indent="-342900">
              <a:buAutoNum type="arabicPeriod"/>
            </a:pPr>
            <a:r>
              <a:rPr lang="en-AU" sz="2000" dirty="0">
                <a:solidFill>
                  <a:schemeClr val="bg1"/>
                </a:solidFill>
                <a:latin typeface="Avenir Book" panose="02000503020000020003" pitchFamily="2" charset="0"/>
              </a:rPr>
              <a:t>Puppy food provides better support for growing bones.</a:t>
            </a:r>
          </a:p>
          <a:p>
            <a:pPr marL="342900" indent="-342900">
              <a:buAutoNum type="arabicPeriod"/>
            </a:pPr>
            <a:r>
              <a:rPr lang="en-AU" sz="2000" dirty="0">
                <a:solidFill>
                  <a:schemeClr val="bg1"/>
                </a:solidFill>
                <a:latin typeface="Avenir Book" panose="02000503020000020003" pitchFamily="2" charset="0"/>
              </a:rPr>
              <a:t>Puppy food has more energy in it. </a:t>
            </a:r>
          </a:p>
          <a:p>
            <a:r>
              <a:rPr lang="en-AU" sz="2000" i="1" dirty="0">
                <a:solidFill>
                  <a:schemeClr val="bg1"/>
                </a:solidFill>
                <a:latin typeface="Avenir Book" panose="02000503020000020003" pitchFamily="2" charset="0"/>
              </a:rPr>
              <a:t>Therefore, </a:t>
            </a:r>
          </a:p>
          <a:p>
            <a:pPr marL="457200" indent="-457200">
              <a:buFont typeface="+mj-lt"/>
              <a:buAutoNum type="arabicPeriod" startAt="3"/>
            </a:pPr>
            <a:r>
              <a:rPr lang="en-AU" sz="2000" dirty="0">
                <a:solidFill>
                  <a:schemeClr val="bg1"/>
                </a:solidFill>
                <a:latin typeface="Avenir Book" panose="02000503020000020003" pitchFamily="2" charset="0"/>
              </a:rPr>
              <a:t>Puppy food is good for fast learning.</a:t>
            </a:r>
          </a:p>
          <a:p>
            <a:r>
              <a:rPr lang="en-AU" sz="2000" i="1" dirty="0">
                <a:solidFill>
                  <a:schemeClr val="bg1"/>
                </a:solidFill>
                <a:latin typeface="Avenir Book" panose="02000503020000020003" pitchFamily="2" charset="0"/>
              </a:rPr>
              <a:t>Therefore, </a:t>
            </a:r>
          </a:p>
          <a:p>
            <a:pPr marL="457200" indent="-457200">
              <a:buFont typeface="+mj-lt"/>
              <a:buAutoNum type="arabicPeriod"/>
            </a:pPr>
            <a:r>
              <a:rPr lang="en-AU" sz="2000" dirty="0">
                <a:solidFill>
                  <a:schemeClr val="accent2"/>
                </a:solidFill>
                <a:latin typeface="Avenir Book" panose="02000503020000020003" pitchFamily="2" charset="0"/>
              </a:rPr>
              <a:t>If a dog is young then they should eat puppy food.</a:t>
            </a:r>
          </a:p>
          <a:p>
            <a:pPr marL="457200" indent="-457200">
              <a:buFont typeface="+mj-lt"/>
              <a:buAutoNum type="arabicPeriod" startAt="2"/>
            </a:pPr>
            <a:r>
              <a:rPr lang="en-AU" sz="2000" dirty="0">
                <a:latin typeface="Avenir Book" panose="02000503020000020003" pitchFamily="2" charset="0"/>
              </a:rPr>
              <a:t>Apollo is not a puppy.</a:t>
            </a:r>
          </a:p>
          <a:p>
            <a:r>
              <a:rPr lang="en-AU" sz="2000" i="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Tree>
    <p:extLst>
      <p:ext uri="{BB962C8B-B14F-4D97-AF65-F5344CB8AC3E}">
        <p14:creationId xmlns:p14="http://schemas.microsoft.com/office/powerpoint/2010/main" val="1107927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7748953F-91CD-40C1-85BC-F1A3CEC0FF0B}"/>
              </a:ext>
            </a:extLst>
          </p:cNvPr>
          <p:cNvCxnSpPr>
            <a:stCxn id="15" idx="0"/>
            <a:endCxn id="7" idx="2"/>
          </p:cNvCxnSpPr>
          <p:nvPr/>
        </p:nvCxnSpPr>
        <p:spPr>
          <a:xfrm flipV="1">
            <a:off x="1400871" y="3257644"/>
            <a:ext cx="706344" cy="7673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1A9E74-7EF8-4D33-B63E-CC1721DD077A}"/>
              </a:ext>
            </a:extLst>
          </p:cNvPr>
          <p:cNvCxnSpPr>
            <a:stCxn id="14" idx="0"/>
            <a:endCxn id="7" idx="2"/>
          </p:cNvCxnSpPr>
          <p:nvPr/>
        </p:nvCxnSpPr>
        <p:spPr>
          <a:xfrm flipH="1" flipV="1">
            <a:off x="2107215" y="3257644"/>
            <a:ext cx="625352" cy="7673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D0D429-45C8-4B24-84CE-2A6771E042E9}"/>
              </a:ext>
            </a:extLst>
          </p:cNvPr>
          <p:cNvCxnSpPr>
            <a:stCxn id="18" idx="0"/>
            <a:endCxn id="15" idx="2"/>
          </p:cNvCxnSpPr>
          <p:nvPr/>
        </p:nvCxnSpPr>
        <p:spPr>
          <a:xfrm flipV="1">
            <a:off x="1400871" y="4747973"/>
            <a:ext cx="0" cy="405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2CF4AE0-B7B3-4370-BF05-E29ADDF6FA82}"/>
              </a:ext>
            </a:extLst>
          </p:cNvPr>
          <p:cNvGrpSpPr/>
          <p:nvPr/>
        </p:nvGrpSpPr>
        <p:grpSpPr>
          <a:xfrm>
            <a:off x="2119992" y="1892595"/>
            <a:ext cx="2335967" cy="642035"/>
            <a:chOff x="9634680" y="4392982"/>
            <a:chExt cx="1795490" cy="729197"/>
          </a:xfrm>
        </p:grpSpPr>
        <p:cxnSp>
          <p:nvCxnSpPr>
            <p:cNvPr id="10" name="Connector: Elbow 9">
              <a:extLst>
                <a:ext uri="{FF2B5EF4-FFF2-40B4-BE49-F238E27FC236}">
                  <a16:creationId xmlns:a16="http://schemas.microsoft.com/office/drawing/2014/main" id="{5DF57866-52C3-4861-AC4B-EAC0651DB97F}"/>
                </a:ext>
              </a:extLst>
            </p:cNvPr>
            <p:cNvCxnSpPr>
              <a:cxnSpLocks/>
            </p:cNvCxnSpPr>
            <p:nvPr/>
          </p:nvCxnSpPr>
          <p:spPr>
            <a:xfrm flipV="1">
              <a:off x="9634680" y="4392982"/>
              <a:ext cx="930347" cy="476655"/>
            </a:xfrm>
            <a:prstGeom prst="bentConnector3">
              <a:avLst>
                <a:gd name="adj1" fmla="val 10007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C02F3F-AA70-4058-8232-7AE50BB9C8CD}"/>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050157A-9962-4372-B426-6124AC0F5518}"/>
                </a:ext>
              </a:extLst>
            </p:cNvPr>
            <p:cNvCxnSpPr>
              <a:cxnSpLocks/>
            </p:cNvCxnSpPr>
            <p:nvPr/>
          </p:nvCxnSpPr>
          <p:spPr>
            <a:xfrm>
              <a:off x="10373962" y="4869637"/>
              <a:ext cx="105620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AE92AB-DF88-4B97-8042-CBFB76D56E6D}"/>
                </a:ext>
              </a:extLst>
            </p:cNvPr>
            <p:cNvCxnSpPr>
              <a:cxnSpLocks/>
            </p:cNvCxnSpPr>
            <p:nvPr/>
          </p:nvCxnSpPr>
          <p:spPr>
            <a:xfrm>
              <a:off x="11430170" y="4849673"/>
              <a:ext cx="0" cy="25254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C128E170-7FAF-4E17-B0FF-765647D9D3AB}"/>
              </a:ext>
            </a:extLst>
          </p:cNvPr>
          <p:cNvSpPr/>
          <p:nvPr/>
        </p:nvSpPr>
        <p:spPr>
          <a:xfrm>
            <a:off x="2968885" y="116958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7" name="Rectangle 6">
            <a:extLst>
              <a:ext uri="{FF2B5EF4-FFF2-40B4-BE49-F238E27FC236}">
                <a16:creationId xmlns:a16="http://schemas.microsoft.com/office/drawing/2014/main" id="{4F7C4BB4-AC44-4EC4-967D-997E226AD53C}"/>
              </a:ext>
            </a:extLst>
          </p:cNvPr>
          <p:cNvSpPr/>
          <p:nvPr/>
        </p:nvSpPr>
        <p:spPr>
          <a:xfrm>
            <a:off x="1745708"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4</a:t>
            </a:r>
          </a:p>
        </p:txBody>
      </p:sp>
      <p:sp>
        <p:nvSpPr>
          <p:cNvPr id="8" name="Rectangle 7">
            <a:extLst>
              <a:ext uri="{FF2B5EF4-FFF2-40B4-BE49-F238E27FC236}">
                <a16:creationId xmlns:a16="http://schemas.microsoft.com/office/drawing/2014/main" id="{10180219-17F8-4B41-A9C3-539B27B05974}"/>
              </a:ext>
            </a:extLst>
          </p:cNvPr>
          <p:cNvSpPr/>
          <p:nvPr/>
        </p:nvSpPr>
        <p:spPr>
          <a:xfrm>
            <a:off x="4094449"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5</a:t>
            </a:r>
          </a:p>
        </p:txBody>
      </p:sp>
      <p:sp>
        <p:nvSpPr>
          <p:cNvPr id="14" name="Rectangle 13">
            <a:extLst>
              <a:ext uri="{FF2B5EF4-FFF2-40B4-BE49-F238E27FC236}">
                <a16:creationId xmlns:a16="http://schemas.microsoft.com/office/drawing/2014/main" id="{A770F879-69CA-44EE-AB50-E608F77183AA}"/>
              </a:ext>
            </a:extLst>
          </p:cNvPr>
          <p:cNvSpPr/>
          <p:nvPr/>
        </p:nvSpPr>
        <p:spPr>
          <a:xfrm>
            <a:off x="2371060"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15" name="Rectangle 14">
            <a:extLst>
              <a:ext uri="{FF2B5EF4-FFF2-40B4-BE49-F238E27FC236}">
                <a16:creationId xmlns:a16="http://schemas.microsoft.com/office/drawing/2014/main" id="{258E5F68-F895-4D25-9175-38B54AD1CDC7}"/>
              </a:ext>
            </a:extLst>
          </p:cNvPr>
          <p:cNvSpPr/>
          <p:nvPr/>
        </p:nvSpPr>
        <p:spPr>
          <a:xfrm>
            <a:off x="1039364"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3</a:t>
            </a:r>
          </a:p>
        </p:txBody>
      </p:sp>
      <p:sp>
        <p:nvSpPr>
          <p:cNvPr id="18" name="Rectangle 17">
            <a:extLst>
              <a:ext uri="{FF2B5EF4-FFF2-40B4-BE49-F238E27FC236}">
                <a16:creationId xmlns:a16="http://schemas.microsoft.com/office/drawing/2014/main" id="{FBE13D76-7F21-41A7-9154-688FD5203F9F}"/>
              </a:ext>
            </a:extLst>
          </p:cNvPr>
          <p:cNvSpPr/>
          <p:nvPr/>
        </p:nvSpPr>
        <p:spPr>
          <a:xfrm>
            <a:off x="1039364" y="5153781"/>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sp>
        <p:nvSpPr>
          <p:cNvPr id="51" name="TextBox 50">
            <a:extLst>
              <a:ext uri="{FF2B5EF4-FFF2-40B4-BE49-F238E27FC236}">
                <a16:creationId xmlns:a16="http://schemas.microsoft.com/office/drawing/2014/main" id="{17CB3309-45B0-45F3-8A4B-A758D25DCF85}"/>
              </a:ext>
            </a:extLst>
          </p:cNvPr>
          <p:cNvSpPr txBox="1"/>
          <p:nvPr/>
        </p:nvSpPr>
        <p:spPr>
          <a:xfrm>
            <a:off x="667857" y="6020993"/>
            <a:ext cx="6048083" cy="523220"/>
          </a:xfrm>
          <a:prstGeom prst="rect">
            <a:avLst/>
          </a:prstGeom>
          <a:noFill/>
        </p:spPr>
        <p:txBody>
          <a:bodyPr wrap="square" rtlCol="0">
            <a:spAutoFit/>
          </a:bodyPr>
          <a:lstStyle/>
          <a:p>
            <a:r>
              <a:rPr lang="en-AU" sz="2800" i="1" dirty="0">
                <a:latin typeface="Century Schoolbook" panose="02040604050505020304" pitchFamily="18" charset="0"/>
              </a:rPr>
              <a:t>Are these linked or independent?</a:t>
            </a:r>
          </a:p>
        </p:txBody>
      </p:sp>
      <p:sp>
        <p:nvSpPr>
          <p:cNvPr id="21" name="TextBox 20">
            <a:extLst>
              <a:ext uri="{FF2B5EF4-FFF2-40B4-BE49-F238E27FC236}">
                <a16:creationId xmlns:a16="http://schemas.microsoft.com/office/drawing/2014/main" id="{CD980142-B79A-4470-BB94-6BB07B139B4E}"/>
              </a:ext>
            </a:extLst>
          </p:cNvPr>
          <p:cNvSpPr txBox="1"/>
          <p:nvPr/>
        </p:nvSpPr>
        <p:spPr>
          <a:xfrm>
            <a:off x="6096000" y="595376"/>
            <a:ext cx="5160785" cy="5016758"/>
          </a:xfrm>
          <a:prstGeom prst="rect">
            <a:avLst/>
          </a:prstGeom>
          <a:noFill/>
        </p:spPr>
        <p:txBody>
          <a:bodyPr wrap="square" rtlCol="0">
            <a:spAutoFit/>
          </a:bodyPr>
          <a:lstStyle/>
          <a:p>
            <a:pPr marL="342900" indent="-342900">
              <a:buAutoNum type="arabicPeriod"/>
            </a:pPr>
            <a:r>
              <a:rPr lang="en-AU" sz="2000" dirty="0">
                <a:solidFill>
                  <a:schemeClr val="accent6">
                    <a:lumMod val="75000"/>
                  </a:schemeClr>
                </a:solidFill>
                <a:latin typeface="Avenir Book" panose="02000503020000020003" pitchFamily="2" charset="0"/>
              </a:rPr>
              <a:t>Puppy food provides better support for growing bones.</a:t>
            </a:r>
          </a:p>
          <a:p>
            <a:pPr marL="342900" indent="-342900">
              <a:buAutoNum type="arabicPeriod"/>
            </a:pPr>
            <a:r>
              <a:rPr lang="en-AU" sz="2000" dirty="0">
                <a:solidFill>
                  <a:schemeClr val="accent6">
                    <a:lumMod val="75000"/>
                  </a:schemeClr>
                </a:solidFill>
                <a:latin typeface="Avenir Book" panose="02000503020000020003" pitchFamily="2" charset="0"/>
              </a:rPr>
              <a:t>Puppy food has more energy in it. </a:t>
            </a:r>
          </a:p>
          <a:p>
            <a:r>
              <a:rPr lang="en-AU" sz="2000" b="1" dirty="0">
                <a:latin typeface="Avenir Book" panose="02000503020000020003" pitchFamily="2" charset="0"/>
              </a:rPr>
              <a:t>Therefore, </a:t>
            </a:r>
          </a:p>
          <a:p>
            <a:pPr marL="457200" indent="-457200">
              <a:buFont typeface="+mj-lt"/>
              <a:buAutoNum type="arabicPeriod" startAt="3"/>
            </a:pPr>
            <a:r>
              <a:rPr lang="en-AU" sz="2000" dirty="0">
                <a:solidFill>
                  <a:schemeClr val="accent6">
                    <a:lumMod val="75000"/>
                  </a:schemeClr>
                </a:solidFill>
                <a:latin typeface="Avenir Book" panose="02000503020000020003" pitchFamily="2" charset="0"/>
              </a:rPr>
              <a:t>Puppy food is good for fast learning.</a:t>
            </a:r>
          </a:p>
          <a:p>
            <a:r>
              <a:rPr lang="en-AU" sz="2000" b="1" dirty="0">
                <a:latin typeface="Avenir Book" panose="02000503020000020003" pitchFamily="2" charset="0"/>
              </a:rPr>
              <a:t>Therefore, </a:t>
            </a:r>
          </a:p>
          <a:p>
            <a:pPr marL="457200" indent="-457200">
              <a:buFont typeface="+mj-lt"/>
              <a:buAutoNum type="arabicPeriod" startAt="4"/>
            </a:pPr>
            <a:r>
              <a:rPr lang="en-AU" sz="2000" dirty="0">
                <a:solidFill>
                  <a:schemeClr val="accent2"/>
                </a:solidFill>
                <a:latin typeface="Avenir Book" panose="02000503020000020003" pitchFamily="2" charset="0"/>
              </a:rPr>
              <a:t>If a dog is young then they should eat puppy food.</a:t>
            </a:r>
          </a:p>
          <a:p>
            <a:endParaRPr lang="en-AU" sz="2000" dirty="0">
              <a:solidFill>
                <a:schemeClr val="bg1"/>
              </a:solidFill>
              <a:latin typeface="Avenir Book" panose="02000503020000020003" pitchFamily="2" charset="0"/>
            </a:endParaRPr>
          </a:p>
          <a:p>
            <a:pPr marL="457200" indent="-457200">
              <a:buFont typeface="+mj-lt"/>
              <a:buAutoNum type="arabicPeriod" startAt="5"/>
            </a:pPr>
            <a:r>
              <a:rPr lang="en-AU" sz="2000" dirty="0">
                <a:solidFill>
                  <a:schemeClr val="bg1"/>
                </a:solidFill>
                <a:latin typeface="Avenir Book" panose="02000503020000020003" pitchFamily="2" charset="0"/>
              </a:rPr>
              <a:t>All dogs Apollo’s size reach maturity at 2 years.</a:t>
            </a:r>
          </a:p>
          <a:p>
            <a:pPr marL="342900" indent="-342900">
              <a:buAutoNum type="arabicPeriod" startAt="5"/>
            </a:pPr>
            <a:r>
              <a:rPr lang="en-AU" sz="2000" dirty="0">
                <a:solidFill>
                  <a:schemeClr val="bg1"/>
                </a:solidFill>
                <a:latin typeface="Avenir Book" panose="02000503020000020003" pitchFamily="2" charset="0"/>
              </a:rPr>
              <a:t>Apollo is more than two years old.</a:t>
            </a:r>
          </a:p>
          <a:p>
            <a:r>
              <a:rPr lang="en-AU" sz="2000" i="1" dirty="0">
                <a:solidFill>
                  <a:schemeClr val="bg1"/>
                </a:solidFill>
                <a:latin typeface="Avenir Book" panose="02000503020000020003" pitchFamily="2" charset="0"/>
              </a:rPr>
              <a:t>Therefore, </a:t>
            </a:r>
          </a:p>
          <a:p>
            <a:pPr marL="457200" indent="-457200">
              <a:buFont typeface="+mj-lt"/>
              <a:buAutoNum type="arabicPeriod" startAt="7"/>
            </a:pPr>
            <a:r>
              <a:rPr lang="en-AU" sz="2000" dirty="0">
                <a:latin typeface="Avenir Book" panose="02000503020000020003" pitchFamily="2" charset="0"/>
              </a:rPr>
              <a:t>Apollo is not a puppy.</a:t>
            </a:r>
          </a:p>
          <a:p>
            <a:r>
              <a:rPr lang="en-AU" sz="2000" b="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
        <p:nvSpPr>
          <p:cNvPr id="3" name="TextBox 2">
            <a:extLst>
              <a:ext uri="{FF2B5EF4-FFF2-40B4-BE49-F238E27FC236}">
                <a16:creationId xmlns:a16="http://schemas.microsoft.com/office/drawing/2014/main" id="{AB30E7CE-EF29-BBDF-9F4F-46BDFA1CE760}"/>
              </a:ext>
            </a:extLst>
          </p:cNvPr>
          <p:cNvSpPr txBox="1"/>
          <p:nvPr/>
        </p:nvSpPr>
        <p:spPr>
          <a:xfrm>
            <a:off x="83001" y="224211"/>
            <a:ext cx="5771698" cy="646331"/>
          </a:xfrm>
          <a:prstGeom prst="rect">
            <a:avLst/>
          </a:prstGeom>
          <a:noFill/>
        </p:spPr>
        <p:txBody>
          <a:bodyPr wrap="square">
            <a:spAutoFit/>
          </a:bodyPr>
          <a:lstStyle/>
          <a:p>
            <a:r>
              <a:rPr lang="en-AU" sz="1800" dirty="0">
                <a:solidFill>
                  <a:schemeClr val="accent6"/>
                </a:solidFill>
                <a:latin typeface="Avenir Book" panose="02000503020000020003" pitchFamily="2" charset="0"/>
              </a:rPr>
              <a:t>“</a:t>
            </a:r>
            <a:r>
              <a:rPr lang="en-AU" dirty="0">
                <a:solidFill>
                  <a:schemeClr val="accent6">
                    <a:lumMod val="75000"/>
                  </a:schemeClr>
                </a:solidFill>
                <a:latin typeface="Avenir Book" panose="02000503020000020003" pitchFamily="2" charset="0"/>
              </a:rPr>
              <a:t>It provides better support for growing bones </a:t>
            </a:r>
            <a:r>
              <a:rPr lang="en-AU" dirty="0">
                <a:latin typeface="Avenir Book" panose="02000503020000020003" pitchFamily="2" charset="0"/>
              </a:rPr>
              <a:t>and </a:t>
            </a:r>
            <a:r>
              <a:rPr lang="en-AU" dirty="0">
                <a:solidFill>
                  <a:schemeClr val="accent6">
                    <a:lumMod val="75000"/>
                  </a:schemeClr>
                </a:solidFill>
                <a:latin typeface="Avenir Book" panose="02000503020000020003" pitchFamily="2" charset="0"/>
              </a:rPr>
              <a:t>has more energy in it</a:t>
            </a:r>
            <a:r>
              <a:rPr lang="en-AU" dirty="0">
                <a:solidFill>
                  <a:schemeClr val="accent2"/>
                </a:solidFill>
                <a:latin typeface="Avenir Book" panose="02000503020000020003" pitchFamily="2" charset="0"/>
              </a:rPr>
              <a:t> </a:t>
            </a:r>
            <a:r>
              <a:rPr lang="en-AU" dirty="0">
                <a:latin typeface="Avenir Book" panose="02000503020000020003" pitchFamily="2" charset="0"/>
              </a:rPr>
              <a:t>which</a:t>
            </a:r>
            <a:r>
              <a:rPr lang="en-AU" dirty="0">
                <a:solidFill>
                  <a:schemeClr val="accent2"/>
                </a:solidFill>
                <a:latin typeface="Avenir Book" panose="02000503020000020003" pitchFamily="2" charset="0"/>
              </a:rPr>
              <a:t> </a:t>
            </a:r>
            <a:r>
              <a:rPr lang="en-AU" dirty="0">
                <a:solidFill>
                  <a:schemeClr val="accent6">
                    <a:lumMod val="75000"/>
                  </a:schemeClr>
                </a:solidFill>
                <a:latin typeface="Avenir Book" panose="02000503020000020003" pitchFamily="2" charset="0"/>
              </a:rPr>
              <a:t>is good for faster learning”</a:t>
            </a:r>
            <a:endParaRPr lang="en-AU" sz="1800" dirty="0">
              <a:solidFill>
                <a:schemeClr val="accent6"/>
              </a:solidFill>
              <a:latin typeface="Avenir Book" panose="02000503020000020003" pitchFamily="2" charset="0"/>
            </a:endParaRPr>
          </a:p>
        </p:txBody>
      </p:sp>
      <p:sp>
        <p:nvSpPr>
          <p:cNvPr id="16" name="Rectangle 15">
            <a:extLst>
              <a:ext uri="{FF2B5EF4-FFF2-40B4-BE49-F238E27FC236}">
                <a16:creationId xmlns:a16="http://schemas.microsoft.com/office/drawing/2014/main" id="{5233104A-E835-588C-B5EA-B9541B7ABF20}"/>
              </a:ext>
            </a:extLst>
          </p:cNvPr>
          <p:cNvSpPr/>
          <p:nvPr/>
        </p:nvSpPr>
        <p:spPr>
          <a:xfrm>
            <a:off x="83002" y="224210"/>
            <a:ext cx="4807862" cy="31438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00031A55-600A-986E-E81F-FB04200ECFAA}"/>
              </a:ext>
            </a:extLst>
          </p:cNvPr>
          <p:cNvSpPr/>
          <p:nvPr/>
        </p:nvSpPr>
        <p:spPr>
          <a:xfrm>
            <a:off x="2628900" y="497679"/>
            <a:ext cx="2755899" cy="314386"/>
          </a:xfrm>
          <a:prstGeom prst="rect">
            <a:avLst/>
          </a:prstGeom>
          <a:solidFill>
            <a:schemeClr val="bg1">
              <a:alpha val="5994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6" name="Group 25">
            <a:extLst>
              <a:ext uri="{FF2B5EF4-FFF2-40B4-BE49-F238E27FC236}">
                <a16:creationId xmlns:a16="http://schemas.microsoft.com/office/drawing/2014/main" id="{7495D7A8-6F93-D277-C3F9-7C3E742A81F8}"/>
              </a:ext>
            </a:extLst>
          </p:cNvPr>
          <p:cNvGrpSpPr/>
          <p:nvPr/>
        </p:nvGrpSpPr>
        <p:grpSpPr>
          <a:xfrm>
            <a:off x="153765" y="180179"/>
            <a:ext cx="5700934" cy="657286"/>
            <a:chOff x="153765" y="180179"/>
            <a:chExt cx="5700934" cy="657286"/>
          </a:xfrm>
        </p:grpSpPr>
        <p:sp>
          <p:nvSpPr>
            <p:cNvPr id="17" name="Rectangle 16">
              <a:extLst>
                <a:ext uri="{FF2B5EF4-FFF2-40B4-BE49-F238E27FC236}">
                  <a16:creationId xmlns:a16="http://schemas.microsoft.com/office/drawing/2014/main" id="{9300022C-C18B-9BFA-6F94-337CB8227E11}"/>
                </a:ext>
              </a:extLst>
            </p:cNvPr>
            <p:cNvSpPr/>
            <p:nvPr/>
          </p:nvSpPr>
          <p:spPr>
            <a:xfrm>
              <a:off x="153765" y="523079"/>
              <a:ext cx="1771198" cy="314386"/>
            </a:xfrm>
            <a:prstGeom prst="rect">
              <a:avLst/>
            </a:prstGeom>
            <a:solidFill>
              <a:schemeClr val="bg1">
                <a:alpha val="703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F98083F-2942-4F0E-74B6-F51FC0F2615C}"/>
                </a:ext>
              </a:extLst>
            </p:cNvPr>
            <p:cNvSpPr/>
            <p:nvPr/>
          </p:nvSpPr>
          <p:spPr>
            <a:xfrm>
              <a:off x="5360764" y="180179"/>
              <a:ext cx="493935" cy="314386"/>
            </a:xfrm>
            <a:prstGeom prst="rect">
              <a:avLst/>
            </a:prstGeom>
            <a:solidFill>
              <a:schemeClr val="bg1">
                <a:alpha val="703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21006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1">
                                            <p:txEl>
                                              <p:pRg st="0" end="0"/>
                                            </p:txEl>
                                          </p:spTgt>
                                        </p:tgtEl>
                                        <p:attrNameLst>
                                          <p:attrName>style.visibility</p:attrName>
                                        </p:attrNameLst>
                                      </p:cBhvr>
                                      <p:to>
                                        <p:strVal val="visible"/>
                                      </p:to>
                                    </p:set>
                                    <p:animEffect transition="in" filter="fade">
                                      <p:cBhvr>
                                        <p:cTn id="49" dur="1000"/>
                                        <p:tgtEl>
                                          <p:spTgt spid="51">
                                            <p:txEl>
                                              <p:pRg st="0" end="0"/>
                                            </p:txEl>
                                          </p:spTgt>
                                        </p:tgtEl>
                                      </p:cBhvr>
                                    </p:animEffect>
                                    <p:anim calcmode="lin" valueType="num">
                                      <p:cBhvr>
                                        <p:cTn id="50" dur="10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down)">
                                      <p:cBhvr>
                                        <p:cTn id="56" dur="500"/>
                                        <p:tgtEl>
                                          <p:spTgt spid="22"/>
                                        </p:tgtEl>
                                      </p:cBhvr>
                                    </p:animEffect>
                                  </p:childTnLst>
                                </p:cTn>
                              </p:par>
                              <p:par>
                                <p:cTn id="57" presetID="2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6" grpId="0" animBg="1"/>
      <p:bldP spid="16" grpId="1"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6890A-ACDB-480E-BFBE-FDF665B1D0FC}"/>
              </a:ext>
            </a:extLst>
          </p:cNvPr>
          <p:cNvSpPr>
            <a:spLocks noGrp="1"/>
          </p:cNvSpPr>
          <p:nvPr>
            <p:ph idx="1"/>
          </p:nvPr>
        </p:nvSpPr>
        <p:spPr>
          <a:xfrm>
            <a:off x="863080" y="1000237"/>
            <a:ext cx="4826520" cy="4857525"/>
          </a:xfrm>
        </p:spPr>
        <p:txBody>
          <a:bodyPr>
            <a:normAutofit fontScale="92500" lnSpcReduction="10000"/>
          </a:bodyPr>
          <a:lstStyle/>
          <a:p>
            <a:pPr marL="0" indent="0">
              <a:buNone/>
            </a:pPr>
            <a:r>
              <a:rPr lang="en-AU" sz="2800" dirty="0"/>
              <a:t>We’ve been trying to decide what to feed Apollo. I’ve heard that </a:t>
            </a:r>
            <a:r>
              <a:rPr lang="en-AU" sz="2800" dirty="0">
                <a:solidFill>
                  <a:schemeClr val="tx1"/>
                </a:solidFill>
              </a:rPr>
              <a:t>if a dog is young, they should eat puppy food</a:t>
            </a:r>
            <a:r>
              <a:rPr lang="en-AU" sz="2800" dirty="0"/>
              <a:t>. </a:t>
            </a:r>
            <a:r>
              <a:rPr lang="en-AU" sz="2800" dirty="0">
                <a:solidFill>
                  <a:schemeClr val="tx1"/>
                </a:solidFill>
              </a:rPr>
              <a:t>It provides better support for growing bones and has more energy in it which is good for faster learning</a:t>
            </a:r>
            <a:r>
              <a:rPr lang="en-AU" sz="2800" dirty="0"/>
              <a:t>. </a:t>
            </a:r>
            <a:r>
              <a:rPr lang="en-AU" sz="2800" dirty="0">
                <a:solidFill>
                  <a:schemeClr val="tx1"/>
                </a:solidFill>
              </a:rPr>
              <a:t>But </a:t>
            </a:r>
            <a:r>
              <a:rPr lang="en-AU" sz="2800" u="sng" dirty="0">
                <a:solidFill>
                  <a:schemeClr val="accent2"/>
                </a:solidFill>
              </a:rPr>
              <a:t>Apollo is not a puppy anymore</a:t>
            </a:r>
            <a:r>
              <a:rPr lang="en-AU" sz="2800" dirty="0">
                <a:solidFill>
                  <a:schemeClr val="tx1"/>
                </a:solidFill>
              </a:rPr>
              <a:t>. Dogs of his size reach maturity at 2 years old, and he was born two and a half years ago. </a:t>
            </a:r>
            <a:r>
              <a:rPr lang="en-AU" sz="2800" dirty="0"/>
              <a:t>So, based on all that, I think </a:t>
            </a:r>
            <a:r>
              <a:rPr lang="en-AU" sz="2800" b="1" dirty="0"/>
              <a:t>we should feed Apollo adult dog food</a:t>
            </a:r>
            <a:r>
              <a:rPr lang="en-AU" sz="2800" dirty="0"/>
              <a:t>.</a:t>
            </a:r>
          </a:p>
        </p:txBody>
      </p:sp>
      <p:sp>
        <p:nvSpPr>
          <p:cNvPr id="6" name="TextBox 5">
            <a:extLst>
              <a:ext uri="{FF2B5EF4-FFF2-40B4-BE49-F238E27FC236}">
                <a16:creationId xmlns:a16="http://schemas.microsoft.com/office/drawing/2014/main" id="{503A3C42-7D1D-4E61-8CAE-1F018A2FDFFD}"/>
              </a:ext>
            </a:extLst>
          </p:cNvPr>
          <p:cNvSpPr txBox="1"/>
          <p:nvPr/>
        </p:nvSpPr>
        <p:spPr>
          <a:xfrm>
            <a:off x="6096000" y="595376"/>
            <a:ext cx="5160785" cy="5016758"/>
          </a:xfrm>
          <a:prstGeom prst="rect">
            <a:avLst/>
          </a:prstGeom>
          <a:noFill/>
        </p:spPr>
        <p:txBody>
          <a:bodyPr wrap="square" rtlCol="0">
            <a:spAutoFit/>
          </a:bodyPr>
          <a:lstStyle/>
          <a:p>
            <a:pPr marL="342900" indent="-342900">
              <a:buAutoNum type="arabicPeriod"/>
            </a:pPr>
            <a:r>
              <a:rPr lang="en-AU" sz="2000" dirty="0">
                <a:latin typeface="Avenir Book" panose="02000503020000020003" pitchFamily="2" charset="0"/>
              </a:rPr>
              <a:t>Puppy food provides better support for growing bones.</a:t>
            </a:r>
          </a:p>
          <a:p>
            <a:pPr marL="342900" indent="-342900">
              <a:buAutoNum type="arabicPeriod"/>
            </a:pPr>
            <a:r>
              <a:rPr lang="en-AU" sz="2000" dirty="0">
                <a:latin typeface="Avenir Book" panose="02000503020000020003" pitchFamily="2" charset="0"/>
              </a:rPr>
              <a:t>Puppy food has more energy in it. </a:t>
            </a:r>
          </a:p>
          <a:p>
            <a:r>
              <a:rPr lang="en-AU" sz="2000" b="1" dirty="0">
                <a:latin typeface="Avenir Book" panose="02000503020000020003" pitchFamily="2" charset="0"/>
              </a:rPr>
              <a:t>Therefore, </a:t>
            </a:r>
          </a:p>
          <a:p>
            <a:pPr marL="457200" indent="-457200">
              <a:buFont typeface="+mj-lt"/>
              <a:buAutoNum type="arabicPeriod" startAt="3"/>
            </a:pPr>
            <a:r>
              <a:rPr lang="en-AU" sz="2000" dirty="0">
                <a:latin typeface="Avenir Book" panose="02000503020000020003" pitchFamily="2" charset="0"/>
              </a:rPr>
              <a:t>Puppy food is good for fast learning.</a:t>
            </a:r>
          </a:p>
          <a:p>
            <a:r>
              <a:rPr lang="en-AU" sz="2000" b="1" dirty="0">
                <a:latin typeface="Avenir Book" panose="02000503020000020003" pitchFamily="2" charset="0"/>
              </a:rPr>
              <a:t>Therefore, </a:t>
            </a:r>
          </a:p>
          <a:p>
            <a:pPr marL="457200" indent="-457200">
              <a:buFont typeface="+mj-lt"/>
              <a:buAutoNum type="arabicPeriod" startAt="4"/>
            </a:pPr>
            <a:r>
              <a:rPr lang="en-AU" sz="2000" dirty="0">
                <a:latin typeface="Avenir Book" panose="02000503020000020003" pitchFamily="2" charset="0"/>
              </a:rPr>
              <a:t>If a dog is young then they should eat puppy food.</a:t>
            </a:r>
          </a:p>
          <a:p>
            <a:endParaRPr lang="en-AU" sz="2000" dirty="0">
              <a:solidFill>
                <a:schemeClr val="bg1"/>
              </a:solidFill>
              <a:latin typeface="Avenir Book" panose="02000503020000020003" pitchFamily="2" charset="0"/>
            </a:endParaRPr>
          </a:p>
          <a:p>
            <a:pPr marL="457200" indent="-457200">
              <a:buFont typeface="+mj-lt"/>
              <a:buAutoNum type="arabicPeriod" startAt="5"/>
            </a:pPr>
            <a:r>
              <a:rPr lang="en-AU" sz="2000" dirty="0">
                <a:solidFill>
                  <a:schemeClr val="bg1"/>
                </a:solidFill>
                <a:latin typeface="Avenir Book" panose="02000503020000020003" pitchFamily="2" charset="0"/>
              </a:rPr>
              <a:t>All dogs Apollo’s size reach maturity at 2 years.</a:t>
            </a:r>
          </a:p>
          <a:p>
            <a:pPr marL="342900" indent="-342900">
              <a:buAutoNum type="arabicPeriod" startAt="5"/>
            </a:pPr>
            <a:r>
              <a:rPr lang="en-AU" sz="2000" dirty="0">
                <a:solidFill>
                  <a:schemeClr val="bg1"/>
                </a:solidFill>
                <a:latin typeface="Avenir Book" panose="02000503020000020003" pitchFamily="2" charset="0"/>
              </a:rPr>
              <a:t>Apollo is more than two years old.</a:t>
            </a:r>
          </a:p>
          <a:p>
            <a:r>
              <a:rPr lang="en-AU" sz="2000" i="1" dirty="0">
                <a:solidFill>
                  <a:schemeClr val="bg1"/>
                </a:solidFill>
                <a:latin typeface="Avenir Book" panose="02000503020000020003" pitchFamily="2" charset="0"/>
              </a:rPr>
              <a:t>Therefore, </a:t>
            </a:r>
          </a:p>
          <a:p>
            <a:pPr marL="457200" indent="-457200">
              <a:buFont typeface="+mj-lt"/>
              <a:buAutoNum type="arabicPeriod" startAt="7"/>
            </a:pPr>
            <a:r>
              <a:rPr lang="en-AU" sz="2000" b="1" dirty="0">
                <a:solidFill>
                  <a:schemeClr val="accent2"/>
                </a:solidFill>
                <a:latin typeface="Avenir Book" panose="02000503020000020003" pitchFamily="2" charset="0"/>
              </a:rPr>
              <a:t>Apollo is not a puppy.</a:t>
            </a:r>
          </a:p>
          <a:p>
            <a:r>
              <a:rPr lang="en-AU" sz="2000" b="1" dirty="0">
                <a:latin typeface="Avenir Book" panose="02000503020000020003" pitchFamily="2" charset="0"/>
              </a:rPr>
              <a:t>Therefore, </a:t>
            </a:r>
          </a:p>
          <a:p>
            <a:r>
              <a:rPr lang="en-AU" sz="2000" b="1" dirty="0">
                <a:latin typeface="Avenir Book" panose="02000503020000020003" pitchFamily="2" charset="0"/>
              </a:rPr>
              <a:t>C: We should feed Apollo adult dog food. </a:t>
            </a:r>
          </a:p>
        </p:txBody>
      </p:sp>
      <p:sp>
        <p:nvSpPr>
          <p:cNvPr id="5" name="TextBox 4">
            <a:extLst>
              <a:ext uri="{FF2B5EF4-FFF2-40B4-BE49-F238E27FC236}">
                <a16:creationId xmlns:a16="http://schemas.microsoft.com/office/drawing/2014/main" id="{83FA2B8E-3C6B-DE0D-20C9-424733AA66C9}"/>
              </a:ext>
            </a:extLst>
          </p:cNvPr>
          <p:cNvSpPr txBox="1"/>
          <p:nvPr/>
        </p:nvSpPr>
        <p:spPr>
          <a:xfrm>
            <a:off x="0" y="5857762"/>
            <a:ext cx="6624084" cy="954107"/>
          </a:xfrm>
          <a:prstGeom prst="rect">
            <a:avLst/>
          </a:prstGeom>
          <a:noFill/>
        </p:spPr>
        <p:txBody>
          <a:bodyPr wrap="square" rtlCol="0">
            <a:spAutoFit/>
          </a:bodyPr>
          <a:lstStyle/>
          <a:p>
            <a:pPr algn="ctr"/>
            <a:r>
              <a:rPr lang="en-AU" sz="2800" i="1" dirty="0">
                <a:latin typeface="Century Schoolbook" panose="02040604050505020304" pitchFamily="18" charset="0"/>
              </a:rPr>
              <a:t>Step 5: What reasons are given for the premises in the main argument?</a:t>
            </a:r>
          </a:p>
        </p:txBody>
      </p:sp>
    </p:spTree>
    <p:extLst>
      <p:ext uri="{BB962C8B-B14F-4D97-AF65-F5344CB8AC3E}">
        <p14:creationId xmlns:p14="http://schemas.microsoft.com/office/powerpoint/2010/main" val="923304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6890A-ACDB-480E-BFBE-FDF665B1D0FC}"/>
              </a:ext>
            </a:extLst>
          </p:cNvPr>
          <p:cNvSpPr>
            <a:spLocks noGrp="1"/>
          </p:cNvSpPr>
          <p:nvPr>
            <p:ph idx="1"/>
          </p:nvPr>
        </p:nvSpPr>
        <p:spPr>
          <a:xfrm>
            <a:off x="863080" y="1000237"/>
            <a:ext cx="4826520" cy="4857525"/>
          </a:xfrm>
        </p:spPr>
        <p:txBody>
          <a:bodyPr>
            <a:normAutofit fontScale="92500" lnSpcReduction="10000"/>
          </a:bodyPr>
          <a:lstStyle/>
          <a:p>
            <a:pPr marL="0" indent="0">
              <a:buNone/>
            </a:pPr>
            <a:r>
              <a:rPr lang="en-AU" sz="2800" dirty="0"/>
              <a:t>We’ve been trying to decide what to feed Apollo. I’ve heard that </a:t>
            </a:r>
            <a:r>
              <a:rPr lang="en-AU" sz="2800" dirty="0">
                <a:solidFill>
                  <a:schemeClr val="tx1"/>
                </a:solidFill>
              </a:rPr>
              <a:t>if a dog is young, they should eat puppy food</a:t>
            </a:r>
            <a:r>
              <a:rPr lang="en-AU" sz="2800" dirty="0"/>
              <a:t>. </a:t>
            </a:r>
            <a:r>
              <a:rPr lang="en-AU" sz="2800" dirty="0">
                <a:solidFill>
                  <a:schemeClr val="tx1"/>
                </a:solidFill>
              </a:rPr>
              <a:t>It provides better support for growing bones and has more energy in it which is good for faster learning</a:t>
            </a:r>
            <a:r>
              <a:rPr lang="en-AU" sz="2800" dirty="0"/>
              <a:t>. </a:t>
            </a:r>
            <a:r>
              <a:rPr lang="en-AU" sz="2800" dirty="0">
                <a:solidFill>
                  <a:schemeClr val="tx1"/>
                </a:solidFill>
              </a:rPr>
              <a:t>But </a:t>
            </a:r>
            <a:r>
              <a:rPr lang="en-AU" sz="2800" u="sng" dirty="0">
                <a:solidFill>
                  <a:schemeClr val="accent2"/>
                </a:solidFill>
              </a:rPr>
              <a:t>Apollo is not a puppy anymore</a:t>
            </a:r>
            <a:r>
              <a:rPr lang="en-AU" sz="2800" dirty="0">
                <a:solidFill>
                  <a:schemeClr val="tx1"/>
                </a:solidFill>
              </a:rPr>
              <a:t>. </a:t>
            </a:r>
            <a:r>
              <a:rPr lang="en-AU" sz="2800" dirty="0">
                <a:solidFill>
                  <a:schemeClr val="accent6">
                    <a:lumMod val="75000"/>
                  </a:schemeClr>
                </a:solidFill>
              </a:rPr>
              <a:t>Dogs of his size reach maturity at 2 years old</a:t>
            </a:r>
            <a:r>
              <a:rPr lang="en-AU" sz="2800" dirty="0">
                <a:solidFill>
                  <a:schemeClr val="tx1"/>
                </a:solidFill>
              </a:rPr>
              <a:t>, and </a:t>
            </a:r>
            <a:r>
              <a:rPr lang="en-AU" sz="2800" dirty="0">
                <a:solidFill>
                  <a:schemeClr val="accent6">
                    <a:lumMod val="75000"/>
                  </a:schemeClr>
                </a:solidFill>
              </a:rPr>
              <a:t>he was born two and a half years ago</a:t>
            </a:r>
            <a:r>
              <a:rPr lang="en-AU" sz="2800" dirty="0">
                <a:solidFill>
                  <a:schemeClr val="tx1"/>
                </a:solidFill>
              </a:rPr>
              <a:t>. </a:t>
            </a:r>
            <a:r>
              <a:rPr lang="en-AU" sz="2800" dirty="0"/>
              <a:t>So, based on all that, I think </a:t>
            </a:r>
            <a:r>
              <a:rPr lang="en-AU" sz="2800" b="1" dirty="0"/>
              <a:t>we should feed Apollo adult dog food</a:t>
            </a:r>
            <a:r>
              <a:rPr lang="en-AU" sz="2800" dirty="0"/>
              <a:t>.</a:t>
            </a:r>
          </a:p>
        </p:txBody>
      </p:sp>
      <p:sp>
        <p:nvSpPr>
          <p:cNvPr id="6" name="TextBox 5">
            <a:extLst>
              <a:ext uri="{FF2B5EF4-FFF2-40B4-BE49-F238E27FC236}">
                <a16:creationId xmlns:a16="http://schemas.microsoft.com/office/drawing/2014/main" id="{503A3C42-7D1D-4E61-8CAE-1F018A2FDFFD}"/>
              </a:ext>
            </a:extLst>
          </p:cNvPr>
          <p:cNvSpPr txBox="1"/>
          <p:nvPr/>
        </p:nvSpPr>
        <p:spPr>
          <a:xfrm>
            <a:off x="6096000" y="595376"/>
            <a:ext cx="5160785" cy="5016758"/>
          </a:xfrm>
          <a:prstGeom prst="rect">
            <a:avLst/>
          </a:prstGeom>
          <a:noFill/>
        </p:spPr>
        <p:txBody>
          <a:bodyPr wrap="square" rtlCol="0">
            <a:spAutoFit/>
          </a:bodyPr>
          <a:lstStyle/>
          <a:p>
            <a:pPr marL="342900" indent="-342900">
              <a:buAutoNum type="arabicPeriod"/>
            </a:pPr>
            <a:r>
              <a:rPr lang="en-AU" sz="2000" dirty="0">
                <a:latin typeface="Avenir Book" panose="02000503020000020003" pitchFamily="2" charset="0"/>
              </a:rPr>
              <a:t>Puppy food provides better support for growing bones.</a:t>
            </a:r>
          </a:p>
          <a:p>
            <a:pPr marL="342900" indent="-342900">
              <a:buAutoNum type="arabicPeriod"/>
            </a:pPr>
            <a:r>
              <a:rPr lang="en-AU" sz="2000" dirty="0">
                <a:latin typeface="Avenir Book" panose="02000503020000020003" pitchFamily="2" charset="0"/>
              </a:rPr>
              <a:t>Puppy food has more energy in it. </a:t>
            </a:r>
          </a:p>
          <a:p>
            <a:r>
              <a:rPr lang="en-AU" sz="2000" b="1" dirty="0">
                <a:latin typeface="Avenir Book" panose="02000503020000020003" pitchFamily="2" charset="0"/>
              </a:rPr>
              <a:t>Therefore, </a:t>
            </a:r>
          </a:p>
          <a:p>
            <a:pPr marL="457200" indent="-457200">
              <a:buFont typeface="+mj-lt"/>
              <a:buAutoNum type="arabicPeriod" startAt="3"/>
            </a:pPr>
            <a:r>
              <a:rPr lang="en-AU" sz="2000" dirty="0">
                <a:latin typeface="Avenir Book" panose="02000503020000020003" pitchFamily="2" charset="0"/>
              </a:rPr>
              <a:t>Puppy food is good for fast learning.</a:t>
            </a:r>
          </a:p>
          <a:p>
            <a:r>
              <a:rPr lang="en-AU" sz="2000" b="1" dirty="0">
                <a:latin typeface="Avenir Book" panose="02000503020000020003" pitchFamily="2" charset="0"/>
              </a:rPr>
              <a:t>Therefore, </a:t>
            </a:r>
          </a:p>
          <a:p>
            <a:pPr marL="457200" indent="-457200">
              <a:buFont typeface="+mj-lt"/>
              <a:buAutoNum type="arabicPeriod" startAt="4"/>
            </a:pPr>
            <a:r>
              <a:rPr lang="en-AU" sz="2000" dirty="0">
                <a:latin typeface="Avenir Book" panose="02000503020000020003" pitchFamily="2" charset="0"/>
              </a:rPr>
              <a:t>If a dog is young then they should eat puppy food.</a:t>
            </a:r>
          </a:p>
          <a:p>
            <a:endParaRPr lang="en-AU" sz="2000" dirty="0">
              <a:solidFill>
                <a:schemeClr val="bg1"/>
              </a:solidFill>
              <a:latin typeface="Avenir Book" panose="02000503020000020003" pitchFamily="2" charset="0"/>
            </a:endParaRPr>
          </a:p>
          <a:p>
            <a:pPr marL="457200" indent="-457200">
              <a:buFont typeface="+mj-lt"/>
              <a:buAutoNum type="arabicPeriod" startAt="5"/>
            </a:pPr>
            <a:r>
              <a:rPr lang="en-AU" sz="2000" dirty="0">
                <a:solidFill>
                  <a:schemeClr val="bg1"/>
                </a:solidFill>
                <a:latin typeface="Avenir Book" panose="02000503020000020003" pitchFamily="2" charset="0"/>
              </a:rPr>
              <a:t>All dogs Apollo’s size reach maturity at 2 years.</a:t>
            </a:r>
          </a:p>
          <a:p>
            <a:pPr marL="342900" indent="-342900">
              <a:buAutoNum type="arabicPeriod" startAt="5"/>
            </a:pPr>
            <a:r>
              <a:rPr lang="en-AU" sz="2000" dirty="0">
                <a:solidFill>
                  <a:schemeClr val="bg1"/>
                </a:solidFill>
                <a:latin typeface="Avenir Book" panose="02000503020000020003" pitchFamily="2" charset="0"/>
              </a:rPr>
              <a:t>Apollo is more than two years old.</a:t>
            </a:r>
          </a:p>
          <a:p>
            <a:r>
              <a:rPr lang="en-AU" sz="2000" i="1" dirty="0">
                <a:solidFill>
                  <a:schemeClr val="bg1"/>
                </a:solidFill>
                <a:latin typeface="Avenir Book" panose="02000503020000020003" pitchFamily="2" charset="0"/>
              </a:rPr>
              <a:t>Therefore, </a:t>
            </a:r>
          </a:p>
          <a:p>
            <a:pPr marL="457200" indent="-457200">
              <a:buFont typeface="+mj-lt"/>
              <a:buAutoNum type="arabicPeriod" startAt="7"/>
            </a:pPr>
            <a:r>
              <a:rPr lang="en-AU" sz="2000" dirty="0">
                <a:solidFill>
                  <a:schemeClr val="accent2"/>
                </a:solidFill>
                <a:latin typeface="Avenir Book" panose="02000503020000020003" pitchFamily="2" charset="0"/>
              </a:rPr>
              <a:t>Apollo is not a puppy.</a:t>
            </a:r>
          </a:p>
          <a:p>
            <a:r>
              <a:rPr lang="en-AU" sz="2000" b="1" dirty="0">
                <a:latin typeface="Avenir Book" panose="02000503020000020003" pitchFamily="2" charset="0"/>
              </a:rPr>
              <a:t>Therefore, </a:t>
            </a:r>
          </a:p>
          <a:p>
            <a:r>
              <a:rPr lang="en-AU" sz="2000" b="1" dirty="0">
                <a:latin typeface="Avenir Book" panose="02000503020000020003" pitchFamily="2" charset="0"/>
              </a:rPr>
              <a:t>C: We should feed Apollo adult dog food. </a:t>
            </a:r>
          </a:p>
        </p:txBody>
      </p:sp>
      <p:sp>
        <p:nvSpPr>
          <p:cNvPr id="2" name="TextBox 1">
            <a:extLst>
              <a:ext uri="{FF2B5EF4-FFF2-40B4-BE49-F238E27FC236}">
                <a16:creationId xmlns:a16="http://schemas.microsoft.com/office/drawing/2014/main" id="{F7E2BE33-AB80-7AE8-9A1F-E26A64E6DA05}"/>
              </a:ext>
            </a:extLst>
          </p:cNvPr>
          <p:cNvSpPr txBox="1"/>
          <p:nvPr/>
        </p:nvSpPr>
        <p:spPr>
          <a:xfrm>
            <a:off x="0" y="5857762"/>
            <a:ext cx="6624084" cy="954107"/>
          </a:xfrm>
          <a:prstGeom prst="rect">
            <a:avLst/>
          </a:prstGeom>
          <a:noFill/>
        </p:spPr>
        <p:txBody>
          <a:bodyPr wrap="square" rtlCol="0">
            <a:spAutoFit/>
          </a:bodyPr>
          <a:lstStyle/>
          <a:p>
            <a:pPr algn="ctr"/>
            <a:r>
              <a:rPr lang="en-AU" sz="2800" i="1" dirty="0">
                <a:latin typeface="Century Schoolbook" panose="02040604050505020304" pitchFamily="18" charset="0"/>
              </a:rPr>
              <a:t>Step 5: What reasons are given for the premises in the main argument?</a:t>
            </a:r>
          </a:p>
        </p:txBody>
      </p:sp>
    </p:spTree>
    <p:extLst>
      <p:ext uri="{BB962C8B-B14F-4D97-AF65-F5344CB8AC3E}">
        <p14:creationId xmlns:p14="http://schemas.microsoft.com/office/powerpoint/2010/main" val="3316299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6890A-ACDB-480E-BFBE-FDF665B1D0FC}"/>
              </a:ext>
            </a:extLst>
          </p:cNvPr>
          <p:cNvSpPr>
            <a:spLocks noGrp="1"/>
          </p:cNvSpPr>
          <p:nvPr>
            <p:ph idx="1"/>
          </p:nvPr>
        </p:nvSpPr>
        <p:spPr>
          <a:xfrm>
            <a:off x="863080" y="1000237"/>
            <a:ext cx="4826520" cy="4857525"/>
          </a:xfrm>
        </p:spPr>
        <p:txBody>
          <a:bodyPr>
            <a:normAutofit fontScale="92500" lnSpcReduction="10000"/>
          </a:bodyPr>
          <a:lstStyle/>
          <a:p>
            <a:pPr marL="0" indent="0">
              <a:buNone/>
            </a:pPr>
            <a:r>
              <a:rPr lang="en-AU" sz="2800" dirty="0"/>
              <a:t>We’ve been trying to decide what to feed Apollo. I’ve heard that </a:t>
            </a:r>
            <a:r>
              <a:rPr lang="en-AU" sz="2800" dirty="0">
                <a:solidFill>
                  <a:schemeClr val="tx1"/>
                </a:solidFill>
              </a:rPr>
              <a:t>if a dog is young, they should eat puppy food</a:t>
            </a:r>
            <a:r>
              <a:rPr lang="en-AU" sz="2800" dirty="0"/>
              <a:t>. </a:t>
            </a:r>
            <a:r>
              <a:rPr lang="en-AU" sz="2800" dirty="0">
                <a:solidFill>
                  <a:schemeClr val="tx1"/>
                </a:solidFill>
              </a:rPr>
              <a:t>It provides better support for growing bones and has more energy in it which is good for faster learning</a:t>
            </a:r>
            <a:r>
              <a:rPr lang="en-AU" sz="2800" dirty="0"/>
              <a:t>. </a:t>
            </a:r>
            <a:r>
              <a:rPr lang="en-AU" sz="2800" dirty="0">
                <a:solidFill>
                  <a:schemeClr val="tx1"/>
                </a:solidFill>
              </a:rPr>
              <a:t>But </a:t>
            </a:r>
            <a:r>
              <a:rPr lang="en-AU" sz="2800" u="sng" dirty="0">
                <a:solidFill>
                  <a:schemeClr val="accent2"/>
                </a:solidFill>
              </a:rPr>
              <a:t>Apollo is not a puppy anymore</a:t>
            </a:r>
            <a:r>
              <a:rPr lang="en-AU" sz="2800" dirty="0">
                <a:solidFill>
                  <a:schemeClr val="tx1"/>
                </a:solidFill>
              </a:rPr>
              <a:t>. </a:t>
            </a:r>
            <a:r>
              <a:rPr lang="en-AU" sz="2800" dirty="0">
                <a:solidFill>
                  <a:schemeClr val="accent6">
                    <a:lumMod val="75000"/>
                  </a:schemeClr>
                </a:solidFill>
              </a:rPr>
              <a:t>Dogs of his size reach maturity at 2 years old</a:t>
            </a:r>
            <a:r>
              <a:rPr lang="en-AU" sz="2800" dirty="0">
                <a:solidFill>
                  <a:schemeClr val="tx1"/>
                </a:solidFill>
              </a:rPr>
              <a:t>, and </a:t>
            </a:r>
            <a:r>
              <a:rPr lang="en-AU" sz="2800" dirty="0">
                <a:solidFill>
                  <a:schemeClr val="accent6">
                    <a:lumMod val="75000"/>
                  </a:schemeClr>
                </a:solidFill>
              </a:rPr>
              <a:t>he was born two and a half years ago</a:t>
            </a:r>
            <a:r>
              <a:rPr lang="en-AU" sz="2800" dirty="0">
                <a:solidFill>
                  <a:schemeClr val="tx1"/>
                </a:solidFill>
              </a:rPr>
              <a:t>. </a:t>
            </a:r>
            <a:r>
              <a:rPr lang="en-AU" sz="2800" dirty="0"/>
              <a:t>So, based on all that, I think </a:t>
            </a:r>
            <a:r>
              <a:rPr lang="en-AU" sz="2800" b="1" dirty="0"/>
              <a:t>we should feed Apollo adult dog food</a:t>
            </a:r>
            <a:r>
              <a:rPr lang="en-AU" sz="2800" dirty="0"/>
              <a:t>.</a:t>
            </a:r>
          </a:p>
        </p:txBody>
      </p:sp>
      <p:sp>
        <p:nvSpPr>
          <p:cNvPr id="6" name="TextBox 5">
            <a:extLst>
              <a:ext uri="{FF2B5EF4-FFF2-40B4-BE49-F238E27FC236}">
                <a16:creationId xmlns:a16="http://schemas.microsoft.com/office/drawing/2014/main" id="{503A3C42-7D1D-4E61-8CAE-1F018A2FDFFD}"/>
              </a:ext>
            </a:extLst>
          </p:cNvPr>
          <p:cNvSpPr txBox="1"/>
          <p:nvPr/>
        </p:nvSpPr>
        <p:spPr>
          <a:xfrm>
            <a:off x="6096000" y="595376"/>
            <a:ext cx="5160785" cy="5016758"/>
          </a:xfrm>
          <a:prstGeom prst="rect">
            <a:avLst/>
          </a:prstGeom>
          <a:noFill/>
        </p:spPr>
        <p:txBody>
          <a:bodyPr wrap="square" rtlCol="0">
            <a:spAutoFit/>
          </a:bodyPr>
          <a:lstStyle/>
          <a:p>
            <a:pPr marL="342900" indent="-342900">
              <a:buAutoNum type="arabicPeriod"/>
            </a:pPr>
            <a:r>
              <a:rPr lang="en-AU" sz="2000" dirty="0">
                <a:latin typeface="Avenir Book" panose="02000503020000020003" pitchFamily="2" charset="0"/>
              </a:rPr>
              <a:t>Puppy food provides better support for growing bones.</a:t>
            </a:r>
          </a:p>
          <a:p>
            <a:pPr marL="342900" indent="-342900">
              <a:buAutoNum type="arabicPeriod"/>
            </a:pPr>
            <a:r>
              <a:rPr lang="en-AU" sz="2000" dirty="0">
                <a:latin typeface="Avenir Book" panose="02000503020000020003" pitchFamily="2" charset="0"/>
              </a:rPr>
              <a:t>Puppy food has more energy in it. </a:t>
            </a:r>
          </a:p>
          <a:p>
            <a:r>
              <a:rPr lang="en-AU" sz="2000" b="1" dirty="0">
                <a:latin typeface="Avenir Book" panose="02000503020000020003" pitchFamily="2" charset="0"/>
              </a:rPr>
              <a:t>Therefore, </a:t>
            </a:r>
          </a:p>
          <a:p>
            <a:pPr marL="457200" indent="-457200">
              <a:buFont typeface="+mj-lt"/>
              <a:buAutoNum type="arabicPeriod" startAt="3"/>
            </a:pPr>
            <a:r>
              <a:rPr lang="en-AU" sz="2000" dirty="0">
                <a:latin typeface="Avenir Book" panose="02000503020000020003" pitchFamily="2" charset="0"/>
              </a:rPr>
              <a:t>Puppy food is good for fast learning.</a:t>
            </a:r>
          </a:p>
          <a:p>
            <a:r>
              <a:rPr lang="en-AU" sz="2000" b="1" dirty="0">
                <a:latin typeface="Avenir Book" panose="02000503020000020003" pitchFamily="2" charset="0"/>
              </a:rPr>
              <a:t>Therefore, </a:t>
            </a:r>
          </a:p>
          <a:p>
            <a:pPr marL="457200" indent="-457200">
              <a:buFont typeface="+mj-lt"/>
              <a:buAutoNum type="arabicPeriod" startAt="4"/>
            </a:pPr>
            <a:r>
              <a:rPr lang="en-AU" sz="2000" dirty="0">
                <a:latin typeface="Avenir Book" panose="02000503020000020003" pitchFamily="2" charset="0"/>
              </a:rPr>
              <a:t>If a dog is young then they should eat puppy food.</a:t>
            </a:r>
          </a:p>
          <a:p>
            <a:endParaRPr lang="en-AU" sz="2000" dirty="0">
              <a:solidFill>
                <a:schemeClr val="bg1"/>
              </a:solidFill>
              <a:latin typeface="Avenir Book" panose="02000503020000020003" pitchFamily="2" charset="0"/>
            </a:endParaRPr>
          </a:p>
          <a:p>
            <a:pPr marL="457200" indent="-457200">
              <a:buFont typeface="+mj-lt"/>
              <a:buAutoNum type="arabicPeriod" startAt="5"/>
            </a:pPr>
            <a:r>
              <a:rPr lang="en-AU" sz="2000" dirty="0">
                <a:solidFill>
                  <a:schemeClr val="bg1"/>
                </a:solidFill>
                <a:latin typeface="Avenir Book" panose="02000503020000020003" pitchFamily="2" charset="0"/>
              </a:rPr>
              <a:t>All dogs Apollo’s size reach maturity at 2 years.</a:t>
            </a:r>
          </a:p>
          <a:p>
            <a:pPr marL="342900" indent="-342900">
              <a:buAutoNum type="arabicPeriod" startAt="5"/>
            </a:pPr>
            <a:r>
              <a:rPr lang="en-AU" sz="2000" dirty="0">
                <a:solidFill>
                  <a:schemeClr val="bg1"/>
                </a:solidFill>
                <a:latin typeface="Avenir Book" panose="02000503020000020003" pitchFamily="2" charset="0"/>
              </a:rPr>
              <a:t>Apollo is more than two years old.</a:t>
            </a:r>
          </a:p>
          <a:p>
            <a:r>
              <a:rPr lang="en-AU" sz="2000" i="1" dirty="0">
                <a:solidFill>
                  <a:schemeClr val="bg1"/>
                </a:solidFill>
                <a:latin typeface="Avenir Book" panose="02000503020000020003" pitchFamily="2" charset="0"/>
              </a:rPr>
              <a:t>Therefore, </a:t>
            </a:r>
          </a:p>
          <a:p>
            <a:pPr marL="457200" indent="-457200">
              <a:buFont typeface="+mj-lt"/>
              <a:buAutoNum type="arabicPeriod" startAt="7"/>
            </a:pPr>
            <a:r>
              <a:rPr lang="en-AU" sz="2000" dirty="0">
                <a:solidFill>
                  <a:schemeClr val="accent2"/>
                </a:solidFill>
                <a:latin typeface="Avenir Book" panose="02000503020000020003" pitchFamily="2" charset="0"/>
              </a:rPr>
              <a:t>Apollo is not a puppy.</a:t>
            </a:r>
          </a:p>
          <a:p>
            <a:r>
              <a:rPr lang="en-AU" sz="2000" b="1" dirty="0">
                <a:latin typeface="Avenir Book" panose="02000503020000020003" pitchFamily="2" charset="0"/>
              </a:rPr>
              <a:t>Therefore, </a:t>
            </a:r>
          </a:p>
          <a:p>
            <a:r>
              <a:rPr lang="en-AU" sz="2000" b="1" dirty="0">
                <a:latin typeface="Avenir Book" panose="02000503020000020003" pitchFamily="2" charset="0"/>
              </a:rPr>
              <a:t>C: We should feed Apollo adult dog food. </a:t>
            </a:r>
          </a:p>
        </p:txBody>
      </p:sp>
      <p:sp>
        <p:nvSpPr>
          <p:cNvPr id="4" name="TextBox 3">
            <a:extLst>
              <a:ext uri="{FF2B5EF4-FFF2-40B4-BE49-F238E27FC236}">
                <a16:creationId xmlns:a16="http://schemas.microsoft.com/office/drawing/2014/main" id="{DC49FE04-3994-51F0-3440-306C63D14887}"/>
              </a:ext>
            </a:extLst>
          </p:cNvPr>
          <p:cNvSpPr txBox="1"/>
          <p:nvPr/>
        </p:nvSpPr>
        <p:spPr>
          <a:xfrm>
            <a:off x="0" y="5857762"/>
            <a:ext cx="6624084" cy="954107"/>
          </a:xfrm>
          <a:prstGeom prst="rect">
            <a:avLst/>
          </a:prstGeom>
          <a:noFill/>
        </p:spPr>
        <p:txBody>
          <a:bodyPr wrap="square" rtlCol="0">
            <a:spAutoFit/>
          </a:bodyPr>
          <a:lstStyle/>
          <a:p>
            <a:pPr algn="ctr"/>
            <a:r>
              <a:rPr lang="en-AU" sz="2800" i="1" dirty="0">
                <a:latin typeface="Century Schoolbook" panose="02040604050505020304" pitchFamily="18" charset="0"/>
              </a:rPr>
              <a:t>Step 6: Add these to the standard form and argument map</a:t>
            </a:r>
          </a:p>
        </p:txBody>
      </p:sp>
    </p:spTree>
    <p:extLst>
      <p:ext uri="{BB962C8B-B14F-4D97-AF65-F5344CB8AC3E}">
        <p14:creationId xmlns:p14="http://schemas.microsoft.com/office/powerpoint/2010/main" val="3430818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017E41C-4286-4D8D-80D9-459396E32BE0}"/>
              </a:ext>
            </a:extLst>
          </p:cNvPr>
          <p:cNvGrpSpPr/>
          <p:nvPr/>
        </p:nvGrpSpPr>
        <p:grpSpPr>
          <a:xfrm>
            <a:off x="3869109" y="3257649"/>
            <a:ext cx="1261492" cy="767310"/>
            <a:chOff x="9881693" y="4392982"/>
            <a:chExt cx="969618" cy="871478"/>
          </a:xfrm>
        </p:grpSpPr>
        <p:cxnSp>
          <p:nvCxnSpPr>
            <p:cNvPr id="36" name="Connector: Elbow 35">
              <a:extLst>
                <a:ext uri="{FF2B5EF4-FFF2-40B4-BE49-F238E27FC236}">
                  <a16:creationId xmlns:a16="http://schemas.microsoft.com/office/drawing/2014/main" id="{CAE21F94-7786-4080-A761-928127F70FFC}"/>
                </a:ext>
              </a:extLst>
            </p:cNvPr>
            <p:cNvCxnSpPr>
              <a:cxnSpLocks/>
            </p:cNvCxnSpPr>
            <p:nvPr/>
          </p:nvCxnSpPr>
          <p:spPr>
            <a:xfrm flipV="1">
              <a:off x="9891913" y="4392982"/>
              <a:ext cx="479716" cy="476655"/>
            </a:xfrm>
            <a:prstGeom prst="bentConnector3">
              <a:avLst>
                <a:gd name="adj1" fmla="val 10110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57BB48-F8CA-4728-815F-C417D6C03B97}"/>
                </a:ext>
              </a:extLst>
            </p:cNvPr>
            <p:cNvCxnSpPr>
              <a:cxnSpLocks/>
              <a:endCxn id="16" idx="0"/>
            </p:cNvCxnSpPr>
            <p:nvPr/>
          </p:nvCxnSpPr>
          <p:spPr>
            <a:xfrm flipH="1">
              <a:off x="9881693" y="4833407"/>
              <a:ext cx="10221" cy="43105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072376-5421-4CBC-8322-035C938D1DD6}"/>
                </a:ext>
              </a:extLst>
            </p:cNvPr>
            <p:cNvCxnSpPr>
              <a:cxnSpLocks/>
            </p:cNvCxnSpPr>
            <p:nvPr/>
          </p:nvCxnSpPr>
          <p:spPr>
            <a:xfrm>
              <a:off x="10373962" y="4869637"/>
              <a:ext cx="4773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F2CAB8-EBA7-4E0E-B86F-AD03605954C4}"/>
                </a:ext>
              </a:extLst>
            </p:cNvPr>
            <p:cNvCxnSpPr>
              <a:cxnSpLocks/>
              <a:endCxn id="17" idx="0"/>
            </p:cNvCxnSpPr>
            <p:nvPr/>
          </p:nvCxnSpPr>
          <p:spPr>
            <a:xfrm flipH="1">
              <a:off x="10851306" y="4845484"/>
              <a:ext cx="5" cy="418976"/>
            </a:xfrm>
            <a:prstGeom prst="line">
              <a:avLst/>
            </a:prstGeom>
            <a:ln w="57150"/>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7748953F-91CD-40C1-85BC-F1A3CEC0FF0B}"/>
              </a:ext>
            </a:extLst>
          </p:cNvPr>
          <p:cNvCxnSpPr>
            <a:stCxn id="15" idx="0"/>
            <a:endCxn id="7" idx="2"/>
          </p:cNvCxnSpPr>
          <p:nvPr/>
        </p:nvCxnSpPr>
        <p:spPr>
          <a:xfrm flipV="1">
            <a:off x="1400871" y="3257644"/>
            <a:ext cx="706344" cy="7673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1A9E74-7EF8-4D33-B63E-CC1721DD077A}"/>
              </a:ext>
            </a:extLst>
          </p:cNvPr>
          <p:cNvCxnSpPr>
            <a:stCxn id="14" idx="0"/>
            <a:endCxn id="7" idx="2"/>
          </p:cNvCxnSpPr>
          <p:nvPr/>
        </p:nvCxnSpPr>
        <p:spPr>
          <a:xfrm flipH="1" flipV="1">
            <a:off x="2107215" y="3257644"/>
            <a:ext cx="625352" cy="7673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D0D429-45C8-4B24-84CE-2A6771E042E9}"/>
              </a:ext>
            </a:extLst>
          </p:cNvPr>
          <p:cNvCxnSpPr>
            <a:stCxn id="18" idx="0"/>
            <a:endCxn id="15" idx="2"/>
          </p:cNvCxnSpPr>
          <p:nvPr/>
        </p:nvCxnSpPr>
        <p:spPr>
          <a:xfrm flipV="1">
            <a:off x="1400871" y="4747973"/>
            <a:ext cx="0" cy="405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2CF4AE0-B7B3-4370-BF05-E29ADDF6FA82}"/>
              </a:ext>
            </a:extLst>
          </p:cNvPr>
          <p:cNvGrpSpPr/>
          <p:nvPr/>
        </p:nvGrpSpPr>
        <p:grpSpPr>
          <a:xfrm>
            <a:off x="2119992" y="1892595"/>
            <a:ext cx="2335967" cy="642035"/>
            <a:chOff x="9634680" y="4392982"/>
            <a:chExt cx="1795490" cy="729197"/>
          </a:xfrm>
        </p:grpSpPr>
        <p:cxnSp>
          <p:nvCxnSpPr>
            <p:cNvPr id="10" name="Connector: Elbow 9">
              <a:extLst>
                <a:ext uri="{FF2B5EF4-FFF2-40B4-BE49-F238E27FC236}">
                  <a16:creationId xmlns:a16="http://schemas.microsoft.com/office/drawing/2014/main" id="{5DF57866-52C3-4861-AC4B-EAC0651DB97F}"/>
                </a:ext>
              </a:extLst>
            </p:cNvPr>
            <p:cNvCxnSpPr>
              <a:cxnSpLocks/>
            </p:cNvCxnSpPr>
            <p:nvPr/>
          </p:nvCxnSpPr>
          <p:spPr>
            <a:xfrm flipV="1">
              <a:off x="9634680" y="4392982"/>
              <a:ext cx="930347" cy="476655"/>
            </a:xfrm>
            <a:prstGeom prst="bentConnector3">
              <a:avLst>
                <a:gd name="adj1" fmla="val 10007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C02F3F-AA70-4058-8232-7AE50BB9C8CD}"/>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050157A-9962-4372-B426-6124AC0F5518}"/>
                </a:ext>
              </a:extLst>
            </p:cNvPr>
            <p:cNvCxnSpPr>
              <a:cxnSpLocks/>
            </p:cNvCxnSpPr>
            <p:nvPr/>
          </p:nvCxnSpPr>
          <p:spPr>
            <a:xfrm>
              <a:off x="10373962" y="4869637"/>
              <a:ext cx="105620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AE92AB-DF88-4B97-8042-CBFB76D56E6D}"/>
                </a:ext>
              </a:extLst>
            </p:cNvPr>
            <p:cNvCxnSpPr>
              <a:cxnSpLocks/>
            </p:cNvCxnSpPr>
            <p:nvPr/>
          </p:nvCxnSpPr>
          <p:spPr>
            <a:xfrm>
              <a:off x="11430170" y="4849673"/>
              <a:ext cx="0" cy="25254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42C88AFD-DCF8-4643-9C49-A7550207122C}"/>
              </a:ext>
            </a:extLst>
          </p:cNvPr>
          <p:cNvSpPr txBox="1"/>
          <p:nvPr/>
        </p:nvSpPr>
        <p:spPr>
          <a:xfrm>
            <a:off x="6096000" y="595376"/>
            <a:ext cx="5160785" cy="5016758"/>
          </a:xfrm>
          <a:prstGeom prst="rect">
            <a:avLst/>
          </a:prstGeom>
          <a:noFill/>
        </p:spPr>
        <p:txBody>
          <a:bodyPr wrap="square" rtlCol="0">
            <a:spAutoFit/>
          </a:bodyPr>
          <a:lstStyle/>
          <a:p>
            <a:pPr marL="342900" indent="-342900">
              <a:buAutoNum type="arabicPeriod"/>
            </a:pPr>
            <a:r>
              <a:rPr lang="en-AU" sz="2000" dirty="0">
                <a:latin typeface="Avenir Book" panose="02000503020000020003" pitchFamily="2" charset="0"/>
              </a:rPr>
              <a:t>Puppy food provides better support for growing bones.</a:t>
            </a:r>
          </a:p>
          <a:p>
            <a:pPr marL="342900" indent="-342900">
              <a:buAutoNum type="arabicPeriod"/>
            </a:pPr>
            <a:r>
              <a:rPr lang="en-AU" sz="2000" dirty="0">
                <a:latin typeface="Avenir Book" panose="02000503020000020003" pitchFamily="2" charset="0"/>
              </a:rPr>
              <a:t>Puppy food has more energy in it. </a:t>
            </a:r>
          </a:p>
          <a:p>
            <a:r>
              <a:rPr lang="en-AU" sz="2000" b="1" dirty="0">
                <a:latin typeface="Avenir Book" panose="02000503020000020003" pitchFamily="2" charset="0"/>
              </a:rPr>
              <a:t>Therefore, </a:t>
            </a:r>
          </a:p>
          <a:p>
            <a:pPr marL="457200" indent="-457200">
              <a:buFont typeface="+mj-lt"/>
              <a:buAutoNum type="arabicPeriod" startAt="3"/>
            </a:pPr>
            <a:r>
              <a:rPr lang="en-AU" sz="2000" dirty="0">
                <a:latin typeface="Avenir Book" panose="02000503020000020003" pitchFamily="2" charset="0"/>
              </a:rPr>
              <a:t>Puppy food is good for fast learning.</a:t>
            </a:r>
          </a:p>
          <a:p>
            <a:r>
              <a:rPr lang="en-AU" sz="2000" b="1" dirty="0">
                <a:latin typeface="Avenir Book" panose="02000503020000020003" pitchFamily="2" charset="0"/>
              </a:rPr>
              <a:t>Therefore, </a:t>
            </a:r>
          </a:p>
          <a:p>
            <a:pPr marL="457200" indent="-457200">
              <a:buFont typeface="+mj-lt"/>
              <a:buAutoNum type="arabicPeriod" startAt="4"/>
            </a:pPr>
            <a:r>
              <a:rPr lang="en-AU" sz="2000" dirty="0">
                <a:latin typeface="Avenir Book" panose="02000503020000020003" pitchFamily="2" charset="0"/>
              </a:rPr>
              <a:t>If a dog is young then they should eat puppy food.</a:t>
            </a:r>
          </a:p>
          <a:p>
            <a:endParaRPr lang="en-AU" sz="2000" dirty="0">
              <a:latin typeface="Avenir Book" panose="02000503020000020003" pitchFamily="2" charset="0"/>
            </a:endParaRPr>
          </a:p>
          <a:p>
            <a:pPr marL="457200" indent="-457200">
              <a:buFont typeface="+mj-lt"/>
              <a:buAutoNum type="arabicPeriod" startAt="5"/>
            </a:pPr>
            <a:r>
              <a:rPr lang="en-AU" sz="2000" dirty="0">
                <a:solidFill>
                  <a:schemeClr val="accent6">
                    <a:lumMod val="75000"/>
                  </a:schemeClr>
                </a:solidFill>
                <a:latin typeface="Avenir Book" panose="02000503020000020003" pitchFamily="2" charset="0"/>
              </a:rPr>
              <a:t>All dogs Apollo’s size reach maturity at 2 years.</a:t>
            </a:r>
          </a:p>
          <a:p>
            <a:pPr marL="457200" indent="-457200">
              <a:buFont typeface="+mj-lt"/>
              <a:buAutoNum type="arabicPeriod" startAt="5"/>
            </a:pPr>
            <a:r>
              <a:rPr lang="en-AU" sz="2000" dirty="0">
                <a:solidFill>
                  <a:schemeClr val="accent6">
                    <a:lumMod val="75000"/>
                  </a:schemeClr>
                </a:solidFill>
                <a:latin typeface="Avenir Book" panose="02000503020000020003" pitchFamily="2" charset="0"/>
              </a:rPr>
              <a:t>Apollo is more than two years old.</a:t>
            </a:r>
          </a:p>
          <a:p>
            <a:r>
              <a:rPr lang="en-AU" sz="2000" b="1" dirty="0">
                <a:latin typeface="Avenir Book" panose="02000503020000020003" pitchFamily="2" charset="0"/>
              </a:rPr>
              <a:t>Therefore, </a:t>
            </a:r>
          </a:p>
          <a:p>
            <a:pPr marL="457200" indent="-457200">
              <a:buFont typeface="+mj-lt"/>
              <a:buAutoNum type="arabicPeriod" startAt="7"/>
            </a:pPr>
            <a:r>
              <a:rPr lang="en-AU" sz="2000" dirty="0">
                <a:solidFill>
                  <a:schemeClr val="accent2"/>
                </a:solidFill>
                <a:latin typeface="Avenir Book" panose="02000503020000020003" pitchFamily="2" charset="0"/>
              </a:rPr>
              <a:t>Apollo is not a puppy.</a:t>
            </a:r>
          </a:p>
          <a:p>
            <a:r>
              <a:rPr lang="en-AU" sz="2000" b="1" dirty="0">
                <a:latin typeface="Avenir Book" panose="02000503020000020003" pitchFamily="2" charset="0"/>
              </a:rPr>
              <a:t>Therefore, </a:t>
            </a:r>
          </a:p>
          <a:p>
            <a:r>
              <a:rPr lang="en-AU" sz="2000" dirty="0">
                <a:latin typeface="Avenir Book" panose="02000503020000020003" pitchFamily="2" charset="0"/>
              </a:rPr>
              <a:t>C: </a:t>
            </a:r>
            <a:r>
              <a:rPr lang="en-AU" sz="2000" b="1" dirty="0">
                <a:latin typeface="Avenir Book" panose="02000503020000020003" pitchFamily="2" charset="0"/>
              </a:rPr>
              <a:t>We should feed Apollo adult dog food. </a:t>
            </a:r>
          </a:p>
        </p:txBody>
      </p:sp>
      <p:sp>
        <p:nvSpPr>
          <p:cNvPr id="6" name="Rectangle 5">
            <a:extLst>
              <a:ext uri="{FF2B5EF4-FFF2-40B4-BE49-F238E27FC236}">
                <a16:creationId xmlns:a16="http://schemas.microsoft.com/office/drawing/2014/main" id="{C128E170-7FAF-4E17-B0FF-765647D9D3AB}"/>
              </a:ext>
            </a:extLst>
          </p:cNvPr>
          <p:cNvSpPr/>
          <p:nvPr/>
        </p:nvSpPr>
        <p:spPr>
          <a:xfrm>
            <a:off x="2968885" y="116958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7" name="Rectangle 6">
            <a:extLst>
              <a:ext uri="{FF2B5EF4-FFF2-40B4-BE49-F238E27FC236}">
                <a16:creationId xmlns:a16="http://schemas.microsoft.com/office/drawing/2014/main" id="{4F7C4BB4-AC44-4EC4-967D-997E226AD53C}"/>
              </a:ext>
            </a:extLst>
          </p:cNvPr>
          <p:cNvSpPr/>
          <p:nvPr/>
        </p:nvSpPr>
        <p:spPr>
          <a:xfrm>
            <a:off x="1745708"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4</a:t>
            </a:r>
          </a:p>
        </p:txBody>
      </p:sp>
      <p:sp>
        <p:nvSpPr>
          <p:cNvPr id="8" name="Rectangle 7">
            <a:extLst>
              <a:ext uri="{FF2B5EF4-FFF2-40B4-BE49-F238E27FC236}">
                <a16:creationId xmlns:a16="http://schemas.microsoft.com/office/drawing/2014/main" id="{10180219-17F8-4B41-A9C3-539B27B05974}"/>
              </a:ext>
            </a:extLst>
          </p:cNvPr>
          <p:cNvSpPr/>
          <p:nvPr/>
        </p:nvSpPr>
        <p:spPr>
          <a:xfrm>
            <a:off x="4094449"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7</a:t>
            </a:r>
          </a:p>
        </p:txBody>
      </p:sp>
      <p:sp>
        <p:nvSpPr>
          <p:cNvPr id="14" name="Rectangle 13">
            <a:extLst>
              <a:ext uri="{FF2B5EF4-FFF2-40B4-BE49-F238E27FC236}">
                <a16:creationId xmlns:a16="http://schemas.microsoft.com/office/drawing/2014/main" id="{A770F879-69CA-44EE-AB50-E608F77183AA}"/>
              </a:ext>
            </a:extLst>
          </p:cNvPr>
          <p:cNvSpPr/>
          <p:nvPr/>
        </p:nvSpPr>
        <p:spPr>
          <a:xfrm>
            <a:off x="2371060"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15" name="Rectangle 14">
            <a:extLst>
              <a:ext uri="{FF2B5EF4-FFF2-40B4-BE49-F238E27FC236}">
                <a16:creationId xmlns:a16="http://schemas.microsoft.com/office/drawing/2014/main" id="{258E5F68-F895-4D25-9175-38B54AD1CDC7}"/>
              </a:ext>
            </a:extLst>
          </p:cNvPr>
          <p:cNvSpPr/>
          <p:nvPr/>
        </p:nvSpPr>
        <p:spPr>
          <a:xfrm>
            <a:off x="1039364"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3</a:t>
            </a:r>
          </a:p>
        </p:txBody>
      </p:sp>
      <p:sp>
        <p:nvSpPr>
          <p:cNvPr id="16" name="Rectangle 15">
            <a:extLst>
              <a:ext uri="{FF2B5EF4-FFF2-40B4-BE49-F238E27FC236}">
                <a16:creationId xmlns:a16="http://schemas.microsoft.com/office/drawing/2014/main" id="{7DB27A99-F35B-4EB4-95A6-8DC24B70F904}"/>
              </a:ext>
            </a:extLst>
          </p:cNvPr>
          <p:cNvSpPr/>
          <p:nvPr/>
        </p:nvSpPr>
        <p:spPr>
          <a:xfrm>
            <a:off x="3507601"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5</a:t>
            </a:r>
          </a:p>
        </p:txBody>
      </p:sp>
      <p:sp>
        <p:nvSpPr>
          <p:cNvPr id="17" name="Rectangle 16">
            <a:extLst>
              <a:ext uri="{FF2B5EF4-FFF2-40B4-BE49-F238E27FC236}">
                <a16:creationId xmlns:a16="http://schemas.microsoft.com/office/drawing/2014/main" id="{C2AE9039-993C-4435-8B57-06CC274BE551}"/>
              </a:ext>
            </a:extLst>
          </p:cNvPr>
          <p:cNvSpPr/>
          <p:nvPr/>
        </p:nvSpPr>
        <p:spPr>
          <a:xfrm>
            <a:off x="4769088"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6</a:t>
            </a:r>
          </a:p>
        </p:txBody>
      </p:sp>
      <p:sp>
        <p:nvSpPr>
          <p:cNvPr id="18" name="Rectangle 17">
            <a:extLst>
              <a:ext uri="{FF2B5EF4-FFF2-40B4-BE49-F238E27FC236}">
                <a16:creationId xmlns:a16="http://schemas.microsoft.com/office/drawing/2014/main" id="{FBE13D76-7F21-41A7-9154-688FD5203F9F}"/>
              </a:ext>
            </a:extLst>
          </p:cNvPr>
          <p:cNvSpPr/>
          <p:nvPr/>
        </p:nvSpPr>
        <p:spPr>
          <a:xfrm>
            <a:off x="1039364" y="5153781"/>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sp>
        <p:nvSpPr>
          <p:cNvPr id="25" name="TextBox 24">
            <a:extLst>
              <a:ext uri="{FF2B5EF4-FFF2-40B4-BE49-F238E27FC236}">
                <a16:creationId xmlns:a16="http://schemas.microsoft.com/office/drawing/2014/main" id="{8ACC7B21-F6E3-4867-9F08-DF723CECC53B}"/>
              </a:ext>
            </a:extLst>
          </p:cNvPr>
          <p:cNvSpPr txBox="1"/>
          <p:nvPr/>
        </p:nvSpPr>
        <p:spPr>
          <a:xfrm>
            <a:off x="667857" y="6020993"/>
            <a:ext cx="6048083" cy="523220"/>
          </a:xfrm>
          <a:prstGeom prst="rect">
            <a:avLst/>
          </a:prstGeom>
          <a:noFill/>
        </p:spPr>
        <p:txBody>
          <a:bodyPr wrap="square" rtlCol="0">
            <a:spAutoFit/>
          </a:bodyPr>
          <a:lstStyle/>
          <a:p>
            <a:r>
              <a:rPr lang="en-AU" sz="2800" i="1" dirty="0">
                <a:latin typeface="Century Schoolbook" panose="02040604050505020304" pitchFamily="18" charset="0"/>
              </a:rPr>
              <a:t>Are these linked or independent?</a:t>
            </a:r>
          </a:p>
        </p:txBody>
      </p:sp>
      <p:sp>
        <p:nvSpPr>
          <p:cNvPr id="4" name="TextBox 3">
            <a:extLst>
              <a:ext uri="{FF2B5EF4-FFF2-40B4-BE49-F238E27FC236}">
                <a16:creationId xmlns:a16="http://schemas.microsoft.com/office/drawing/2014/main" id="{BBEEF589-B2D7-FEC8-B304-03E5CD3C3F9E}"/>
              </a:ext>
            </a:extLst>
          </p:cNvPr>
          <p:cNvSpPr txBox="1"/>
          <p:nvPr/>
        </p:nvSpPr>
        <p:spPr>
          <a:xfrm>
            <a:off x="543655" y="286589"/>
            <a:ext cx="5069646" cy="646331"/>
          </a:xfrm>
          <a:prstGeom prst="rect">
            <a:avLst/>
          </a:prstGeom>
          <a:noFill/>
        </p:spPr>
        <p:txBody>
          <a:bodyPr wrap="square">
            <a:spAutoFit/>
          </a:bodyPr>
          <a:lstStyle/>
          <a:p>
            <a:r>
              <a:rPr lang="en-AU" sz="1800" dirty="0">
                <a:solidFill>
                  <a:schemeClr val="accent6">
                    <a:lumMod val="75000"/>
                  </a:schemeClr>
                </a:solidFill>
                <a:latin typeface="Avenir Book" panose="02000503020000020003" pitchFamily="2" charset="0"/>
              </a:rPr>
              <a:t>“Dogs of his size reach maturity at 2 years old</a:t>
            </a:r>
            <a:r>
              <a:rPr lang="en-AU" sz="1800" dirty="0">
                <a:solidFill>
                  <a:schemeClr val="tx1"/>
                </a:solidFill>
                <a:latin typeface="Avenir Book" panose="02000503020000020003" pitchFamily="2" charset="0"/>
              </a:rPr>
              <a:t>, and </a:t>
            </a:r>
            <a:r>
              <a:rPr lang="en-AU" sz="1800" dirty="0">
                <a:solidFill>
                  <a:schemeClr val="accent6">
                    <a:lumMod val="75000"/>
                  </a:schemeClr>
                </a:solidFill>
                <a:latin typeface="Avenir Book" panose="02000503020000020003" pitchFamily="2" charset="0"/>
              </a:rPr>
              <a:t>he was born two and a half years ago”</a:t>
            </a:r>
            <a:endParaRPr lang="en-AU" dirty="0">
              <a:latin typeface="Avenir Book" panose="02000503020000020003" pitchFamily="2" charset="0"/>
            </a:endParaRPr>
          </a:p>
        </p:txBody>
      </p:sp>
      <p:sp>
        <p:nvSpPr>
          <p:cNvPr id="5" name="Rectangle 4">
            <a:extLst>
              <a:ext uri="{FF2B5EF4-FFF2-40B4-BE49-F238E27FC236}">
                <a16:creationId xmlns:a16="http://schemas.microsoft.com/office/drawing/2014/main" id="{80EB639E-5B54-E119-2755-952B535E0202}"/>
              </a:ext>
            </a:extLst>
          </p:cNvPr>
          <p:cNvSpPr/>
          <p:nvPr/>
        </p:nvSpPr>
        <p:spPr>
          <a:xfrm>
            <a:off x="665882" y="305189"/>
            <a:ext cx="4668118" cy="314386"/>
          </a:xfrm>
          <a:prstGeom prst="rect">
            <a:avLst/>
          </a:prstGeom>
          <a:solidFill>
            <a:schemeClr val="bg1">
              <a:alpha val="5994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30575028-4924-B750-543C-6E78F29B2713}"/>
              </a:ext>
            </a:extLst>
          </p:cNvPr>
          <p:cNvSpPr/>
          <p:nvPr/>
        </p:nvSpPr>
        <p:spPr>
          <a:xfrm>
            <a:off x="1021482" y="597289"/>
            <a:ext cx="3995018" cy="314386"/>
          </a:xfrm>
          <a:prstGeom prst="rect">
            <a:avLst/>
          </a:prstGeom>
          <a:solidFill>
            <a:schemeClr val="bg1">
              <a:alpha val="5994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E21649AD-2658-865F-34D7-56B9D2AAAD82}"/>
              </a:ext>
            </a:extLst>
          </p:cNvPr>
          <p:cNvSpPr txBox="1"/>
          <p:nvPr/>
        </p:nvSpPr>
        <p:spPr>
          <a:xfrm>
            <a:off x="7589357" y="6001014"/>
            <a:ext cx="6048083" cy="523220"/>
          </a:xfrm>
          <a:prstGeom prst="rect">
            <a:avLst/>
          </a:prstGeom>
          <a:noFill/>
        </p:spPr>
        <p:txBody>
          <a:bodyPr wrap="square" rtlCol="0">
            <a:spAutoFit/>
          </a:bodyPr>
          <a:lstStyle/>
          <a:p>
            <a:r>
              <a:rPr lang="en-AU" sz="2800" b="1" i="1" dirty="0">
                <a:solidFill>
                  <a:schemeClr val="accent2"/>
                </a:solidFill>
                <a:latin typeface="Avenir Book" panose="02000503020000020003" pitchFamily="2" charset="0"/>
              </a:rPr>
              <a:t>Done!</a:t>
            </a:r>
          </a:p>
        </p:txBody>
      </p:sp>
      <p:pic>
        <p:nvPicPr>
          <p:cNvPr id="26" name="Graphic 25" descr="Fireworks with solid fill">
            <a:extLst>
              <a:ext uri="{FF2B5EF4-FFF2-40B4-BE49-F238E27FC236}">
                <a16:creationId xmlns:a16="http://schemas.microsoft.com/office/drawing/2014/main" id="{A5E24602-A356-4EC0-CBA7-10CC072A7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8090" y="5885098"/>
            <a:ext cx="718810" cy="718810"/>
          </a:xfrm>
          <a:prstGeom prst="rect">
            <a:avLst/>
          </a:prstGeom>
        </p:spPr>
      </p:pic>
    </p:spTree>
    <p:extLst>
      <p:ext uri="{BB962C8B-B14F-4D97-AF65-F5344CB8AC3E}">
        <p14:creationId xmlns:p14="http://schemas.microsoft.com/office/powerpoint/2010/main" val="13589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fade">
                                      <p:cBhvr>
                                        <p:cTn id="27" dur="1000"/>
                                        <p:tgtEl>
                                          <p:spTgt spid="25">
                                            <p:txEl>
                                              <p:pRg st="0" end="0"/>
                                            </p:txEl>
                                          </p:spTgt>
                                        </p:tgtEl>
                                      </p:cBhvr>
                                    </p:animEffect>
                                    <p:anim calcmode="lin" valueType="num">
                                      <p:cBhvr>
                                        <p:cTn id="28"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fade">
                                      <p:cBhvr>
                                        <p:cTn id="39" dur="1000"/>
                                        <p:tgtEl>
                                          <p:spTgt spid="21">
                                            <p:txEl>
                                              <p:pRg st="0" end="0"/>
                                            </p:txEl>
                                          </p:spTgt>
                                        </p:tgtEl>
                                      </p:cBhvr>
                                    </p:animEffect>
                                    <p:anim calcmode="lin" valueType="num">
                                      <p:cBhvr>
                                        <p:cTn id="40"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5"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017E41C-4286-4D8D-80D9-459396E32BE0}"/>
              </a:ext>
            </a:extLst>
          </p:cNvPr>
          <p:cNvGrpSpPr/>
          <p:nvPr/>
        </p:nvGrpSpPr>
        <p:grpSpPr>
          <a:xfrm>
            <a:off x="3869109" y="3257649"/>
            <a:ext cx="1261496" cy="767310"/>
            <a:chOff x="9881690" y="4392982"/>
            <a:chExt cx="969621" cy="871478"/>
          </a:xfrm>
        </p:grpSpPr>
        <p:cxnSp>
          <p:nvCxnSpPr>
            <p:cNvPr id="36" name="Connector: Elbow 35">
              <a:extLst>
                <a:ext uri="{FF2B5EF4-FFF2-40B4-BE49-F238E27FC236}">
                  <a16:creationId xmlns:a16="http://schemas.microsoft.com/office/drawing/2014/main" id="{CAE21F94-7786-4080-A761-928127F70FFC}"/>
                </a:ext>
              </a:extLst>
            </p:cNvPr>
            <p:cNvCxnSpPr>
              <a:cxnSpLocks/>
            </p:cNvCxnSpPr>
            <p:nvPr/>
          </p:nvCxnSpPr>
          <p:spPr>
            <a:xfrm flipV="1">
              <a:off x="9891913" y="4392982"/>
              <a:ext cx="479716" cy="476655"/>
            </a:xfrm>
            <a:prstGeom prst="bentConnector3">
              <a:avLst>
                <a:gd name="adj1" fmla="val 10110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57BB48-F8CA-4728-815F-C417D6C03B97}"/>
                </a:ext>
              </a:extLst>
            </p:cNvPr>
            <p:cNvCxnSpPr>
              <a:cxnSpLocks/>
              <a:endCxn id="16" idx="0"/>
            </p:cNvCxnSpPr>
            <p:nvPr/>
          </p:nvCxnSpPr>
          <p:spPr>
            <a:xfrm flipH="1">
              <a:off x="9881690" y="4833407"/>
              <a:ext cx="10221" cy="43105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072376-5421-4CBC-8322-035C938D1DD6}"/>
                </a:ext>
              </a:extLst>
            </p:cNvPr>
            <p:cNvCxnSpPr>
              <a:cxnSpLocks/>
            </p:cNvCxnSpPr>
            <p:nvPr/>
          </p:nvCxnSpPr>
          <p:spPr>
            <a:xfrm>
              <a:off x="10373962" y="4869637"/>
              <a:ext cx="4773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F2CAB8-EBA7-4E0E-B86F-AD03605954C4}"/>
                </a:ext>
              </a:extLst>
            </p:cNvPr>
            <p:cNvCxnSpPr>
              <a:cxnSpLocks/>
              <a:endCxn id="17" idx="0"/>
            </p:cNvCxnSpPr>
            <p:nvPr/>
          </p:nvCxnSpPr>
          <p:spPr>
            <a:xfrm flipH="1">
              <a:off x="10851306" y="4845484"/>
              <a:ext cx="5" cy="418976"/>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0D5A1203-92C3-4B48-A542-7BAA364D2B2A}"/>
              </a:ext>
            </a:extLst>
          </p:cNvPr>
          <p:cNvSpPr/>
          <p:nvPr/>
        </p:nvSpPr>
        <p:spPr>
          <a:xfrm>
            <a:off x="708185" y="3677329"/>
            <a:ext cx="1411807" cy="2372597"/>
          </a:xfrm>
          <a:prstGeom prst="rect">
            <a:avLst/>
          </a:prstGeom>
          <a:solidFill>
            <a:srgbClr val="95864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Straight Arrow Connector 19">
            <a:extLst>
              <a:ext uri="{FF2B5EF4-FFF2-40B4-BE49-F238E27FC236}">
                <a16:creationId xmlns:a16="http://schemas.microsoft.com/office/drawing/2014/main" id="{7748953F-91CD-40C1-85BC-F1A3CEC0FF0B}"/>
              </a:ext>
            </a:extLst>
          </p:cNvPr>
          <p:cNvCxnSpPr>
            <a:stCxn id="15" idx="0"/>
            <a:endCxn id="7" idx="2"/>
          </p:cNvCxnSpPr>
          <p:nvPr/>
        </p:nvCxnSpPr>
        <p:spPr>
          <a:xfrm flipV="1">
            <a:off x="1400871" y="3257644"/>
            <a:ext cx="706344" cy="7673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1A9E74-7EF8-4D33-B63E-CC1721DD077A}"/>
              </a:ext>
            </a:extLst>
          </p:cNvPr>
          <p:cNvCxnSpPr>
            <a:stCxn id="14" idx="0"/>
            <a:endCxn id="7" idx="2"/>
          </p:cNvCxnSpPr>
          <p:nvPr/>
        </p:nvCxnSpPr>
        <p:spPr>
          <a:xfrm flipH="1" flipV="1">
            <a:off x="2107215" y="3257644"/>
            <a:ext cx="625352" cy="7673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D0D429-45C8-4B24-84CE-2A6771E042E9}"/>
              </a:ext>
            </a:extLst>
          </p:cNvPr>
          <p:cNvCxnSpPr>
            <a:stCxn id="18" idx="0"/>
            <a:endCxn id="15" idx="2"/>
          </p:cNvCxnSpPr>
          <p:nvPr/>
        </p:nvCxnSpPr>
        <p:spPr>
          <a:xfrm flipV="1">
            <a:off x="1400871" y="4747973"/>
            <a:ext cx="0" cy="405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2CF4AE0-B7B3-4370-BF05-E29ADDF6FA82}"/>
              </a:ext>
            </a:extLst>
          </p:cNvPr>
          <p:cNvGrpSpPr/>
          <p:nvPr/>
        </p:nvGrpSpPr>
        <p:grpSpPr>
          <a:xfrm>
            <a:off x="2119992" y="1892595"/>
            <a:ext cx="2335967" cy="642035"/>
            <a:chOff x="9634680" y="4392982"/>
            <a:chExt cx="1795490" cy="729197"/>
          </a:xfrm>
        </p:grpSpPr>
        <p:cxnSp>
          <p:nvCxnSpPr>
            <p:cNvPr id="10" name="Connector: Elbow 9">
              <a:extLst>
                <a:ext uri="{FF2B5EF4-FFF2-40B4-BE49-F238E27FC236}">
                  <a16:creationId xmlns:a16="http://schemas.microsoft.com/office/drawing/2014/main" id="{5DF57866-52C3-4861-AC4B-EAC0651DB97F}"/>
                </a:ext>
              </a:extLst>
            </p:cNvPr>
            <p:cNvCxnSpPr>
              <a:cxnSpLocks/>
            </p:cNvCxnSpPr>
            <p:nvPr/>
          </p:nvCxnSpPr>
          <p:spPr>
            <a:xfrm flipV="1">
              <a:off x="9634680" y="4392982"/>
              <a:ext cx="930347" cy="476655"/>
            </a:xfrm>
            <a:prstGeom prst="bentConnector3">
              <a:avLst>
                <a:gd name="adj1" fmla="val 10007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C02F3F-AA70-4058-8232-7AE50BB9C8CD}"/>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050157A-9962-4372-B426-6124AC0F5518}"/>
                </a:ext>
              </a:extLst>
            </p:cNvPr>
            <p:cNvCxnSpPr>
              <a:cxnSpLocks/>
            </p:cNvCxnSpPr>
            <p:nvPr/>
          </p:nvCxnSpPr>
          <p:spPr>
            <a:xfrm>
              <a:off x="10373962" y="4869637"/>
              <a:ext cx="105620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AE92AB-DF88-4B97-8042-CBFB76D56E6D}"/>
                </a:ext>
              </a:extLst>
            </p:cNvPr>
            <p:cNvCxnSpPr>
              <a:cxnSpLocks/>
            </p:cNvCxnSpPr>
            <p:nvPr/>
          </p:nvCxnSpPr>
          <p:spPr>
            <a:xfrm>
              <a:off x="11430170" y="4849673"/>
              <a:ext cx="0" cy="25254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C128E170-7FAF-4E17-B0FF-765647D9D3AB}"/>
              </a:ext>
            </a:extLst>
          </p:cNvPr>
          <p:cNvSpPr/>
          <p:nvPr/>
        </p:nvSpPr>
        <p:spPr>
          <a:xfrm>
            <a:off x="2968885" y="116958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7" name="Rectangle 6">
            <a:extLst>
              <a:ext uri="{FF2B5EF4-FFF2-40B4-BE49-F238E27FC236}">
                <a16:creationId xmlns:a16="http://schemas.microsoft.com/office/drawing/2014/main" id="{4F7C4BB4-AC44-4EC4-967D-997E226AD53C}"/>
              </a:ext>
            </a:extLst>
          </p:cNvPr>
          <p:cNvSpPr/>
          <p:nvPr/>
        </p:nvSpPr>
        <p:spPr>
          <a:xfrm>
            <a:off x="1745708"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4</a:t>
            </a:r>
          </a:p>
        </p:txBody>
      </p:sp>
      <p:sp>
        <p:nvSpPr>
          <p:cNvPr id="8" name="Rectangle 7">
            <a:extLst>
              <a:ext uri="{FF2B5EF4-FFF2-40B4-BE49-F238E27FC236}">
                <a16:creationId xmlns:a16="http://schemas.microsoft.com/office/drawing/2014/main" id="{10180219-17F8-4B41-A9C3-539B27B05974}"/>
              </a:ext>
            </a:extLst>
          </p:cNvPr>
          <p:cNvSpPr/>
          <p:nvPr/>
        </p:nvSpPr>
        <p:spPr>
          <a:xfrm>
            <a:off x="4094449" y="2534630"/>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7</a:t>
            </a:r>
          </a:p>
        </p:txBody>
      </p:sp>
      <p:sp>
        <p:nvSpPr>
          <p:cNvPr id="14" name="Rectangle 13">
            <a:extLst>
              <a:ext uri="{FF2B5EF4-FFF2-40B4-BE49-F238E27FC236}">
                <a16:creationId xmlns:a16="http://schemas.microsoft.com/office/drawing/2014/main" id="{A770F879-69CA-44EE-AB50-E608F77183AA}"/>
              </a:ext>
            </a:extLst>
          </p:cNvPr>
          <p:cNvSpPr/>
          <p:nvPr/>
        </p:nvSpPr>
        <p:spPr>
          <a:xfrm>
            <a:off x="2371060"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15" name="Rectangle 14">
            <a:extLst>
              <a:ext uri="{FF2B5EF4-FFF2-40B4-BE49-F238E27FC236}">
                <a16:creationId xmlns:a16="http://schemas.microsoft.com/office/drawing/2014/main" id="{258E5F68-F895-4D25-9175-38B54AD1CDC7}"/>
              </a:ext>
            </a:extLst>
          </p:cNvPr>
          <p:cNvSpPr/>
          <p:nvPr/>
        </p:nvSpPr>
        <p:spPr>
          <a:xfrm>
            <a:off x="1039364"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3</a:t>
            </a:r>
          </a:p>
        </p:txBody>
      </p:sp>
      <p:sp>
        <p:nvSpPr>
          <p:cNvPr id="16" name="Rectangle 15">
            <a:extLst>
              <a:ext uri="{FF2B5EF4-FFF2-40B4-BE49-F238E27FC236}">
                <a16:creationId xmlns:a16="http://schemas.microsoft.com/office/drawing/2014/main" id="{7DB27A99-F35B-4EB4-95A6-8DC24B70F904}"/>
              </a:ext>
            </a:extLst>
          </p:cNvPr>
          <p:cNvSpPr/>
          <p:nvPr/>
        </p:nvSpPr>
        <p:spPr>
          <a:xfrm>
            <a:off x="3507601"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5</a:t>
            </a:r>
          </a:p>
        </p:txBody>
      </p:sp>
      <p:sp>
        <p:nvSpPr>
          <p:cNvPr id="5" name="Rectangle 4">
            <a:extLst>
              <a:ext uri="{FF2B5EF4-FFF2-40B4-BE49-F238E27FC236}">
                <a16:creationId xmlns:a16="http://schemas.microsoft.com/office/drawing/2014/main" id="{C362F06F-E096-405C-801D-DFD2DABC3F92}"/>
              </a:ext>
            </a:extLst>
          </p:cNvPr>
          <p:cNvSpPr/>
          <p:nvPr/>
        </p:nvSpPr>
        <p:spPr>
          <a:xfrm>
            <a:off x="3341249" y="2417278"/>
            <a:ext cx="2272742" cy="2558736"/>
          </a:xfrm>
          <a:prstGeom prst="rect">
            <a:avLst/>
          </a:prstGeom>
          <a:solidFill>
            <a:srgbClr val="C9673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Rectangle 16">
            <a:extLst>
              <a:ext uri="{FF2B5EF4-FFF2-40B4-BE49-F238E27FC236}">
                <a16:creationId xmlns:a16="http://schemas.microsoft.com/office/drawing/2014/main" id="{C2AE9039-993C-4435-8B57-06CC274BE551}"/>
              </a:ext>
            </a:extLst>
          </p:cNvPr>
          <p:cNvSpPr/>
          <p:nvPr/>
        </p:nvSpPr>
        <p:spPr>
          <a:xfrm>
            <a:off x="4769088" y="4024959"/>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6</a:t>
            </a:r>
          </a:p>
        </p:txBody>
      </p:sp>
      <p:sp>
        <p:nvSpPr>
          <p:cNvPr id="18" name="Rectangle 17">
            <a:extLst>
              <a:ext uri="{FF2B5EF4-FFF2-40B4-BE49-F238E27FC236}">
                <a16:creationId xmlns:a16="http://schemas.microsoft.com/office/drawing/2014/main" id="{FBE13D76-7F21-41A7-9154-688FD5203F9F}"/>
              </a:ext>
            </a:extLst>
          </p:cNvPr>
          <p:cNvSpPr/>
          <p:nvPr/>
        </p:nvSpPr>
        <p:spPr>
          <a:xfrm>
            <a:off x="1039364" y="5153781"/>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sp>
        <p:nvSpPr>
          <p:cNvPr id="3" name="Rectangle 2">
            <a:extLst>
              <a:ext uri="{FF2B5EF4-FFF2-40B4-BE49-F238E27FC236}">
                <a16:creationId xmlns:a16="http://schemas.microsoft.com/office/drawing/2014/main" id="{13A9F5ED-8860-47A5-A797-3A18378646DE}"/>
              </a:ext>
            </a:extLst>
          </p:cNvPr>
          <p:cNvSpPr/>
          <p:nvPr/>
        </p:nvSpPr>
        <p:spPr>
          <a:xfrm>
            <a:off x="6065650" y="1169580"/>
            <a:ext cx="5099866" cy="4647426"/>
          </a:xfrm>
          <a:prstGeom prst="rect">
            <a:avLst/>
          </a:prstGeom>
        </p:spPr>
        <p:txBody>
          <a:bodyPr wrap="square">
            <a:spAutoFit/>
          </a:bodyPr>
          <a:lstStyle/>
          <a:p>
            <a:pPr lvl="0"/>
            <a:r>
              <a:rPr lang="en-AU" sz="3200" u="sng" dirty="0">
                <a:solidFill>
                  <a:srgbClr val="000000"/>
                </a:solidFill>
                <a:latin typeface="Avenir Book" panose="02000503020000020003" pitchFamily="2" charset="0"/>
              </a:rPr>
              <a:t>Main argument:</a:t>
            </a:r>
          </a:p>
          <a:p>
            <a:pPr lvl="0"/>
            <a:r>
              <a:rPr lang="en-AU" sz="2000" dirty="0">
                <a:solidFill>
                  <a:srgbClr val="000000"/>
                </a:solidFill>
                <a:latin typeface="Avenir Book" panose="02000503020000020003" pitchFamily="2" charset="0"/>
              </a:rPr>
              <a:t>The </a:t>
            </a:r>
            <a:r>
              <a:rPr lang="en-AU" sz="2000" dirty="0">
                <a:solidFill>
                  <a:srgbClr val="FF0000"/>
                </a:solidFill>
                <a:latin typeface="Avenir Book" panose="02000503020000020003" pitchFamily="2" charset="0"/>
              </a:rPr>
              <a:t>main argument </a:t>
            </a:r>
            <a:r>
              <a:rPr lang="en-AU" sz="2000" dirty="0">
                <a:latin typeface="Avenir Book" panose="02000503020000020003" pitchFamily="2" charset="0"/>
              </a:rPr>
              <a:t>consists of the </a:t>
            </a:r>
            <a:r>
              <a:rPr lang="en-AU" sz="2000" dirty="0">
                <a:solidFill>
                  <a:srgbClr val="FF0000"/>
                </a:solidFill>
                <a:latin typeface="Avenir Book" panose="02000503020000020003" pitchFamily="2" charset="0"/>
              </a:rPr>
              <a:t>main</a:t>
            </a:r>
            <a:r>
              <a:rPr lang="en-AU" sz="2000" dirty="0">
                <a:latin typeface="Avenir Book" panose="02000503020000020003" pitchFamily="2" charset="0"/>
              </a:rPr>
              <a:t> (or ultimate) conclusion, and the premises that </a:t>
            </a:r>
            <a:r>
              <a:rPr lang="en-AU" sz="2000" dirty="0">
                <a:solidFill>
                  <a:srgbClr val="FF0000"/>
                </a:solidFill>
                <a:latin typeface="Avenir Book" panose="02000503020000020003" pitchFamily="2" charset="0"/>
              </a:rPr>
              <a:t>directly</a:t>
            </a:r>
            <a:r>
              <a:rPr lang="en-AU" sz="2000" dirty="0">
                <a:latin typeface="Avenir Book" panose="02000503020000020003" pitchFamily="2" charset="0"/>
              </a:rPr>
              <a:t> support</a:t>
            </a:r>
            <a:r>
              <a:rPr lang="en-AU" sz="2000" dirty="0">
                <a:solidFill>
                  <a:srgbClr val="000000"/>
                </a:solidFill>
                <a:latin typeface="Avenir Book" panose="02000503020000020003" pitchFamily="2" charset="0"/>
              </a:rPr>
              <a:t> it.</a:t>
            </a:r>
            <a:endParaRPr lang="en-AU" sz="3200" u="sng" dirty="0">
              <a:solidFill>
                <a:srgbClr val="000000"/>
              </a:solidFill>
              <a:latin typeface="Avenir Book" panose="02000503020000020003" pitchFamily="2" charset="0"/>
            </a:endParaRPr>
          </a:p>
          <a:p>
            <a:pPr lvl="0"/>
            <a:endParaRPr lang="en-AU" sz="2000" u="sng" dirty="0">
              <a:solidFill>
                <a:srgbClr val="000000"/>
              </a:solidFill>
              <a:latin typeface="Avenir Book" panose="02000503020000020003" pitchFamily="2" charset="0"/>
            </a:endParaRPr>
          </a:p>
          <a:p>
            <a:pPr lvl="0"/>
            <a:r>
              <a:rPr lang="en-AU" sz="3200" u="sng" dirty="0">
                <a:solidFill>
                  <a:srgbClr val="000000"/>
                </a:solidFill>
                <a:latin typeface="Avenir Book" panose="02000503020000020003" pitchFamily="2" charset="0"/>
              </a:rPr>
              <a:t>Sub arguments:</a:t>
            </a:r>
          </a:p>
          <a:p>
            <a:pPr lvl="0"/>
            <a:r>
              <a:rPr lang="en-AU" sz="2000" dirty="0">
                <a:solidFill>
                  <a:srgbClr val="000000"/>
                </a:solidFill>
                <a:latin typeface="Avenir Book" panose="02000503020000020003" pitchFamily="2" charset="0"/>
              </a:rPr>
              <a:t>A </a:t>
            </a:r>
            <a:r>
              <a:rPr lang="en-AU" sz="2000" dirty="0">
                <a:solidFill>
                  <a:srgbClr val="FF0000"/>
                </a:solidFill>
                <a:latin typeface="Avenir Book" panose="02000503020000020003" pitchFamily="2" charset="0"/>
              </a:rPr>
              <a:t>sub-argument</a:t>
            </a:r>
            <a:r>
              <a:rPr lang="en-AU" sz="2000" dirty="0">
                <a:latin typeface="Avenir Book" panose="02000503020000020003" pitchFamily="2" charset="0"/>
              </a:rPr>
              <a:t> is </a:t>
            </a:r>
            <a:r>
              <a:rPr lang="en-AU" sz="2000" dirty="0">
                <a:solidFill>
                  <a:srgbClr val="000000"/>
                </a:solidFill>
                <a:latin typeface="Avenir Book" panose="02000503020000020003" pitchFamily="2" charset="0"/>
              </a:rPr>
              <a:t>an argument used to establish a </a:t>
            </a:r>
            <a:r>
              <a:rPr lang="en-AU" sz="2000" u="sng" dirty="0">
                <a:solidFill>
                  <a:srgbClr val="FF0000"/>
                </a:solidFill>
                <a:latin typeface="Avenir Book" panose="02000503020000020003" pitchFamily="2" charset="0"/>
              </a:rPr>
              <a:t>premise</a:t>
            </a:r>
            <a:r>
              <a:rPr lang="en-AU" sz="2000" dirty="0">
                <a:solidFill>
                  <a:srgbClr val="000000"/>
                </a:solidFill>
                <a:latin typeface="Avenir Book" panose="02000503020000020003" pitchFamily="2" charset="0"/>
              </a:rPr>
              <a:t> </a:t>
            </a:r>
            <a:r>
              <a:rPr lang="en-AU" sz="2000" dirty="0">
                <a:solidFill>
                  <a:srgbClr val="FF0000"/>
                </a:solidFill>
                <a:latin typeface="Avenir Book" panose="02000503020000020003" pitchFamily="2" charset="0"/>
              </a:rPr>
              <a:t>of a further argument</a:t>
            </a:r>
            <a:r>
              <a:rPr lang="en-AU" sz="2000" dirty="0">
                <a:solidFill>
                  <a:srgbClr val="000000"/>
                </a:solidFill>
                <a:latin typeface="Avenir Book" panose="02000503020000020003" pitchFamily="2" charset="0"/>
              </a:rPr>
              <a:t>. </a:t>
            </a:r>
          </a:p>
          <a:p>
            <a:pPr lvl="0"/>
            <a:r>
              <a:rPr lang="en-AU" sz="2000" dirty="0">
                <a:solidFill>
                  <a:srgbClr val="000000"/>
                </a:solidFill>
                <a:latin typeface="Avenir Book" panose="02000503020000020003" pitchFamily="2" charset="0"/>
              </a:rPr>
              <a:t> </a:t>
            </a:r>
          </a:p>
          <a:p>
            <a:pPr lvl="0"/>
            <a:r>
              <a:rPr lang="en-AU" sz="3200" u="sng" dirty="0">
                <a:solidFill>
                  <a:srgbClr val="000000"/>
                </a:solidFill>
                <a:latin typeface="Avenir Book" panose="02000503020000020003" pitchFamily="2" charset="0"/>
              </a:rPr>
              <a:t>Intermediate Conclusion: </a:t>
            </a:r>
          </a:p>
          <a:p>
            <a:pPr lvl="0"/>
            <a:r>
              <a:rPr lang="en-AU" sz="2000" dirty="0">
                <a:solidFill>
                  <a:srgbClr val="000000"/>
                </a:solidFill>
                <a:latin typeface="Avenir Book" panose="02000503020000020003" pitchFamily="2" charset="0"/>
              </a:rPr>
              <a:t>An </a:t>
            </a:r>
            <a:r>
              <a:rPr lang="en-AU" sz="2000" dirty="0">
                <a:solidFill>
                  <a:srgbClr val="FF0000"/>
                </a:solidFill>
                <a:latin typeface="Avenir Book" panose="02000503020000020003" pitchFamily="2" charset="0"/>
              </a:rPr>
              <a:t>intermediate conclusion</a:t>
            </a:r>
            <a:r>
              <a:rPr lang="en-AU" sz="2000" b="1" dirty="0">
                <a:solidFill>
                  <a:srgbClr val="000000"/>
                </a:solidFill>
                <a:latin typeface="Avenir Book" panose="02000503020000020003" pitchFamily="2" charset="0"/>
              </a:rPr>
              <a:t> </a:t>
            </a:r>
            <a:r>
              <a:rPr lang="en-AU" sz="2000" dirty="0">
                <a:solidFill>
                  <a:srgbClr val="000000"/>
                </a:solidFill>
                <a:latin typeface="Avenir Book" panose="02000503020000020003" pitchFamily="2" charset="0"/>
              </a:rPr>
              <a:t>is a </a:t>
            </a:r>
            <a:r>
              <a:rPr lang="en-AU" sz="2000" dirty="0">
                <a:solidFill>
                  <a:srgbClr val="FF0000"/>
                </a:solidFill>
                <a:latin typeface="Avenir Book" panose="02000503020000020003" pitchFamily="2" charset="0"/>
              </a:rPr>
              <a:t>conclusion</a:t>
            </a:r>
            <a:r>
              <a:rPr lang="en-AU" sz="2000" dirty="0">
                <a:solidFill>
                  <a:srgbClr val="000000"/>
                </a:solidFill>
                <a:latin typeface="Avenir Book" panose="02000503020000020003" pitchFamily="2" charset="0"/>
              </a:rPr>
              <a:t> of an argument which is </a:t>
            </a:r>
            <a:r>
              <a:rPr lang="en-AU" sz="2000" dirty="0">
                <a:solidFill>
                  <a:srgbClr val="FF0000"/>
                </a:solidFill>
                <a:latin typeface="Avenir Book" panose="02000503020000020003" pitchFamily="2" charset="0"/>
              </a:rPr>
              <a:t>used as a premise</a:t>
            </a:r>
            <a:r>
              <a:rPr lang="en-AU" sz="2000" dirty="0">
                <a:solidFill>
                  <a:srgbClr val="000000"/>
                </a:solidFill>
                <a:latin typeface="Avenir Book" panose="02000503020000020003" pitchFamily="2" charset="0"/>
              </a:rPr>
              <a:t> in a further argument.</a:t>
            </a:r>
          </a:p>
        </p:txBody>
      </p:sp>
      <p:sp>
        <p:nvSpPr>
          <p:cNvPr id="4" name="Rectangle 3">
            <a:extLst>
              <a:ext uri="{FF2B5EF4-FFF2-40B4-BE49-F238E27FC236}">
                <a16:creationId xmlns:a16="http://schemas.microsoft.com/office/drawing/2014/main" id="{BD1DA259-44C1-419C-9896-E056922A2C41}"/>
              </a:ext>
            </a:extLst>
          </p:cNvPr>
          <p:cNvSpPr/>
          <p:nvPr/>
        </p:nvSpPr>
        <p:spPr>
          <a:xfrm>
            <a:off x="711221" y="2417279"/>
            <a:ext cx="2599379" cy="2558736"/>
          </a:xfrm>
          <a:prstGeom prst="rect">
            <a:avLst/>
          </a:prstGeom>
          <a:solidFill>
            <a:srgbClr val="9BAFB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7CB7B154-85D5-4B04-A089-58E5E9E01113}"/>
              </a:ext>
            </a:extLst>
          </p:cNvPr>
          <p:cNvSpPr/>
          <p:nvPr/>
        </p:nvSpPr>
        <p:spPr>
          <a:xfrm>
            <a:off x="1658679" y="2429627"/>
            <a:ext cx="886042" cy="945369"/>
          </a:xfrm>
          <a:prstGeom prst="rect">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B6C16D4A-E279-4BF6-85FE-09D833A6E314}"/>
              </a:ext>
            </a:extLst>
          </p:cNvPr>
          <p:cNvSpPr/>
          <p:nvPr/>
        </p:nvSpPr>
        <p:spPr>
          <a:xfrm>
            <a:off x="967665" y="3898369"/>
            <a:ext cx="886042" cy="945369"/>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3A094CD8-48CD-4B12-B2E1-6AF467EC304B}"/>
              </a:ext>
            </a:extLst>
          </p:cNvPr>
          <p:cNvSpPr/>
          <p:nvPr/>
        </p:nvSpPr>
        <p:spPr>
          <a:xfrm>
            <a:off x="4012935" y="2412054"/>
            <a:ext cx="886042" cy="945369"/>
          </a:xfrm>
          <a:prstGeom prst="rect">
            <a:avLst/>
          </a:prstGeom>
          <a:no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6A0B7178-E5CC-4C56-9626-B134AD66CC08}"/>
              </a:ext>
            </a:extLst>
          </p:cNvPr>
          <p:cNvSpPr/>
          <p:nvPr/>
        </p:nvSpPr>
        <p:spPr>
          <a:xfrm>
            <a:off x="1400871" y="1034352"/>
            <a:ext cx="3762556" cy="2518339"/>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338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childTnLst>
                          </p:cTn>
                        </p:par>
                        <p:par>
                          <p:cTn id="40" fill="hold">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6" presetClass="entr" presetSubtype="32"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circle(out)">
                                      <p:cBhvr>
                                        <p:cTn id="60" dur="500"/>
                                        <p:tgtEl>
                                          <p:spTgt spid="30"/>
                                        </p:tgtEl>
                                      </p:cBhvr>
                                    </p:animEffect>
                                  </p:childTnLst>
                                </p:cTn>
                              </p:par>
                              <p:par>
                                <p:cTn id="61" presetID="6" presetClass="entr" presetSubtype="32"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circle(out)">
                                      <p:cBhvr>
                                        <p:cTn id="63" dur="500"/>
                                        <p:tgtEl>
                                          <p:spTgt spid="21"/>
                                        </p:tgtEl>
                                      </p:cBhvr>
                                    </p:animEffect>
                                  </p:childTnLst>
                                </p:cTn>
                              </p:par>
                              <p:par>
                                <p:cTn id="64" presetID="6" presetClass="entr" presetSubtype="32"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circle(out)">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animBg="1"/>
      <p:bldP spid="5" grpId="0" uiExpand="1" animBg="1"/>
      <p:bldP spid="3" grpId="0" uiExpand="1" build="p"/>
      <p:bldP spid="4" grpId="0" uiExpand="1" animBg="1"/>
      <p:bldP spid="21" grpId="0" animBg="1"/>
      <p:bldP spid="30" grpId="0" animBg="1"/>
      <p:bldP spid="31"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AEA33C6-E234-4FED-A865-1966B899AEDC}"/>
              </a:ext>
            </a:extLst>
          </p:cNvPr>
          <p:cNvSpPr>
            <a:spLocks noGrp="1"/>
          </p:cNvSpPr>
          <p:nvPr>
            <p:ph type="body" idx="1"/>
          </p:nvPr>
        </p:nvSpPr>
        <p:spPr>
          <a:xfrm>
            <a:off x="603095" y="2046907"/>
            <a:ext cx="2758912" cy="704087"/>
          </a:xfrm>
        </p:spPr>
        <p:txBody>
          <a:bodyPr/>
          <a:lstStyle/>
          <a:p>
            <a:r>
              <a:rPr lang="en-AU" dirty="0"/>
              <a:t>Paragraph</a:t>
            </a:r>
          </a:p>
        </p:txBody>
      </p:sp>
      <p:sp>
        <p:nvSpPr>
          <p:cNvPr id="8" name="Content Placeholder 7">
            <a:extLst>
              <a:ext uri="{FF2B5EF4-FFF2-40B4-BE49-F238E27FC236}">
                <a16:creationId xmlns:a16="http://schemas.microsoft.com/office/drawing/2014/main" id="{CD71295B-9537-424C-9597-0F3599043304}"/>
              </a:ext>
            </a:extLst>
          </p:cNvPr>
          <p:cNvSpPr>
            <a:spLocks noGrp="1"/>
          </p:cNvSpPr>
          <p:nvPr>
            <p:ph sz="half" idx="2"/>
          </p:nvPr>
        </p:nvSpPr>
        <p:spPr>
          <a:xfrm>
            <a:off x="710717" y="2966627"/>
            <a:ext cx="2677480" cy="3079101"/>
          </a:xfrm>
        </p:spPr>
        <p:txBody>
          <a:bodyPr>
            <a:normAutofit/>
          </a:bodyPr>
          <a:lstStyle/>
          <a:p>
            <a:pPr marL="0" indent="0">
              <a:buNone/>
            </a:pPr>
            <a:r>
              <a:rPr lang="en-AU" sz="2400" dirty="0"/>
              <a:t>Needless to say, if it’s raining – you will get wet. And it’s raining outside right now, so you’re </a:t>
            </a:r>
            <a:r>
              <a:rPr lang="en-AU" sz="2400" dirty="0" err="1"/>
              <a:t>gonna</a:t>
            </a:r>
            <a:r>
              <a:rPr lang="en-AU" sz="2400" dirty="0"/>
              <a:t> get wet!</a:t>
            </a:r>
          </a:p>
        </p:txBody>
      </p:sp>
      <p:sp>
        <p:nvSpPr>
          <p:cNvPr id="6" name="Title 5">
            <a:extLst>
              <a:ext uri="{FF2B5EF4-FFF2-40B4-BE49-F238E27FC236}">
                <a16:creationId xmlns:a16="http://schemas.microsoft.com/office/drawing/2014/main" id="{24729056-2E77-4519-898C-04330069BC62}"/>
              </a:ext>
            </a:extLst>
          </p:cNvPr>
          <p:cNvSpPr>
            <a:spLocks noGrp="1"/>
          </p:cNvSpPr>
          <p:nvPr>
            <p:ph type="title"/>
          </p:nvPr>
        </p:nvSpPr>
        <p:spPr>
          <a:xfrm>
            <a:off x="504742" y="527963"/>
            <a:ext cx="9692640" cy="1325562"/>
          </a:xfrm>
        </p:spPr>
        <p:txBody>
          <a:bodyPr/>
          <a:lstStyle/>
          <a:p>
            <a:r>
              <a:rPr lang="en-AU" dirty="0"/>
              <a:t>Ways of representing an argument</a:t>
            </a:r>
          </a:p>
        </p:txBody>
      </p:sp>
      <p:sp>
        <p:nvSpPr>
          <p:cNvPr id="13" name="Text Placeholder 6">
            <a:extLst>
              <a:ext uri="{FF2B5EF4-FFF2-40B4-BE49-F238E27FC236}">
                <a16:creationId xmlns:a16="http://schemas.microsoft.com/office/drawing/2014/main" id="{11DE9DAD-3D36-4867-8314-577F697AEF86}"/>
              </a:ext>
            </a:extLst>
          </p:cNvPr>
          <p:cNvSpPr txBox="1">
            <a:spLocks/>
          </p:cNvSpPr>
          <p:nvPr/>
        </p:nvSpPr>
        <p:spPr>
          <a:xfrm>
            <a:off x="3426645" y="2046906"/>
            <a:ext cx="2758912"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tx2"/>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AU" dirty="0">
                <a:latin typeface="Avenir Book" panose="02000503020000020003" pitchFamily="2" charset="0"/>
              </a:rPr>
              <a:t>Standard form</a:t>
            </a:r>
          </a:p>
        </p:txBody>
      </p:sp>
      <p:sp>
        <p:nvSpPr>
          <p:cNvPr id="14" name="Text Placeholder 6">
            <a:extLst>
              <a:ext uri="{FF2B5EF4-FFF2-40B4-BE49-F238E27FC236}">
                <a16:creationId xmlns:a16="http://schemas.microsoft.com/office/drawing/2014/main" id="{DC73CE25-C0BE-4D62-B18F-26F6D6CDFFCB}"/>
              </a:ext>
            </a:extLst>
          </p:cNvPr>
          <p:cNvSpPr txBox="1">
            <a:spLocks/>
          </p:cNvSpPr>
          <p:nvPr/>
        </p:nvSpPr>
        <p:spPr>
          <a:xfrm>
            <a:off x="6282880" y="2281975"/>
            <a:ext cx="2758912" cy="467449"/>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tx2"/>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AU" dirty="0">
                <a:latin typeface="Avenir Book" panose="02000503020000020003" pitchFamily="2" charset="0"/>
              </a:rPr>
              <a:t>generalised form</a:t>
            </a:r>
          </a:p>
        </p:txBody>
      </p:sp>
      <p:sp>
        <p:nvSpPr>
          <p:cNvPr id="16" name="Content Placeholder 7">
            <a:extLst>
              <a:ext uri="{FF2B5EF4-FFF2-40B4-BE49-F238E27FC236}">
                <a16:creationId xmlns:a16="http://schemas.microsoft.com/office/drawing/2014/main" id="{3B63F025-2A7D-4389-8385-D15C3C17C3E7}"/>
              </a:ext>
            </a:extLst>
          </p:cNvPr>
          <p:cNvSpPr txBox="1">
            <a:spLocks/>
          </p:cNvSpPr>
          <p:nvPr/>
        </p:nvSpPr>
        <p:spPr>
          <a:xfrm>
            <a:off x="3471367" y="3008960"/>
            <a:ext cx="2677480" cy="259677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AU" b="1" dirty="0">
                <a:latin typeface="Avenir Book" panose="02000503020000020003" pitchFamily="2" charset="0"/>
              </a:rPr>
              <a:t>P1. </a:t>
            </a:r>
            <a:r>
              <a:rPr lang="en-AU" dirty="0">
                <a:latin typeface="Avenir Book" panose="02000503020000020003" pitchFamily="2" charset="0"/>
              </a:rPr>
              <a:t>If it is raining, then you will get wet.</a:t>
            </a:r>
          </a:p>
          <a:p>
            <a:pPr marL="0" indent="0">
              <a:buNone/>
            </a:pPr>
            <a:r>
              <a:rPr lang="en-AU" b="1" dirty="0">
                <a:latin typeface="Avenir Book" panose="02000503020000020003" pitchFamily="2" charset="0"/>
              </a:rPr>
              <a:t>P2. </a:t>
            </a:r>
            <a:r>
              <a:rPr lang="en-AU" dirty="0">
                <a:latin typeface="Avenir Book" panose="02000503020000020003" pitchFamily="2" charset="0"/>
              </a:rPr>
              <a:t>It is raining.</a:t>
            </a:r>
          </a:p>
          <a:p>
            <a:pPr marL="0" indent="0">
              <a:buNone/>
            </a:pPr>
            <a:r>
              <a:rPr lang="en-AU" dirty="0">
                <a:latin typeface="Avenir Book" panose="02000503020000020003" pitchFamily="2" charset="0"/>
              </a:rPr>
              <a:t>Therefore,</a:t>
            </a:r>
          </a:p>
          <a:p>
            <a:pPr marL="0" indent="0">
              <a:buNone/>
            </a:pPr>
            <a:r>
              <a:rPr lang="en-AU" b="1" dirty="0">
                <a:latin typeface="Avenir Book" panose="02000503020000020003" pitchFamily="2" charset="0"/>
              </a:rPr>
              <a:t>C. </a:t>
            </a:r>
            <a:r>
              <a:rPr lang="en-AU" dirty="0">
                <a:latin typeface="Avenir Book" panose="02000503020000020003" pitchFamily="2" charset="0"/>
              </a:rPr>
              <a:t>You will get wet.</a:t>
            </a:r>
            <a:endParaRPr lang="en-AU" b="1" dirty="0">
              <a:latin typeface="Avenir Book" panose="02000503020000020003" pitchFamily="2" charset="0"/>
            </a:endParaRPr>
          </a:p>
          <a:p>
            <a:pPr marL="0" indent="0">
              <a:buNone/>
            </a:pPr>
            <a:endParaRPr lang="en-AU" dirty="0">
              <a:latin typeface="Avenir Book" panose="02000503020000020003" pitchFamily="2" charset="0"/>
            </a:endParaRPr>
          </a:p>
        </p:txBody>
      </p:sp>
      <p:sp>
        <p:nvSpPr>
          <p:cNvPr id="17" name="Content Placeholder 7">
            <a:extLst>
              <a:ext uri="{FF2B5EF4-FFF2-40B4-BE49-F238E27FC236}">
                <a16:creationId xmlns:a16="http://schemas.microsoft.com/office/drawing/2014/main" id="{36EBF74C-5B54-435E-8A36-0291ADC3A785}"/>
              </a:ext>
            </a:extLst>
          </p:cNvPr>
          <p:cNvSpPr txBox="1">
            <a:spLocks/>
          </p:cNvSpPr>
          <p:nvPr/>
        </p:nvSpPr>
        <p:spPr>
          <a:xfrm>
            <a:off x="6473069" y="3037651"/>
            <a:ext cx="2677480" cy="31462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AU" dirty="0">
                <a:solidFill>
                  <a:schemeClr val="tx1"/>
                </a:solidFill>
                <a:latin typeface="Avenir Book" panose="02000503020000020003" pitchFamily="2" charset="0"/>
              </a:rPr>
              <a:t>If A then B.</a:t>
            </a:r>
          </a:p>
          <a:p>
            <a:pPr marL="0" indent="0">
              <a:buNone/>
            </a:pPr>
            <a:r>
              <a:rPr lang="en-AU" dirty="0">
                <a:solidFill>
                  <a:schemeClr val="tx1"/>
                </a:solidFill>
                <a:latin typeface="Avenir Book" panose="02000503020000020003" pitchFamily="2" charset="0"/>
              </a:rPr>
              <a:t>B is true.</a:t>
            </a:r>
          </a:p>
          <a:p>
            <a:pPr marL="0" indent="0">
              <a:buNone/>
            </a:pPr>
            <a:r>
              <a:rPr lang="en-AU" dirty="0">
                <a:solidFill>
                  <a:schemeClr val="tx1"/>
                </a:solidFill>
                <a:latin typeface="Avenir Book" panose="02000503020000020003" pitchFamily="2" charset="0"/>
              </a:rPr>
              <a:t>Therefore,</a:t>
            </a:r>
          </a:p>
          <a:p>
            <a:pPr marL="0" indent="0">
              <a:buNone/>
            </a:pPr>
            <a:r>
              <a:rPr lang="en-AU" dirty="0">
                <a:solidFill>
                  <a:schemeClr val="tx1"/>
                </a:solidFill>
                <a:latin typeface="Avenir Book" panose="02000503020000020003" pitchFamily="2" charset="0"/>
              </a:rPr>
              <a:t>A is not true.</a:t>
            </a:r>
          </a:p>
          <a:p>
            <a:pPr marL="0" indent="0">
              <a:buNone/>
            </a:pPr>
            <a:endParaRPr lang="en-AU" dirty="0">
              <a:solidFill>
                <a:schemeClr val="tx1"/>
              </a:solidFill>
              <a:latin typeface="Avenir Book" panose="02000503020000020003" pitchFamily="2" charset="0"/>
            </a:endParaRPr>
          </a:p>
          <a:p>
            <a:pPr marL="0" indent="0">
              <a:buNone/>
            </a:pPr>
            <a:r>
              <a:rPr lang="en-AU" dirty="0">
                <a:solidFill>
                  <a:schemeClr val="tx1"/>
                </a:solidFill>
                <a:latin typeface="Avenir Book" panose="02000503020000020003" pitchFamily="2" charset="0"/>
              </a:rPr>
              <a:t>A = It is raining</a:t>
            </a:r>
          </a:p>
          <a:p>
            <a:pPr marL="0" indent="0">
              <a:buNone/>
            </a:pPr>
            <a:r>
              <a:rPr lang="en-AU" dirty="0">
                <a:solidFill>
                  <a:schemeClr val="tx1"/>
                </a:solidFill>
                <a:latin typeface="Avenir Book" panose="02000503020000020003" pitchFamily="2" charset="0"/>
              </a:rPr>
              <a:t>B = You will get wet</a:t>
            </a:r>
          </a:p>
          <a:p>
            <a:pPr marL="0" indent="0">
              <a:buNone/>
            </a:pPr>
            <a:endParaRPr lang="en-AU" dirty="0">
              <a:solidFill>
                <a:schemeClr val="tx1"/>
              </a:solidFill>
              <a:latin typeface="Avenir Book" panose="02000503020000020003" pitchFamily="2" charset="0"/>
            </a:endParaRPr>
          </a:p>
        </p:txBody>
      </p:sp>
      <p:sp>
        <p:nvSpPr>
          <p:cNvPr id="46" name="Text Placeholder 6">
            <a:extLst>
              <a:ext uri="{FF2B5EF4-FFF2-40B4-BE49-F238E27FC236}">
                <a16:creationId xmlns:a16="http://schemas.microsoft.com/office/drawing/2014/main" id="{05E37D43-22BA-4DE6-896C-81DC6869C6CD}"/>
              </a:ext>
            </a:extLst>
          </p:cNvPr>
          <p:cNvSpPr txBox="1">
            <a:spLocks/>
          </p:cNvSpPr>
          <p:nvPr/>
        </p:nvSpPr>
        <p:spPr>
          <a:xfrm>
            <a:off x="9041792" y="2259367"/>
            <a:ext cx="2758912" cy="476655"/>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tx2"/>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AU" dirty="0">
                <a:latin typeface="Avenir Book" panose="02000503020000020003" pitchFamily="2" charset="0"/>
              </a:rPr>
              <a:t>Argument Map</a:t>
            </a:r>
          </a:p>
        </p:txBody>
      </p:sp>
      <p:sp>
        <p:nvSpPr>
          <p:cNvPr id="47" name="Rectangle 46">
            <a:extLst>
              <a:ext uri="{FF2B5EF4-FFF2-40B4-BE49-F238E27FC236}">
                <a16:creationId xmlns:a16="http://schemas.microsoft.com/office/drawing/2014/main" id="{EAD11F2C-382F-4534-93AF-62834A68BF7D}"/>
              </a:ext>
            </a:extLst>
          </p:cNvPr>
          <p:cNvSpPr/>
          <p:nvPr/>
        </p:nvSpPr>
        <p:spPr>
          <a:xfrm>
            <a:off x="10175406" y="3141864"/>
            <a:ext cx="778472" cy="70408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latin typeface="Avenir Book" panose="02000503020000020003" pitchFamily="2" charset="0"/>
              </a:rPr>
              <a:t>C</a:t>
            </a:r>
          </a:p>
        </p:txBody>
      </p:sp>
      <p:grpSp>
        <p:nvGrpSpPr>
          <p:cNvPr id="48" name="Group 47">
            <a:extLst>
              <a:ext uri="{FF2B5EF4-FFF2-40B4-BE49-F238E27FC236}">
                <a16:creationId xmlns:a16="http://schemas.microsoft.com/office/drawing/2014/main" id="{55EC4387-840B-436E-B3BD-DBEF910BEB56}"/>
              </a:ext>
            </a:extLst>
          </p:cNvPr>
          <p:cNvGrpSpPr/>
          <p:nvPr/>
        </p:nvGrpSpPr>
        <p:grpSpPr>
          <a:xfrm>
            <a:off x="9812849" y="3878383"/>
            <a:ext cx="1420498" cy="729197"/>
            <a:chOff x="9632327" y="4392982"/>
            <a:chExt cx="1420498" cy="729197"/>
          </a:xfrm>
        </p:grpSpPr>
        <p:cxnSp>
          <p:nvCxnSpPr>
            <p:cNvPr id="49" name="Connector: Elbow 48">
              <a:extLst>
                <a:ext uri="{FF2B5EF4-FFF2-40B4-BE49-F238E27FC236}">
                  <a16:creationId xmlns:a16="http://schemas.microsoft.com/office/drawing/2014/main" id="{49076E03-665E-464C-A64D-D2035E0051B9}"/>
                </a:ext>
              </a:extLst>
            </p:cNvPr>
            <p:cNvCxnSpPr/>
            <p:nvPr/>
          </p:nvCxnSpPr>
          <p:spPr>
            <a:xfrm flipV="1">
              <a:off x="9632327" y="4392982"/>
              <a:ext cx="739302" cy="476655"/>
            </a:xfrm>
            <a:prstGeom prst="bentConnector3">
              <a:avLst>
                <a:gd name="adj1" fmla="val 10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E18248C-AC57-483E-832F-990223BE2022}"/>
                </a:ext>
              </a:extLst>
            </p:cNvPr>
            <p:cNvCxnSpPr/>
            <p:nvPr/>
          </p:nvCxnSpPr>
          <p:spPr>
            <a:xfrm>
              <a:off x="9634680" y="4855612"/>
              <a:ext cx="0" cy="2665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2B8982-AF9C-4C19-AE5E-D6178995EAAC}"/>
                </a:ext>
              </a:extLst>
            </p:cNvPr>
            <p:cNvCxnSpPr/>
            <p:nvPr/>
          </p:nvCxnSpPr>
          <p:spPr>
            <a:xfrm>
              <a:off x="10373962" y="4869637"/>
              <a:ext cx="6788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3665E30-5D70-4AB4-9B5F-31AA824CB7CD}"/>
                </a:ext>
              </a:extLst>
            </p:cNvPr>
            <p:cNvCxnSpPr/>
            <p:nvPr/>
          </p:nvCxnSpPr>
          <p:spPr>
            <a:xfrm>
              <a:off x="11050020" y="4855612"/>
              <a:ext cx="0" cy="266567"/>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A48354C0-0215-482B-9457-03A83B4D136A}"/>
              </a:ext>
            </a:extLst>
          </p:cNvPr>
          <p:cNvSpPr/>
          <p:nvPr/>
        </p:nvSpPr>
        <p:spPr>
          <a:xfrm>
            <a:off x="9474771" y="4622184"/>
            <a:ext cx="778472" cy="70408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latin typeface="Avenir Book" panose="02000503020000020003" pitchFamily="2" charset="0"/>
              </a:rPr>
              <a:t>1</a:t>
            </a:r>
          </a:p>
        </p:txBody>
      </p:sp>
      <p:sp>
        <p:nvSpPr>
          <p:cNvPr id="54" name="Rectangle 53">
            <a:extLst>
              <a:ext uri="{FF2B5EF4-FFF2-40B4-BE49-F238E27FC236}">
                <a16:creationId xmlns:a16="http://schemas.microsoft.com/office/drawing/2014/main" id="{2CBD3DA3-9760-43E2-BC1E-E4C53B4115BC}"/>
              </a:ext>
            </a:extLst>
          </p:cNvPr>
          <p:cNvSpPr/>
          <p:nvPr/>
        </p:nvSpPr>
        <p:spPr>
          <a:xfrm>
            <a:off x="10832696" y="4638565"/>
            <a:ext cx="778472" cy="70408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latin typeface="Avenir Book" panose="02000503020000020003" pitchFamily="2" charset="0"/>
              </a:rPr>
              <a:t>2</a:t>
            </a:r>
          </a:p>
        </p:txBody>
      </p:sp>
    </p:spTree>
    <p:extLst>
      <p:ext uri="{BB962C8B-B14F-4D97-AF65-F5344CB8AC3E}">
        <p14:creationId xmlns:p14="http://schemas.microsoft.com/office/powerpoint/2010/main" val="13419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6" grpId="0"/>
      <p:bldP spid="17" grpId="0"/>
      <p:bldP spid="47" grpId="0" animBg="1"/>
      <p:bldP spid="53" grpId="0" animBg="1"/>
      <p:bldP spid="5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26D5-D376-46C3-AF27-3F6A8F404BA9}"/>
              </a:ext>
            </a:extLst>
          </p:cNvPr>
          <p:cNvSpPr>
            <a:spLocks noGrp="1"/>
          </p:cNvSpPr>
          <p:nvPr>
            <p:ph type="title"/>
          </p:nvPr>
        </p:nvSpPr>
        <p:spPr/>
        <p:txBody>
          <a:bodyPr>
            <a:normAutofit/>
          </a:bodyPr>
          <a:lstStyle/>
          <a:p>
            <a:r>
              <a:rPr lang="en-AU" dirty="0"/>
              <a:t>Representing Complex-Arguments </a:t>
            </a:r>
            <a:br>
              <a:rPr lang="en-AU" dirty="0"/>
            </a:br>
            <a:r>
              <a:rPr lang="en-AU" sz="3100" dirty="0">
                <a:solidFill>
                  <a:srgbClr val="FF0000"/>
                </a:solidFill>
              </a:rPr>
              <a:t>(Will be assessed on this in AT3 Q1, AT5 and Exam)</a:t>
            </a:r>
            <a:endParaRPr lang="en-AU" sz="4000" u="sng" dirty="0">
              <a:solidFill>
                <a:srgbClr val="FF0000"/>
              </a:solidFill>
            </a:endParaRPr>
          </a:p>
        </p:txBody>
      </p:sp>
      <p:sp>
        <p:nvSpPr>
          <p:cNvPr id="3" name="Content Placeholder 2">
            <a:extLst>
              <a:ext uri="{FF2B5EF4-FFF2-40B4-BE49-F238E27FC236}">
                <a16:creationId xmlns:a16="http://schemas.microsoft.com/office/drawing/2014/main" id="{7D662473-A940-4990-BD67-B8E91088DCCB}"/>
              </a:ext>
            </a:extLst>
          </p:cNvPr>
          <p:cNvSpPr>
            <a:spLocks noGrp="1"/>
          </p:cNvSpPr>
          <p:nvPr>
            <p:ph idx="1"/>
          </p:nvPr>
        </p:nvSpPr>
        <p:spPr>
          <a:xfrm>
            <a:off x="838200" y="1825624"/>
            <a:ext cx="6854072" cy="4479381"/>
          </a:xfrm>
        </p:spPr>
        <p:txBody>
          <a:bodyPr>
            <a:noAutofit/>
          </a:bodyPr>
          <a:lstStyle/>
          <a:p>
            <a:pPr marL="0" indent="0">
              <a:buNone/>
            </a:pPr>
            <a:r>
              <a:rPr lang="en-AU" sz="2400" dirty="0"/>
              <a:t>Steps when extracting a complex argument.</a:t>
            </a:r>
          </a:p>
          <a:p>
            <a:pPr marL="914400" lvl="1" indent="-457200">
              <a:buFont typeface="+mj-lt"/>
              <a:buAutoNum type="arabicPeriod"/>
            </a:pPr>
            <a:r>
              <a:rPr lang="en-AU" sz="2200" dirty="0">
                <a:solidFill>
                  <a:schemeClr val="tx1"/>
                </a:solidFill>
              </a:rPr>
              <a:t>Identify the </a:t>
            </a:r>
            <a:r>
              <a:rPr lang="en-AU" sz="2200" dirty="0">
                <a:solidFill>
                  <a:srgbClr val="0070C0"/>
                </a:solidFill>
              </a:rPr>
              <a:t>MAIN</a:t>
            </a:r>
            <a:r>
              <a:rPr lang="en-AU" sz="2200" dirty="0">
                <a:solidFill>
                  <a:schemeClr val="tx1"/>
                </a:solidFill>
              </a:rPr>
              <a:t> conclusion</a:t>
            </a:r>
          </a:p>
          <a:p>
            <a:pPr marL="914400" lvl="1" indent="-457200">
              <a:buFont typeface="+mj-lt"/>
              <a:buAutoNum type="arabicPeriod"/>
            </a:pPr>
            <a:r>
              <a:rPr lang="en-AU" sz="2200" dirty="0"/>
              <a:t>Identify the </a:t>
            </a:r>
            <a:r>
              <a:rPr lang="en-AU" sz="2200" dirty="0">
                <a:solidFill>
                  <a:srgbClr val="0070C0"/>
                </a:solidFill>
              </a:rPr>
              <a:t>MAIN</a:t>
            </a:r>
            <a:r>
              <a:rPr lang="en-AU" sz="2200" dirty="0"/>
              <a:t> premises</a:t>
            </a:r>
          </a:p>
          <a:p>
            <a:pPr marL="914400" lvl="1" indent="-457200">
              <a:buFont typeface="+mj-lt"/>
              <a:buAutoNum type="arabicPeriod"/>
            </a:pPr>
            <a:r>
              <a:rPr lang="en-AU" sz="2200" dirty="0"/>
              <a:t>Write the </a:t>
            </a:r>
            <a:r>
              <a:rPr lang="en-AU" sz="2200" dirty="0">
                <a:solidFill>
                  <a:srgbClr val="0070C0"/>
                </a:solidFill>
              </a:rPr>
              <a:t>MAIN</a:t>
            </a:r>
            <a:r>
              <a:rPr lang="en-AU" sz="2200" dirty="0"/>
              <a:t> argument in standard form</a:t>
            </a:r>
          </a:p>
          <a:p>
            <a:pPr marL="914400" lvl="1" indent="-457200">
              <a:buFont typeface="+mj-lt"/>
              <a:buAutoNum type="arabicPeriod"/>
            </a:pPr>
            <a:r>
              <a:rPr lang="en-AU" sz="2200" dirty="0"/>
              <a:t>Draw an argument map for </a:t>
            </a:r>
            <a:r>
              <a:rPr lang="en-AU" sz="2200" dirty="0">
                <a:solidFill>
                  <a:srgbClr val="0070C0"/>
                </a:solidFill>
              </a:rPr>
              <a:t>MAIN</a:t>
            </a:r>
            <a:r>
              <a:rPr lang="en-AU" sz="2200" dirty="0"/>
              <a:t> argument</a:t>
            </a:r>
          </a:p>
          <a:p>
            <a:pPr marL="914400" lvl="1" indent="-457200">
              <a:buFont typeface="+mj-lt"/>
              <a:buAutoNum type="arabicPeriod"/>
            </a:pPr>
            <a:r>
              <a:rPr lang="en-AU" sz="2200" dirty="0"/>
              <a:t>Repeat (1-4) for each of the </a:t>
            </a:r>
            <a:r>
              <a:rPr lang="en-AU" sz="2200" dirty="0">
                <a:solidFill>
                  <a:schemeClr val="accent6"/>
                </a:solidFill>
              </a:rPr>
              <a:t>SUB</a:t>
            </a:r>
            <a:r>
              <a:rPr lang="en-AU" sz="2200" dirty="0"/>
              <a:t> arguments.</a:t>
            </a:r>
          </a:p>
          <a:p>
            <a:pPr marL="914400" lvl="1" indent="-457200">
              <a:buFont typeface="+mj-lt"/>
              <a:buAutoNum type="arabicPeriod" startAt="6"/>
            </a:pPr>
            <a:r>
              <a:rPr lang="en-AU" sz="2200" dirty="0">
                <a:solidFill>
                  <a:schemeClr val="accent2"/>
                </a:solidFill>
              </a:rPr>
              <a:t>Check</a:t>
            </a:r>
            <a:r>
              <a:rPr lang="en-AU" sz="2200" dirty="0"/>
              <a:t> your standardization and argument map. Do they say the same thing as each other (do the numbers match)? Do they say the same thing as the text?</a:t>
            </a:r>
          </a:p>
        </p:txBody>
      </p:sp>
      <p:sp>
        <p:nvSpPr>
          <p:cNvPr id="4" name="Right Brace 3">
            <a:extLst>
              <a:ext uri="{FF2B5EF4-FFF2-40B4-BE49-F238E27FC236}">
                <a16:creationId xmlns:a16="http://schemas.microsoft.com/office/drawing/2014/main" id="{133D7A50-14D5-4650-A2B7-C496AFC00EA1}"/>
              </a:ext>
            </a:extLst>
          </p:cNvPr>
          <p:cNvSpPr/>
          <p:nvPr/>
        </p:nvSpPr>
        <p:spPr>
          <a:xfrm>
            <a:off x="7469745" y="2324385"/>
            <a:ext cx="829559" cy="125483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 name="TextBox 4">
            <a:extLst>
              <a:ext uri="{FF2B5EF4-FFF2-40B4-BE49-F238E27FC236}">
                <a16:creationId xmlns:a16="http://schemas.microsoft.com/office/drawing/2014/main" id="{4DFFE492-4E34-4736-8EED-46FCB71D9A20}"/>
              </a:ext>
            </a:extLst>
          </p:cNvPr>
          <p:cNvSpPr txBox="1"/>
          <p:nvPr/>
        </p:nvSpPr>
        <p:spPr>
          <a:xfrm>
            <a:off x="8476890" y="2721114"/>
            <a:ext cx="3377493" cy="707886"/>
          </a:xfrm>
          <a:prstGeom prst="rect">
            <a:avLst/>
          </a:prstGeom>
          <a:noFill/>
        </p:spPr>
        <p:txBody>
          <a:bodyPr wrap="square" rtlCol="0">
            <a:spAutoFit/>
          </a:bodyPr>
          <a:lstStyle/>
          <a:p>
            <a:r>
              <a:rPr lang="en-AU" sz="2000" b="1" dirty="0">
                <a:solidFill>
                  <a:schemeClr val="accent1"/>
                </a:solidFill>
              </a:rPr>
              <a:t>Figure out what the MAIN argument is. </a:t>
            </a:r>
          </a:p>
        </p:txBody>
      </p:sp>
      <p:sp>
        <p:nvSpPr>
          <p:cNvPr id="6" name="Right Brace 5">
            <a:extLst>
              <a:ext uri="{FF2B5EF4-FFF2-40B4-BE49-F238E27FC236}">
                <a16:creationId xmlns:a16="http://schemas.microsoft.com/office/drawing/2014/main" id="{E4058479-17C5-4E4B-9B41-0473EA98ED2C}"/>
              </a:ext>
            </a:extLst>
          </p:cNvPr>
          <p:cNvSpPr/>
          <p:nvPr/>
        </p:nvSpPr>
        <p:spPr>
          <a:xfrm>
            <a:off x="7469745" y="3754028"/>
            <a:ext cx="829559" cy="323957"/>
          </a:xfrm>
          <a:prstGeom prst="rightBrace">
            <a:avLst>
              <a:gd name="adj1" fmla="val 8333"/>
              <a:gd name="adj2" fmla="val 50000"/>
            </a:avLst>
          </a:prstGeom>
          <a:solidFill>
            <a:schemeClr val="bg1"/>
          </a:solidFill>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accent6"/>
              </a:solidFill>
            </a:endParaRPr>
          </a:p>
        </p:txBody>
      </p:sp>
      <p:sp>
        <p:nvSpPr>
          <p:cNvPr id="7" name="TextBox 6">
            <a:extLst>
              <a:ext uri="{FF2B5EF4-FFF2-40B4-BE49-F238E27FC236}">
                <a16:creationId xmlns:a16="http://schemas.microsoft.com/office/drawing/2014/main" id="{2BEF4863-7FEB-4A66-97A6-5E5958972F8B}"/>
              </a:ext>
            </a:extLst>
          </p:cNvPr>
          <p:cNvSpPr txBox="1"/>
          <p:nvPr/>
        </p:nvSpPr>
        <p:spPr>
          <a:xfrm>
            <a:off x="8468986" y="3587383"/>
            <a:ext cx="3377493" cy="707886"/>
          </a:xfrm>
          <a:prstGeom prst="rect">
            <a:avLst/>
          </a:prstGeom>
          <a:noFill/>
        </p:spPr>
        <p:txBody>
          <a:bodyPr wrap="square" rtlCol="0">
            <a:spAutoFit/>
          </a:bodyPr>
          <a:lstStyle/>
          <a:p>
            <a:r>
              <a:rPr lang="en-AU" sz="2000" b="1" dirty="0">
                <a:solidFill>
                  <a:schemeClr val="accent6"/>
                </a:solidFill>
              </a:rPr>
              <a:t>Figure out what the SUB arguments are. </a:t>
            </a:r>
          </a:p>
        </p:txBody>
      </p:sp>
      <p:sp>
        <p:nvSpPr>
          <p:cNvPr id="8" name="Right Brace 7">
            <a:extLst>
              <a:ext uri="{FF2B5EF4-FFF2-40B4-BE49-F238E27FC236}">
                <a16:creationId xmlns:a16="http://schemas.microsoft.com/office/drawing/2014/main" id="{65F86219-0603-4ECA-9FFD-539898A25538}"/>
              </a:ext>
            </a:extLst>
          </p:cNvPr>
          <p:cNvSpPr/>
          <p:nvPr/>
        </p:nvSpPr>
        <p:spPr>
          <a:xfrm>
            <a:off x="7469745" y="4170111"/>
            <a:ext cx="829559" cy="1021384"/>
          </a:xfrm>
          <a:prstGeom prst="righ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969AE44D-79FD-473E-8D97-E9EB62F2FEF0}"/>
              </a:ext>
            </a:extLst>
          </p:cNvPr>
          <p:cNvSpPr txBox="1"/>
          <p:nvPr/>
        </p:nvSpPr>
        <p:spPr>
          <a:xfrm>
            <a:off x="8476890" y="4480748"/>
            <a:ext cx="3377493" cy="400110"/>
          </a:xfrm>
          <a:prstGeom prst="rect">
            <a:avLst/>
          </a:prstGeom>
          <a:noFill/>
        </p:spPr>
        <p:txBody>
          <a:bodyPr wrap="square" rtlCol="0">
            <a:spAutoFit/>
          </a:bodyPr>
          <a:lstStyle/>
          <a:p>
            <a:r>
              <a:rPr lang="en-AU" sz="2000" b="1" dirty="0">
                <a:solidFill>
                  <a:schemeClr val="accent2"/>
                </a:solidFill>
              </a:rPr>
              <a:t>Check it.</a:t>
            </a:r>
          </a:p>
        </p:txBody>
      </p:sp>
    </p:spTree>
    <p:extLst>
      <p:ext uri="{BB962C8B-B14F-4D97-AF65-F5344CB8AC3E}">
        <p14:creationId xmlns:p14="http://schemas.microsoft.com/office/powerpoint/2010/main" val="293993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6.3:</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lstStyle/>
          <a:p>
            <a:r>
              <a:rPr lang="en-AU" dirty="0">
                <a:solidFill>
                  <a:srgbClr val="FF0000"/>
                </a:solidFill>
              </a:rPr>
              <a:t>Evaluating complex arguments</a:t>
            </a:r>
          </a:p>
        </p:txBody>
      </p:sp>
    </p:spTree>
    <p:extLst>
      <p:ext uri="{BB962C8B-B14F-4D97-AF65-F5344CB8AC3E}">
        <p14:creationId xmlns:p14="http://schemas.microsoft.com/office/powerpoint/2010/main" val="1269449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Review quiz!</a:t>
            </a:r>
          </a:p>
        </p:txBody>
      </p:sp>
      <p:sp>
        <p:nvSpPr>
          <p:cNvPr id="5" name="Text Placeholder 4">
            <a:extLst>
              <a:ext uri="{FF2B5EF4-FFF2-40B4-BE49-F238E27FC236}">
                <a16:creationId xmlns:a16="http://schemas.microsoft.com/office/drawing/2014/main" id="{FECDF769-D054-8CAB-331A-C614D059CBF0}"/>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4114577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a:xfrm>
            <a:off x="653143" y="365125"/>
            <a:ext cx="10700657" cy="1325563"/>
          </a:xfrm>
        </p:spPr>
        <p:txBody>
          <a:bodyPr>
            <a:normAutofit/>
          </a:bodyPr>
          <a:lstStyle/>
          <a:p>
            <a:r>
              <a:rPr lang="en-AU" sz="3200" dirty="0"/>
              <a:t>Evaluating</a:t>
            </a:r>
            <a:r>
              <a:rPr lang="en-AU" sz="3200" dirty="0">
                <a:solidFill>
                  <a:srgbClr val="FF0000"/>
                </a:solidFill>
              </a:rPr>
              <a:t> </a:t>
            </a:r>
            <a:r>
              <a:rPr lang="en-AU" sz="3200" dirty="0"/>
              <a:t>complex arguments </a:t>
            </a:r>
            <a:br>
              <a:rPr lang="en-AU" sz="3200" dirty="0"/>
            </a:br>
            <a:r>
              <a:rPr lang="en-AU" sz="2800" dirty="0">
                <a:solidFill>
                  <a:srgbClr val="FF0000"/>
                </a:solidFill>
              </a:rPr>
              <a:t>(Will be assessed on this in AT3 Q2, AT5 and Exam)</a:t>
            </a:r>
            <a:endParaRPr lang="en-AU" sz="3200" dirty="0"/>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85257"/>
            <a:ext cx="10700657" cy="4391706"/>
          </a:xfrm>
        </p:spPr>
        <p:txBody>
          <a:bodyPr>
            <a:noAutofit/>
          </a:bodyPr>
          <a:lstStyle/>
          <a:p>
            <a:pPr marL="0" indent="0">
              <a:buNone/>
            </a:pPr>
            <a:r>
              <a:rPr lang="en-AU" sz="2000" dirty="0">
                <a:solidFill>
                  <a:srgbClr val="FF0000"/>
                </a:solidFill>
              </a:rPr>
              <a:t>Remember</a:t>
            </a:r>
            <a:r>
              <a:rPr lang="en-AU" sz="2000" dirty="0"/>
              <a:t>: two things we can evaluate in any argument</a:t>
            </a:r>
          </a:p>
          <a:p>
            <a:pPr lvl="1"/>
            <a:r>
              <a:rPr lang="en-AU" sz="1600" dirty="0"/>
              <a:t>Do the premises </a:t>
            </a:r>
            <a:r>
              <a:rPr lang="en-AU" sz="1600" dirty="0">
                <a:solidFill>
                  <a:srgbClr val="FF0000"/>
                </a:solidFill>
              </a:rPr>
              <a:t>support</a:t>
            </a:r>
            <a:r>
              <a:rPr lang="en-AU" sz="1600" dirty="0"/>
              <a:t> the conclusion?</a:t>
            </a:r>
          </a:p>
          <a:p>
            <a:pPr lvl="1"/>
            <a:r>
              <a:rPr lang="en-AU" sz="1600" dirty="0"/>
              <a:t>Are the premises acceptable as </a:t>
            </a:r>
            <a:r>
              <a:rPr lang="en-AU" sz="1600" dirty="0">
                <a:solidFill>
                  <a:srgbClr val="FF0000"/>
                </a:solidFill>
              </a:rPr>
              <a:t>true</a:t>
            </a:r>
            <a:r>
              <a:rPr lang="en-AU" sz="1600" dirty="0"/>
              <a:t>?</a:t>
            </a:r>
          </a:p>
          <a:p>
            <a:pPr marL="457200" lvl="1" indent="0">
              <a:buNone/>
            </a:pPr>
            <a:endParaRPr lang="en-AU" sz="1800" dirty="0"/>
          </a:p>
          <a:p>
            <a:pPr marL="0" indent="0">
              <a:buNone/>
            </a:pPr>
            <a:r>
              <a:rPr lang="en-AU" dirty="0"/>
              <a:t>Evaluating support</a:t>
            </a:r>
          </a:p>
          <a:p>
            <a:pPr marL="514350" lvl="0" indent="-514350">
              <a:buFont typeface="+mj-lt"/>
              <a:buAutoNum type="arabicPeriod"/>
            </a:pPr>
            <a:r>
              <a:rPr lang="en-AU" sz="1800" dirty="0"/>
              <a:t>Evaluate </a:t>
            </a:r>
            <a:r>
              <a:rPr lang="en-AU" sz="1800" dirty="0">
                <a:solidFill>
                  <a:srgbClr val="FF0000"/>
                </a:solidFill>
              </a:rPr>
              <a:t>sub-arguments</a:t>
            </a:r>
            <a:r>
              <a:rPr lang="en-AU" sz="1800" dirty="0"/>
              <a:t> and the </a:t>
            </a:r>
            <a:r>
              <a:rPr lang="en-AU" sz="1800" dirty="0">
                <a:solidFill>
                  <a:srgbClr val="FF0000"/>
                </a:solidFill>
              </a:rPr>
              <a:t>main argument separately</a:t>
            </a:r>
          </a:p>
          <a:p>
            <a:pPr marL="0" indent="0">
              <a:buNone/>
            </a:pPr>
            <a:endParaRPr lang="en-AU" sz="1800" dirty="0"/>
          </a:p>
          <a:p>
            <a:pPr marL="0" indent="0">
              <a:buNone/>
            </a:pPr>
            <a:r>
              <a:rPr lang="en-AU" sz="2400" dirty="0"/>
              <a:t>Evaluating truth of premises:</a:t>
            </a:r>
            <a:endParaRPr lang="en-AU" sz="2000" dirty="0"/>
          </a:p>
          <a:p>
            <a:pPr marL="514350" indent="-514350">
              <a:buFont typeface="+mj-lt"/>
              <a:buAutoNum type="arabicPeriod"/>
            </a:pPr>
            <a:r>
              <a:rPr lang="en-AU" sz="1800" dirty="0"/>
              <a:t>If a premise is has no sub-argument backing it up, do some </a:t>
            </a:r>
            <a:r>
              <a:rPr lang="en-AU" sz="1800" dirty="0">
                <a:solidFill>
                  <a:srgbClr val="FF0000"/>
                </a:solidFill>
              </a:rPr>
              <a:t>research</a:t>
            </a:r>
            <a:r>
              <a:rPr lang="en-AU" sz="1800" dirty="0"/>
              <a:t>!</a:t>
            </a:r>
          </a:p>
          <a:p>
            <a:pPr marL="514350" lvl="0" indent="-514350">
              <a:buFont typeface="+mj-lt"/>
              <a:buAutoNum type="arabicPeriod"/>
            </a:pPr>
            <a:r>
              <a:rPr lang="en-AU" sz="1800" dirty="0"/>
              <a:t>If a premise has a sub-argument:</a:t>
            </a:r>
          </a:p>
          <a:p>
            <a:pPr marL="971550" lvl="1" indent="-514350">
              <a:buFont typeface="+mj-lt"/>
              <a:buAutoNum type="romanUcPeriod"/>
            </a:pPr>
            <a:r>
              <a:rPr lang="en-AU" sz="1400" dirty="0"/>
              <a:t>FIRST </a:t>
            </a:r>
            <a:r>
              <a:rPr lang="en-AU" sz="1400" dirty="0">
                <a:solidFill>
                  <a:srgbClr val="FF0000"/>
                </a:solidFill>
              </a:rPr>
              <a:t>evaluate the sub-argument </a:t>
            </a:r>
            <a:r>
              <a:rPr lang="en-AU" sz="1400" dirty="0"/>
              <a:t>(support + true premises).</a:t>
            </a:r>
          </a:p>
          <a:p>
            <a:pPr marL="971550" lvl="1" indent="-514350">
              <a:buFont typeface="+mj-lt"/>
              <a:buAutoNum type="romanUcPeriod"/>
            </a:pPr>
            <a:r>
              <a:rPr lang="en-AU" sz="1400" dirty="0"/>
              <a:t>THEN </a:t>
            </a:r>
            <a:r>
              <a:rPr lang="en-AU" sz="1400" dirty="0">
                <a:solidFill>
                  <a:srgbClr val="FF0000"/>
                </a:solidFill>
              </a:rPr>
              <a:t>if the sub-argument is not successful </a:t>
            </a:r>
            <a:r>
              <a:rPr lang="en-AU" sz="1400" dirty="0"/>
              <a:t>(i.e. it doesn’t give us a good reason to accept the intermediate conclusion / premise) </a:t>
            </a:r>
            <a:r>
              <a:rPr lang="en-AU" sz="1400" dirty="0">
                <a:solidFill>
                  <a:srgbClr val="FF0000"/>
                </a:solidFill>
              </a:rPr>
              <a:t>then</a:t>
            </a:r>
            <a:r>
              <a:rPr lang="en-AU" sz="1400" dirty="0"/>
              <a:t> consider any independent reasons for accepting or rejecting the premise.</a:t>
            </a:r>
          </a:p>
        </p:txBody>
      </p:sp>
    </p:spTree>
    <p:extLst>
      <p:ext uri="{BB962C8B-B14F-4D97-AF65-F5344CB8AC3E}">
        <p14:creationId xmlns:p14="http://schemas.microsoft.com/office/powerpoint/2010/main" val="109038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21E34-3E6B-4911-8D19-BAAFE1016313}"/>
              </a:ext>
            </a:extLst>
          </p:cNvPr>
          <p:cNvSpPr txBox="1"/>
          <p:nvPr/>
        </p:nvSpPr>
        <p:spPr>
          <a:xfrm>
            <a:off x="958088" y="1836960"/>
            <a:ext cx="5826642" cy="4154984"/>
          </a:xfrm>
          <a:prstGeom prst="rect">
            <a:avLst/>
          </a:prstGeom>
          <a:noFill/>
        </p:spPr>
        <p:txBody>
          <a:bodyPr wrap="square" rtlCol="0">
            <a:spAutoFit/>
          </a:bodyPr>
          <a:lstStyle/>
          <a:p>
            <a:pPr marL="342900" indent="-342900">
              <a:buAutoNum type="arabicPeriod"/>
            </a:pPr>
            <a:r>
              <a:rPr lang="en-AU" sz="2400" dirty="0">
                <a:latin typeface="Avenir Book" panose="02000503020000020003" pitchFamily="2" charset="0"/>
              </a:rPr>
              <a:t>Smith was alive when Hallett left, and died later of drowning when the tide came in. </a:t>
            </a:r>
          </a:p>
          <a:p>
            <a:r>
              <a:rPr lang="en-AU" sz="2400" dirty="0">
                <a:latin typeface="Avenir Book" panose="02000503020000020003" pitchFamily="2" charset="0"/>
              </a:rPr>
              <a:t>Therefore,</a:t>
            </a:r>
          </a:p>
          <a:p>
            <a:pPr marL="342900" indent="-342900">
              <a:buFont typeface="+mj-lt"/>
              <a:buAutoNum type="arabicPeriod" startAt="2"/>
            </a:pPr>
            <a:r>
              <a:rPr lang="en-AU" sz="2400" dirty="0">
                <a:latin typeface="Avenir Book" panose="02000503020000020003" pitchFamily="2" charset="0"/>
              </a:rPr>
              <a:t>Hallett did not cause Smith’s death.</a:t>
            </a:r>
          </a:p>
          <a:p>
            <a:pPr marL="342900" indent="-342900">
              <a:buAutoNum type="arabicPeriod" startAt="2"/>
            </a:pPr>
            <a:r>
              <a:rPr lang="en-AU" sz="2400" dirty="0">
                <a:latin typeface="Avenir Book" panose="02000503020000020003" pitchFamily="2" charset="0"/>
              </a:rPr>
              <a:t>For a person to be guilty of murder, it must be shown that their actions caused the death of another person.</a:t>
            </a:r>
          </a:p>
          <a:p>
            <a:r>
              <a:rPr lang="en-AU" sz="2400" dirty="0">
                <a:latin typeface="Avenir Book" panose="02000503020000020003" pitchFamily="2" charset="0"/>
              </a:rPr>
              <a:t>Therefore,</a:t>
            </a:r>
          </a:p>
          <a:p>
            <a:r>
              <a:rPr lang="en-AU" sz="2400" dirty="0">
                <a:latin typeface="Avenir Book" panose="02000503020000020003" pitchFamily="2" charset="0"/>
              </a:rPr>
              <a:t>C. Hallett is not guilty of murdering Smith.</a:t>
            </a:r>
          </a:p>
        </p:txBody>
      </p:sp>
      <p:sp>
        <p:nvSpPr>
          <p:cNvPr id="4" name="Rectangle 3">
            <a:extLst>
              <a:ext uri="{FF2B5EF4-FFF2-40B4-BE49-F238E27FC236}">
                <a16:creationId xmlns:a16="http://schemas.microsoft.com/office/drawing/2014/main" id="{C1E21359-7A6C-42A3-91C8-039D7E358ABE}"/>
              </a:ext>
            </a:extLst>
          </p:cNvPr>
          <p:cNvSpPr/>
          <p:nvPr/>
        </p:nvSpPr>
        <p:spPr>
          <a:xfrm>
            <a:off x="8912985" y="637968"/>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C</a:t>
            </a:r>
          </a:p>
        </p:txBody>
      </p:sp>
      <p:grpSp>
        <p:nvGrpSpPr>
          <p:cNvPr id="8" name="Group 7">
            <a:extLst>
              <a:ext uri="{FF2B5EF4-FFF2-40B4-BE49-F238E27FC236}">
                <a16:creationId xmlns:a16="http://schemas.microsoft.com/office/drawing/2014/main" id="{6F8D64F0-A54D-49D4-9CB3-FBD1DA87D266}"/>
              </a:ext>
            </a:extLst>
          </p:cNvPr>
          <p:cNvGrpSpPr/>
          <p:nvPr/>
        </p:nvGrpSpPr>
        <p:grpSpPr>
          <a:xfrm>
            <a:off x="8654265" y="1836960"/>
            <a:ext cx="1854404" cy="1356886"/>
            <a:chOff x="9881693" y="4392982"/>
            <a:chExt cx="969618" cy="871478"/>
          </a:xfrm>
        </p:grpSpPr>
        <p:cxnSp>
          <p:nvCxnSpPr>
            <p:cNvPr id="9" name="Connector: Elbow 8">
              <a:extLst>
                <a:ext uri="{FF2B5EF4-FFF2-40B4-BE49-F238E27FC236}">
                  <a16:creationId xmlns:a16="http://schemas.microsoft.com/office/drawing/2014/main" id="{1C5E57CE-C016-4270-B4BF-C18A76719060}"/>
                </a:ext>
              </a:extLst>
            </p:cNvPr>
            <p:cNvCxnSpPr>
              <a:cxnSpLocks/>
            </p:cNvCxnSpPr>
            <p:nvPr/>
          </p:nvCxnSpPr>
          <p:spPr>
            <a:xfrm flipV="1">
              <a:off x="9891913" y="4392982"/>
              <a:ext cx="479716" cy="476655"/>
            </a:xfrm>
            <a:prstGeom prst="bentConnector3">
              <a:avLst>
                <a:gd name="adj1" fmla="val 10110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9622D-66DD-4641-80BA-DAFD77159D6B}"/>
                </a:ext>
              </a:extLst>
            </p:cNvPr>
            <p:cNvCxnSpPr>
              <a:cxnSpLocks/>
            </p:cNvCxnSpPr>
            <p:nvPr/>
          </p:nvCxnSpPr>
          <p:spPr>
            <a:xfrm flipH="1">
              <a:off x="9881693" y="4869637"/>
              <a:ext cx="15646" cy="3948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ACCD3A-5C25-4392-8C03-CF610A3EEF10}"/>
                </a:ext>
              </a:extLst>
            </p:cNvPr>
            <p:cNvCxnSpPr>
              <a:cxnSpLocks/>
            </p:cNvCxnSpPr>
            <p:nvPr/>
          </p:nvCxnSpPr>
          <p:spPr>
            <a:xfrm>
              <a:off x="10373962" y="4869637"/>
              <a:ext cx="4773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75052B-6BF0-4111-889E-B98F29D75BBE}"/>
                </a:ext>
              </a:extLst>
            </p:cNvPr>
            <p:cNvCxnSpPr>
              <a:cxnSpLocks/>
            </p:cNvCxnSpPr>
            <p:nvPr/>
          </p:nvCxnSpPr>
          <p:spPr>
            <a:xfrm>
              <a:off x="10848252" y="4869637"/>
              <a:ext cx="3054" cy="39482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0A3F2575-3D04-453C-8997-25BBD98CC87B}"/>
              </a:ext>
            </a:extLst>
          </p:cNvPr>
          <p:cNvSpPr/>
          <p:nvPr/>
        </p:nvSpPr>
        <p:spPr>
          <a:xfrm>
            <a:off x="8023547"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2</a:t>
            </a:r>
          </a:p>
        </p:txBody>
      </p:sp>
      <p:sp>
        <p:nvSpPr>
          <p:cNvPr id="14" name="Rectangle 13">
            <a:extLst>
              <a:ext uri="{FF2B5EF4-FFF2-40B4-BE49-F238E27FC236}">
                <a16:creationId xmlns:a16="http://schemas.microsoft.com/office/drawing/2014/main" id="{7249972F-BB2D-449C-B969-0A66C4E71FD6}"/>
              </a:ext>
            </a:extLst>
          </p:cNvPr>
          <p:cNvSpPr/>
          <p:nvPr/>
        </p:nvSpPr>
        <p:spPr>
          <a:xfrm>
            <a:off x="9877941"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3</a:t>
            </a:r>
          </a:p>
        </p:txBody>
      </p:sp>
      <p:cxnSp>
        <p:nvCxnSpPr>
          <p:cNvPr id="17" name="Straight Arrow Connector 16">
            <a:extLst>
              <a:ext uri="{FF2B5EF4-FFF2-40B4-BE49-F238E27FC236}">
                <a16:creationId xmlns:a16="http://schemas.microsoft.com/office/drawing/2014/main" id="{8152BEA7-871C-484F-B5A2-19F818EC6208}"/>
              </a:ext>
            </a:extLst>
          </p:cNvPr>
          <p:cNvCxnSpPr>
            <a:cxnSpLocks/>
          </p:cNvCxnSpPr>
          <p:nvPr/>
        </p:nvCxnSpPr>
        <p:spPr>
          <a:xfrm flipV="1">
            <a:off x="8641006" y="4377597"/>
            <a:ext cx="0" cy="7047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799A565-BB87-46A9-96B4-C2E9363788CF}"/>
              </a:ext>
            </a:extLst>
          </p:cNvPr>
          <p:cNvSpPr/>
          <p:nvPr/>
        </p:nvSpPr>
        <p:spPr>
          <a:xfrm>
            <a:off x="8049233" y="5082363"/>
            <a:ext cx="1183546" cy="1198992"/>
          </a:xfrm>
          <a:custGeom>
            <a:avLst/>
            <a:gdLst>
              <a:gd name="connsiteX0" fmla="*/ 0 w 1183546"/>
              <a:gd name="connsiteY0" fmla="*/ 0 h 1198992"/>
              <a:gd name="connsiteX1" fmla="*/ 568102 w 1183546"/>
              <a:gd name="connsiteY1" fmla="*/ 0 h 1198992"/>
              <a:gd name="connsiteX2" fmla="*/ 1183546 w 1183546"/>
              <a:gd name="connsiteY2" fmla="*/ 0 h 1198992"/>
              <a:gd name="connsiteX3" fmla="*/ 1183546 w 1183546"/>
              <a:gd name="connsiteY3" fmla="*/ 575516 h 1198992"/>
              <a:gd name="connsiteX4" fmla="*/ 1183546 w 1183546"/>
              <a:gd name="connsiteY4" fmla="*/ 1198992 h 1198992"/>
              <a:gd name="connsiteX5" fmla="*/ 579938 w 1183546"/>
              <a:gd name="connsiteY5" fmla="*/ 1198992 h 1198992"/>
              <a:gd name="connsiteX6" fmla="*/ 0 w 1183546"/>
              <a:gd name="connsiteY6" fmla="*/ 1198992 h 1198992"/>
              <a:gd name="connsiteX7" fmla="*/ 0 w 1183546"/>
              <a:gd name="connsiteY7" fmla="*/ 599496 h 1198992"/>
              <a:gd name="connsiteX8" fmla="*/ 0 w 1183546"/>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3546" h="1198992" extrusionOk="0">
                <a:moveTo>
                  <a:pt x="0" y="0"/>
                </a:moveTo>
                <a:cubicBezTo>
                  <a:pt x="126287" y="14618"/>
                  <a:pt x="355979" y="-15721"/>
                  <a:pt x="568102" y="0"/>
                </a:cubicBezTo>
                <a:cubicBezTo>
                  <a:pt x="780225" y="15721"/>
                  <a:pt x="906257" y="-3367"/>
                  <a:pt x="1183546" y="0"/>
                </a:cubicBezTo>
                <a:cubicBezTo>
                  <a:pt x="1203384" y="269218"/>
                  <a:pt x="1190531" y="405117"/>
                  <a:pt x="1183546" y="575516"/>
                </a:cubicBezTo>
                <a:cubicBezTo>
                  <a:pt x="1176561" y="745915"/>
                  <a:pt x="1188614" y="899849"/>
                  <a:pt x="1183546" y="1198992"/>
                </a:cubicBezTo>
                <a:cubicBezTo>
                  <a:pt x="983540" y="1225552"/>
                  <a:pt x="733693" y="1227202"/>
                  <a:pt x="579938" y="1198992"/>
                </a:cubicBezTo>
                <a:cubicBezTo>
                  <a:pt x="426183" y="1170782"/>
                  <a:pt x="131558" y="119724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1</a:t>
            </a:r>
          </a:p>
        </p:txBody>
      </p:sp>
      <p:sp>
        <p:nvSpPr>
          <p:cNvPr id="21" name="Title 20">
            <a:extLst>
              <a:ext uri="{FF2B5EF4-FFF2-40B4-BE49-F238E27FC236}">
                <a16:creationId xmlns:a16="http://schemas.microsoft.com/office/drawing/2014/main" id="{96F90DA9-3D9A-4531-B72C-5B6BB9815710}"/>
              </a:ext>
            </a:extLst>
          </p:cNvPr>
          <p:cNvSpPr>
            <a:spLocks noGrp="1"/>
          </p:cNvSpPr>
          <p:nvPr>
            <p:ph type="title"/>
          </p:nvPr>
        </p:nvSpPr>
        <p:spPr>
          <a:xfrm>
            <a:off x="958088" y="357081"/>
            <a:ext cx="5910545" cy="1188720"/>
          </a:xfrm>
        </p:spPr>
        <p:txBody>
          <a:bodyPr>
            <a:normAutofit fontScale="90000"/>
          </a:bodyPr>
          <a:lstStyle/>
          <a:p>
            <a:r>
              <a:rPr lang="en-AU" dirty="0"/>
              <a:t>Evaluating </a:t>
            </a:r>
            <a:br>
              <a:rPr lang="en-AU" dirty="0"/>
            </a:br>
            <a:r>
              <a:rPr lang="en-AU" dirty="0"/>
              <a:t>complex arguments</a:t>
            </a:r>
          </a:p>
        </p:txBody>
      </p:sp>
      <p:sp>
        <p:nvSpPr>
          <p:cNvPr id="24" name="Rectangle 23">
            <a:extLst>
              <a:ext uri="{FF2B5EF4-FFF2-40B4-BE49-F238E27FC236}">
                <a16:creationId xmlns:a16="http://schemas.microsoft.com/office/drawing/2014/main" id="{25A4EB47-FE53-4289-A308-36BE96FF6C53}"/>
              </a:ext>
            </a:extLst>
          </p:cNvPr>
          <p:cNvSpPr/>
          <p:nvPr/>
        </p:nvSpPr>
        <p:spPr>
          <a:xfrm>
            <a:off x="659225" y="3330429"/>
            <a:ext cx="6209408" cy="266151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sp>
        <p:nvSpPr>
          <p:cNvPr id="25" name="TextBox 24">
            <a:extLst>
              <a:ext uri="{FF2B5EF4-FFF2-40B4-BE49-F238E27FC236}">
                <a16:creationId xmlns:a16="http://schemas.microsoft.com/office/drawing/2014/main" id="{26AAFED8-0757-414E-8D05-630D473BF6FF}"/>
              </a:ext>
            </a:extLst>
          </p:cNvPr>
          <p:cNvSpPr txBox="1"/>
          <p:nvPr/>
        </p:nvSpPr>
        <p:spPr>
          <a:xfrm>
            <a:off x="2294989" y="6320251"/>
            <a:ext cx="7602022" cy="400110"/>
          </a:xfrm>
          <a:prstGeom prst="rect">
            <a:avLst/>
          </a:prstGeom>
          <a:noFill/>
        </p:spPr>
        <p:txBody>
          <a:bodyPr wrap="square" rtlCol="0">
            <a:spAutoFit/>
          </a:bodyPr>
          <a:lstStyle/>
          <a:p>
            <a:r>
              <a:rPr lang="en-AU" sz="2000" dirty="0">
                <a:solidFill>
                  <a:schemeClr val="accent1"/>
                </a:solidFill>
                <a:latin typeface="Avenir Book" panose="02000503020000020003" pitchFamily="2" charset="0"/>
              </a:rPr>
              <a:t>Main argument – do the premises </a:t>
            </a:r>
            <a:r>
              <a:rPr lang="en-AU" sz="2000" b="1" dirty="0">
                <a:solidFill>
                  <a:schemeClr val="accent1"/>
                </a:solidFill>
                <a:latin typeface="Avenir Book" panose="02000503020000020003" pitchFamily="2" charset="0"/>
              </a:rPr>
              <a:t>support</a:t>
            </a:r>
            <a:r>
              <a:rPr lang="en-AU" sz="2000" dirty="0">
                <a:solidFill>
                  <a:schemeClr val="accent1"/>
                </a:solidFill>
                <a:latin typeface="Avenir Book" panose="02000503020000020003" pitchFamily="2" charset="0"/>
              </a:rPr>
              <a:t> the conclusion?</a:t>
            </a:r>
          </a:p>
        </p:txBody>
      </p:sp>
      <p:grpSp>
        <p:nvGrpSpPr>
          <p:cNvPr id="16" name="Group 15">
            <a:extLst>
              <a:ext uri="{FF2B5EF4-FFF2-40B4-BE49-F238E27FC236}">
                <a16:creationId xmlns:a16="http://schemas.microsoft.com/office/drawing/2014/main" id="{D8B8AD33-7169-4CDD-B9EF-9062701D7AC0}"/>
              </a:ext>
            </a:extLst>
          </p:cNvPr>
          <p:cNvGrpSpPr/>
          <p:nvPr/>
        </p:nvGrpSpPr>
        <p:grpSpPr>
          <a:xfrm>
            <a:off x="9358393" y="2436455"/>
            <a:ext cx="562004" cy="584791"/>
            <a:chOff x="7625066" y="1371600"/>
            <a:chExt cx="562004" cy="584791"/>
          </a:xfrm>
        </p:grpSpPr>
        <p:sp>
          <p:nvSpPr>
            <p:cNvPr id="19" name="Diagonal Stripe 18">
              <a:extLst>
                <a:ext uri="{FF2B5EF4-FFF2-40B4-BE49-F238E27FC236}">
                  <a16:creationId xmlns:a16="http://schemas.microsoft.com/office/drawing/2014/main" id="{B5F48EA2-0371-44F1-8A29-82F0853EA6CB}"/>
                </a:ext>
              </a:extLst>
            </p:cNvPr>
            <p:cNvSpPr/>
            <p:nvPr/>
          </p:nvSpPr>
          <p:spPr>
            <a:xfrm>
              <a:off x="7857460" y="1371600"/>
              <a:ext cx="329610" cy="584791"/>
            </a:xfrm>
            <a:prstGeom prst="diagStrip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sp>
          <p:nvSpPr>
            <p:cNvPr id="20" name="Diagonal Stripe 19">
              <a:extLst>
                <a:ext uri="{FF2B5EF4-FFF2-40B4-BE49-F238E27FC236}">
                  <a16:creationId xmlns:a16="http://schemas.microsoft.com/office/drawing/2014/main" id="{E08B93F9-A158-4E6E-B7F9-451E2179EE8E}"/>
                </a:ext>
              </a:extLst>
            </p:cNvPr>
            <p:cNvSpPr/>
            <p:nvPr/>
          </p:nvSpPr>
          <p:spPr>
            <a:xfrm flipH="1">
              <a:off x="7625066" y="1570997"/>
              <a:ext cx="232394" cy="385394"/>
            </a:xfrm>
            <a:prstGeom prst="diagStripe">
              <a:avLst>
                <a:gd name="adj" fmla="val 242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grpSp>
    </p:spTree>
    <p:extLst>
      <p:ext uri="{BB962C8B-B14F-4D97-AF65-F5344CB8AC3E}">
        <p14:creationId xmlns:p14="http://schemas.microsoft.com/office/powerpoint/2010/main" val="208777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21E34-3E6B-4911-8D19-BAAFE1016313}"/>
              </a:ext>
            </a:extLst>
          </p:cNvPr>
          <p:cNvSpPr txBox="1"/>
          <p:nvPr/>
        </p:nvSpPr>
        <p:spPr>
          <a:xfrm>
            <a:off x="958088" y="1836960"/>
            <a:ext cx="5826642" cy="4154984"/>
          </a:xfrm>
          <a:prstGeom prst="rect">
            <a:avLst/>
          </a:prstGeom>
          <a:noFill/>
        </p:spPr>
        <p:txBody>
          <a:bodyPr wrap="square" rtlCol="0">
            <a:spAutoFit/>
          </a:bodyPr>
          <a:lstStyle/>
          <a:p>
            <a:pPr marL="342900" indent="-342900">
              <a:buAutoNum type="arabicPeriod"/>
            </a:pPr>
            <a:r>
              <a:rPr lang="en-AU" sz="2400" dirty="0">
                <a:latin typeface="Avenir Book" panose="02000503020000020003" pitchFamily="2" charset="0"/>
              </a:rPr>
              <a:t>Smith was alive when Hallett left and died later of drowning when the tide came in. </a:t>
            </a:r>
          </a:p>
          <a:p>
            <a:r>
              <a:rPr lang="en-AU" sz="2400" dirty="0">
                <a:latin typeface="Avenir Book" panose="02000503020000020003" pitchFamily="2" charset="0"/>
              </a:rPr>
              <a:t>Therefore,</a:t>
            </a:r>
          </a:p>
          <a:p>
            <a:pPr marL="342900" indent="-342900">
              <a:buFont typeface="+mj-lt"/>
              <a:buAutoNum type="arabicPeriod" startAt="2"/>
            </a:pPr>
            <a:r>
              <a:rPr lang="en-AU" sz="2400" dirty="0">
                <a:latin typeface="Avenir Book" panose="02000503020000020003" pitchFamily="2" charset="0"/>
              </a:rPr>
              <a:t>Hallett did not cause Smith’s death.</a:t>
            </a:r>
          </a:p>
          <a:p>
            <a:pPr marL="342900" indent="-342900">
              <a:buAutoNum type="arabicPeriod" startAt="2"/>
            </a:pPr>
            <a:r>
              <a:rPr lang="en-AU" sz="2400" dirty="0">
                <a:solidFill>
                  <a:schemeClr val="accent2"/>
                </a:solidFill>
                <a:latin typeface="Avenir Book" panose="02000503020000020003" pitchFamily="2" charset="0"/>
              </a:rPr>
              <a:t>For a person to be guilty of murder, it must be shown that their actions caused the death of another person.</a:t>
            </a:r>
          </a:p>
          <a:p>
            <a:r>
              <a:rPr lang="en-AU" sz="2400" dirty="0">
                <a:latin typeface="Avenir Book" panose="02000503020000020003" pitchFamily="2" charset="0"/>
              </a:rPr>
              <a:t>Therefore,</a:t>
            </a:r>
          </a:p>
          <a:p>
            <a:r>
              <a:rPr lang="en-AU" sz="2400" dirty="0">
                <a:latin typeface="Avenir Book" panose="02000503020000020003" pitchFamily="2" charset="0"/>
              </a:rPr>
              <a:t>C. Hallett is not guilty of murdering Smith.</a:t>
            </a:r>
          </a:p>
        </p:txBody>
      </p:sp>
      <p:sp>
        <p:nvSpPr>
          <p:cNvPr id="4" name="Rectangle 3">
            <a:extLst>
              <a:ext uri="{FF2B5EF4-FFF2-40B4-BE49-F238E27FC236}">
                <a16:creationId xmlns:a16="http://schemas.microsoft.com/office/drawing/2014/main" id="{C1E21359-7A6C-42A3-91C8-039D7E358ABE}"/>
              </a:ext>
            </a:extLst>
          </p:cNvPr>
          <p:cNvSpPr/>
          <p:nvPr/>
        </p:nvSpPr>
        <p:spPr>
          <a:xfrm>
            <a:off x="8912985" y="637968"/>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C</a:t>
            </a:r>
          </a:p>
        </p:txBody>
      </p:sp>
      <p:grpSp>
        <p:nvGrpSpPr>
          <p:cNvPr id="8" name="Group 7">
            <a:extLst>
              <a:ext uri="{FF2B5EF4-FFF2-40B4-BE49-F238E27FC236}">
                <a16:creationId xmlns:a16="http://schemas.microsoft.com/office/drawing/2014/main" id="{6F8D64F0-A54D-49D4-9CB3-FBD1DA87D266}"/>
              </a:ext>
            </a:extLst>
          </p:cNvPr>
          <p:cNvGrpSpPr/>
          <p:nvPr/>
        </p:nvGrpSpPr>
        <p:grpSpPr>
          <a:xfrm>
            <a:off x="8654265" y="1836960"/>
            <a:ext cx="1854404" cy="1356886"/>
            <a:chOff x="9881693" y="4392982"/>
            <a:chExt cx="969618" cy="871478"/>
          </a:xfrm>
        </p:grpSpPr>
        <p:cxnSp>
          <p:nvCxnSpPr>
            <p:cNvPr id="9" name="Connector: Elbow 8">
              <a:extLst>
                <a:ext uri="{FF2B5EF4-FFF2-40B4-BE49-F238E27FC236}">
                  <a16:creationId xmlns:a16="http://schemas.microsoft.com/office/drawing/2014/main" id="{1C5E57CE-C016-4270-B4BF-C18A76719060}"/>
                </a:ext>
              </a:extLst>
            </p:cNvPr>
            <p:cNvCxnSpPr>
              <a:cxnSpLocks/>
            </p:cNvCxnSpPr>
            <p:nvPr/>
          </p:nvCxnSpPr>
          <p:spPr>
            <a:xfrm flipV="1">
              <a:off x="9891913" y="4392982"/>
              <a:ext cx="479716" cy="476655"/>
            </a:xfrm>
            <a:prstGeom prst="bentConnector3">
              <a:avLst>
                <a:gd name="adj1" fmla="val 10110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9622D-66DD-4641-80BA-DAFD77159D6B}"/>
                </a:ext>
              </a:extLst>
            </p:cNvPr>
            <p:cNvCxnSpPr>
              <a:cxnSpLocks/>
            </p:cNvCxnSpPr>
            <p:nvPr/>
          </p:nvCxnSpPr>
          <p:spPr>
            <a:xfrm flipH="1">
              <a:off x="9881693" y="4869637"/>
              <a:ext cx="15646" cy="3948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ACCD3A-5C25-4392-8C03-CF610A3EEF10}"/>
                </a:ext>
              </a:extLst>
            </p:cNvPr>
            <p:cNvCxnSpPr>
              <a:cxnSpLocks/>
            </p:cNvCxnSpPr>
            <p:nvPr/>
          </p:nvCxnSpPr>
          <p:spPr>
            <a:xfrm>
              <a:off x="10373962" y="4869637"/>
              <a:ext cx="4773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75052B-6BF0-4111-889E-B98F29D75BBE}"/>
                </a:ext>
              </a:extLst>
            </p:cNvPr>
            <p:cNvCxnSpPr>
              <a:cxnSpLocks/>
            </p:cNvCxnSpPr>
            <p:nvPr/>
          </p:nvCxnSpPr>
          <p:spPr>
            <a:xfrm>
              <a:off x="10848252" y="4869637"/>
              <a:ext cx="3054" cy="39482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0A3F2575-3D04-453C-8997-25BBD98CC87B}"/>
              </a:ext>
            </a:extLst>
          </p:cNvPr>
          <p:cNvSpPr/>
          <p:nvPr/>
        </p:nvSpPr>
        <p:spPr>
          <a:xfrm>
            <a:off x="8023547"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2</a:t>
            </a:r>
          </a:p>
        </p:txBody>
      </p:sp>
      <p:sp>
        <p:nvSpPr>
          <p:cNvPr id="14" name="Rectangle 13">
            <a:extLst>
              <a:ext uri="{FF2B5EF4-FFF2-40B4-BE49-F238E27FC236}">
                <a16:creationId xmlns:a16="http://schemas.microsoft.com/office/drawing/2014/main" id="{7249972F-BB2D-449C-B969-0A66C4E71FD6}"/>
              </a:ext>
            </a:extLst>
          </p:cNvPr>
          <p:cNvSpPr/>
          <p:nvPr/>
        </p:nvSpPr>
        <p:spPr>
          <a:xfrm>
            <a:off x="9877941"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3</a:t>
            </a:r>
          </a:p>
        </p:txBody>
      </p:sp>
      <p:cxnSp>
        <p:nvCxnSpPr>
          <p:cNvPr id="17" name="Straight Arrow Connector 16">
            <a:extLst>
              <a:ext uri="{FF2B5EF4-FFF2-40B4-BE49-F238E27FC236}">
                <a16:creationId xmlns:a16="http://schemas.microsoft.com/office/drawing/2014/main" id="{8152BEA7-871C-484F-B5A2-19F818EC6208}"/>
              </a:ext>
            </a:extLst>
          </p:cNvPr>
          <p:cNvCxnSpPr>
            <a:cxnSpLocks/>
          </p:cNvCxnSpPr>
          <p:nvPr/>
        </p:nvCxnSpPr>
        <p:spPr>
          <a:xfrm flipV="1">
            <a:off x="8641006" y="4377597"/>
            <a:ext cx="0" cy="7047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799A565-BB87-46A9-96B4-C2E9363788CF}"/>
              </a:ext>
            </a:extLst>
          </p:cNvPr>
          <p:cNvSpPr/>
          <p:nvPr/>
        </p:nvSpPr>
        <p:spPr>
          <a:xfrm>
            <a:off x="8049233" y="5082363"/>
            <a:ext cx="1183546" cy="1198992"/>
          </a:xfrm>
          <a:custGeom>
            <a:avLst/>
            <a:gdLst>
              <a:gd name="connsiteX0" fmla="*/ 0 w 1183546"/>
              <a:gd name="connsiteY0" fmla="*/ 0 h 1198992"/>
              <a:gd name="connsiteX1" fmla="*/ 568102 w 1183546"/>
              <a:gd name="connsiteY1" fmla="*/ 0 h 1198992"/>
              <a:gd name="connsiteX2" fmla="*/ 1183546 w 1183546"/>
              <a:gd name="connsiteY2" fmla="*/ 0 h 1198992"/>
              <a:gd name="connsiteX3" fmla="*/ 1183546 w 1183546"/>
              <a:gd name="connsiteY3" fmla="*/ 575516 h 1198992"/>
              <a:gd name="connsiteX4" fmla="*/ 1183546 w 1183546"/>
              <a:gd name="connsiteY4" fmla="*/ 1198992 h 1198992"/>
              <a:gd name="connsiteX5" fmla="*/ 579938 w 1183546"/>
              <a:gd name="connsiteY5" fmla="*/ 1198992 h 1198992"/>
              <a:gd name="connsiteX6" fmla="*/ 0 w 1183546"/>
              <a:gd name="connsiteY6" fmla="*/ 1198992 h 1198992"/>
              <a:gd name="connsiteX7" fmla="*/ 0 w 1183546"/>
              <a:gd name="connsiteY7" fmla="*/ 599496 h 1198992"/>
              <a:gd name="connsiteX8" fmla="*/ 0 w 1183546"/>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3546" h="1198992" extrusionOk="0">
                <a:moveTo>
                  <a:pt x="0" y="0"/>
                </a:moveTo>
                <a:cubicBezTo>
                  <a:pt x="126287" y="14618"/>
                  <a:pt x="355979" y="-15721"/>
                  <a:pt x="568102" y="0"/>
                </a:cubicBezTo>
                <a:cubicBezTo>
                  <a:pt x="780225" y="15721"/>
                  <a:pt x="906257" y="-3367"/>
                  <a:pt x="1183546" y="0"/>
                </a:cubicBezTo>
                <a:cubicBezTo>
                  <a:pt x="1203384" y="269218"/>
                  <a:pt x="1190531" y="405117"/>
                  <a:pt x="1183546" y="575516"/>
                </a:cubicBezTo>
                <a:cubicBezTo>
                  <a:pt x="1176561" y="745915"/>
                  <a:pt x="1188614" y="899849"/>
                  <a:pt x="1183546" y="1198992"/>
                </a:cubicBezTo>
                <a:cubicBezTo>
                  <a:pt x="983540" y="1225552"/>
                  <a:pt x="733693" y="1227202"/>
                  <a:pt x="579938" y="1198992"/>
                </a:cubicBezTo>
                <a:cubicBezTo>
                  <a:pt x="426183" y="1170782"/>
                  <a:pt x="131558" y="119724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1</a:t>
            </a:r>
          </a:p>
        </p:txBody>
      </p:sp>
      <p:sp>
        <p:nvSpPr>
          <p:cNvPr id="21" name="Title 20">
            <a:extLst>
              <a:ext uri="{FF2B5EF4-FFF2-40B4-BE49-F238E27FC236}">
                <a16:creationId xmlns:a16="http://schemas.microsoft.com/office/drawing/2014/main" id="{96F90DA9-3D9A-4531-B72C-5B6BB9815710}"/>
              </a:ext>
            </a:extLst>
          </p:cNvPr>
          <p:cNvSpPr>
            <a:spLocks noGrp="1"/>
          </p:cNvSpPr>
          <p:nvPr>
            <p:ph type="title"/>
          </p:nvPr>
        </p:nvSpPr>
        <p:spPr>
          <a:xfrm>
            <a:off x="958088" y="357081"/>
            <a:ext cx="5910545" cy="1188720"/>
          </a:xfrm>
        </p:spPr>
        <p:txBody>
          <a:bodyPr>
            <a:normAutofit fontScale="90000"/>
          </a:bodyPr>
          <a:lstStyle/>
          <a:p>
            <a:r>
              <a:rPr lang="en-AU" dirty="0"/>
              <a:t>Evaluating </a:t>
            </a:r>
            <a:br>
              <a:rPr lang="en-AU" dirty="0"/>
            </a:br>
            <a:r>
              <a:rPr lang="en-AU" dirty="0"/>
              <a:t>complex arguments</a:t>
            </a:r>
          </a:p>
        </p:txBody>
      </p:sp>
      <p:sp>
        <p:nvSpPr>
          <p:cNvPr id="24" name="Rectangle 23">
            <a:extLst>
              <a:ext uri="{FF2B5EF4-FFF2-40B4-BE49-F238E27FC236}">
                <a16:creationId xmlns:a16="http://schemas.microsoft.com/office/drawing/2014/main" id="{25A4EB47-FE53-4289-A308-36BE96FF6C53}"/>
              </a:ext>
            </a:extLst>
          </p:cNvPr>
          <p:cNvSpPr/>
          <p:nvPr/>
        </p:nvSpPr>
        <p:spPr>
          <a:xfrm>
            <a:off x="659225" y="3330429"/>
            <a:ext cx="6209408" cy="266151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sp>
        <p:nvSpPr>
          <p:cNvPr id="25" name="TextBox 24">
            <a:extLst>
              <a:ext uri="{FF2B5EF4-FFF2-40B4-BE49-F238E27FC236}">
                <a16:creationId xmlns:a16="http://schemas.microsoft.com/office/drawing/2014/main" id="{26AAFED8-0757-414E-8D05-630D473BF6FF}"/>
              </a:ext>
            </a:extLst>
          </p:cNvPr>
          <p:cNvSpPr txBox="1"/>
          <p:nvPr/>
        </p:nvSpPr>
        <p:spPr>
          <a:xfrm>
            <a:off x="3245277" y="6383764"/>
            <a:ext cx="5701445" cy="400110"/>
          </a:xfrm>
          <a:prstGeom prst="rect">
            <a:avLst/>
          </a:prstGeom>
          <a:noFill/>
        </p:spPr>
        <p:txBody>
          <a:bodyPr wrap="square" rtlCol="0">
            <a:spAutoFit/>
          </a:bodyPr>
          <a:lstStyle/>
          <a:p>
            <a:r>
              <a:rPr lang="en-AU" sz="2000" dirty="0">
                <a:solidFill>
                  <a:schemeClr val="accent1"/>
                </a:solidFill>
                <a:latin typeface="Avenir Book" panose="02000503020000020003" pitchFamily="2" charset="0"/>
              </a:rPr>
              <a:t>Main argument – are the premises true?</a:t>
            </a:r>
          </a:p>
        </p:txBody>
      </p:sp>
      <p:grpSp>
        <p:nvGrpSpPr>
          <p:cNvPr id="16" name="Group 15">
            <a:extLst>
              <a:ext uri="{FF2B5EF4-FFF2-40B4-BE49-F238E27FC236}">
                <a16:creationId xmlns:a16="http://schemas.microsoft.com/office/drawing/2014/main" id="{D8B8AD33-7169-4CDD-B9EF-9062701D7AC0}"/>
              </a:ext>
            </a:extLst>
          </p:cNvPr>
          <p:cNvGrpSpPr/>
          <p:nvPr/>
        </p:nvGrpSpPr>
        <p:grpSpPr>
          <a:xfrm>
            <a:off x="9358393" y="2436455"/>
            <a:ext cx="562004" cy="584791"/>
            <a:chOff x="7625066" y="1371600"/>
            <a:chExt cx="562004" cy="584791"/>
          </a:xfrm>
        </p:grpSpPr>
        <p:sp>
          <p:nvSpPr>
            <p:cNvPr id="19" name="Diagonal Stripe 18">
              <a:extLst>
                <a:ext uri="{FF2B5EF4-FFF2-40B4-BE49-F238E27FC236}">
                  <a16:creationId xmlns:a16="http://schemas.microsoft.com/office/drawing/2014/main" id="{B5F48EA2-0371-44F1-8A29-82F0853EA6CB}"/>
                </a:ext>
              </a:extLst>
            </p:cNvPr>
            <p:cNvSpPr/>
            <p:nvPr/>
          </p:nvSpPr>
          <p:spPr>
            <a:xfrm>
              <a:off x="7857460" y="1371600"/>
              <a:ext cx="329610" cy="584791"/>
            </a:xfrm>
            <a:prstGeom prst="diagStrip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sp>
          <p:nvSpPr>
            <p:cNvPr id="20" name="Diagonal Stripe 19">
              <a:extLst>
                <a:ext uri="{FF2B5EF4-FFF2-40B4-BE49-F238E27FC236}">
                  <a16:creationId xmlns:a16="http://schemas.microsoft.com/office/drawing/2014/main" id="{E08B93F9-A158-4E6E-B7F9-451E2179EE8E}"/>
                </a:ext>
              </a:extLst>
            </p:cNvPr>
            <p:cNvSpPr/>
            <p:nvPr/>
          </p:nvSpPr>
          <p:spPr>
            <a:xfrm flipH="1">
              <a:off x="7625066" y="1570997"/>
              <a:ext cx="232394" cy="385394"/>
            </a:xfrm>
            <a:prstGeom prst="diagStripe">
              <a:avLst>
                <a:gd name="adj" fmla="val 242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grpSp>
      <p:grpSp>
        <p:nvGrpSpPr>
          <p:cNvPr id="7" name="Group 6">
            <a:extLst>
              <a:ext uri="{FF2B5EF4-FFF2-40B4-BE49-F238E27FC236}">
                <a16:creationId xmlns:a16="http://schemas.microsoft.com/office/drawing/2014/main" id="{396CBA49-4BB5-462E-AD85-12A25AA53F56}"/>
              </a:ext>
            </a:extLst>
          </p:cNvPr>
          <p:cNvGrpSpPr/>
          <p:nvPr/>
        </p:nvGrpSpPr>
        <p:grpSpPr>
          <a:xfrm rot="836100">
            <a:off x="769950" y="997090"/>
            <a:ext cx="6797006" cy="1890944"/>
            <a:chOff x="1388206" y="852257"/>
            <a:chExt cx="6797006" cy="1890944"/>
          </a:xfrm>
        </p:grpSpPr>
        <p:sp>
          <p:nvSpPr>
            <p:cNvPr id="3" name="Rectangle 2">
              <a:extLst>
                <a:ext uri="{FF2B5EF4-FFF2-40B4-BE49-F238E27FC236}">
                  <a16:creationId xmlns:a16="http://schemas.microsoft.com/office/drawing/2014/main" id="{17BDE481-3C04-4979-854E-3D7CEC5F4FDB}"/>
                </a:ext>
              </a:extLst>
            </p:cNvPr>
            <p:cNvSpPr/>
            <p:nvPr/>
          </p:nvSpPr>
          <p:spPr>
            <a:xfrm>
              <a:off x="1388206" y="852257"/>
              <a:ext cx="6797006" cy="18909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latin typeface="Avenir Book" panose="02000503020000020003" pitchFamily="2" charset="0"/>
              </a:endParaRPr>
            </a:p>
          </p:txBody>
        </p:sp>
        <p:pic>
          <p:nvPicPr>
            <p:cNvPr id="5" name="Picture 4">
              <a:extLst>
                <a:ext uri="{FF2B5EF4-FFF2-40B4-BE49-F238E27FC236}">
                  <a16:creationId xmlns:a16="http://schemas.microsoft.com/office/drawing/2014/main" id="{D2E11C93-D46F-45A3-B488-E12E9E097985}"/>
                </a:ext>
              </a:extLst>
            </p:cNvPr>
            <p:cNvPicPr>
              <a:picLocks noChangeAspect="1"/>
            </p:cNvPicPr>
            <p:nvPr/>
          </p:nvPicPr>
          <p:blipFill>
            <a:blip r:embed="rId3"/>
            <a:stretch>
              <a:fillRect/>
            </a:stretch>
          </p:blipFill>
          <p:spPr>
            <a:xfrm>
              <a:off x="1657746" y="1250041"/>
              <a:ext cx="6257925" cy="1095375"/>
            </a:xfrm>
            <a:prstGeom prst="rect">
              <a:avLst/>
            </a:prstGeom>
          </p:spPr>
        </p:pic>
        <p:sp>
          <p:nvSpPr>
            <p:cNvPr id="6" name="TextBox 5">
              <a:extLst>
                <a:ext uri="{FF2B5EF4-FFF2-40B4-BE49-F238E27FC236}">
                  <a16:creationId xmlns:a16="http://schemas.microsoft.com/office/drawing/2014/main" id="{B64265AE-D5DB-4B3E-9528-F5BF45925D2C}"/>
                </a:ext>
              </a:extLst>
            </p:cNvPr>
            <p:cNvSpPr txBox="1"/>
            <p:nvPr/>
          </p:nvSpPr>
          <p:spPr>
            <a:xfrm>
              <a:off x="1683332" y="2345416"/>
              <a:ext cx="4140420" cy="276999"/>
            </a:xfrm>
            <a:prstGeom prst="rect">
              <a:avLst/>
            </a:prstGeom>
            <a:noFill/>
          </p:spPr>
          <p:txBody>
            <a:bodyPr wrap="square" rtlCol="0">
              <a:spAutoFit/>
            </a:bodyPr>
            <a:lstStyle/>
            <a:p>
              <a:r>
                <a:rPr lang="en-AU" sz="1200" i="1" dirty="0">
                  <a:latin typeface="Avenir Book" panose="02000503020000020003" pitchFamily="2" charset="0"/>
                </a:rPr>
                <a:t>https://www.merriam-webster.com/dictionary/murder</a:t>
              </a:r>
            </a:p>
          </p:txBody>
        </p:sp>
      </p:grpSp>
      <p:sp>
        <p:nvSpPr>
          <p:cNvPr id="26" name="Rectangle 25">
            <a:extLst>
              <a:ext uri="{FF2B5EF4-FFF2-40B4-BE49-F238E27FC236}">
                <a16:creationId xmlns:a16="http://schemas.microsoft.com/office/drawing/2014/main" id="{1C9C9CC8-18E1-4909-9ECE-44EF60BB1662}"/>
              </a:ext>
            </a:extLst>
          </p:cNvPr>
          <p:cNvSpPr/>
          <p:nvPr/>
        </p:nvSpPr>
        <p:spPr>
          <a:xfrm>
            <a:off x="10585792" y="3021246"/>
            <a:ext cx="582211"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Avenir Book" panose="02000503020000020003" pitchFamily="2" charset="0"/>
              </a:rPr>
              <a:t>T</a:t>
            </a:r>
          </a:p>
        </p:txBody>
      </p:sp>
      <p:grpSp>
        <p:nvGrpSpPr>
          <p:cNvPr id="22" name="Group 21">
            <a:extLst>
              <a:ext uri="{FF2B5EF4-FFF2-40B4-BE49-F238E27FC236}">
                <a16:creationId xmlns:a16="http://schemas.microsoft.com/office/drawing/2014/main" id="{D01F5736-C640-4B5F-95A8-6C1321DF6B97}"/>
              </a:ext>
            </a:extLst>
          </p:cNvPr>
          <p:cNvGrpSpPr/>
          <p:nvPr/>
        </p:nvGrpSpPr>
        <p:grpSpPr>
          <a:xfrm>
            <a:off x="3824232" y="811509"/>
            <a:ext cx="5475344" cy="1890944"/>
            <a:chOff x="5421363" y="952839"/>
            <a:chExt cx="5475344" cy="1890944"/>
          </a:xfrm>
        </p:grpSpPr>
        <p:grpSp>
          <p:nvGrpSpPr>
            <p:cNvPr id="29" name="Group 28">
              <a:extLst>
                <a:ext uri="{FF2B5EF4-FFF2-40B4-BE49-F238E27FC236}">
                  <a16:creationId xmlns:a16="http://schemas.microsoft.com/office/drawing/2014/main" id="{C24820C7-7E43-4592-BA76-E0B2E0E1DB8C}"/>
                </a:ext>
              </a:extLst>
            </p:cNvPr>
            <p:cNvGrpSpPr/>
            <p:nvPr/>
          </p:nvGrpSpPr>
          <p:grpSpPr>
            <a:xfrm rot="836100">
              <a:off x="5421363" y="952839"/>
              <a:ext cx="5475344" cy="1890944"/>
              <a:chOff x="1388206" y="852257"/>
              <a:chExt cx="6797006" cy="1890944"/>
            </a:xfrm>
          </p:grpSpPr>
          <p:sp>
            <p:nvSpPr>
              <p:cNvPr id="30" name="Rectangle 29">
                <a:extLst>
                  <a:ext uri="{FF2B5EF4-FFF2-40B4-BE49-F238E27FC236}">
                    <a16:creationId xmlns:a16="http://schemas.microsoft.com/office/drawing/2014/main" id="{B2D76191-D00E-4200-AF49-7C34AD6C16C9}"/>
                  </a:ext>
                </a:extLst>
              </p:cNvPr>
              <p:cNvSpPr/>
              <p:nvPr/>
            </p:nvSpPr>
            <p:spPr>
              <a:xfrm>
                <a:off x="1388206" y="852257"/>
                <a:ext cx="6797006" cy="18909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latin typeface="Avenir Book" panose="02000503020000020003" pitchFamily="2" charset="0"/>
                </a:endParaRPr>
              </a:p>
            </p:txBody>
          </p:sp>
          <p:sp>
            <p:nvSpPr>
              <p:cNvPr id="32" name="TextBox 31">
                <a:extLst>
                  <a:ext uri="{FF2B5EF4-FFF2-40B4-BE49-F238E27FC236}">
                    <a16:creationId xmlns:a16="http://schemas.microsoft.com/office/drawing/2014/main" id="{566310C3-5100-4212-A8F6-04CB5B24926F}"/>
                  </a:ext>
                </a:extLst>
              </p:cNvPr>
              <p:cNvSpPr txBox="1"/>
              <p:nvPr/>
            </p:nvSpPr>
            <p:spPr>
              <a:xfrm>
                <a:off x="1683331" y="2345416"/>
                <a:ext cx="5221817" cy="274855"/>
              </a:xfrm>
              <a:prstGeom prst="rect">
                <a:avLst/>
              </a:prstGeom>
              <a:noFill/>
            </p:spPr>
            <p:txBody>
              <a:bodyPr wrap="square" rtlCol="0">
                <a:spAutoFit/>
              </a:bodyPr>
              <a:lstStyle/>
              <a:p>
                <a:r>
                  <a:rPr lang="en-AU" sz="1200" i="1" dirty="0">
                    <a:latin typeface="Avenir Book" panose="02000503020000020003" pitchFamily="2" charset="0"/>
                  </a:rPr>
                  <a:t>https://www.merriam-webster.com/dictionary/murder</a:t>
                </a:r>
              </a:p>
            </p:txBody>
          </p:sp>
        </p:grpSp>
        <p:pic>
          <p:nvPicPr>
            <p:cNvPr id="15" name="Picture 14">
              <a:extLst>
                <a:ext uri="{FF2B5EF4-FFF2-40B4-BE49-F238E27FC236}">
                  <a16:creationId xmlns:a16="http://schemas.microsoft.com/office/drawing/2014/main" id="{E10879BF-C0BE-4ACB-8B8E-70283436A626}"/>
                </a:ext>
              </a:extLst>
            </p:cNvPr>
            <p:cNvPicPr>
              <a:picLocks noChangeAspect="1"/>
            </p:cNvPicPr>
            <p:nvPr/>
          </p:nvPicPr>
          <p:blipFill>
            <a:blip r:embed="rId4"/>
            <a:stretch>
              <a:fillRect/>
            </a:stretch>
          </p:blipFill>
          <p:spPr>
            <a:xfrm rot="821701">
              <a:off x="5696562" y="1255363"/>
              <a:ext cx="4765953" cy="1133781"/>
            </a:xfrm>
            <a:prstGeom prst="rect">
              <a:avLst/>
            </a:prstGeom>
          </p:spPr>
        </p:pic>
      </p:grpSp>
    </p:spTree>
    <p:extLst>
      <p:ext uri="{BB962C8B-B14F-4D97-AF65-F5344CB8AC3E}">
        <p14:creationId xmlns:p14="http://schemas.microsoft.com/office/powerpoint/2010/main" val="26296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21E34-3E6B-4911-8D19-BAAFE1016313}"/>
              </a:ext>
            </a:extLst>
          </p:cNvPr>
          <p:cNvSpPr txBox="1"/>
          <p:nvPr/>
        </p:nvSpPr>
        <p:spPr>
          <a:xfrm>
            <a:off x="958088" y="1836960"/>
            <a:ext cx="5826642" cy="4154984"/>
          </a:xfrm>
          <a:prstGeom prst="rect">
            <a:avLst/>
          </a:prstGeom>
          <a:noFill/>
        </p:spPr>
        <p:txBody>
          <a:bodyPr wrap="square" rtlCol="0">
            <a:spAutoFit/>
          </a:bodyPr>
          <a:lstStyle/>
          <a:p>
            <a:pPr marL="342900" indent="-342900">
              <a:buAutoNum type="arabicPeriod"/>
            </a:pPr>
            <a:r>
              <a:rPr lang="en-AU" sz="2400" dirty="0">
                <a:latin typeface="Avenir Book" panose="02000503020000020003" pitchFamily="2" charset="0"/>
              </a:rPr>
              <a:t>Smith was alive when Hallett left and died later of drowning when the tide came in. </a:t>
            </a:r>
          </a:p>
          <a:p>
            <a:r>
              <a:rPr lang="en-AU" sz="2400" dirty="0">
                <a:latin typeface="Avenir Book" panose="02000503020000020003" pitchFamily="2" charset="0"/>
              </a:rPr>
              <a:t>Therefore,</a:t>
            </a:r>
          </a:p>
          <a:p>
            <a:pPr marL="342900" indent="-342900">
              <a:buFont typeface="+mj-lt"/>
              <a:buAutoNum type="arabicPeriod" startAt="2"/>
            </a:pPr>
            <a:r>
              <a:rPr lang="en-AU" sz="2400" dirty="0">
                <a:solidFill>
                  <a:schemeClr val="accent2"/>
                </a:solidFill>
                <a:latin typeface="Avenir Book" panose="02000503020000020003" pitchFamily="2" charset="0"/>
              </a:rPr>
              <a:t>Hallett did not cause Smith’s death.</a:t>
            </a:r>
          </a:p>
          <a:p>
            <a:pPr marL="342900" indent="-342900">
              <a:buAutoNum type="arabicPeriod" startAt="2"/>
            </a:pPr>
            <a:r>
              <a:rPr lang="en-AU" sz="2400" dirty="0">
                <a:latin typeface="Avenir Book" panose="02000503020000020003" pitchFamily="2" charset="0"/>
              </a:rPr>
              <a:t>For a person to be guilty of murder, it must be shown that their actions caused the death of another person.</a:t>
            </a:r>
          </a:p>
          <a:p>
            <a:r>
              <a:rPr lang="en-AU" sz="2400" dirty="0">
                <a:latin typeface="Avenir Book" panose="02000503020000020003" pitchFamily="2" charset="0"/>
              </a:rPr>
              <a:t>Therefore,</a:t>
            </a:r>
          </a:p>
          <a:p>
            <a:r>
              <a:rPr lang="en-AU" sz="2400" dirty="0">
                <a:latin typeface="Avenir Book" panose="02000503020000020003" pitchFamily="2" charset="0"/>
              </a:rPr>
              <a:t>C. Hallett is not guilty of murdering Smith.</a:t>
            </a:r>
          </a:p>
        </p:txBody>
      </p:sp>
      <p:sp>
        <p:nvSpPr>
          <p:cNvPr id="4" name="Rectangle 3">
            <a:extLst>
              <a:ext uri="{FF2B5EF4-FFF2-40B4-BE49-F238E27FC236}">
                <a16:creationId xmlns:a16="http://schemas.microsoft.com/office/drawing/2014/main" id="{C1E21359-7A6C-42A3-91C8-039D7E358ABE}"/>
              </a:ext>
            </a:extLst>
          </p:cNvPr>
          <p:cNvSpPr/>
          <p:nvPr/>
        </p:nvSpPr>
        <p:spPr>
          <a:xfrm>
            <a:off x="8912985" y="637968"/>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C</a:t>
            </a:r>
          </a:p>
        </p:txBody>
      </p:sp>
      <p:grpSp>
        <p:nvGrpSpPr>
          <p:cNvPr id="8" name="Group 7">
            <a:extLst>
              <a:ext uri="{FF2B5EF4-FFF2-40B4-BE49-F238E27FC236}">
                <a16:creationId xmlns:a16="http://schemas.microsoft.com/office/drawing/2014/main" id="{6F8D64F0-A54D-49D4-9CB3-FBD1DA87D266}"/>
              </a:ext>
            </a:extLst>
          </p:cNvPr>
          <p:cNvGrpSpPr/>
          <p:nvPr/>
        </p:nvGrpSpPr>
        <p:grpSpPr>
          <a:xfrm>
            <a:off x="8654265" y="1836960"/>
            <a:ext cx="1854404" cy="1356886"/>
            <a:chOff x="9881693" y="4392982"/>
            <a:chExt cx="969618" cy="871478"/>
          </a:xfrm>
        </p:grpSpPr>
        <p:cxnSp>
          <p:nvCxnSpPr>
            <p:cNvPr id="9" name="Connector: Elbow 8">
              <a:extLst>
                <a:ext uri="{FF2B5EF4-FFF2-40B4-BE49-F238E27FC236}">
                  <a16:creationId xmlns:a16="http://schemas.microsoft.com/office/drawing/2014/main" id="{1C5E57CE-C016-4270-B4BF-C18A76719060}"/>
                </a:ext>
              </a:extLst>
            </p:cNvPr>
            <p:cNvCxnSpPr>
              <a:cxnSpLocks/>
            </p:cNvCxnSpPr>
            <p:nvPr/>
          </p:nvCxnSpPr>
          <p:spPr>
            <a:xfrm flipV="1">
              <a:off x="9891913" y="4392982"/>
              <a:ext cx="479716" cy="476655"/>
            </a:xfrm>
            <a:prstGeom prst="bentConnector3">
              <a:avLst>
                <a:gd name="adj1" fmla="val 10110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9622D-66DD-4641-80BA-DAFD77159D6B}"/>
                </a:ext>
              </a:extLst>
            </p:cNvPr>
            <p:cNvCxnSpPr>
              <a:cxnSpLocks/>
            </p:cNvCxnSpPr>
            <p:nvPr/>
          </p:nvCxnSpPr>
          <p:spPr>
            <a:xfrm flipH="1">
              <a:off x="9881693" y="4869637"/>
              <a:ext cx="15646" cy="3948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ACCD3A-5C25-4392-8C03-CF610A3EEF10}"/>
                </a:ext>
              </a:extLst>
            </p:cNvPr>
            <p:cNvCxnSpPr>
              <a:cxnSpLocks/>
            </p:cNvCxnSpPr>
            <p:nvPr/>
          </p:nvCxnSpPr>
          <p:spPr>
            <a:xfrm>
              <a:off x="10373962" y="4869637"/>
              <a:ext cx="4773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75052B-6BF0-4111-889E-B98F29D75BBE}"/>
                </a:ext>
              </a:extLst>
            </p:cNvPr>
            <p:cNvCxnSpPr>
              <a:cxnSpLocks/>
            </p:cNvCxnSpPr>
            <p:nvPr/>
          </p:nvCxnSpPr>
          <p:spPr>
            <a:xfrm>
              <a:off x="10848252" y="4869637"/>
              <a:ext cx="3054" cy="39482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0A3F2575-3D04-453C-8997-25BBD98CC87B}"/>
              </a:ext>
            </a:extLst>
          </p:cNvPr>
          <p:cNvSpPr/>
          <p:nvPr/>
        </p:nvSpPr>
        <p:spPr>
          <a:xfrm>
            <a:off x="8023547"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2</a:t>
            </a:r>
          </a:p>
        </p:txBody>
      </p:sp>
      <p:sp>
        <p:nvSpPr>
          <p:cNvPr id="14" name="Rectangle 13">
            <a:extLst>
              <a:ext uri="{FF2B5EF4-FFF2-40B4-BE49-F238E27FC236}">
                <a16:creationId xmlns:a16="http://schemas.microsoft.com/office/drawing/2014/main" id="{7249972F-BB2D-449C-B969-0A66C4E71FD6}"/>
              </a:ext>
            </a:extLst>
          </p:cNvPr>
          <p:cNvSpPr/>
          <p:nvPr/>
        </p:nvSpPr>
        <p:spPr>
          <a:xfrm>
            <a:off x="9877941"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3</a:t>
            </a:r>
          </a:p>
        </p:txBody>
      </p:sp>
      <p:cxnSp>
        <p:nvCxnSpPr>
          <p:cNvPr id="17" name="Straight Arrow Connector 16">
            <a:extLst>
              <a:ext uri="{FF2B5EF4-FFF2-40B4-BE49-F238E27FC236}">
                <a16:creationId xmlns:a16="http://schemas.microsoft.com/office/drawing/2014/main" id="{8152BEA7-871C-484F-B5A2-19F818EC6208}"/>
              </a:ext>
            </a:extLst>
          </p:cNvPr>
          <p:cNvCxnSpPr>
            <a:cxnSpLocks/>
          </p:cNvCxnSpPr>
          <p:nvPr/>
        </p:nvCxnSpPr>
        <p:spPr>
          <a:xfrm flipV="1">
            <a:off x="8641006" y="4377597"/>
            <a:ext cx="0" cy="7047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799A565-BB87-46A9-96B4-C2E9363788CF}"/>
              </a:ext>
            </a:extLst>
          </p:cNvPr>
          <p:cNvSpPr/>
          <p:nvPr/>
        </p:nvSpPr>
        <p:spPr>
          <a:xfrm>
            <a:off x="8049233" y="5082363"/>
            <a:ext cx="1183546" cy="1198992"/>
          </a:xfrm>
          <a:custGeom>
            <a:avLst/>
            <a:gdLst>
              <a:gd name="connsiteX0" fmla="*/ 0 w 1183546"/>
              <a:gd name="connsiteY0" fmla="*/ 0 h 1198992"/>
              <a:gd name="connsiteX1" fmla="*/ 568102 w 1183546"/>
              <a:gd name="connsiteY1" fmla="*/ 0 h 1198992"/>
              <a:gd name="connsiteX2" fmla="*/ 1183546 w 1183546"/>
              <a:gd name="connsiteY2" fmla="*/ 0 h 1198992"/>
              <a:gd name="connsiteX3" fmla="*/ 1183546 w 1183546"/>
              <a:gd name="connsiteY3" fmla="*/ 575516 h 1198992"/>
              <a:gd name="connsiteX4" fmla="*/ 1183546 w 1183546"/>
              <a:gd name="connsiteY4" fmla="*/ 1198992 h 1198992"/>
              <a:gd name="connsiteX5" fmla="*/ 579938 w 1183546"/>
              <a:gd name="connsiteY5" fmla="*/ 1198992 h 1198992"/>
              <a:gd name="connsiteX6" fmla="*/ 0 w 1183546"/>
              <a:gd name="connsiteY6" fmla="*/ 1198992 h 1198992"/>
              <a:gd name="connsiteX7" fmla="*/ 0 w 1183546"/>
              <a:gd name="connsiteY7" fmla="*/ 599496 h 1198992"/>
              <a:gd name="connsiteX8" fmla="*/ 0 w 1183546"/>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3546" h="1198992" extrusionOk="0">
                <a:moveTo>
                  <a:pt x="0" y="0"/>
                </a:moveTo>
                <a:cubicBezTo>
                  <a:pt x="126287" y="14618"/>
                  <a:pt x="355979" y="-15721"/>
                  <a:pt x="568102" y="0"/>
                </a:cubicBezTo>
                <a:cubicBezTo>
                  <a:pt x="780225" y="15721"/>
                  <a:pt x="906257" y="-3367"/>
                  <a:pt x="1183546" y="0"/>
                </a:cubicBezTo>
                <a:cubicBezTo>
                  <a:pt x="1203384" y="269218"/>
                  <a:pt x="1190531" y="405117"/>
                  <a:pt x="1183546" y="575516"/>
                </a:cubicBezTo>
                <a:cubicBezTo>
                  <a:pt x="1176561" y="745915"/>
                  <a:pt x="1188614" y="899849"/>
                  <a:pt x="1183546" y="1198992"/>
                </a:cubicBezTo>
                <a:cubicBezTo>
                  <a:pt x="983540" y="1225552"/>
                  <a:pt x="733693" y="1227202"/>
                  <a:pt x="579938" y="1198992"/>
                </a:cubicBezTo>
                <a:cubicBezTo>
                  <a:pt x="426183" y="1170782"/>
                  <a:pt x="131558" y="119724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1</a:t>
            </a:r>
          </a:p>
        </p:txBody>
      </p:sp>
      <p:sp>
        <p:nvSpPr>
          <p:cNvPr id="21" name="Title 20">
            <a:extLst>
              <a:ext uri="{FF2B5EF4-FFF2-40B4-BE49-F238E27FC236}">
                <a16:creationId xmlns:a16="http://schemas.microsoft.com/office/drawing/2014/main" id="{96F90DA9-3D9A-4531-B72C-5B6BB9815710}"/>
              </a:ext>
            </a:extLst>
          </p:cNvPr>
          <p:cNvSpPr>
            <a:spLocks noGrp="1"/>
          </p:cNvSpPr>
          <p:nvPr>
            <p:ph type="title"/>
          </p:nvPr>
        </p:nvSpPr>
        <p:spPr>
          <a:xfrm>
            <a:off x="958088" y="357081"/>
            <a:ext cx="5910545" cy="1188720"/>
          </a:xfrm>
        </p:spPr>
        <p:txBody>
          <a:bodyPr>
            <a:normAutofit fontScale="90000"/>
          </a:bodyPr>
          <a:lstStyle/>
          <a:p>
            <a:r>
              <a:rPr lang="en-AU" dirty="0"/>
              <a:t>Evaluating </a:t>
            </a:r>
            <a:br>
              <a:rPr lang="en-AU" dirty="0"/>
            </a:br>
            <a:r>
              <a:rPr lang="en-AU" dirty="0"/>
              <a:t>complex arguments</a:t>
            </a:r>
          </a:p>
        </p:txBody>
      </p:sp>
      <p:sp>
        <p:nvSpPr>
          <p:cNvPr id="24" name="Rectangle 23">
            <a:extLst>
              <a:ext uri="{FF2B5EF4-FFF2-40B4-BE49-F238E27FC236}">
                <a16:creationId xmlns:a16="http://schemas.microsoft.com/office/drawing/2014/main" id="{25A4EB47-FE53-4289-A308-36BE96FF6C53}"/>
              </a:ext>
            </a:extLst>
          </p:cNvPr>
          <p:cNvSpPr/>
          <p:nvPr/>
        </p:nvSpPr>
        <p:spPr>
          <a:xfrm>
            <a:off x="659225" y="3330429"/>
            <a:ext cx="6209408" cy="266151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sp>
        <p:nvSpPr>
          <p:cNvPr id="25" name="TextBox 24">
            <a:extLst>
              <a:ext uri="{FF2B5EF4-FFF2-40B4-BE49-F238E27FC236}">
                <a16:creationId xmlns:a16="http://schemas.microsoft.com/office/drawing/2014/main" id="{26AAFED8-0757-414E-8D05-630D473BF6FF}"/>
              </a:ext>
            </a:extLst>
          </p:cNvPr>
          <p:cNvSpPr txBox="1"/>
          <p:nvPr/>
        </p:nvSpPr>
        <p:spPr>
          <a:xfrm>
            <a:off x="3245277" y="6383764"/>
            <a:ext cx="5701445" cy="400110"/>
          </a:xfrm>
          <a:prstGeom prst="rect">
            <a:avLst/>
          </a:prstGeom>
          <a:noFill/>
        </p:spPr>
        <p:txBody>
          <a:bodyPr wrap="square" rtlCol="0">
            <a:spAutoFit/>
          </a:bodyPr>
          <a:lstStyle/>
          <a:p>
            <a:r>
              <a:rPr lang="en-AU" sz="2000" dirty="0">
                <a:solidFill>
                  <a:schemeClr val="accent1"/>
                </a:solidFill>
                <a:latin typeface="Avenir Book" panose="02000503020000020003" pitchFamily="2" charset="0"/>
              </a:rPr>
              <a:t>Main argument – are the premises true?</a:t>
            </a:r>
          </a:p>
        </p:txBody>
      </p:sp>
      <p:grpSp>
        <p:nvGrpSpPr>
          <p:cNvPr id="16" name="Group 15">
            <a:extLst>
              <a:ext uri="{FF2B5EF4-FFF2-40B4-BE49-F238E27FC236}">
                <a16:creationId xmlns:a16="http://schemas.microsoft.com/office/drawing/2014/main" id="{D8B8AD33-7169-4CDD-B9EF-9062701D7AC0}"/>
              </a:ext>
            </a:extLst>
          </p:cNvPr>
          <p:cNvGrpSpPr/>
          <p:nvPr/>
        </p:nvGrpSpPr>
        <p:grpSpPr>
          <a:xfrm>
            <a:off x="9358393" y="2436455"/>
            <a:ext cx="562004" cy="584791"/>
            <a:chOff x="7625066" y="1371600"/>
            <a:chExt cx="562004" cy="584791"/>
          </a:xfrm>
        </p:grpSpPr>
        <p:sp>
          <p:nvSpPr>
            <p:cNvPr id="19" name="Diagonal Stripe 18">
              <a:extLst>
                <a:ext uri="{FF2B5EF4-FFF2-40B4-BE49-F238E27FC236}">
                  <a16:creationId xmlns:a16="http://schemas.microsoft.com/office/drawing/2014/main" id="{B5F48EA2-0371-44F1-8A29-82F0853EA6CB}"/>
                </a:ext>
              </a:extLst>
            </p:cNvPr>
            <p:cNvSpPr/>
            <p:nvPr/>
          </p:nvSpPr>
          <p:spPr>
            <a:xfrm>
              <a:off x="7857460" y="1371600"/>
              <a:ext cx="329610" cy="584791"/>
            </a:xfrm>
            <a:prstGeom prst="diagStrip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sp>
          <p:nvSpPr>
            <p:cNvPr id="20" name="Diagonal Stripe 19">
              <a:extLst>
                <a:ext uri="{FF2B5EF4-FFF2-40B4-BE49-F238E27FC236}">
                  <a16:creationId xmlns:a16="http://schemas.microsoft.com/office/drawing/2014/main" id="{E08B93F9-A158-4E6E-B7F9-451E2179EE8E}"/>
                </a:ext>
              </a:extLst>
            </p:cNvPr>
            <p:cNvSpPr/>
            <p:nvPr/>
          </p:nvSpPr>
          <p:spPr>
            <a:xfrm flipH="1">
              <a:off x="7625066" y="1570997"/>
              <a:ext cx="232394" cy="385394"/>
            </a:xfrm>
            <a:prstGeom prst="diagStripe">
              <a:avLst>
                <a:gd name="adj" fmla="val 242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grpSp>
      <p:sp>
        <p:nvSpPr>
          <p:cNvPr id="23" name="Rectangle 22">
            <a:extLst>
              <a:ext uri="{FF2B5EF4-FFF2-40B4-BE49-F238E27FC236}">
                <a16:creationId xmlns:a16="http://schemas.microsoft.com/office/drawing/2014/main" id="{50A989C0-F118-4E9B-80EB-275D292D496E}"/>
              </a:ext>
            </a:extLst>
          </p:cNvPr>
          <p:cNvSpPr/>
          <p:nvPr/>
        </p:nvSpPr>
        <p:spPr>
          <a:xfrm>
            <a:off x="10585792" y="3021246"/>
            <a:ext cx="582211"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Avenir Book" panose="02000503020000020003" pitchFamily="2" charset="0"/>
              </a:rPr>
              <a:t>T</a:t>
            </a:r>
          </a:p>
        </p:txBody>
      </p:sp>
    </p:spTree>
    <p:extLst>
      <p:ext uri="{BB962C8B-B14F-4D97-AF65-F5344CB8AC3E}">
        <p14:creationId xmlns:p14="http://schemas.microsoft.com/office/powerpoint/2010/main" val="666681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21E34-3E6B-4911-8D19-BAAFE1016313}"/>
              </a:ext>
            </a:extLst>
          </p:cNvPr>
          <p:cNvSpPr txBox="1"/>
          <p:nvPr/>
        </p:nvSpPr>
        <p:spPr>
          <a:xfrm>
            <a:off x="958088" y="1836960"/>
            <a:ext cx="5826642" cy="4154984"/>
          </a:xfrm>
          <a:prstGeom prst="rect">
            <a:avLst/>
          </a:prstGeom>
          <a:noFill/>
        </p:spPr>
        <p:txBody>
          <a:bodyPr wrap="square" rtlCol="0">
            <a:spAutoFit/>
          </a:bodyPr>
          <a:lstStyle/>
          <a:p>
            <a:pPr marL="342900" indent="-342900">
              <a:buAutoNum type="arabicPeriod"/>
            </a:pPr>
            <a:r>
              <a:rPr lang="en-AU" sz="2400" dirty="0">
                <a:latin typeface="Avenir Book" panose="02000503020000020003" pitchFamily="2" charset="0"/>
              </a:rPr>
              <a:t>Smith was alive when Hallett left and died later of drowning when the tide came in. </a:t>
            </a:r>
          </a:p>
          <a:p>
            <a:r>
              <a:rPr lang="en-AU" sz="2400" dirty="0">
                <a:latin typeface="Avenir Book" panose="02000503020000020003" pitchFamily="2" charset="0"/>
              </a:rPr>
              <a:t>Therefore,</a:t>
            </a:r>
          </a:p>
          <a:p>
            <a:pPr marL="342900" indent="-342900">
              <a:buFont typeface="+mj-lt"/>
              <a:buAutoNum type="arabicPeriod" startAt="2"/>
            </a:pPr>
            <a:r>
              <a:rPr lang="en-AU" sz="2400" dirty="0">
                <a:solidFill>
                  <a:schemeClr val="accent2"/>
                </a:solidFill>
                <a:latin typeface="Avenir Book" panose="02000503020000020003" pitchFamily="2" charset="0"/>
              </a:rPr>
              <a:t>Hallett did not cause Smith’s death.</a:t>
            </a:r>
          </a:p>
          <a:p>
            <a:pPr marL="342900" indent="-342900">
              <a:buAutoNum type="arabicPeriod" startAt="2"/>
            </a:pPr>
            <a:r>
              <a:rPr lang="en-AU" sz="2400" dirty="0">
                <a:latin typeface="Avenir Book" panose="02000503020000020003" pitchFamily="2" charset="0"/>
              </a:rPr>
              <a:t>For a person to be guilty of murder, it must be shown that their actions caused the death of another person.</a:t>
            </a:r>
          </a:p>
          <a:p>
            <a:r>
              <a:rPr lang="en-AU" sz="2400" dirty="0">
                <a:latin typeface="Avenir Book" panose="02000503020000020003" pitchFamily="2" charset="0"/>
              </a:rPr>
              <a:t>Therefore,</a:t>
            </a:r>
          </a:p>
          <a:p>
            <a:r>
              <a:rPr lang="en-AU" sz="2400" dirty="0">
                <a:latin typeface="Avenir Book" panose="02000503020000020003" pitchFamily="2" charset="0"/>
              </a:rPr>
              <a:t>C. Hallett is not guilty of murdering Smith.</a:t>
            </a:r>
          </a:p>
        </p:txBody>
      </p:sp>
      <p:sp>
        <p:nvSpPr>
          <p:cNvPr id="4" name="Rectangle 3">
            <a:extLst>
              <a:ext uri="{FF2B5EF4-FFF2-40B4-BE49-F238E27FC236}">
                <a16:creationId xmlns:a16="http://schemas.microsoft.com/office/drawing/2014/main" id="{C1E21359-7A6C-42A3-91C8-039D7E358ABE}"/>
              </a:ext>
            </a:extLst>
          </p:cNvPr>
          <p:cNvSpPr/>
          <p:nvPr/>
        </p:nvSpPr>
        <p:spPr>
          <a:xfrm>
            <a:off x="8912985" y="637968"/>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C</a:t>
            </a:r>
          </a:p>
        </p:txBody>
      </p:sp>
      <p:grpSp>
        <p:nvGrpSpPr>
          <p:cNvPr id="8" name="Group 7">
            <a:extLst>
              <a:ext uri="{FF2B5EF4-FFF2-40B4-BE49-F238E27FC236}">
                <a16:creationId xmlns:a16="http://schemas.microsoft.com/office/drawing/2014/main" id="{6F8D64F0-A54D-49D4-9CB3-FBD1DA87D266}"/>
              </a:ext>
            </a:extLst>
          </p:cNvPr>
          <p:cNvGrpSpPr/>
          <p:nvPr/>
        </p:nvGrpSpPr>
        <p:grpSpPr>
          <a:xfrm>
            <a:off x="8654265" y="1836960"/>
            <a:ext cx="1854404" cy="1356886"/>
            <a:chOff x="9881693" y="4392982"/>
            <a:chExt cx="969618" cy="871478"/>
          </a:xfrm>
        </p:grpSpPr>
        <p:cxnSp>
          <p:nvCxnSpPr>
            <p:cNvPr id="9" name="Connector: Elbow 8">
              <a:extLst>
                <a:ext uri="{FF2B5EF4-FFF2-40B4-BE49-F238E27FC236}">
                  <a16:creationId xmlns:a16="http://schemas.microsoft.com/office/drawing/2014/main" id="{1C5E57CE-C016-4270-B4BF-C18A76719060}"/>
                </a:ext>
              </a:extLst>
            </p:cNvPr>
            <p:cNvCxnSpPr>
              <a:cxnSpLocks/>
            </p:cNvCxnSpPr>
            <p:nvPr/>
          </p:nvCxnSpPr>
          <p:spPr>
            <a:xfrm flipV="1">
              <a:off x="9891913" y="4392982"/>
              <a:ext cx="479716" cy="476655"/>
            </a:xfrm>
            <a:prstGeom prst="bentConnector3">
              <a:avLst>
                <a:gd name="adj1" fmla="val 10110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9622D-66DD-4641-80BA-DAFD77159D6B}"/>
                </a:ext>
              </a:extLst>
            </p:cNvPr>
            <p:cNvCxnSpPr>
              <a:cxnSpLocks/>
            </p:cNvCxnSpPr>
            <p:nvPr/>
          </p:nvCxnSpPr>
          <p:spPr>
            <a:xfrm flipH="1">
              <a:off x="9881693" y="4869637"/>
              <a:ext cx="15646" cy="3948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ACCD3A-5C25-4392-8C03-CF610A3EEF10}"/>
                </a:ext>
              </a:extLst>
            </p:cNvPr>
            <p:cNvCxnSpPr>
              <a:cxnSpLocks/>
            </p:cNvCxnSpPr>
            <p:nvPr/>
          </p:nvCxnSpPr>
          <p:spPr>
            <a:xfrm>
              <a:off x="10373962" y="4869637"/>
              <a:ext cx="4773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75052B-6BF0-4111-889E-B98F29D75BBE}"/>
                </a:ext>
              </a:extLst>
            </p:cNvPr>
            <p:cNvCxnSpPr>
              <a:cxnSpLocks/>
            </p:cNvCxnSpPr>
            <p:nvPr/>
          </p:nvCxnSpPr>
          <p:spPr>
            <a:xfrm>
              <a:off x="10848252" y="4869637"/>
              <a:ext cx="3054" cy="39482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0A3F2575-3D04-453C-8997-25BBD98CC87B}"/>
              </a:ext>
            </a:extLst>
          </p:cNvPr>
          <p:cNvSpPr/>
          <p:nvPr/>
        </p:nvSpPr>
        <p:spPr>
          <a:xfrm>
            <a:off x="8023547"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2</a:t>
            </a:r>
          </a:p>
        </p:txBody>
      </p:sp>
      <p:sp>
        <p:nvSpPr>
          <p:cNvPr id="14" name="Rectangle 13">
            <a:extLst>
              <a:ext uri="{FF2B5EF4-FFF2-40B4-BE49-F238E27FC236}">
                <a16:creationId xmlns:a16="http://schemas.microsoft.com/office/drawing/2014/main" id="{7249972F-BB2D-449C-B969-0A66C4E71FD6}"/>
              </a:ext>
            </a:extLst>
          </p:cNvPr>
          <p:cNvSpPr/>
          <p:nvPr/>
        </p:nvSpPr>
        <p:spPr>
          <a:xfrm>
            <a:off x="9877941"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3</a:t>
            </a:r>
          </a:p>
        </p:txBody>
      </p:sp>
      <p:cxnSp>
        <p:nvCxnSpPr>
          <p:cNvPr id="17" name="Straight Arrow Connector 16">
            <a:extLst>
              <a:ext uri="{FF2B5EF4-FFF2-40B4-BE49-F238E27FC236}">
                <a16:creationId xmlns:a16="http://schemas.microsoft.com/office/drawing/2014/main" id="{8152BEA7-871C-484F-B5A2-19F818EC6208}"/>
              </a:ext>
            </a:extLst>
          </p:cNvPr>
          <p:cNvCxnSpPr>
            <a:cxnSpLocks/>
          </p:cNvCxnSpPr>
          <p:nvPr/>
        </p:nvCxnSpPr>
        <p:spPr>
          <a:xfrm flipV="1">
            <a:off x="8641006" y="4377597"/>
            <a:ext cx="0" cy="7047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799A565-BB87-46A9-96B4-C2E9363788CF}"/>
              </a:ext>
            </a:extLst>
          </p:cNvPr>
          <p:cNvSpPr/>
          <p:nvPr/>
        </p:nvSpPr>
        <p:spPr>
          <a:xfrm>
            <a:off x="8049233" y="5082363"/>
            <a:ext cx="1183546" cy="1198992"/>
          </a:xfrm>
          <a:custGeom>
            <a:avLst/>
            <a:gdLst>
              <a:gd name="connsiteX0" fmla="*/ 0 w 1183546"/>
              <a:gd name="connsiteY0" fmla="*/ 0 h 1198992"/>
              <a:gd name="connsiteX1" fmla="*/ 568102 w 1183546"/>
              <a:gd name="connsiteY1" fmla="*/ 0 h 1198992"/>
              <a:gd name="connsiteX2" fmla="*/ 1183546 w 1183546"/>
              <a:gd name="connsiteY2" fmla="*/ 0 h 1198992"/>
              <a:gd name="connsiteX3" fmla="*/ 1183546 w 1183546"/>
              <a:gd name="connsiteY3" fmla="*/ 575516 h 1198992"/>
              <a:gd name="connsiteX4" fmla="*/ 1183546 w 1183546"/>
              <a:gd name="connsiteY4" fmla="*/ 1198992 h 1198992"/>
              <a:gd name="connsiteX5" fmla="*/ 579938 w 1183546"/>
              <a:gd name="connsiteY5" fmla="*/ 1198992 h 1198992"/>
              <a:gd name="connsiteX6" fmla="*/ 0 w 1183546"/>
              <a:gd name="connsiteY6" fmla="*/ 1198992 h 1198992"/>
              <a:gd name="connsiteX7" fmla="*/ 0 w 1183546"/>
              <a:gd name="connsiteY7" fmla="*/ 599496 h 1198992"/>
              <a:gd name="connsiteX8" fmla="*/ 0 w 1183546"/>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3546" h="1198992" extrusionOk="0">
                <a:moveTo>
                  <a:pt x="0" y="0"/>
                </a:moveTo>
                <a:cubicBezTo>
                  <a:pt x="126287" y="14618"/>
                  <a:pt x="355979" y="-15721"/>
                  <a:pt x="568102" y="0"/>
                </a:cubicBezTo>
                <a:cubicBezTo>
                  <a:pt x="780225" y="15721"/>
                  <a:pt x="906257" y="-3367"/>
                  <a:pt x="1183546" y="0"/>
                </a:cubicBezTo>
                <a:cubicBezTo>
                  <a:pt x="1203384" y="269218"/>
                  <a:pt x="1190531" y="405117"/>
                  <a:pt x="1183546" y="575516"/>
                </a:cubicBezTo>
                <a:cubicBezTo>
                  <a:pt x="1176561" y="745915"/>
                  <a:pt x="1188614" y="899849"/>
                  <a:pt x="1183546" y="1198992"/>
                </a:cubicBezTo>
                <a:cubicBezTo>
                  <a:pt x="983540" y="1225552"/>
                  <a:pt x="733693" y="1227202"/>
                  <a:pt x="579938" y="1198992"/>
                </a:cubicBezTo>
                <a:cubicBezTo>
                  <a:pt x="426183" y="1170782"/>
                  <a:pt x="131558" y="119724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1</a:t>
            </a:r>
          </a:p>
        </p:txBody>
      </p:sp>
      <p:sp>
        <p:nvSpPr>
          <p:cNvPr id="21" name="Title 20">
            <a:extLst>
              <a:ext uri="{FF2B5EF4-FFF2-40B4-BE49-F238E27FC236}">
                <a16:creationId xmlns:a16="http://schemas.microsoft.com/office/drawing/2014/main" id="{96F90DA9-3D9A-4531-B72C-5B6BB9815710}"/>
              </a:ext>
            </a:extLst>
          </p:cNvPr>
          <p:cNvSpPr>
            <a:spLocks noGrp="1"/>
          </p:cNvSpPr>
          <p:nvPr>
            <p:ph type="title"/>
          </p:nvPr>
        </p:nvSpPr>
        <p:spPr>
          <a:xfrm>
            <a:off x="958088" y="357081"/>
            <a:ext cx="5910545" cy="1188720"/>
          </a:xfrm>
        </p:spPr>
        <p:txBody>
          <a:bodyPr>
            <a:normAutofit fontScale="90000"/>
          </a:bodyPr>
          <a:lstStyle/>
          <a:p>
            <a:r>
              <a:rPr lang="en-AU" dirty="0"/>
              <a:t>Evaluating </a:t>
            </a:r>
            <a:br>
              <a:rPr lang="en-AU" dirty="0"/>
            </a:br>
            <a:r>
              <a:rPr lang="en-AU" dirty="0"/>
              <a:t>complex arguments</a:t>
            </a:r>
          </a:p>
        </p:txBody>
      </p:sp>
      <p:sp>
        <p:nvSpPr>
          <p:cNvPr id="25" name="TextBox 24">
            <a:extLst>
              <a:ext uri="{FF2B5EF4-FFF2-40B4-BE49-F238E27FC236}">
                <a16:creationId xmlns:a16="http://schemas.microsoft.com/office/drawing/2014/main" id="{26AAFED8-0757-414E-8D05-630D473BF6FF}"/>
              </a:ext>
            </a:extLst>
          </p:cNvPr>
          <p:cNvSpPr txBox="1"/>
          <p:nvPr/>
        </p:nvSpPr>
        <p:spPr>
          <a:xfrm>
            <a:off x="2396359" y="6383764"/>
            <a:ext cx="7481582" cy="400110"/>
          </a:xfrm>
          <a:prstGeom prst="rect">
            <a:avLst/>
          </a:prstGeom>
          <a:noFill/>
        </p:spPr>
        <p:txBody>
          <a:bodyPr wrap="square" rtlCol="0">
            <a:spAutoFit/>
          </a:bodyPr>
          <a:lstStyle/>
          <a:p>
            <a:r>
              <a:rPr lang="en-AU" sz="2000" dirty="0">
                <a:solidFill>
                  <a:schemeClr val="accent1"/>
                </a:solidFill>
                <a:latin typeface="Avenir Book" panose="02000503020000020003" pitchFamily="2" charset="0"/>
              </a:rPr>
              <a:t>Sub-argument – do the premises </a:t>
            </a:r>
            <a:r>
              <a:rPr lang="en-AU" sz="2000" b="1" dirty="0">
                <a:solidFill>
                  <a:schemeClr val="accent1"/>
                </a:solidFill>
                <a:latin typeface="Avenir Book" panose="02000503020000020003" pitchFamily="2" charset="0"/>
              </a:rPr>
              <a:t>support</a:t>
            </a:r>
            <a:r>
              <a:rPr lang="en-AU" sz="2000" dirty="0">
                <a:solidFill>
                  <a:schemeClr val="accent1"/>
                </a:solidFill>
                <a:latin typeface="Avenir Book" panose="02000503020000020003" pitchFamily="2" charset="0"/>
              </a:rPr>
              <a:t> the conclusion??</a:t>
            </a:r>
          </a:p>
        </p:txBody>
      </p:sp>
      <p:grpSp>
        <p:nvGrpSpPr>
          <p:cNvPr id="16" name="Group 15">
            <a:extLst>
              <a:ext uri="{FF2B5EF4-FFF2-40B4-BE49-F238E27FC236}">
                <a16:creationId xmlns:a16="http://schemas.microsoft.com/office/drawing/2014/main" id="{D8B8AD33-7169-4CDD-B9EF-9062701D7AC0}"/>
              </a:ext>
            </a:extLst>
          </p:cNvPr>
          <p:cNvGrpSpPr/>
          <p:nvPr/>
        </p:nvGrpSpPr>
        <p:grpSpPr>
          <a:xfrm>
            <a:off x="9358393" y="2436455"/>
            <a:ext cx="562004" cy="584791"/>
            <a:chOff x="7625066" y="1371600"/>
            <a:chExt cx="562004" cy="584791"/>
          </a:xfrm>
        </p:grpSpPr>
        <p:sp>
          <p:nvSpPr>
            <p:cNvPr id="19" name="Diagonal Stripe 18">
              <a:extLst>
                <a:ext uri="{FF2B5EF4-FFF2-40B4-BE49-F238E27FC236}">
                  <a16:creationId xmlns:a16="http://schemas.microsoft.com/office/drawing/2014/main" id="{B5F48EA2-0371-44F1-8A29-82F0853EA6CB}"/>
                </a:ext>
              </a:extLst>
            </p:cNvPr>
            <p:cNvSpPr/>
            <p:nvPr/>
          </p:nvSpPr>
          <p:spPr>
            <a:xfrm>
              <a:off x="7857460" y="1371600"/>
              <a:ext cx="329610" cy="584791"/>
            </a:xfrm>
            <a:prstGeom prst="diagStrip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sp>
          <p:nvSpPr>
            <p:cNvPr id="20" name="Diagonal Stripe 19">
              <a:extLst>
                <a:ext uri="{FF2B5EF4-FFF2-40B4-BE49-F238E27FC236}">
                  <a16:creationId xmlns:a16="http://schemas.microsoft.com/office/drawing/2014/main" id="{E08B93F9-A158-4E6E-B7F9-451E2179EE8E}"/>
                </a:ext>
              </a:extLst>
            </p:cNvPr>
            <p:cNvSpPr/>
            <p:nvPr/>
          </p:nvSpPr>
          <p:spPr>
            <a:xfrm flipH="1">
              <a:off x="7625066" y="1570997"/>
              <a:ext cx="232394" cy="385394"/>
            </a:xfrm>
            <a:prstGeom prst="diagStripe">
              <a:avLst>
                <a:gd name="adj" fmla="val 242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grpSp>
      <p:sp>
        <p:nvSpPr>
          <p:cNvPr id="22" name="Rectangle 21">
            <a:extLst>
              <a:ext uri="{FF2B5EF4-FFF2-40B4-BE49-F238E27FC236}">
                <a16:creationId xmlns:a16="http://schemas.microsoft.com/office/drawing/2014/main" id="{8680AE43-4399-4349-ABF9-EE24F05ECBEE}"/>
              </a:ext>
            </a:extLst>
          </p:cNvPr>
          <p:cNvSpPr/>
          <p:nvPr/>
        </p:nvSpPr>
        <p:spPr>
          <a:xfrm>
            <a:off x="10585792" y="3021246"/>
            <a:ext cx="582211"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Avenir Book" panose="02000503020000020003" pitchFamily="2" charset="0"/>
              </a:rPr>
              <a:t>T</a:t>
            </a:r>
          </a:p>
        </p:txBody>
      </p:sp>
      <p:sp>
        <p:nvSpPr>
          <p:cNvPr id="23" name="Rectangle 22">
            <a:extLst>
              <a:ext uri="{FF2B5EF4-FFF2-40B4-BE49-F238E27FC236}">
                <a16:creationId xmlns:a16="http://schemas.microsoft.com/office/drawing/2014/main" id="{71F87598-D3C8-44BD-B4B9-B52C6D09ADA9}"/>
              </a:ext>
            </a:extLst>
          </p:cNvPr>
          <p:cNvSpPr/>
          <p:nvPr/>
        </p:nvSpPr>
        <p:spPr>
          <a:xfrm>
            <a:off x="808656" y="1805090"/>
            <a:ext cx="6209408" cy="19202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sp>
        <p:nvSpPr>
          <p:cNvPr id="26" name="Multiplication Sign 25">
            <a:extLst>
              <a:ext uri="{FF2B5EF4-FFF2-40B4-BE49-F238E27FC236}">
                <a16:creationId xmlns:a16="http://schemas.microsoft.com/office/drawing/2014/main" id="{83C731AE-7B1F-4EC9-9F9B-301EBB25045A}"/>
              </a:ext>
            </a:extLst>
          </p:cNvPr>
          <p:cNvSpPr/>
          <p:nvPr/>
        </p:nvSpPr>
        <p:spPr>
          <a:xfrm>
            <a:off x="8288786" y="4457918"/>
            <a:ext cx="669847" cy="704766"/>
          </a:xfrm>
          <a:prstGeom prst="mathMultipl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latin typeface="Avenir Book" panose="02000503020000020003" pitchFamily="2" charset="0"/>
            </a:endParaRPr>
          </a:p>
        </p:txBody>
      </p:sp>
      <p:sp>
        <p:nvSpPr>
          <p:cNvPr id="27" name="Rectangle 26">
            <a:extLst>
              <a:ext uri="{FF2B5EF4-FFF2-40B4-BE49-F238E27FC236}">
                <a16:creationId xmlns:a16="http://schemas.microsoft.com/office/drawing/2014/main" id="{9CA76DB7-62CA-46A4-804D-0D6D7609F751}"/>
              </a:ext>
            </a:extLst>
          </p:cNvPr>
          <p:cNvSpPr/>
          <p:nvPr/>
        </p:nvSpPr>
        <p:spPr>
          <a:xfrm>
            <a:off x="8796172" y="3049563"/>
            <a:ext cx="519694" cy="923330"/>
          </a:xfrm>
          <a:prstGeom prst="rect">
            <a:avLst/>
          </a:prstGeom>
          <a:noFill/>
          <a:ln>
            <a:noFill/>
          </a:ln>
        </p:spPr>
        <p:txBody>
          <a:bodyPr wrap="none" lIns="91440" tIns="45720" rIns="91440" bIns="45720">
            <a:spAutoFit/>
          </a:bodyPr>
          <a:lstStyle/>
          <a:p>
            <a:pPr algn="ctr"/>
            <a:r>
              <a:rPr lang="en-US" sz="5400" b="1" dirty="0">
                <a:ln w="22225">
                  <a:solidFill>
                    <a:schemeClr val="tx2">
                      <a:lumMod val="40000"/>
                      <a:lumOff val="60000"/>
                    </a:schemeClr>
                  </a:solidFill>
                  <a:prstDash val="solid"/>
                </a:ln>
                <a:solidFill>
                  <a:schemeClr val="tx2"/>
                </a:solidFill>
                <a:latin typeface="Avenir Book" panose="02000503020000020003" pitchFamily="2" charset="0"/>
              </a:rPr>
              <a:t>?</a:t>
            </a:r>
          </a:p>
        </p:txBody>
      </p:sp>
    </p:spTree>
    <p:extLst>
      <p:ext uri="{BB962C8B-B14F-4D97-AF65-F5344CB8AC3E}">
        <p14:creationId xmlns:p14="http://schemas.microsoft.com/office/powerpoint/2010/main" val="336278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21E34-3E6B-4911-8D19-BAAFE1016313}"/>
              </a:ext>
            </a:extLst>
          </p:cNvPr>
          <p:cNvSpPr txBox="1"/>
          <p:nvPr/>
        </p:nvSpPr>
        <p:spPr>
          <a:xfrm>
            <a:off x="958088" y="1836960"/>
            <a:ext cx="5826642" cy="3785652"/>
          </a:xfrm>
          <a:prstGeom prst="rect">
            <a:avLst/>
          </a:prstGeom>
          <a:noFill/>
        </p:spPr>
        <p:txBody>
          <a:bodyPr wrap="square" rtlCol="0">
            <a:spAutoFit/>
          </a:bodyPr>
          <a:lstStyle/>
          <a:p>
            <a:pPr marL="342900" indent="-342900">
              <a:buFontTx/>
              <a:buAutoNum type="arabicPeriod"/>
            </a:pPr>
            <a:r>
              <a:rPr lang="en-AU" sz="2000" dirty="0">
                <a:latin typeface="Avenir Book" panose="02000503020000020003" pitchFamily="2" charset="0"/>
              </a:rPr>
              <a:t>Smith was alive when Hallett left and died later of drowning when the tide came in. </a:t>
            </a:r>
          </a:p>
          <a:p>
            <a:r>
              <a:rPr lang="en-AU" sz="2000" dirty="0">
                <a:solidFill>
                  <a:schemeClr val="accent6"/>
                </a:solidFill>
                <a:latin typeface="Avenir Book" panose="02000503020000020003" pitchFamily="2" charset="0"/>
              </a:rPr>
              <a:t>A4. If Smith was alive when Hallett left and died later of drowning when the tide came in then Hallett did not cause Smith’s death.</a:t>
            </a:r>
          </a:p>
          <a:p>
            <a:r>
              <a:rPr lang="en-AU" sz="2000" dirty="0">
                <a:latin typeface="Avenir Book" panose="02000503020000020003" pitchFamily="2" charset="0"/>
              </a:rPr>
              <a:t>Therefore,</a:t>
            </a:r>
          </a:p>
          <a:p>
            <a:pPr marL="342900" indent="-342900">
              <a:buFont typeface="+mj-lt"/>
              <a:buAutoNum type="arabicPeriod" startAt="2"/>
            </a:pPr>
            <a:r>
              <a:rPr lang="en-AU" sz="2000" dirty="0">
                <a:solidFill>
                  <a:schemeClr val="accent2"/>
                </a:solidFill>
                <a:latin typeface="Avenir Book" panose="02000503020000020003" pitchFamily="2" charset="0"/>
              </a:rPr>
              <a:t>Hallett did not cause Smith’s death.</a:t>
            </a:r>
          </a:p>
          <a:p>
            <a:pPr marL="342900" indent="-342900">
              <a:buAutoNum type="arabicPeriod" startAt="2"/>
            </a:pPr>
            <a:r>
              <a:rPr lang="en-AU" sz="2000" dirty="0">
                <a:latin typeface="Avenir Book" panose="02000503020000020003" pitchFamily="2" charset="0"/>
              </a:rPr>
              <a:t>For a person to be guilty of murder, it must be shown that their actions caused the death of another person.</a:t>
            </a:r>
          </a:p>
          <a:p>
            <a:r>
              <a:rPr lang="en-AU" sz="2000" dirty="0">
                <a:latin typeface="Avenir Book" panose="02000503020000020003" pitchFamily="2" charset="0"/>
              </a:rPr>
              <a:t>Therefore,</a:t>
            </a:r>
          </a:p>
          <a:p>
            <a:r>
              <a:rPr lang="en-AU" sz="2000" dirty="0">
                <a:latin typeface="Avenir Book" panose="02000503020000020003" pitchFamily="2" charset="0"/>
              </a:rPr>
              <a:t>C. Hallett is not guilty of murdering Smith.</a:t>
            </a:r>
          </a:p>
        </p:txBody>
      </p:sp>
      <p:sp>
        <p:nvSpPr>
          <p:cNvPr id="4" name="Rectangle 3">
            <a:extLst>
              <a:ext uri="{FF2B5EF4-FFF2-40B4-BE49-F238E27FC236}">
                <a16:creationId xmlns:a16="http://schemas.microsoft.com/office/drawing/2014/main" id="{C1E21359-7A6C-42A3-91C8-039D7E358ABE}"/>
              </a:ext>
            </a:extLst>
          </p:cNvPr>
          <p:cNvSpPr/>
          <p:nvPr/>
        </p:nvSpPr>
        <p:spPr>
          <a:xfrm>
            <a:off x="8912985" y="637968"/>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C</a:t>
            </a:r>
          </a:p>
        </p:txBody>
      </p:sp>
      <p:grpSp>
        <p:nvGrpSpPr>
          <p:cNvPr id="8" name="Group 7">
            <a:extLst>
              <a:ext uri="{FF2B5EF4-FFF2-40B4-BE49-F238E27FC236}">
                <a16:creationId xmlns:a16="http://schemas.microsoft.com/office/drawing/2014/main" id="{6F8D64F0-A54D-49D4-9CB3-FBD1DA87D266}"/>
              </a:ext>
            </a:extLst>
          </p:cNvPr>
          <p:cNvGrpSpPr/>
          <p:nvPr/>
        </p:nvGrpSpPr>
        <p:grpSpPr>
          <a:xfrm>
            <a:off x="8654265" y="1836960"/>
            <a:ext cx="1854404" cy="1356886"/>
            <a:chOff x="9881693" y="4392982"/>
            <a:chExt cx="969618" cy="871478"/>
          </a:xfrm>
        </p:grpSpPr>
        <p:cxnSp>
          <p:nvCxnSpPr>
            <p:cNvPr id="9" name="Connector: Elbow 8">
              <a:extLst>
                <a:ext uri="{FF2B5EF4-FFF2-40B4-BE49-F238E27FC236}">
                  <a16:creationId xmlns:a16="http://schemas.microsoft.com/office/drawing/2014/main" id="{1C5E57CE-C016-4270-B4BF-C18A76719060}"/>
                </a:ext>
              </a:extLst>
            </p:cNvPr>
            <p:cNvCxnSpPr>
              <a:cxnSpLocks/>
            </p:cNvCxnSpPr>
            <p:nvPr/>
          </p:nvCxnSpPr>
          <p:spPr>
            <a:xfrm flipV="1">
              <a:off x="9891913" y="4392982"/>
              <a:ext cx="479716" cy="476655"/>
            </a:xfrm>
            <a:prstGeom prst="bentConnector3">
              <a:avLst>
                <a:gd name="adj1" fmla="val 10110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9622D-66DD-4641-80BA-DAFD77159D6B}"/>
                </a:ext>
              </a:extLst>
            </p:cNvPr>
            <p:cNvCxnSpPr>
              <a:cxnSpLocks/>
            </p:cNvCxnSpPr>
            <p:nvPr/>
          </p:nvCxnSpPr>
          <p:spPr>
            <a:xfrm flipH="1">
              <a:off x="9881693" y="4869637"/>
              <a:ext cx="15646" cy="3948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ACCD3A-5C25-4392-8C03-CF610A3EEF10}"/>
                </a:ext>
              </a:extLst>
            </p:cNvPr>
            <p:cNvCxnSpPr>
              <a:cxnSpLocks/>
            </p:cNvCxnSpPr>
            <p:nvPr/>
          </p:nvCxnSpPr>
          <p:spPr>
            <a:xfrm>
              <a:off x="10373962" y="4869637"/>
              <a:ext cx="4773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75052B-6BF0-4111-889E-B98F29D75BBE}"/>
                </a:ext>
              </a:extLst>
            </p:cNvPr>
            <p:cNvCxnSpPr>
              <a:cxnSpLocks/>
            </p:cNvCxnSpPr>
            <p:nvPr/>
          </p:nvCxnSpPr>
          <p:spPr>
            <a:xfrm>
              <a:off x="10848252" y="4869637"/>
              <a:ext cx="3054" cy="39482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0A3F2575-3D04-453C-8997-25BBD98CC87B}"/>
              </a:ext>
            </a:extLst>
          </p:cNvPr>
          <p:cNvSpPr/>
          <p:nvPr/>
        </p:nvSpPr>
        <p:spPr>
          <a:xfrm>
            <a:off x="8023547"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2</a:t>
            </a:r>
          </a:p>
        </p:txBody>
      </p:sp>
      <p:sp>
        <p:nvSpPr>
          <p:cNvPr id="14" name="Rectangle 13">
            <a:extLst>
              <a:ext uri="{FF2B5EF4-FFF2-40B4-BE49-F238E27FC236}">
                <a16:creationId xmlns:a16="http://schemas.microsoft.com/office/drawing/2014/main" id="{7249972F-BB2D-449C-B969-0A66C4E71FD6}"/>
              </a:ext>
            </a:extLst>
          </p:cNvPr>
          <p:cNvSpPr/>
          <p:nvPr/>
        </p:nvSpPr>
        <p:spPr>
          <a:xfrm>
            <a:off x="9877941"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3</a:t>
            </a:r>
          </a:p>
        </p:txBody>
      </p:sp>
      <p:sp>
        <p:nvSpPr>
          <p:cNvPr id="18" name="Rectangle 17">
            <a:extLst>
              <a:ext uri="{FF2B5EF4-FFF2-40B4-BE49-F238E27FC236}">
                <a16:creationId xmlns:a16="http://schemas.microsoft.com/office/drawing/2014/main" id="{1799A565-BB87-46A9-96B4-C2E9363788CF}"/>
              </a:ext>
            </a:extLst>
          </p:cNvPr>
          <p:cNvSpPr/>
          <p:nvPr/>
        </p:nvSpPr>
        <p:spPr>
          <a:xfrm>
            <a:off x="8868655" y="5082363"/>
            <a:ext cx="1183546" cy="1198992"/>
          </a:xfrm>
          <a:custGeom>
            <a:avLst/>
            <a:gdLst>
              <a:gd name="connsiteX0" fmla="*/ 0 w 1183546"/>
              <a:gd name="connsiteY0" fmla="*/ 0 h 1198992"/>
              <a:gd name="connsiteX1" fmla="*/ 568102 w 1183546"/>
              <a:gd name="connsiteY1" fmla="*/ 0 h 1198992"/>
              <a:gd name="connsiteX2" fmla="*/ 1183546 w 1183546"/>
              <a:gd name="connsiteY2" fmla="*/ 0 h 1198992"/>
              <a:gd name="connsiteX3" fmla="*/ 1183546 w 1183546"/>
              <a:gd name="connsiteY3" fmla="*/ 575516 h 1198992"/>
              <a:gd name="connsiteX4" fmla="*/ 1183546 w 1183546"/>
              <a:gd name="connsiteY4" fmla="*/ 1198992 h 1198992"/>
              <a:gd name="connsiteX5" fmla="*/ 579938 w 1183546"/>
              <a:gd name="connsiteY5" fmla="*/ 1198992 h 1198992"/>
              <a:gd name="connsiteX6" fmla="*/ 0 w 1183546"/>
              <a:gd name="connsiteY6" fmla="*/ 1198992 h 1198992"/>
              <a:gd name="connsiteX7" fmla="*/ 0 w 1183546"/>
              <a:gd name="connsiteY7" fmla="*/ 599496 h 1198992"/>
              <a:gd name="connsiteX8" fmla="*/ 0 w 1183546"/>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3546" h="1198992" extrusionOk="0">
                <a:moveTo>
                  <a:pt x="0" y="0"/>
                </a:moveTo>
                <a:cubicBezTo>
                  <a:pt x="126287" y="14618"/>
                  <a:pt x="355979" y="-15721"/>
                  <a:pt x="568102" y="0"/>
                </a:cubicBezTo>
                <a:cubicBezTo>
                  <a:pt x="780225" y="15721"/>
                  <a:pt x="906257" y="-3367"/>
                  <a:pt x="1183546" y="0"/>
                </a:cubicBezTo>
                <a:cubicBezTo>
                  <a:pt x="1203384" y="269218"/>
                  <a:pt x="1190531" y="405117"/>
                  <a:pt x="1183546" y="575516"/>
                </a:cubicBezTo>
                <a:cubicBezTo>
                  <a:pt x="1176561" y="745915"/>
                  <a:pt x="1188614" y="899849"/>
                  <a:pt x="1183546" y="1198992"/>
                </a:cubicBezTo>
                <a:cubicBezTo>
                  <a:pt x="983540" y="1225552"/>
                  <a:pt x="733693" y="1227202"/>
                  <a:pt x="579938" y="1198992"/>
                </a:cubicBezTo>
                <a:cubicBezTo>
                  <a:pt x="426183" y="1170782"/>
                  <a:pt x="131558" y="119724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1</a:t>
            </a:r>
          </a:p>
        </p:txBody>
      </p:sp>
      <p:sp>
        <p:nvSpPr>
          <p:cNvPr id="21" name="Title 20">
            <a:extLst>
              <a:ext uri="{FF2B5EF4-FFF2-40B4-BE49-F238E27FC236}">
                <a16:creationId xmlns:a16="http://schemas.microsoft.com/office/drawing/2014/main" id="{96F90DA9-3D9A-4531-B72C-5B6BB9815710}"/>
              </a:ext>
            </a:extLst>
          </p:cNvPr>
          <p:cNvSpPr>
            <a:spLocks noGrp="1"/>
          </p:cNvSpPr>
          <p:nvPr>
            <p:ph type="title"/>
          </p:nvPr>
        </p:nvSpPr>
        <p:spPr>
          <a:xfrm>
            <a:off x="958088" y="357081"/>
            <a:ext cx="5910545" cy="1188720"/>
          </a:xfrm>
        </p:spPr>
        <p:txBody>
          <a:bodyPr>
            <a:normAutofit fontScale="90000"/>
          </a:bodyPr>
          <a:lstStyle/>
          <a:p>
            <a:r>
              <a:rPr lang="en-AU" dirty="0"/>
              <a:t>Evaluating </a:t>
            </a:r>
            <a:br>
              <a:rPr lang="en-AU" dirty="0"/>
            </a:br>
            <a:r>
              <a:rPr lang="en-AU" dirty="0"/>
              <a:t>complex arguments</a:t>
            </a:r>
          </a:p>
        </p:txBody>
      </p:sp>
      <p:grpSp>
        <p:nvGrpSpPr>
          <p:cNvPr id="16" name="Group 15">
            <a:extLst>
              <a:ext uri="{FF2B5EF4-FFF2-40B4-BE49-F238E27FC236}">
                <a16:creationId xmlns:a16="http://schemas.microsoft.com/office/drawing/2014/main" id="{D8B8AD33-7169-4CDD-B9EF-9062701D7AC0}"/>
              </a:ext>
            </a:extLst>
          </p:cNvPr>
          <p:cNvGrpSpPr/>
          <p:nvPr/>
        </p:nvGrpSpPr>
        <p:grpSpPr>
          <a:xfrm>
            <a:off x="9358393" y="2436455"/>
            <a:ext cx="562004" cy="584791"/>
            <a:chOff x="7625066" y="1371600"/>
            <a:chExt cx="562004" cy="584791"/>
          </a:xfrm>
        </p:grpSpPr>
        <p:sp>
          <p:nvSpPr>
            <p:cNvPr id="19" name="Diagonal Stripe 18">
              <a:extLst>
                <a:ext uri="{FF2B5EF4-FFF2-40B4-BE49-F238E27FC236}">
                  <a16:creationId xmlns:a16="http://schemas.microsoft.com/office/drawing/2014/main" id="{B5F48EA2-0371-44F1-8A29-82F0853EA6CB}"/>
                </a:ext>
              </a:extLst>
            </p:cNvPr>
            <p:cNvSpPr/>
            <p:nvPr/>
          </p:nvSpPr>
          <p:spPr>
            <a:xfrm>
              <a:off x="7857460" y="1371600"/>
              <a:ext cx="329610" cy="584791"/>
            </a:xfrm>
            <a:prstGeom prst="diagStrip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sp>
          <p:nvSpPr>
            <p:cNvPr id="20" name="Diagonal Stripe 19">
              <a:extLst>
                <a:ext uri="{FF2B5EF4-FFF2-40B4-BE49-F238E27FC236}">
                  <a16:creationId xmlns:a16="http://schemas.microsoft.com/office/drawing/2014/main" id="{E08B93F9-A158-4E6E-B7F9-451E2179EE8E}"/>
                </a:ext>
              </a:extLst>
            </p:cNvPr>
            <p:cNvSpPr/>
            <p:nvPr/>
          </p:nvSpPr>
          <p:spPr>
            <a:xfrm flipH="1">
              <a:off x="7625066" y="1570997"/>
              <a:ext cx="232394" cy="385394"/>
            </a:xfrm>
            <a:prstGeom prst="diagStripe">
              <a:avLst>
                <a:gd name="adj" fmla="val 242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grpSp>
      <p:sp>
        <p:nvSpPr>
          <p:cNvPr id="22" name="Rectangle 21">
            <a:extLst>
              <a:ext uri="{FF2B5EF4-FFF2-40B4-BE49-F238E27FC236}">
                <a16:creationId xmlns:a16="http://schemas.microsoft.com/office/drawing/2014/main" id="{8680AE43-4399-4349-ABF9-EE24F05ECBEE}"/>
              </a:ext>
            </a:extLst>
          </p:cNvPr>
          <p:cNvSpPr/>
          <p:nvPr/>
        </p:nvSpPr>
        <p:spPr>
          <a:xfrm>
            <a:off x="10585792" y="3021246"/>
            <a:ext cx="582211"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Avenir Book" panose="02000503020000020003" pitchFamily="2" charset="0"/>
              </a:rPr>
              <a:t>T</a:t>
            </a:r>
          </a:p>
        </p:txBody>
      </p:sp>
      <p:sp>
        <p:nvSpPr>
          <p:cNvPr id="23" name="Rectangle 22">
            <a:extLst>
              <a:ext uri="{FF2B5EF4-FFF2-40B4-BE49-F238E27FC236}">
                <a16:creationId xmlns:a16="http://schemas.microsoft.com/office/drawing/2014/main" id="{71F87598-D3C8-44BD-B4B9-B52C6D09ADA9}"/>
              </a:ext>
            </a:extLst>
          </p:cNvPr>
          <p:cNvSpPr/>
          <p:nvPr/>
        </p:nvSpPr>
        <p:spPr>
          <a:xfrm>
            <a:off x="808656" y="1805090"/>
            <a:ext cx="6209408" cy="225891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sp>
        <p:nvSpPr>
          <p:cNvPr id="24" name="Rectangle 17">
            <a:extLst>
              <a:ext uri="{FF2B5EF4-FFF2-40B4-BE49-F238E27FC236}">
                <a16:creationId xmlns:a16="http://schemas.microsoft.com/office/drawing/2014/main" id="{C06F5216-6D76-4E73-A6B4-0DAABD1252C8}"/>
              </a:ext>
            </a:extLst>
          </p:cNvPr>
          <p:cNvSpPr/>
          <p:nvPr/>
        </p:nvSpPr>
        <p:spPr>
          <a:xfrm>
            <a:off x="7088614" y="5082363"/>
            <a:ext cx="1183546" cy="1198992"/>
          </a:xfrm>
          <a:custGeom>
            <a:avLst/>
            <a:gdLst>
              <a:gd name="connsiteX0" fmla="*/ 0 w 1183546"/>
              <a:gd name="connsiteY0" fmla="*/ 0 h 1198992"/>
              <a:gd name="connsiteX1" fmla="*/ 568102 w 1183546"/>
              <a:gd name="connsiteY1" fmla="*/ 0 h 1198992"/>
              <a:gd name="connsiteX2" fmla="*/ 1183546 w 1183546"/>
              <a:gd name="connsiteY2" fmla="*/ 0 h 1198992"/>
              <a:gd name="connsiteX3" fmla="*/ 1183546 w 1183546"/>
              <a:gd name="connsiteY3" fmla="*/ 575516 h 1198992"/>
              <a:gd name="connsiteX4" fmla="*/ 1183546 w 1183546"/>
              <a:gd name="connsiteY4" fmla="*/ 1198992 h 1198992"/>
              <a:gd name="connsiteX5" fmla="*/ 579938 w 1183546"/>
              <a:gd name="connsiteY5" fmla="*/ 1198992 h 1198992"/>
              <a:gd name="connsiteX6" fmla="*/ 0 w 1183546"/>
              <a:gd name="connsiteY6" fmla="*/ 1198992 h 1198992"/>
              <a:gd name="connsiteX7" fmla="*/ 0 w 1183546"/>
              <a:gd name="connsiteY7" fmla="*/ 599496 h 1198992"/>
              <a:gd name="connsiteX8" fmla="*/ 0 w 1183546"/>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3546" h="1198992" extrusionOk="0">
                <a:moveTo>
                  <a:pt x="0" y="0"/>
                </a:moveTo>
                <a:cubicBezTo>
                  <a:pt x="126287" y="14618"/>
                  <a:pt x="355979" y="-15721"/>
                  <a:pt x="568102" y="0"/>
                </a:cubicBezTo>
                <a:cubicBezTo>
                  <a:pt x="780225" y="15721"/>
                  <a:pt x="906257" y="-3367"/>
                  <a:pt x="1183546" y="0"/>
                </a:cubicBezTo>
                <a:cubicBezTo>
                  <a:pt x="1203384" y="269218"/>
                  <a:pt x="1190531" y="405117"/>
                  <a:pt x="1183546" y="575516"/>
                </a:cubicBezTo>
                <a:cubicBezTo>
                  <a:pt x="1176561" y="745915"/>
                  <a:pt x="1188614" y="899849"/>
                  <a:pt x="1183546" y="1198992"/>
                </a:cubicBezTo>
                <a:cubicBezTo>
                  <a:pt x="983540" y="1225552"/>
                  <a:pt x="733693" y="1227202"/>
                  <a:pt x="579938" y="1198992"/>
                </a:cubicBezTo>
                <a:cubicBezTo>
                  <a:pt x="426183" y="1170782"/>
                  <a:pt x="131558" y="1197244"/>
                  <a:pt x="0" y="1198992"/>
                </a:cubicBezTo>
                <a:cubicBezTo>
                  <a:pt x="24974" y="991350"/>
                  <a:pt x="3557" y="882924"/>
                  <a:pt x="0" y="599496"/>
                </a:cubicBezTo>
                <a:cubicBezTo>
                  <a:pt x="-3557" y="316068"/>
                  <a:pt x="-29495" y="230216"/>
                  <a:pt x="0" y="0"/>
                </a:cubicBezTo>
                <a:close/>
              </a:path>
            </a:pathLst>
          </a:custGeom>
          <a:noFill/>
          <a:ln w="28575" cap="flat" cmpd="sng" algn="ctr">
            <a:solidFill>
              <a:schemeClr val="accent6"/>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n w="0"/>
                <a:solidFill>
                  <a:schemeClr val="accent6"/>
                </a:solidFill>
                <a:effectLst>
                  <a:outerShdw blurRad="38100" dist="25400" dir="5400000" algn="ctr" rotWithShape="0">
                    <a:srgbClr val="6E747A">
                      <a:alpha val="43000"/>
                    </a:srgbClr>
                  </a:outerShdw>
                </a:effectLst>
                <a:latin typeface="Avenir Book" panose="02000503020000020003" pitchFamily="2" charset="0"/>
              </a:rPr>
              <a:t>A4</a:t>
            </a:r>
          </a:p>
        </p:txBody>
      </p:sp>
      <p:grpSp>
        <p:nvGrpSpPr>
          <p:cNvPr id="28" name="Group 27">
            <a:extLst>
              <a:ext uri="{FF2B5EF4-FFF2-40B4-BE49-F238E27FC236}">
                <a16:creationId xmlns:a16="http://schemas.microsoft.com/office/drawing/2014/main" id="{CF965E87-5293-447E-8DEB-0F9673F65850}"/>
              </a:ext>
            </a:extLst>
          </p:cNvPr>
          <p:cNvGrpSpPr/>
          <p:nvPr/>
        </p:nvGrpSpPr>
        <p:grpSpPr>
          <a:xfrm>
            <a:off x="7936923" y="4377595"/>
            <a:ext cx="1487223" cy="704765"/>
            <a:chOff x="9881693" y="4219658"/>
            <a:chExt cx="969618" cy="1044802"/>
          </a:xfrm>
        </p:grpSpPr>
        <p:cxnSp>
          <p:nvCxnSpPr>
            <p:cNvPr id="29" name="Connector: Elbow 28">
              <a:extLst>
                <a:ext uri="{FF2B5EF4-FFF2-40B4-BE49-F238E27FC236}">
                  <a16:creationId xmlns:a16="http://schemas.microsoft.com/office/drawing/2014/main" id="{65AE8F12-1374-45FA-AA0D-519CA309E4BC}"/>
                </a:ext>
              </a:extLst>
            </p:cNvPr>
            <p:cNvCxnSpPr>
              <a:cxnSpLocks/>
              <a:endCxn id="13" idx="5"/>
            </p:cNvCxnSpPr>
            <p:nvPr/>
          </p:nvCxnSpPr>
          <p:spPr>
            <a:xfrm flipV="1">
              <a:off x="9891913" y="4219658"/>
              <a:ext cx="449237" cy="649978"/>
            </a:xfrm>
            <a:prstGeom prst="bentConnector3">
              <a:avLst>
                <a:gd name="adj1" fmla="val 10305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4E4838F-3C13-4E47-8C1B-8729CC7B0372}"/>
                </a:ext>
              </a:extLst>
            </p:cNvPr>
            <p:cNvCxnSpPr>
              <a:cxnSpLocks/>
            </p:cNvCxnSpPr>
            <p:nvPr/>
          </p:nvCxnSpPr>
          <p:spPr>
            <a:xfrm flipH="1">
              <a:off x="9881693" y="4869637"/>
              <a:ext cx="15646" cy="3948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8D1E22-595A-4655-8D1A-A203C8C0413C}"/>
                </a:ext>
              </a:extLst>
            </p:cNvPr>
            <p:cNvCxnSpPr>
              <a:cxnSpLocks/>
            </p:cNvCxnSpPr>
            <p:nvPr/>
          </p:nvCxnSpPr>
          <p:spPr>
            <a:xfrm flipV="1">
              <a:off x="10368884" y="4869636"/>
              <a:ext cx="482427" cy="222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93AC32-6DA3-4F3B-AFAC-F1A5CE3166D0}"/>
                </a:ext>
              </a:extLst>
            </p:cNvPr>
            <p:cNvCxnSpPr>
              <a:cxnSpLocks/>
            </p:cNvCxnSpPr>
            <p:nvPr/>
          </p:nvCxnSpPr>
          <p:spPr>
            <a:xfrm>
              <a:off x="10848252" y="4869637"/>
              <a:ext cx="3054" cy="394823"/>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9073B5D-B2BD-9BB5-2273-29A4BD984178}"/>
              </a:ext>
            </a:extLst>
          </p:cNvPr>
          <p:cNvGrpSpPr/>
          <p:nvPr/>
        </p:nvGrpSpPr>
        <p:grpSpPr>
          <a:xfrm>
            <a:off x="8360647" y="4506639"/>
            <a:ext cx="562004" cy="584791"/>
            <a:chOff x="7625066" y="1371600"/>
            <a:chExt cx="562004" cy="584791"/>
          </a:xfrm>
        </p:grpSpPr>
        <p:sp>
          <p:nvSpPr>
            <p:cNvPr id="5" name="Diagonal Stripe 4">
              <a:extLst>
                <a:ext uri="{FF2B5EF4-FFF2-40B4-BE49-F238E27FC236}">
                  <a16:creationId xmlns:a16="http://schemas.microsoft.com/office/drawing/2014/main" id="{EE8F392A-B8C0-66E4-513C-41821C987843}"/>
                </a:ext>
              </a:extLst>
            </p:cNvPr>
            <p:cNvSpPr/>
            <p:nvPr/>
          </p:nvSpPr>
          <p:spPr>
            <a:xfrm>
              <a:off x="7857460" y="1371600"/>
              <a:ext cx="329610" cy="584791"/>
            </a:xfrm>
            <a:prstGeom prst="diagStrip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sp>
          <p:nvSpPr>
            <p:cNvPr id="6" name="Diagonal Stripe 5">
              <a:extLst>
                <a:ext uri="{FF2B5EF4-FFF2-40B4-BE49-F238E27FC236}">
                  <a16:creationId xmlns:a16="http://schemas.microsoft.com/office/drawing/2014/main" id="{E02FAC7A-6610-4D74-A3E8-49572A3860B2}"/>
                </a:ext>
              </a:extLst>
            </p:cNvPr>
            <p:cNvSpPr/>
            <p:nvPr/>
          </p:nvSpPr>
          <p:spPr>
            <a:xfrm flipH="1">
              <a:off x="7625066" y="1570997"/>
              <a:ext cx="232394" cy="385394"/>
            </a:xfrm>
            <a:prstGeom prst="diagStripe">
              <a:avLst>
                <a:gd name="adj" fmla="val 242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grpSp>
      <p:sp>
        <p:nvSpPr>
          <p:cNvPr id="7" name="TextBox 6">
            <a:extLst>
              <a:ext uri="{FF2B5EF4-FFF2-40B4-BE49-F238E27FC236}">
                <a16:creationId xmlns:a16="http://schemas.microsoft.com/office/drawing/2014/main" id="{AA00F81E-C916-0303-BEAE-859F590FE9C7}"/>
              </a:ext>
            </a:extLst>
          </p:cNvPr>
          <p:cNvSpPr txBox="1"/>
          <p:nvPr/>
        </p:nvSpPr>
        <p:spPr>
          <a:xfrm>
            <a:off x="2396359" y="6383764"/>
            <a:ext cx="7481582" cy="400110"/>
          </a:xfrm>
          <a:prstGeom prst="rect">
            <a:avLst/>
          </a:prstGeom>
          <a:noFill/>
        </p:spPr>
        <p:txBody>
          <a:bodyPr wrap="square" rtlCol="0">
            <a:spAutoFit/>
          </a:bodyPr>
          <a:lstStyle/>
          <a:p>
            <a:r>
              <a:rPr lang="en-AU" sz="2000" dirty="0">
                <a:solidFill>
                  <a:schemeClr val="accent1"/>
                </a:solidFill>
                <a:latin typeface="Avenir Book" panose="02000503020000020003" pitchFamily="2" charset="0"/>
              </a:rPr>
              <a:t>Sub-argument – do the premises </a:t>
            </a:r>
            <a:r>
              <a:rPr lang="en-AU" sz="2000" b="1" dirty="0">
                <a:solidFill>
                  <a:schemeClr val="accent1"/>
                </a:solidFill>
                <a:latin typeface="Avenir Book" panose="02000503020000020003" pitchFamily="2" charset="0"/>
              </a:rPr>
              <a:t>support</a:t>
            </a:r>
            <a:r>
              <a:rPr lang="en-AU" sz="2000" dirty="0">
                <a:solidFill>
                  <a:schemeClr val="accent1"/>
                </a:solidFill>
                <a:latin typeface="Avenir Book" panose="02000503020000020003" pitchFamily="2" charset="0"/>
              </a:rPr>
              <a:t> the conclusion??</a:t>
            </a:r>
          </a:p>
        </p:txBody>
      </p:sp>
    </p:spTree>
    <p:extLst>
      <p:ext uri="{BB962C8B-B14F-4D97-AF65-F5344CB8AC3E}">
        <p14:creationId xmlns:p14="http://schemas.microsoft.com/office/powerpoint/2010/main" val="15323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n Tied Stock Illustrations – 1,138 Man Tied Stock Illustrations, Vectors  &amp; Clipart - Dreamstime">
            <a:extLst>
              <a:ext uri="{FF2B5EF4-FFF2-40B4-BE49-F238E27FC236}">
                <a16:creationId xmlns:a16="http://schemas.microsoft.com/office/drawing/2014/main" id="{79101DE8-D573-403C-814D-F86ADD15BC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877" y="441483"/>
            <a:ext cx="1156446" cy="30259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B21E34-3E6B-4911-8D19-BAAFE1016313}"/>
              </a:ext>
            </a:extLst>
          </p:cNvPr>
          <p:cNvSpPr txBox="1"/>
          <p:nvPr/>
        </p:nvSpPr>
        <p:spPr>
          <a:xfrm>
            <a:off x="958088" y="1836960"/>
            <a:ext cx="5826642" cy="3785652"/>
          </a:xfrm>
          <a:prstGeom prst="rect">
            <a:avLst/>
          </a:prstGeom>
          <a:noFill/>
        </p:spPr>
        <p:txBody>
          <a:bodyPr wrap="square" rtlCol="0">
            <a:spAutoFit/>
          </a:bodyPr>
          <a:lstStyle/>
          <a:p>
            <a:pPr marL="342900" indent="-342900">
              <a:buFontTx/>
              <a:buAutoNum type="arabicPeriod"/>
            </a:pPr>
            <a:r>
              <a:rPr lang="en-AU" sz="2000" dirty="0">
                <a:latin typeface="Avenir Book" panose="02000503020000020003" pitchFamily="2" charset="0"/>
              </a:rPr>
              <a:t>Smith was alive when Hallett left and died later of drowning when the tide came in. </a:t>
            </a:r>
          </a:p>
          <a:p>
            <a:r>
              <a:rPr lang="en-AU" sz="2000" dirty="0">
                <a:solidFill>
                  <a:schemeClr val="accent6"/>
                </a:solidFill>
                <a:latin typeface="Avenir Book" panose="02000503020000020003" pitchFamily="2" charset="0"/>
              </a:rPr>
              <a:t>A4. If Smith was alive when Hallett left and died later of drowning when the tide came in then Hallett did not cause Smith’s death.</a:t>
            </a:r>
          </a:p>
          <a:p>
            <a:r>
              <a:rPr lang="en-AU" sz="2000" dirty="0">
                <a:latin typeface="Avenir Book" panose="02000503020000020003" pitchFamily="2" charset="0"/>
              </a:rPr>
              <a:t>Therefore,</a:t>
            </a:r>
          </a:p>
          <a:p>
            <a:pPr marL="342900" indent="-342900">
              <a:buFont typeface="+mj-lt"/>
              <a:buAutoNum type="arabicPeriod" startAt="2"/>
            </a:pPr>
            <a:r>
              <a:rPr lang="en-AU" sz="2000" dirty="0">
                <a:solidFill>
                  <a:schemeClr val="accent2"/>
                </a:solidFill>
                <a:latin typeface="Avenir Book" panose="02000503020000020003" pitchFamily="2" charset="0"/>
              </a:rPr>
              <a:t>Hallett did not cause Smith’s death.</a:t>
            </a:r>
          </a:p>
          <a:p>
            <a:pPr marL="342900" indent="-342900">
              <a:buAutoNum type="arabicPeriod" startAt="2"/>
            </a:pPr>
            <a:r>
              <a:rPr lang="en-AU" sz="2000" dirty="0">
                <a:latin typeface="Avenir Book" panose="02000503020000020003" pitchFamily="2" charset="0"/>
              </a:rPr>
              <a:t>For a person to be guilty of murder, it must be shown that their actions caused the death of another person.</a:t>
            </a:r>
          </a:p>
          <a:p>
            <a:r>
              <a:rPr lang="en-AU" sz="2000" dirty="0">
                <a:latin typeface="Avenir Book" panose="02000503020000020003" pitchFamily="2" charset="0"/>
              </a:rPr>
              <a:t>Therefore,</a:t>
            </a:r>
          </a:p>
          <a:p>
            <a:r>
              <a:rPr lang="en-AU" sz="2000" dirty="0">
                <a:latin typeface="Avenir Book" panose="02000503020000020003" pitchFamily="2" charset="0"/>
              </a:rPr>
              <a:t>C. Hallett is not guilty of murdering Smith.</a:t>
            </a:r>
          </a:p>
        </p:txBody>
      </p:sp>
      <p:sp>
        <p:nvSpPr>
          <p:cNvPr id="4" name="Rectangle 3">
            <a:extLst>
              <a:ext uri="{FF2B5EF4-FFF2-40B4-BE49-F238E27FC236}">
                <a16:creationId xmlns:a16="http://schemas.microsoft.com/office/drawing/2014/main" id="{C1E21359-7A6C-42A3-91C8-039D7E358ABE}"/>
              </a:ext>
            </a:extLst>
          </p:cNvPr>
          <p:cNvSpPr/>
          <p:nvPr/>
        </p:nvSpPr>
        <p:spPr>
          <a:xfrm>
            <a:off x="8912985" y="637968"/>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C</a:t>
            </a:r>
          </a:p>
        </p:txBody>
      </p:sp>
      <p:grpSp>
        <p:nvGrpSpPr>
          <p:cNvPr id="8" name="Group 7">
            <a:extLst>
              <a:ext uri="{FF2B5EF4-FFF2-40B4-BE49-F238E27FC236}">
                <a16:creationId xmlns:a16="http://schemas.microsoft.com/office/drawing/2014/main" id="{6F8D64F0-A54D-49D4-9CB3-FBD1DA87D266}"/>
              </a:ext>
            </a:extLst>
          </p:cNvPr>
          <p:cNvGrpSpPr/>
          <p:nvPr/>
        </p:nvGrpSpPr>
        <p:grpSpPr>
          <a:xfrm>
            <a:off x="8654265" y="1836960"/>
            <a:ext cx="1854404" cy="1356886"/>
            <a:chOff x="9881693" y="4392982"/>
            <a:chExt cx="969618" cy="871478"/>
          </a:xfrm>
        </p:grpSpPr>
        <p:cxnSp>
          <p:nvCxnSpPr>
            <p:cNvPr id="9" name="Connector: Elbow 8">
              <a:extLst>
                <a:ext uri="{FF2B5EF4-FFF2-40B4-BE49-F238E27FC236}">
                  <a16:creationId xmlns:a16="http://schemas.microsoft.com/office/drawing/2014/main" id="{1C5E57CE-C016-4270-B4BF-C18A76719060}"/>
                </a:ext>
              </a:extLst>
            </p:cNvPr>
            <p:cNvCxnSpPr>
              <a:cxnSpLocks/>
            </p:cNvCxnSpPr>
            <p:nvPr/>
          </p:nvCxnSpPr>
          <p:spPr>
            <a:xfrm flipV="1">
              <a:off x="9891913" y="4392982"/>
              <a:ext cx="479716" cy="476655"/>
            </a:xfrm>
            <a:prstGeom prst="bentConnector3">
              <a:avLst>
                <a:gd name="adj1" fmla="val 10110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9622D-66DD-4641-80BA-DAFD77159D6B}"/>
                </a:ext>
              </a:extLst>
            </p:cNvPr>
            <p:cNvCxnSpPr>
              <a:cxnSpLocks/>
            </p:cNvCxnSpPr>
            <p:nvPr/>
          </p:nvCxnSpPr>
          <p:spPr>
            <a:xfrm flipH="1">
              <a:off x="9881693" y="4869637"/>
              <a:ext cx="15646" cy="3948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ACCD3A-5C25-4392-8C03-CF610A3EEF10}"/>
                </a:ext>
              </a:extLst>
            </p:cNvPr>
            <p:cNvCxnSpPr>
              <a:cxnSpLocks/>
            </p:cNvCxnSpPr>
            <p:nvPr/>
          </p:nvCxnSpPr>
          <p:spPr>
            <a:xfrm>
              <a:off x="10373962" y="4869637"/>
              <a:ext cx="4773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75052B-6BF0-4111-889E-B98F29D75BBE}"/>
                </a:ext>
              </a:extLst>
            </p:cNvPr>
            <p:cNvCxnSpPr>
              <a:cxnSpLocks/>
            </p:cNvCxnSpPr>
            <p:nvPr/>
          </p:nvCxnSpPr>
          <p:spPr>
            <a:xfrm>
              <a:off x="10848252" y="4869637"/>
              <a:ext cx="3054" cy="39482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0A3F2575-3D04-453C-8997-25BBD98CC87B}"/>
              </a:ext>
            </a:extLst>
          </p:cNvPr>
          <p:cNvSpPr/>
          <p:nvPr/>
        </p:nvSpPr>
        <p:spPr>
          <a:xfrm>
            <a:off x="8023547"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2</a:t>
            </a:r>
          </a:p>
        </p:txBody>
      </p:sp>
      <p:sp>
        <p:nvSpPr>
          <p:cNvPr id="14" name="Rectangle 13">
            <a:extLst>
              <a:ext uri="{FF2B5EF4-FFF2-40B4-BE49-F238E27FC236}">
                <a16:creationId xmlns:a16="http://schemas.microsoft.com/office/drawing/2014/main" id="{7249972F-BB2D-449C-B969-0A66C4E71FD6}"/>
              </a:ext>
            </a:extLst>
          </p:cNvPr>
          <p:cNvSpPr/>
          <p:nvPr/>
        </p:nvSpPr>
        <p:spPr>
          <a:xfrm>
            <a:off x="9877941" y="3178605"/>
            <a:ext cx="1261435" cy="1198992"/>
          </a:xfrm>
          <a:custGeom>
            <a:avLst/>
            <a:gdLst>
              <a:gd name="connsiteX0" fmla="*/ 0 w 1261435"/>
              <a:gd name="connsiteY0" fmla="*/ 0 h 1198992"/>
              <a:gd name="connsiteX1" fmla="*/ 605489 w 1261435"/>
              <a:gd name="connsiteY1" fmla="*/ 0 h 1198992"/>
              <a:gd name="connsiteX2" fmla="*/ 1261435 w 1261435"/>
              <a:gd name="connsiteY2" fmla="*/ 0 h 1198992"/>
              <a:gd name="connsiteX3" fmla="*/ 1261435 w 1261435"/>
              <a:gd name="connsiteY3" fmla="*/ 575516 h 1198992"/>
              <a:gd name="connsiteX4" fmla="*/ 1261435 w 1261435"/>
              <a:gd name="connsiteY4" fmla="*/ 1198992 h 1198992"/>
              <a:gd name="connsiteX5" fmla="*/ 618103 w 1261435"/>
              <a:gd name="connsiteY5" fmla="*/ 1198992 h 1198992"/>
              <a:gd name="connsiteX6" fmla="*/ 0 w 1261435"/>
              <a:gd name="connsiteY6" fmla="*/ 1198992 h 1198992"/>
              <a:gd name="connsiteX7" fmla="*/ 0 w 1261435"/>
              <a:gd name="connsiteY7" fmla="*/ 599496 h 1198992"/>
              <a:gd name="connsiteX8" fmla="*/ 0 w 1261435"/>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435" h="1198992" extrusionOk="0">
                <a:moveTo>
                  <a:pt x="0" y="0"/>
                </a:moveTo>
                <a:cubicBezTo>
                  <a:pt x="256802" y="7253"/>
                  <a:pt x="478908" y="8226"/>
                  <a:pt x="605489" y="0"/>
                </a:cubicBezTo>
                <a:cubicBezTo>
                  <a:pt x="732070" y="-8226"/>
                  <a:pt x="1018220" y="-10814"/>
                  <a:pt x="1261435" y="0"/>
                </a:cubicBezTo>
                <a:cubicBezTo>
                  <a:pt x="1281273" y="269218"/>
                  <a:pt x="1268420" y="405117"/>
                  <a:pt x="1261435" y="575516"/>
                </a:cubicBezTo>
                <a:cubicBezTo>
                  <a:pt x="1254450" y="745915"/>
                  <a:pt x="1266503" y="899849"/>
                  <a:pt x="1261435" y="1198992"/>
                </a:cubicBezTo>
                <a:cubicBezTo>
                  <a:pt x="1087163" y="1212621"/>
                  <a:pt x="796073" y="1179528"/>
                  <a:pt x="618103" y="1198992"/>
                </a:cubicBezTo>
                <a:cubicBezTo>
                  <a:pt x="440133" y="1218456"/>
                  <a:pt x="251307" y="117826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3</a:t>
            </a:r>
          </a:p>
        </p:txBody>
      </p:sp>
      <p:sp>
        <p:nvSpPr>
          <p:cNvPr id="18" name="Rectangle 17">
            <a:extLst>
              <a:ext uri="{FF2B5EF4-FFF2-40B4-BE49-F238E27FC236}">
                <a16:creationId xmlns:a16="http://schemas.microsoft.com/office/drawing/2014/main" id="{1799A565-BB87-46A9-96B4-C2E9363788CF}"/>
              </a:ext>
            </a:extLst>
          </p:cNvPr>
          <p:cNvSpPr/>
          <p:nvPr/>
        </p:nvSpPr>
        <p:spPr>
          <a:xfrm>
            <a:off x="8868655" y="5082363"/>
            <a:ext cx="1183546" cy="1198992"/>
          </a:xfrm>
          <a:custGeom>
            <a:avLst/>
            <a:gdLst>
              <a:gd name="connsiteX0" fmla="*/ 0 w 1183546"/>
              <a:gd name="connsiteY0" fmla="*/ 0 h 1198992"/>
              <a:gd name="connsiteX1" fmla="*/ 568102 w 1183546"/>
              <a:gd name="connsiteY1" fmla="*/ 0 h 1198992"/>
              <a:gd name="connsiteX2" fmla="*/ 1183546 w 1183546"/>
              <a:gd name="connsiteY2" fmla="*/ 0 h 1198992"/>
              <a:gd name="connsiteX3" fmla="*/ 1183546 w 1183546"/>
              <a:gd name="connsiteY3" fmla="*/ 575516 h 1198992"/>
              <a:gd name="connsiteX4" fmla="*/ 1183546 w 1183546"/>
              <a:gd name="connsiteY4" fmla="*/ 1198992 h 1198992"/>
              <a:gd name="connsiteX5" fmla="*/ 579938 w 1183546"/>
              <a:gd name="connsiteY5" fmla="*/ 1198992 h 1198992"/>
              <a:gd name="connsiteX6" fmla="*/ 0 w 1183546"/>
              <a:gd name="connsiteY6" fmla="*/ 1198992 h 1198992"/>
              <a:gd name="connsiteX7" fmla="*/ 0 w 1183546"/>
              <a:gd name="connsiteY7" fmla="*/ 599496 h 1198992"/>
              <a:gd name="connsiteX8" fmla="*/ 0 w 1183546"/>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3546" h="1198992" extrusionOk="0">
                <a:moveTo>
                  <a:pt x="0" y="0"/>
                </a:moveTo>
                <a:cubicBezTo>
                  <a:pt x="126287" y="14618"/>
                  <a:pt x="355979" y="-15721"/>
                  <a:pt x="568102" y="0"/>
                </a:cubicBezTo>
                <a:cubicBezTo>
                  <a:pt x="780225" y="15721"/>
                  <a:pt x="906257" y="-3367"/>
                  <a:pt x="1183546" y="0"/>
                </a:cubicBezTo>
                <a:cubicBezTo>
                  <a:pt x="1203384" y="269218"/>
                  <a:pt x="1190531" y="405117"/>
                  <a:pt x="1183546" y="575516"/>
                </a:cubicBezTo>
                <a:cubicBezTo>
                  <a:pt x="1176561" y="745915"/>
                  <a:pt x="1188614" y="899849"/>
                  <a:pt x="1183546" y="1198992"/>
                </a:cubicBezTo>
                <a:cubicBezTo>
                  <a:pt x="983540" y="1225552"/>
                  <a:pt x="733693" y="1227202"/>
                  <a:pt x="579938" y="1198992"/>
                </a:cubicBezTo>
                <a:cubicBezTo>
                  <a:pt x="426183" y="1170782"/>
                  <a:pt x="131558" y="1197244"/>
                  <a:pt x="0" y="1198992"/>
                </a:cubicBezTo>
                <a:cubicBezTo>
                  <a:pt x="24974" y="991350"/>
                  <a:pt x="3557" y="882924"/>
                  <a:pt x="0" y="599496"/>
                </a:cubicBezTo>
                <a:cubicBezTo>
                  <a:pt x="-3557" y="316068"/>
                  <a:pt x="-29495" y="230216"/>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atin typeface="Avenir Book" panose="02000503020000020003" pitchFamily="2" charset="0"/>
              </a:rPr>
              <a:t>1</a:t>
            </a:r>
          </a:p>
        </p:txBody>
      </p:sp>
      <p:sp>
        <p:nvSpPr>
          <p:cNvPr id="21" name="Title 20">
            <a:extLst>
              <a:ext uri="{FF2B5EF4-FFF2-40B4-BE49-F238E27FC236}">
                <a16:creationId xmlns:a16="http://schemas.microsoft.com/office/drawing/2014/main" id="{96F90DA9-3D9A-4531-B72C-5B6BB9815710}"/>
              </a:ext>
            </a:extLst>
          </p:cNvPr>
          <p:cNvSpPr>
            <a:spLocks noGrp="1"/>
          </p:cNvSpPr>
          <p:nvPr>
            <p:ph type="title"/>
          </p:nvPr>
        </p:nvSpPr>
        <p:spPr>
          <a:xfrm>
            <a:off x="958088" y="357081"/>
            <a:ext cx="5910545" cy="1188720"/>
          </a:xfrm>
        </p:spPr>
        <p:txBody>
          <a:bodyPr>
            <a:normAutofit fontScale="90000"/>
          </a:bodyPr>
          <a:lstStyle/>
          <a:p>
            <a:r>
              <a:rPr lang="en-AU" dirty="0"/>
              <a:t>Evaluating </a:t>
            </a:r>
            <a:br>
              <a:rPr lang="en-AU" dirty="0"/>
            </a:br>
            <a:r>
              <a:rPr lang="en-AU" dirty="0"/>
              <a:t>complex arguments</a:t>
            </a:r>
          </a:p>
        </p:txBody>
      </p:sp>
      <p:grpSp>
        <p:nvGrpSpPr>
          <p:cNvPr id="16" name="Group 15">
            <a:extLst>
              <a:ext uri="{FF2B5EF4-FFF2-40B4-BE49-F238E27FC236}">
                <a16:creationId xmlns:a16="http://schemas.microsoft.com/office/drawing/2014/main" id="{D8B8AD33-7169-4CDD-B9EF-9062701D7AC0}"/>
              </a:ext>
            </a:extLst>
          </p:cNvPr>
          <p:cNvGrpSpPr/>
          <p:nvPr/>
        </p:nvGrpSpPr>
        <p:grpSpPr>
          <a:xfrm>
            <a:off x="9358393" y="2436455"/>
            <a:ext cx="562004" cy="584791"/>
            <a:chOff x="7625066" y="1371600"/>
            <a:chExt cx="562004" cy="584791"/>
          </a:xfrm>
        </p:grpSpPr>
        <p:sp>
          <p:nvSpPr>
            <p:cNvPr id="19" name="Diagonal Stripe 18">
              <a:extLst>
                <a:ext uri="{FF2B5EF4-FFF2-40B4-BE49-F238E27FC236}">
                  <a16:creationId xmlns:a16="http://schemas.microsoft.com/office/drawing/2014/main" id="{B5F48EA2-0371-44F1-8A29-82F0853EA6CB}"/>
                </a:ext>
              </a:extLst>
            </p:cNvPr>
            <p:cNvSpPr/>
            <p:nvPr/>
          </p:nvSpPr>
          <p:spPr>
            <a:xfrm>
              <a:off x="7857460" y="1371600"/>
              <a:ext cx="329610" cy="584791"/>
            </a:xfrm>
            <a:prstGeom prst="diagStrip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sp>
          <p:nvSpPr>
            <p:cNvPr id="20" name="Diagonal Stripe 19">
              <a:extLst>
                <a:ext uri="{FF2B5EF4-FFF2-40B4-BE49-F238E27FC236}">
                  <a16:creationId xmlns:a16="http://schemas.microsoft.com/office/drawing/2014/main" id="{E08B93F9-A158-4E6E-B7F9-451E2179EE8E}"/>
                </a:ext>
              </a:extLst>
            </p:cNvPr>
            <p:cNvSpPr/>
            <p:nvPr/>
          </p:nvSpPr>
          <p:spPr>
            <a:xfrm flipH="1">
              <a:off x="7625066" y="1570997"/>
              <a:ext cx="232394" cy="385394"/>
            </a:xfrm>
            <a:prstGeom prst="diagStripe">
              <a:avLst>
                <a:gd name="adj" fmla="val 242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grpSp>
      <p:sp>
        <p:nvSpPr>
          <p:cNvPr id="22" name="Rectangle 21">
            <a:extLst>
              <a:ext uri="{FF2B5EF4-FFF2-40B4-BE49-F238E27FC236}">
                <a16:creationId xmlns:a16="http://schemas.microsoft.com/office/drawing/2014/main" id="{8680AE43-4399-4349-ABF9-EE24F05ECBEE}"/>
              </a:ext>
            </a:extLst>
          </p:cNvPr>
          <p:cNvSpPr/>
          <p:nvPr/>
        </p:nvSpPr>
        <p:spPr>
          <a:xfrm>
            <a:off x="10585792" y="3021246"/>
            <a:ext cx="582211"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Avenir Book" panose="02000503020000020003" pitchFamily="2" charset="0"/>
              </a:rPr>
              <a:t>T</a:t>
            </a:r>
          </a:p>
        </p:txBody>
      </p:sp>
      <p:sp>
        <p:nvSpPr>
          <p:cNvPr id="23" name="Rectangle 22">
            <a:extLst>
              <a:ext uri="{FF2B5EF4-FFF2-40B4-BE49-F238E27FC236}">
                <a16:creationId xmlns:a16="http://schemas.microsoft.com/office/drawing/2014/main" id="{71F87598-D3C8-44BD-B4B9-B52C6D09ADA9}"/>
              </a:ext>
            </a:extLst>
          </p:cNvPr>
          <p:cNvSpPr/>
          <p:nvPr/>
        </p:nvSpPr>
        <p:spPr>
          <a:xfrm>
            <a:off x="808656" y="1805090"/>
            <a:ext cx="6209408" cy="225891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sp>
        <p:nvSpPr>
          <p:cNvPr id="27" name="Rectangle 26">
            <a:extLst>
              <a:ext uri="{FF2B5EF4-FFF2-40B4-BE49-F238E27FC236}">
                <a16:creationId xmlns:a16="http://schemas.microsoft.com/office/drawing/2014/main" id="{9CA76DB7-62CA-46A4-804D-0D6D7609F751}"/>
              </a:ext>
            </a:extLst>
          </p:cNvPr>
          <p:cNvSpPr/>
          <p:nvPr/>
        </p:nvSpPr>
        <p:spPr>
          <a:xfrm>
            <a:off x="8796172" y="3049563"/>
            <a:ext cx="519694" cy="923330"/>
          </a:xfrm>
          <a:prstGeom prst="rect">
            <a:avLst/>
          </a:prstGeom>
          <a:noFill/>
          <a:ln>
            <a:noFill/>
          </a:ln>
        </p:spPr>
        <p:txBody>
          <a:bodyPr wrap="none" lIns="91440" tIns="45720" rIns="91440" bIns="45720">
            <a:spAutoFit/>
          </a:bodyPr>
          <a:lstStyle/>
          <a:p>
            <a:pPr algn="ctr"/>
            <a:r>
              <a:rPr lang="en-US" sz="5400" b="1" dirty="0">
                <a:ln w="22225">
                  <a:solidFill>
                    <a:schemeClr val="tx2">
                      <a:lumMod val="40000"/>
                      <a:lumOff val="60000"/>
                    </a:schemeClr>
                  </a:solidFill>
                  <a:prstDash val="solid"/>
                </a:ln>
                <a:solidFill>
                  <a:schemeClr val="tx2"/>
                </a:solidFill>
                <a:latin typeface="Avenir Book" panose="02000503020000020003" pitchFamily="2" charset="0"/>
              </a:rPr>
              <a:t>?</a:t>
            </a:r>
          </a:p>
        </p:txBody>
      </p:sp>
      <p:sp>
        <p:nvSpPr>
          <p:cNvPr id="24" name="Rectangle 17">
            <a:extLst>
              <a:ext uri="{FF2B5EF4-FFF2-40B4-BE49-F238E27FC236}">
                <a16:creationId xmlns:a16="http://schemas.microsoft.com/office/drawing/2014/main" id="{C06F5216-6D76-4E73-A6B4-0DAABD1252C8}"/>
              </a:ext>
            </a:extLst>
          </p:cNvPr>
          <p:cNvSpPr/>
          <p:nvPr/>
        </p:nvSpPr>
        <p:spPr>
          <a:xfrm>
            <a:off x="7088614" y="5082363"/>
            <a:ext cx="1183546" cy="1198992"/>
          </a:xfrm>
          <a:custGeom>
            <a:avLst/>
            <a:gdLst>
              <a:gd name="connsiteX0" fmla="*/ 0 w 1183546"/>
              <a:gd name="connsiteY0" fmla="*/ 0 h 1198992"/>
              <a:gd name="connsiteX1" fmla="*/ 568102 w 1183546"/>
              <a:gd name="connsiteY1" fmla="*/ 0 h 1198992"/>
              <a:gd name="connsiteX2" fmla="*/ 1183546 w 1183546"/>
              <a:gd name="connsiteY2" fmla="*/ 0 h 1198992"/>
              <a:gd name="connsiteX3" fmla="*/ 1183546 w 1183546"/>
              <a:gd name="connsiteY3" fmla="*/ 575516 h 1198992"/>
              <a:gd name="connsiteX4" fmla="*/ 1183546 w 1183546"/>
              <a:gd name="connsiteY4" fmla="*/ 1198992 h 1198992"/>
              <a:gd name="connsiteX5" fmla="*/ 579938 w 1183546"/>
              <a:gd name="connsiteY5" fmla="*/ 1198992 h 1198992"/>
              <a:gd name="connsiteX6" fmla="*/ 0 w 1183546"/>
              <a:gd name="connsiteY6" fmla="*/ 1198992 h 1198992"/>
              <a:gd name="connsiteX7" fmla="*/ 0 w 1183546"/>
              <a:gd name="connsiteY7" fmla="*/ 599496 h 1198992"/>
              <a:gd name="connsiteX8" fmla="*/ 0 w 1183546"/>
              <a:gd name="connsiteY8" fmla="*/ 0 h 119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3546" h="1198992" extrusionOk="0">
                <a:moveTo>
                  <a:pt x="0" y="0"/>
                </a:moveTo>
                <a:cubicBezTo>
                  <a:pt x="126287" y="14618"/>
                  <a:pt x="355979" y="-15721"/>
                  <a:pt x="568102" y="0"/>
                </a:cubicBezTo>
                <a:cubicBezTo>
                  <a:pt x="780225" y="15721"/>
                  <a:pt x="906257" y="-3367"/>
                  <a:pt x="1183546" y="0"/>
                </a:cubicBezTo>
                <a:cubicBezTo>
                  <a:pt x="1203384" y="269218"/>
                  <a:pt x="1190531" y="405117"/>
                  <a:pt x="1183546" y="575516"/>
                </a:cubicBezTo>
                <a:cubicBezTo>
                  <a:pt x="1176561" y="745915"/>
                  <a:pt x="1188614" y="899849"/>
                  <a:pt x="1183546" y="1198992"/>
                </a:cubicBezTo>
                <a:cubicBezTo>
                  <a:pt x="983540" y="1225552"/>
                  <a:pt x="733693" y="1227202"/>
                  <a:pt x="579938" y="1198992"/>
                </a:cubicBezTo>
                <a:cubicBezTo>
                  <a:pt x="426183" y="1170782"/>
                  <a:pt x="131558" y="1197244"/>
                  <a:pt x="0" y="1198992"/>
                </a:cubicBezTo>
                <a:cubicBezTo>
                  <a:pt x="24974" y="991350"/>
                  <a:pt x="3557" y="882924"/>
                  <a:pt x="0" y="599496"/>
                </a:cubicBezTo>
                <a:cubicBezTo>
                  <a:pt x="-3557" y="316068"/>
                  <a:pt x="-29495" y="230216"/>
                  <a:pt x="0" y="0"/>
                </a:cubicBezTo>
                <a:close/>
              </a:path>
            </a:pathLst>
          </a:custGeom>
          <a:noFill/>
          <a:ln w="28575" cap="flat" cmpd="sng" algn="ctr">
            <a:solidFill>
              <a:schemeClr val="accent6"/>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sz="4000" dirty="0">
                <a:ln w="0"/>
                <a:solidFill>
                  <a:schemeClr val="accent6"/>
                </a:solidFill>
                <a:effectLst>
                  <a:outerShdw blurRad="38100" dist="25400" dir="5400000" algn="ctr" rotWithShape="0">
                    <a:srgbClr val="6E747A">
                      <a:alpha val="43000"/>
                    </a:srgbClr>
                  </a:outerShdw>
                </a:effectLst>
                <a:latin typeface="Avenir Book" panose="02000503020000020003" pitchFamily="2" charset="0"/>
              </a:rPr>
              <a:t>A4</a:t>
            </a:r>
          </a:p>
        </p:txBody>
      </p:sp>
      <p:grpSp>
        <p:nvGrpSpPr>
          <p:cNvPr id="28" name="Group 27">
            <a:extLst>
              <a:ext uri="{FF2B5EF4-FFF2-40B4-BE49-F238E27FC236}">
                <a16:creationId xmlns:a16="http://schemas.microsoft.com/office/drawing/2014/main" id="{CF965E87-5293-447E-8DEB-0F9673F65850}"/>
              </a:ext>
            </a:extLst>
          </p:cNvPr>
          <p:cNvGrpSpPr/>
          <p:nvPr/>
        </p:nvGrpSpPr>
        <p:grpSpPr>
          <a:xfrm>
            <a:off x="7936923" y="4377595"/>
            <a:ext cx="1487223" cy="704765"/>
            <a:chOff x="9881693" y="4219658"/>
            <a:chExt cx="969618" cy="1044802"/>
          </a:xfrm>
        </p:grpSpPr>
        <p:cxnSp>
          <p:nvCxnSpPr>
            <p:cNvPr id="29" name="Connector: Elbow 28">
              <a:extLst>
                <a:ext uri="{FF2B5EF4-FFF2-40B4-BE49-F238E27FC236}">
                  <a16:creationId xmlns:a16="http://schemas.microsoft.com/office/drawing/2014/main" id="{65AE8F12-1374-45FA-AA0D-519CA309E4BC}"/>
                </a:ext>
              </a:extLst>
            </p:cNvPr>
            <p:cNvCxnSpPr>
              <a:cxnSpLocks/>
              <a:endCxn id="13" idx="5"/>
            </p:cNvCxnSpPr>
            <p:nvPr/>
          </p:nvCxnSpPr>
          <p:spPr>
            <a:xfrm flipV="1">
              <a:off x="9891913" y="4219658"/>
              <a:ext cx="449237" cy="649978"/>
            </a:xfrm>
            <a:prstGeom prst="bentConnector3">
              <a:avLst>
                <a:gd name="adj1" fmla="val 10305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4E4838F-3C13-4E47-8C1B-8729CC7B0372}"/>
                </a:ext>
              </a:extLst>
            </p:cNvPr>
            <p:cNvCxnSpPr>
              <a:cxnSpLocks/>
            </p:cNvCxnSpPr>
            <p:nvPr/>
          </p:nvCxnSpPr>
          <p:spPr>
            <a:xfrm flipH="1">
              <a:off x="9881693" y="4869637"/>
              <a:ext cx="15646" cy="3948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8D1E22-595A-4655-8D1A-A203C8C0413C}"/>
                </a:ext>
              </a:extLst>
            </p:cNvPr>
            <p:cNvCxnSpPr>
              <a:cxnSpLocks/>
            </p:cNvCxnSpPr>
            <p:nvPr/>
          </p:nvCxnSpPr>
          <p:spPr>
            <a:xfrm flipV="1">
              <a:off x="10368884" y="4869636"/>
              <a:ext cx="482427" cy="222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93AC32-6DA3-4F3B-AFAC-F1A5CE3166D0}"/>
                </a:ext>
              </a:extLst>
            </p:cNvPr>
            <p:cNvCxnSpPr>
              <a:cxnSpLocks/>
            </p:cNvCxnSpPr>
            <p:nvPr/>
          </p:nvCxnSpPr>
          <p:spPr>
            <a:xfrm>
              <a:off x="10848252" y="4869637"/>
              <a:ext cx="3054" cy="39482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769C0EC8-87CA-50FF-134B-910075545DAA}"/>
              </a:ext>
            </a:extLst>
          </p:cNvPr>
          <p:cNvSpPr txBox="1"/>
          <p:nvPr/>
        </p:nvSpPr>
        <p:spPr>
          <a:xfrm>
            <a:off x="1316619" y="6343268"/>
            <a:ext cx="5701445" cy="400110"/>
          </a:xfrm>
          <a:prstGeom prst="rect">
            <a:avLst/>
          </a:prstGeom>
          <a:noFill/>
        </p:spPr>
        <p:txBody>
          <a:bodyPr wrap="square" rtlCol="0">
            <a:spAutoFit/>
          </a:bodyPr>
          <a:lstStyle/>
          <a:p>
            <a:r>
              <a:rPr lang="en-AU" sz="2000" dirty="0">
                <a:solidFill>
                  <a:schemeClr val="accent1"/>
                </a:solidFill>
                <a:latin typeface="Avenir Book" panose="02000503020000020003" pitchFamily="2" charset="0"/>
              </a:rPr>
              <a:t>Sub-argument – are the premises true?</a:t>
            </a:r>
          </a:p>
        </p:txBody>
      </p:sp>
      <p:sp>
        <p:nvSpPr>
          <p:cNvPr id="17" name="Rectangle 16">
            <a:extLst>
              <a:ext uri="{FF2B5EF4-FFF2-40B4-BE49-F238E27FC236}">
                <a16:creationId xmlns:a16="http://schemas.microsoft.com/office/drawing/2014/main" id="{7F353F14-51E5-3FE4-6BDA-2FACD9744D64}"/>
              </a:ext>
            </a:extLst>
          </p:cNvPr>
          <p:cNvSpPr/>
          <p:nvPr/>
        </p:nvSpPr>
        <p:spPr>
          <a:xfrm>
            <a:off x="9250518" y="5790229"/>
            <a:ext cx="582211"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Avenir Book" panose="02000503020000020003" pitchFamily="2" charset="0"/>
              </a:rPr>
              <a:t>T</a:t>
            </a:r>
          </a:p>
        </p:txBody>
      </p:sp>
      <p:grpSp>
        <p:nvGrpSpPr>
          <p:cNvPr id="37" name="Group 36">
            <a:extLst>
              <a:ext uri="{FF2B5EF4-FFF2-40B4-BE49-F238E27FC236}">
                <a16:creationId xmlns:a16="http://schemas.microsoft.com/office/drawing/2014/main" id="{04157D9F-EECF-E67B-BC1B-DBFF473DAF70}"/>
              </a:ext>
            </a:extLst>
          </p:cNvPr>
          <p:cNvGrpSpPr/>
          <p:nvPr/>
        </p:nvGrpSpPr>
        <p:grpSpPr>
          <a:xfrm>
            <a:off x="8360647" y="4506639"/>
            <a:ext cx="562004" cy="584791"/>
            <a:chOff x="7625066" y="1371600"/>
            <a:chExt cx="562004" cy="584791"/>
          </a:xfrm>
        </p:grpSpPr>
        <p:sp>
          <p:nvSpPr>
            <p:cNvPr id="38" name="Diagonal Stripe 37">
              <a:extLst>
                <a:ext uri="{FF2B5EF4-FFF2-40B4-BE49-F238E27FC236}">
                  <a16:creationId xmlns:a16="http://schemas.microsoft.com/office/drawing/2014/main" id="{ABBD2758-FF12-5A27-96A0-1950E0C3B85F}"/>
                </a:ext>
              </a:extLst>
            </p:cNvPr>
            <p:cNvSpPr/>
            <p:nvPr/>
          </p:nvSpPr>
          <p:spPr>
            <a:xfrm>
              <a:off x="7857460" y="1371600"/>
              <a:ext cx="329610" cy="584791"/>
            </a:xfrm>
            <a:prstGeom prst="diagStrip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sp>
          <p:nvSpPr>
            <p:cNvPr id="39" name="Diagonal Stripe 38">
              <a:extLst>
                <a:ext uri="{FF2B5EF4-FFF2-40B4-BE49-F238E27FC236}">
                  <a16:creationId xmlns:a16="http://schemas.microsoft.com/office/drawing/2014/main" id="{A5933A9F-DAB2-CA7A-A591-A437AC7F7AAF}"/>
                </a:ext>
              </a:extLst>
            </p:cNvPr>
            <p:cNvSpPr/>
            <p:nvPr/>
          </p:nvSpPr>
          <p:spPr>
            <a:xfrm flipH="1">
              <a:off x="7625066" y="1570997"/>
              <a:ext cx="232394" cy="385394"/>
            </a:xfrm>
            <a:prstGeom prst="diagStripe">
              <a:avLst>
                <a:gd name="adj" fmla="val 242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Avenir Book" panose="02000503020000020003" pitchFamily="2" charset="0"/>
              </a:endParaRPr>
            </a:p>
          </p:txBody>
        </p:sp>
      </p:grpSp>
      <p:sp>
        <p:nvSpPr>
          <p:cNvPr id="40" name="Rectangle 39">
            <a:extLst>
              <a:ext uri="{FF2B5EF4-FFF2-40B4-BE49-F238E27FC236}">
                <a16:creationId xmlns:a16="http://schemas.microsoft.com/office/drawing/2014/main" id="{A9B404F1-B09F-F975-1513-62A3740AF39E}"/>
              </a:ext>
            </a:extLst>
          </p:cNvPr>
          <p:cNvSpPr/>
          <p:nvPr/>
        </p:nvSpPr>
        <p:spPr>
          <a:xfrm>
            <a:off x="7385286" y="5820048"/>
            <a:ext cx="519694" cy="923330"/>
          </a:xfrm>
          <a:prstGeom prst="rect">
            <a:avLst/>
          </a:prstGeom>
          <a:noFill/>
          <a:ln>
            <a:noFill/>
          </a:ln>
        </p:spPr>
        <p:txBody>
          <a:bodyPr wrap="none" lIns="91440" tIns="45720" rIns="91440" bIns="45720">
            <a:spAutoFit/>
          </a:bodyPr>
          <a:lstStyle/>
          <a:p>
            <a:pPr algn="ctr"/>
            <a:r>
              <a:rPr lang="en-US" sz="5400" b="1" dirty="0">
                <a:ln w="22225">
                  <a:solidFill>
                    <a:schemeClr val="tx2">
                      <a:lumMod val="40000"/>
                      <a:lumOff val="60000"/>
                    </a:schemeClr>
                  </a:solidFill>
                  <a:prstDash val="solid"/>
                </a:ln>
                <a:solidFill>
                  <a:schemeClr val="tx2"/>
                </a:solidFill>
                <a:latin typeface="Avenir Book" panose="02000503020000020003" pitchFamily="2" charset="0"/>
              </a:rPr>
              <a:t>?</a:t>
            </a:r>
          </a:p>
        </p:txBody>
      </p:sp>
      <p:sp>
        <p:nvSpPr>
          <p:cNvPr id="42" name="Rectangle 41">
            <a:extLst>
              <a:ext uri="{FF2B5EF4-FFF2-40B4-BE49-F238E27FC236}">
                <a16:creationId xmlns:a16="http://schemas.microsoft.com/office/drawing/2014/main" id="{9CE8C71D-E729-4EF7-AB19-13F41C3364AE}"/>
              </a:ext>
            </a:extLst>
          </p:cNvPr>
          <p:cNvSpPr/>
          <p:nvPr/>
        </p:nvSpPr>
        <p:spPr>
          <a:xfrm>
            <a:off x="7465432" y="5819331"/>
            <a:ext cx="429909" cy="924047"/>
          </a:xfrm>
          <a:prstGeom prst="rect">
            <a:avLst/>
          </a:prstGeom>
          <a:noFill/>
        </p:spPr>
        <p:txBody>
          <a:bodyPr wrap="square" lIns="91440" tIns="45720" rIns="91440" bIns="45720">
            <a:spAutoFit/>
          </a:bodyPr>
          <a:lstStyle/>
          <a:p>
            <a:pPr algn="ctr"/>
            <a:r>
              <a:rPr lang="en-US" sz="5400" b="1" dirty="0">
                <a:ln w="22225">
                  <a:solidFill>
                    <a:srgbClr val="FF0000"/>
                  </a:solidFill>
                  <a:prstDash val="solid"/>
                </a:ln>
                <a:solidFill>
                  <a:srgbClr val="FFC000"/>
                </a:solidFill>
                <a:latin typeface="Avenir Book" panose="02000503020000020003" pitchFamily="2" charset="0"/>
              </a:rPr>
              <a:t>F</a:t>
            </a:r>
          </a:p>
        </p:txBody>
      </p:sp>
    </p:spTree>
    <p:extLst>
      <p:ext uri="{BB962C8B-B14F-4D97-AF65-F5344CB8AC3E}">
        <p14:creationId xmlns:p14="http://schemas.microsoft.com/office/powerpoint/2010/main" val="5924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40"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7760-80E0-4AA7-B510-E61C29C37A3C}"/>
              </a:ext>
            </a:extLst>
          </p:cNvPr>
          <p:cNvSpPr>
            <a:spLocks noGrp="1"/>
          </p:cNvSpPr>
          <p:nvPr>
            <p:ph type="title"/>
          </p:nvPr>
        </p:nvSpPr>
        <p:spPr/>
        <p:txBody>
          <a:bodyPr/>
          <a:lstStyle/>
          <a:p>
            <a:r>
              <a:rPr lang="en-AU" dirty="0"/>
              <a:t>Argument maps</a:t>
            </a:r>
          </a:p>
        </p:txBody>
      </p:sp>
      <p:sp>
        <p:nvSpPr>
          <p:cNvPr id="3" name="Content Placeholder 2">
            <a:extLst>
              <a:ext uri="{FF2B5EF4-FFF2-40B4-BE49-F238E27FC236}">
                <a16:creationId xmlns:a16="http://schemas.microsoft.com/office/drawing/2014/main" id="{8993B6BE-B48C-49C5-AC08-FF2CE69E2B32}"/>
              </a:ext>
            </a:extLst>
          </p:cNvPr>
          <p:cNvSpPr>
            <a:spLocks noGrp="1"/>
          </p:cNvSpPr>
          <p:nvPr>
            <p:ph idx="1"/>
          </p:nvPr>
        </p:nvSpPr>
        <p:spPr>
          <a:xfrm>
            <a:off x="1091822" y="2093868"/>
            <a:ext cx="5845872" cy="4351338"/>
          </a:xfrm>
        </p:spPr>
        <p:txBody>
          <a:bodyPr>
            <a:normAutofit/>
          </a:bodyPr>
          <a:lstStyle/>
          <a:p>
            <a:r>
              <a:rPr lang="en-GB" sz="2400" dirty="0"/>
              <a:t>An argument map is a representation of the </a:t>
            </a:r>
            <a:r>
              <a:rPr lang="en-GB" sz="2400" dirty="0">
                <a:solidFill>
                  <a:srgbClr val="FF0000"/>
                </a:solidFill>
              </a:rPr>
              <a:t>logical structure </a:t>
            </a:r>
            <a:r>
              <a:rPr lang="en-GB" sz="2400" dirty="0"/>
              <a:t>of an argument.</a:t>
            </a:r>
          </a:p>
          <a:p>
            <a:endParaRPr lang="en-GB" sz="2400" dirty="0"/>
          </a:p>
          <a:p>
            <a:r>
              <a:rPr lang="en-GB" sz="2400" dirty="0"/>
              <a:t>Each </a:t>
            </a:r>
            <a:r>
              <a:rPr lang="en-GB" sz="2400" dirty="0">
                <a:solidFill>
                  <a:srgbClr val="FF0000"/>
                </a:solidFill>
              </a:rPr>
              <a:t>box</a:t>
            </a:r>
            <a:r>
              <a:rPr lang="en-GB" sz="2400" dirty="0"/>
              <a:t> in the map represents a </a:t>
            </a:r>
            <a:r>
              <a:rPr lang="en-GB" sz="2400" dirty="0">
                <a:solidFill>
                  <a:srgbClr val="FF0000"/>
                </a:solidFill>
              </a:rPr>
              <a:t>premise</a:t>
            </a:r>
            <a:r>
              <a:rPr lang="en-GB" sz="2400" dirty="0"/>
              <a:t> or </a:t>
            </a:r>
            <a:r>
              <a:rPr lang="en-GB" sz="2400" dirty="0">
                <a:solidFill>
                  <a:srgbClr val="FF0000"/>
                </a:solidFill>
              </a:rPr>
              <a:t>conclusion</a:t>
            </a:r>
            <a:r>
              <a:rPr lang="en-GB" sz="2400" dirty="0"/>
              <a:t>. </a:t>
            </a:r>
          </a:p>
          <a:p>
            <a:r>
              <a:rPr lang="en-GB" sz="2400" dirty="0"/>
              <a:t>We use </a:t>
            </a:r>
            <a:r>
              <a:rPr lang="en-GB" sz="2400" dirty="0">
                <a:solidFill>
                  <a:srgbClr val="FF0000"/>
                </a:solidFill>
              </a:rPr>
              <a:t>arrows</a:t>
            </a:r>
            <a:r>
              <a:rPr lang="en-GB" sz="2400" dirty="0"/>
              <a:t> (of different kinds) leading from premises to conclusions to </a:t>
            </a:r>
            <a:r>
              <a:rPr lang="en-GB" sz="2400" dirty="0">
                <a:solidFill>
                  <a:srgbClr val="FF0000"/>
                </a:solidFill>
              </a:rPr>
              <a:t>indicate the intended logical structure of the argument</a:t>
            </a:r>
            <a:r>
              <a:rPr lang="en-GB" sz="2400" dirty="0"/>
              <a:t>.</a:t>
            </a:r>
            <a:endParaRPr lang="en-AU" sz="2400" dirty="0"/>
          </a:p>
        </p:txBody>
      </p:sp>
      <p:sp>
        <p:nvSpPr>
          <p:cNvPr id="4" name="Rectangle 3">
            <a:extLst>
              <a:ext uri="{FF2B5EF4-FFF2-40B4-BE49-F238E27FC236}">
                <a16:creationId xmlns:a16="http://schemas.microsoft.com/office/drawing/2014/main" id="{DD83A714-03DB-9E02-80D2-F73F1BF00570}"/>
              </a:ext>
            </a:extLst>
          </p:cNvPr>
          <p:cNvSpPr/>
          <p:nvPr/>
        </p:nvSpPr>
        <p:spPr>
          <a:xfrm>
            <a:off x="7458635" y="4307718"/>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1</a:t>
            </a:r>
          </a:p>
        </p:txBody>
      </p:sp>
      <p:sp>
        <p:nvSpPr>
          <p:cNvPr id="5" name="Rectangle 4">
            <a:extLst>
              <a:ext uri="{FF2B5EF4-FFF2-40B4-BE49-F238E27FC236}">
                <a16:creationId xmlns:a16="http://schemas.microsoft.com/office/drawing/2014/main" id="{5C2A689F-88E1-CF3A-CA64-2EF0E9CD4AC0}"/>
              </a:ext>
            </a:extLst>
          </p:cNvPr>
          <p:cNvSpPr/>
          <p:nvPr/>
        </p:nvSpPr>
        <p:spPr>
          <a:xfrm>
            <a:off x="9897035" y="4325647"/>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2</a:t>
            </a:r>
          </a:p>
        </p:txBody>
      </p:sp>
      <p:sp>
        <p:nvSpPr>
          <p:cNvPr id="6" name="Rectangle 5">
            <a:extLst>
              <a:ext uri="{FF2B5EF4-FFF2-40B4-BE49-F238E27FC236}">
                <a16:creationId xmlns:a16="http://schemas.microsoft.com/office/drawing/2014/main" id="{E78B7A0A-CA8A-FB74-B6FC-AA4AD509584C}"/>
              </a:ext>
            </a:extLst>
          </p:cNvPr>
          <p:cNvSpPr/>
          <p:nvPr/>
        </p:nvSpPr>
        <p:spPr>
          <a:xfrm>
            <a:off x="8641976" y="1492800"/>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C</a:t>
            </a:r>
          </a:p>
        </p:txBody>
      </p:sp>
      <p:cxnSp>
        <p:nvCxnSpPr>
          <p:cNvPr id="7" name="Elbow Connector 6">
            <a:extLst>
              <a:ext uri="{FF2B5EF4-FFF2-40B4-BE49-F238E27FC236}">
                <a16:creationId xmlns:a16="http://schemas.microsoft.com/office/drawing/2014/main" id="{1DDDDB81-410A-999E-1454-598D7DBC3434}"/>
              </a:ext>
            </a:extLst>
          </p:cNvPr>
          <p:cNvCxnSpPr>
            <a:stCxn id="4" idx="0"/>
            <a:endCxn id="6" idx="2"/>
          </p:cNvCxnSpPr>
          <p:nvPr/>
        </p:nvCxnSpPr>
        <p:spPr>
          <a:xfrm rot="5400000" flipH="1" flipV="1">
            <a:off x="7968028" y="2971371"/>
            <a:ext cx="1489354" cy="1183341"/>
          </a:xfrm>
          <a:prstGeom prst="bentConnector3">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C93B7493-DE68-4033-EA76-1092FF56DA2B}"/>
              </a:ext>
            </a:extLst>
          </p:cNvPr>
          <p:cNvCxnSpPr>
            <a:cxnSpLocks/>
            <a:stCxn id="5" idx="0"/>
            <a:endCxn id="6" idx="2"/>
          </p:cNvCxnSpPr>
          <p:nvPr/>
        </p:nvCxnSpPr>
        <p:spPr>
          <a:xfrm rot="16200000" flipV="1">
            <a:off x="9178265" y="2944476"/>
            <a:ext cx="1507283" cy="1255059"/>
          </a:xfrm>
          <a:prstGeom prst="bentConnector3">
            <a:avLst>
              <a:gd name="adj1" fmla="val 5068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51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6.4:</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lstStyle/>
          <a:p>
            <a:r>
              <a:rPr lang="en-AU" dirty="0">
                <a:solidFill>
                  <a:srgbClr val="FF0000"/>
                </a:solidFill>
              </a:rPr>
              <a:t>Some clarifications on success, soundness and complex arguments</a:t>
            </a:r>
          </a:p>
        </p:txBody>
      </p:sp>
    </p:spTree>
    <p:extLst>
      <p:ext uri="{BB962C8B-B14F-4D97-AF65-F5344CB8AC3E}">
        <p14:creationId xmlns:p14="http://schemas.microsoft.com/office/powerpoint/2010/main" val="3986929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normAutofit/>
          </a:bodyPr>
          <a:lstStyle/>
          <a:p>
            <a:r>
              <a:rPr lang="en-AU" sz="3200" dirty="0"/>
              <a:t>Success, soundness, what’s the difference?</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513114"/>
            <a:ext cx="10700657" cy="4391706"/>
          </a:xfrm>
        </p:spPr>
        <p:txBody>
          <a:bodyPr>
            <a:noAutofit/>
          </a:bodyPr>
          <a:lstStyle/>
          <a:p>
            <a:r>
              <a:rPr lang="en-AU" dirty="0"/>
              <a:t>To say that an argument is </a:t>
            </a:r>
            <a:r>
              <a:rPr lang="en-AU" dirty="0">
                <a:solidFill>
                  <a:srgbClr val="FF0000"/>
                </a:solidFill>
              </a:rPr>
              <a:t>sound </a:t>
            </a:r>
            <a:r>
              <a:rPr lang="en-AU" dirty="0"/>
              <a:t>is to say that the argument is </a:t>
            </a:r>
            <a:r>
              <a:rPr lang="en-AU" dirty="0">
                <a:solidFill>
                  <a:srgbClr val="FF0000"/>
                </a:solidFill>
              </a:rPr>
              <a:t>valid</a:t>
            </a:r>
            <a:r>
              <a:rPr lang="en-AU" dirty="0"/>
              <a:t> and that </a:t>
            </a:r>
            <a:r>
              <a:rPr lang="en-AU" dirty="0">
                <a:solidFill>
                  <a:srgbClr val="FF0000"/>
                </a:solidFill>
              </a:rPr>
              <a:t>all of its premises are true</a:t>
            </a:r>
            <a:r>
              <a:rPr lang="en-AU" dirty="0"/>
              <a:t>.</a:t>
            </a:r>
          </a:p>
          <a:p>
            <a:endParaRPr lang="en-AU" dirty="0"/>
          </a:p>
          <a:p>
            <a:r>
              <a:rPr lang="en-AU" dirty="0"/>
              <a:t>But there are a couple of reasons why we might also want to have a notion of a successful argument that is broader than this:</a:t>
            </a:r>
          </a:p>
          <a:p>
            <a:pPr marL="514350" indent="-514350">
              <a:buFont typeface="+mj-lt"/>
              <a:buAutoNum type="arabicPeriod"/>
            </a:pPr>
            <a:r>
              <a:rPr lang="en-AU" dirty="0"/>
              <a:t>Deductive support (aka validity) isn’t the only kind of support! There’s also </a:t>
            </a:r>
            <a:r>
              <a:rPr lang="en-AU" dirty="0">
                <a:solidFill>
                  <a:srgbClr val="FF0000"/>
                </a:solidFill>
              </a:rPr>
              <a:t>inductive</a:t>
            </a:r>
            <a:r>
              <a:rPr lang="en-AU" dirty="0"/>
              <a:t> support.</a:t>
            </a:r>
          </a:p>
          <a:p>
            <a:pPr marL="514350" indent="-514350">
              <a:buFont typeface="+mj-lt"/>
              <a:buAutoNum type="arabicPeriod"/>
            </a:pPr>
            <a:r>
              <a:rPr lang="en-AU" dirty="0"/>
              <a:t>In arguments with </a:t>
            </a:r>
            <a:r>
              <a:rPr lang="en-AU" dirty="0">
                <a:solidFill>
                  <a:srgbClr val="FF0000"/>
                </a:solidFill>
              </a:rPr>
              <a:t>independent</a:t>
            </a:r>
            <a:r>
              <a:rPr lang="en-AU" dirty="0"/>
              <a:t> premises, one line of argument can fail, while others remain successful.</a:t>
            </a:r>
          </a:p>
        </p:txBody>
      </p:sp>
    </p:spTree>
    <p:extLst>
      <p:ext uri="{BB962C8B-B14F-4D97-AF65-F5344CB8AC3E}">
        <p14:creationId xmlns:p14="http://schemas.microsoft.com/office/powerpoint/2010/main" val="32019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EEDC-E1E4-4399-B119-7DF7C06080EC}"/>
              </a:ext>
            </a:extLst>
          </p:cNvPr>
          <p:cNvSpPr>
            <a:spLocks noGrp="1"/>
          </p:cNvSpPr>
          <p:nvPr>
            <p:ph type="title"/>
          </p:nvPr>
        </p:nvSpPr>
        <p:spPr/>
        <p:txBody>
          <a:bodyPr/>
          <a:lstStyle/>
          <a:p>
            <a:endParaRPr lang="en-AU" dirty="0"/>
          </a:p>
        </p:txBody>
      </p:sp>
      <p:grpSp>
        <p:nvGrpSpPr>
          <p:cNvPr id="4" name="Group 3">
            <a:extLst>
              <a:ext uri="{FF2B5EF4-FFF2-40B4-BE49-F238E27FC236}">
                <a16:creationId xmlns:a16="http://schemas.microsoft.com/office/drawing/2014/main" id="{0196C0DF-EBA5-4E71-B5B0-6BF9954242C9}"/>
              </a:ext>
            </a:extLst>
          </p:cNvPr>
          <p:cNvGrpSpPr/>
          <p:nvPr/>
        </p:nvGrpSpPr>
        <p:grpSpPr>
          <a:xfrm>
            <a:off x="7107587" y="2510750"/>
            <a:ext cx="2446886" cy="2278507"/>
            <a:chOff x="7777214" y="3079813"/>
            <a:chExt cx="1542234" cy="1514735"/>
          </a:xfrm>
        </p:grpSpPr>
        <p:cxnSp>
          <p:nvCxnSpPr>
            <p:cNvPr id="5" name="Straight Arrow Connector 4">
              <a:extLst>
                <a:ext uri="{FF2B5EF4-FFF2-40B4-BE49-F238E27FC236}">
                  <a16:creationId xmlns:a16="http://schemas.microsoft.com/office/drawing/2014/main" id="{69AA736B-6091-405E-AFBB-65EAD89F59D8}"/>
                </a:ext>
              </a:extLst>
            </p:cNvPr>
            <p:cNvCxnSpPr>
              <a:stCxn id="9" idx="0"/>
              <a:endCxn id="7" idx="2"/>
            </p:cNvCxnSpPr>
            <p:nvPr/>
          </p:nvCxnSpPr>
          <p:spPr>
            <a:xfrm flipH="1" flipV="1">
              <a:off x="8600671" y="3576328"/>
              <a:ext cx="444292"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01FED4-4CE7-4C52-89F3-FFFE50E43529}"/>
                </a:ext>
              </a:extLst>
            </p:cNvPr>
            <p:cNvCxnSpPr>
              <a:stCxn id="8" idx="0"/>
              <a:endCxn id="7" idx="2"/>
            </p:cNvCxnSpPr>
            <p:nvPr/>
          </p:nvCxnSpPr>
          <p:spPr>
            <a:xfrm flipV="1">
              <a:off x="8051700" y="3576328"/>
              <a:ext cx="548971"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E0BBE4B-09FE-412D-ACA2-C7E7F568090E}"/>
                </a:ext>
              </a:extLst>
            </p:cNvPr>
            <p:cNvSpPr/>
            <p:nvPr/>
          </p:nvSpPr>
          <p:spPr>
            <a:xfrm>
              <a:off x="8326185" y="307981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8" name="Rectangle 7">
              <a:extLst>
                <a:ext uri="{FF2B5EF4-FFF2-40B4-BE49-F238E27FC236}">
                  <a16:creationId xmlns:a16="http://schemas.microsoft.com/office/drawing/2014/main" id="{C5439188-3363-4F3E-ACE4-37C85EFAF27C}"/>
                </a:ext>
              </a:extLst>
            </p:cNvPr>
            <p:cNvSpPr/>
            <p:nvPr/>
          </p:nvSpPr>
          <p:spPr>
            <a:xfrm>
              <a:off x="7777214"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9" name="Rectangle 8">
              <a:extLst>
                <a:ext uri="{FF2B5EF4-FFF2-40B4-BE49-F238E27FC236}">
                  <a16:creationId xmlns:a16="http://schemas.microsoft.com/office/drawing/2014/main" id="{8E8069A2-6F3B-45D1-A971-D0EE0D729F03}"/>
                </a:ext>
              </a:extLst>
            </p:cNvPr>
            <p:cNvSpPr/>
            <p:nvPr/>
          </p:nvSpPr>
          <p:spPr>
            <a:xfrm>
              <a:off x="8770477"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grpSp>
      <p:sp>
        <p:nvSpPr>
          <p:cNvPr id="21" name="TextBox 20">
            <a:extLst>
              <a:ext uri="{FF2B5EF4-FFF2-40B4-BE49-F238E27FC236}">
                <a16:creationId xmlns:a16="http://schemas.microsoft.com/office/drawing/2014/main" id="{835804A6-F967-464E-B7D5-71E7E983EC7A}"/>
              </a:ext>
            </a:extLst>
          </p:cNvPr>
          <p:cNvSpPr txBox="1"/>
          <p:nvPr/>
        </p:nvSpPr>
        <p:spPr>
          <a:xfrm>
            <a:off x="7065528" y="5009937"/>
            <a:ext cx="2600114" cy="369332"/>
          </a:xfrm>
          <a:prstGeom prst="rect">
            <a:avLst/>
          </a:prstGeom>
          <a:noFill/>
        </p:spPr>
        <p:txBody>
          <a:bodyPr wrap="square" rtlCol="0">
            <a:spAutoFit/>
          </a:bodyPr>
          <a:lstStyle/>
          <a:p>
            <a:pPr algn="ctr"/>
            <a:r>
              <a:rPr lang="en-AU" dirty="0"/>
              <a:t>Independent</a:t>
            </a:r>
          </a:p>
        </p:txBody>
      </p:sp>
      <p:sp>
        <p:nvSpPr>
          <p:cNvPr id="26" name="Rectangle 25">
            <a:extLst>
              <a:ext uri="{FF2B5EF4-FFF2-40B4-BE49-F238E27FC236}">
                <a16:creationId xmlns:a16="http://schemas.microsoft.com/office/drawing/2014/main" id="{61BDDDCE-737E-455D-8D45-8A009619086A}"/>
              </a:ext>
            </a:extLst>
          </p:cNvPr>
          <p:cNvSpPr/>
          <p:nvPr/>
        </p:nvSpPr>
        <p:spPr>
          <a:xfrm>
            <a:off x="7568252" y="4263511"/>
            <a:ext cx="513282" cy="923330"/>
          </a:xfrm>
          <a:prstGeom prst="rect">
            <a:avLst/>
          </a:prstGeom>
          <a:noFill/>
        </p:spPr>
        <p:txBody>
          <a:bodyPr wrap="none" lIns="91440" tIns="45720" rIns="91440" bIns="45720">
            <a:spAutoFit/>
          </a:bodyPr>
          <a:lstStyle/>
          <a:p>
            <a:pPr algn="ctr"/>
            <a:r>
              <a:rPr lang="en-US" sz="5400" b="1" dirty="0">
                <a:ln w="22225">
                  <a:solidFill>
                    <a:srgbClr val="A8B97F"/>
                  </a:solidFill>
                  <a:prstDash val="solid"/>
                </a:ln>
                <a:solidFill>
                  <a:srgbClr val="A8B97F">
                    <a:lumMod val="40000"/>
                    <a:lumOff val="60000"/>
                  </a:srgbClr>
                </a:solidFill>
                <a:latin typeface="Calibri Light" panose="020F0302020204030204"/>
              </a:rPr>
              <a:t>T</a:t>
            </a:r>
          </a:p>
        </p:txBody>
      </p:sp>
      <p:sp>
        <p:nvSpPr>
          <p:cNvPr id="27" name="Rectangle 26">
            <a:extLst>
              <a:ext uri="{FF2B5EF4-FFF2-40B4-BE49-F238E27FC236}">
                <a16:creationId xmlns:a16="http://schemas.microsoft.com/office/drawing/2014/main" id="{370F0BB7-06A8-4BF0-8C95-B23D974A8F54}"/>
              </a:ext>
            </a:extLst>
          </p:cNvPr>
          <p:cNvSpPr/>
          <p:nvPr/>
        </p:nvSpPr>
        <p:spPr>
          <a:xfrm>
            <a:off x="9179440" y="4263511"/>
            <a:ext cx="513282" cy="923330"/>
          </a:xfrm>
          <a:prstGeom prst="rect">
            <a:avLst/>
          </a:prstGeom>
          <a:noFill/>
        </p:spPr>
        <p:txBody>
          <a:bodyPr wrap="none" lIns="91440" tIns="45720" rIns="91440" bIns="45720">
            <a:spAutoFit/>
          </a:bodyPr>
          <a:lstStyle/>
          <a:p>
            <a:pPr algn="ctr"/>
            <a:r>
              <a:rPr lang="en-US" sz="5400" b="1" dirty="0">
                <a:ln w="22225">
                  <a:solidFill>
                    <a:srgbClr val="FF0000"/>
                  </a:solidFill>
                  <a:prstDash val="solid"/>
                </a:ln>
                <a:solidFill>
                  <a:srgbClr val="FFC000"/>
                </a:solidFill>
                <a:latin typeface="Calibri Light" panose="020F0302020204030204"/>
              </a:rPr>
              <a:t>F</a:t>
            </a:r>
          </a:p>
        </p:txBody>
      </p:sp>
      <p:sp>
        <p:nvSpPr>
          <p:cNvPr id="19" name="TextBox 18">
            <a:extLst>
              <a:ext uri="{FF2B5EF4-FFF2-40B4-BE49-F238E27FC236}">
                <a16:creationId xmlns:a16="http://schemas.microsoft.com/office/drawing/2014/main" id="{5F802F8A-9B10-5034-5126-CCB068C68328}"/>
              </a:ext>
            </a:extLst>
          </p:cNvPr>
          <p:cNvSpPr txBox="1"/>
          <p:nvPr/>
        </p:nvSpPr>
        <p:spPr>
          <a:xfrm>
            <a:off x="7680234" y="5683618"/>
            <a:ext cx="1443079" cy="646331"/>
          </a:xfrm>
          <a:prstGeom prst="rect">
            <a:avLst/>
          </a:prstGeom>
          <a:noFill/>
        </p:spPr>
        <p:txBody>
          <a:bodyPr wrap="square">
            <a:spAutoFit/>
          </a:bodyPr>
          <a:lstStyle/>
          <a:p>
            <a:pPr algn="ctr"/>
            <a:r>
              <a:rPr lang="en-AU" u="sng" dirty="0">
                <a:solidFill>
                  <a:schemeClr val="accent6">
                    <a:lumMod val="75000"/>
                  </a:schemeClr>
                </a:solidFill>
                <a:latin typeface="Avenir Book" panose="02000503020000020003" pitchFamily="2" charset="0"/>
              </a:rPr>
              <a:t>Still successful!</a:t>
            </a:r>
          </a:p>
        </p:txBody>
      </p:sp>
      <p:sp>
        <p:nvSpPr>
          <p:cNvPr id="24" name="TextBox 23">
            <a:extLst>
              <a:ext uri="{FF2B5EF4-FFF2-40B4-BE49-F238E27FC236}">
                <a16:creationId xmlns:a16="http://schemas.microsoft.com/office/drawing/2014/main" id="{CB4FF004-596F-C4DE-7424-44C9A1C9A15F}"/>
              </a:ext>
            </a:extLst>
          </p:cNvPr>
          <p:cNvSpPr txBox="1"/>
          <p:nvPr/>
        </p:nvSpPr>
        <p:spPr>
          <a:xfrm>
            <a:off x="932528" y="2332281"/>
            <a:ext cx="5332623" cy="3046988"/>
          </a:xfrm>
          <a:prstGeom prst="rect">
            <a:avLst/>
          </a:prstGeom>
          <a:noFill/>
        </p:spPr>
        <p:txBody>
          <a:bodyPr wrap="square">
            <a:spAutoFit/>
          </a:bodyPr>
          <a:lstStyle/>
          <a:p>
            <a:pPr marL="0" indent="0">
              <a:buNone/>
            </a:pPr>
            <a:r>
              <a:rPr lang="en-GB" sz="2400" dirty="0">
                <a:latin typeface="Avenir Book" panose="02000503020000020003" pitchFamily="2" charset="0"/>
              </a:rPr>
              <a:t>P1. Cigarette advertising encourages young people to start smoking.</a:t>
            </a:r>
          </a:p>
          <a:p>
            <a:pPr marL="0" indent="0">
              <a:buNone/>
            </a:pPr>
            <a:r>
              <a:rPr lang="en-GB" sz="2400" strike="sngStrike" dirty="0">
                <a:latin typeface="Avenir Book" panose="02000503020000020003" pitchFamily="2" charset="0"/>
              </a:rPr>
              <a:t>P2. Cigarette advertising makes it harder for existing smokers to kick the habit.</a:t>
            </a:r>
          </a:p>
          <a:p>
            <a:pPr marL="0" indent="0">
              <a:buNone/>
            </a:pPr>
            <a:r>
              <a:rPr lang="en-GB" sz="2400" dirty="0">
                <a:latin typeface="Avenir Book" panose="02000503020000020003" pitchFamily="2" charset="0"/>
              </a:rPr>
              <a:t>Therefore,</a:t>
            </a:r>
          </a:p>
          <a:p>
            <a:pPr marL="0" indent="0">
              <a:buNone/>
            </a:pPr>
            <a:r>
              <a:rPr lang="en-GB" sz="2400" dirty="0">
                <a:latin typeface="Avenir Book" panose="02000503020000020003" pitchFamily="2" charset="0"/>
              </a:rPr>
              <a:t>C. It is right to ban cigarette advertising.</a:t>
            </a:r>
          </a:p>
        </p:txBody>
      </p:sp>
    </p:spTree>
    <p:extLst>
      <p:ext uri="{BB962C8B-B14F-4D97-AF65-F5344CB8AC3E}">
        <p14:creationId xmlns:p14="http://schemas.microsoft.com/office/powerpoint/2010/main" val="299609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normAutofit/>
          </a:bodyPr>
          <a:lstStyle/>
          <a:p>
            <a:r>
              <a:rPr lang="en-AU" sz="3200" dirty="0"/>
              <a:t>Success, soundness, what’s the difference?</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513114"/>
            <a:ext cx="10700657" cy="4877176"/>
          </a:xfrm>
        </p:spPr>
        <p:txBody>
          <a:bodyPr>
            <a:noAutofit/>
          </a:bodyPr>
          <a:lstStyle/>
          <a:p>
            <a:r>
              <a:rPr lang="en-AU" sz="2000" dirty="0"/>
              <a:t>To say that an argument is </a:t>
            </a:r>
            <a:r>
              <a:rPr lang="en-AU" sz="2000" dirty="0">
                <a:solidFill>
                  <a:srgbClr val="FF0000"/>
                </a:solidFill>
              </a:rPr>
              <a:t>sound </a:t>
            </a:r>
            <a:r>
              <a:rPr lang="en-AU" sz="2000" dirty="0"/>
              <a:t>is to say that the argument is </a:t>
            </a:r>
            <a:r>
              <a:rPr lang="en-AU" sz="2000" dirty="0">
                <a:solidFill>
                  <a:srgbClr val="FF0000"/>
                </a:solidFill>
              </a:rPr>
              <a:t>valid</a:t>
            </a:r>
            <a:r>
              <a:rPr lang="en-AU" sz="2000" dirty="0"/>
              <a:t> and that </a:t>
            </a:r>
            <a:r>
              <a:rPr lang="en-AU" sz="2000" dirty="0">
                <a:solidFill>
                  <a:srgbClr val="FF0000"/>
                </a:solidFill>
              </a:rPr>
              <a:t>all of its premises are true</a:t>
            </a:r>
            <a:r>
              <a:rPr lang="en-AU" sz="2000" dirty="0"/>
              <a:t>.</a:t>
            </a:r>
          </a:p>
          <a:p>
            <a:endParaRPr lang="en-AU" sz="2000" dirty="0"/>
          </a:p>
          <a:p>
            <a:r>
              <a:rPr lang="en-AU" sz="2000" dirty="0"/>
              <a:t>But there are a couple of reasons why we might also want a broader notion of a successful argument:</a:t>
            </a:r>
          </a:p>
          <a:p>
            <a:pPr marL="514350" indent="-514350">
              <a:buFont typeface="+mj-lt"/>
              <a:buAutoNum type="arabicPeriod"/>
            </a:pPr>
            <a:r>
              <a:rPr lang="en-AU" sz="2000" dirty="0"/>
              <a:t>Deductive support (aka validity) isn’t the only kind of support! There’s also </a:t>
            </a:r>
            <a:r>
              <a:rPr lang="en-AU" sz="2000" dirty="0">
                <a:solidFill>
                  <a:srgbClr val="FF0000"/>
                </a:solidFill>
              </a:rPr>
              <a:t>inductive</a:t>
            </a:r>
            <a:r>
              <a:rPr lang="en-AU" sz="2000" dirty="0"/>
              <a:t> support.</a:t>
            </a:r>
          </a:p>
          <a:p>
            <a:pPr marL="514350" indent="-514350">
              <a:buFont typeface="+mj-lt"/>
              <a:buAutoNum type="arabicPeriod"/>
            </a:pPr>
            <a:r>
              <a:rPr lang="en-AU" sz="2000" dirty="0"/>
              <a:t>In arguments with </a:t>
            </a:r>
            <a:r>
              <a:rPr lang="en-AU" sz="2000" dirty="0">
                <a:solidFill>
                  <a:srgbClr val="FF0000"/>
                </a:solidFill>
              </a:rPr>
              <a:t>independent</a:t>
            </a:r>
            <a:r>
              <a:rPr lang="en-AU" sz="2000" dirty="0"/>
              <a:t> premises, one line of argument can fail, while others remain successful.</a:t>
            </a:r>
          </a:p>
          <a:p>
            <a:pPr marL="514350" indent="-514350">
              <a:buFont typeface="+mj-lt"/>
              <a:buAutoNum type="arabicPeriod"/>
            </a:pPr>
            <a:endParaRPr lang="en-AU" sz="2000" dirty="0"/>
          </a:p>
          <a:p>
            <a:pPr marL="0" indent="0">
              <a:buNone/>
            </a:pPr>
            <a:r>
              <a:rPr lang="en-AU" sz="2000" dirty="0"/>
              <a:t>So we will define a “</a:t>
            </a:r>
            <a:r>
              <a:rPr lang="en-AU" sz="2000" dirty="0">
                <a:solidFill>
                  <a:srgbClr val="FF0000"/>
                </a:solidFill>
              </a:rPr>
              <a:t>successful</a:t>
            </a:r>
            <a:r>
              <a:rPr lang="en-AU" sz="2000" dirty="0"/>
              <a:t>” argument as follows:</a:t>
            </a:r>
          </a:p>
          <a:p>
            <a:pPr marL="457200" lvl="1" indent="0">
              <a:buNone/>
            </a:pPr>
            <a:r>
              <a:rPr lang="en-AU" sz="1600" dirty="0">
                <a:solidFill>
                  <a:srgbClr val="FF0000"/>
                </a:solidFill>
              </a:rPr>
              <a:t>Successful argument</a:t>
            </a:r>
            <a:r>
              <a:rPr lang="en-AU" sz="1600" dirty="0"/>
              <a:t>: an argument which provides a good/compelling reason to accept its conclusion.</a:t>
            </a:r>
            <a:endParaRPr lang="en-AU" sz="2000" dirty="0"/>
          </a:p>
        </p:txBody>
      </p:sp>
    </p:spTree>
    <p:extLst>
      <p:ext uri="{BB962C8B-B14F-4D97-AF65-F5344CB8AC3E}">
        <p14:creationId xmlns:p14="http://schemas.microsoft.com/office/powerpoint/2010/main" val="236350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normAutofit/>
          </a:bodyPr>
          <a:lstStyle/>
          <a:p>
            <a:r>
              <a:rPr lang="en-AU" sz="3200" dirty="0"/>
              <a:t>Success, soundness, what’s the difference?</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513114"/>
            <a:ext cx="10700657" cy="4877176"/>
          </a:xfrm>
        </p:spPr>
        <p:txBody>
          <a:bodyPr>
            <a:noAutofit/>
          </a:bodyPr>
          <a:lstStyle/>
          <a:p>
            <a:pPr marL="0" indent="0">
              <a:buNone/>
            </a:pPr>
            <a:r>
              <a:rPr lang="en-AU" sz="2000" dirty="0">
                <a:solidFill>
                  <a:srgbClr val="FF0000"/>
                </a:solidFill>
              </a:rPr>
              <a:t>Successful argument</a:t>
            </a:r>
            <a:r>
              <a:rPr lang="en-AU" sz="2000" dirty="0"/>
              <a:t>: an argument which provides a good/compelling reason to accept its conclusion.</a:t>
            </a:r>
          </a:p>
          <a:p>
            <a:pPr marL="0" indent="0">
              <a:buNone/>
            </a:pPr>
            <a:endParaRPr lang="en-AU" sz="2000" dirty="0"/>
          </a:p>
          <a:p>
            <a:pPr marL="0" indent="0">
              <a:buNone/>
            </a:pPr>
            <a:r>
              <a:rPr lang="en-AU" sz="2000" dirty="0"/>
              <a:t>Deciding whether an argument is successful still requires thinking about </a:t>
            </a:r>
            <a:r>
              <a:rPr lang="en-AU" sz="2000" dirty="0">
                <a:solidFill>
                  <a:srgbClr val="FF0000"/>
                </a:solidFill>
              </a:rPr>
              <a:t>support</a:t>
            </a:r>
            <a:r>
              <a:rPr lang="en-AU" sz="2000" dirty="0"/>
              <a:t> and the </a:t>
            </a:r>
            <a:r>
              <a:rPr lang="en-AU" sz="2000" dirty="0">
                <a:solidFill>
                  <a:srgbClr val="FF0000"/>
                </a:solidFill>
              </a:rPr>
              <a:t>truth</a:t>
            </a:r>
            <a:r>
              <a:rPr lang="en-AU" sz="2000" dirty="0"/>
              <a:t> of the premises.</a:t>
            </a:r>
          </a:p>
          <a:p>
            <a:pPr marL="0" indent="0">
              <a:buNone/>
            </a:pPr>
            <a:endParaRPr lang="en-AU" sz="2000" dirty="0"/>
          </a:p>
          <a:p>
            <a:pPr marL="0" indent="0">
              <a:buNone/>
            </a:pPr>
            <a:r>
              <a:rPr lang="en-AU" sz="2000" dirty="0"/>
              <a:t>But it is a broader, more inclusive notion than soundness, in that</a:t>
            </a:r>
          </a:p>
          <a:p>
            <a:pPr marL="457200" indent="-457200">
              <a:buAutoNum type="arabicParenBoth"/>
            </a:pPr>
            <a:r>
              <a:rPr lang="en-AU" sz="2000" dirty="0"/>
              <a:t>it can include arguments involving merely inductive support</a:t>
            </a:r>
          </a:p>
          <a:p>
            <a:pPr marL="457200" indent="-457200">
              <a:buAutoNum type="arabicParenBoth"/>
            </a:pPr>
            <a:r>
              <a:rPr lang="en-AU" sz="2000" dirty="0"/>
              <a:t>and it can include arguments where some of the independent premises are false, or fail to support the conclusion.</a:t>
            </a:r>
          </a:p>
          <a:p>
            <a:pPr marL="457200" indent="-457200">
              <a:buAutoNum type="arabicParenBoth"/>
            </a:pPr>
            <a:endParaRPr lang="en-AU" sz="2000" dirty="0"/>
          </a:p>
          <a:p>
            <a:pPr marL="0" indent="0">
              <a:buNone/>
            </a:pPr>
            <a:r>
              <a:rPr lang="en-AU" sz="2000" dirty="0"/>
              <a:t>We’ll reserve the term “</a:t>
            </a:r>
            <a:r>
              <a:rPr lang="en-AU" sz="2000" dirty="0">
                <a:solidFill>
                  <a:srgbClr val="FF0000"/>
                </a:solidFill>
              </a:rPr>
              <a:t>sound</a:t>
            </a:r>
            <a:r>
              <a:rPr lang="en-AU" sz="2000" dirty="0"/>
              <a:t> argument” for the stronger, narrower case:</a:t>
            </a:r>
          </a:p>
          <a:p>
            <a:pPr marL="0" indent="0">
              <a:buNone/>
            </a:pPr>
            <a:r>
              <a:rPr lang="en-AU" sz="2000" dirty="0">
                <a:solidFill>
                  <a:srgbClr val="FF0000"/>
                </a:solidFill>
              </a:rPr>
              <a:t>Sound argument</a:t>
            </a:r>
            <a:r>
              <a:rPr lang="en-AU" sz="2000" dirty="0"/>
              <a:t>: a </a:t>
            </a:r>
            <a:r>
              <a:rPr lang="en-AU" sz="2000" dirty="0">
                <a:solidFill>
                  <a:srgbClr val="FF0000"/>
                </a:solidFill>
              </a:rPr>
              <a:t>deductively valid</a:t>
            </a:r>
            <a:r>
              <a:rPr lang="en-AU" sz="2000" dirty="0"/>
              <a:t> argument with </a:t>
            </a:r>
            <a:r>
              <a:rPr lang="en-AU" sz="2000" dirty="0">
                <a:solidFill>
                  <a:srgbClr val="FF0000"/>
                </a:solidFill>
              </a:rPr>
              <a:t>ALL</a:t>
            </a:r>
            <a:r>
              <a:rPr lang="en-AU" sz="2000" dirty="0"/>
              <a:t> true premises.</a:t>
            </a:r>
          </a:p>
          <a:p>
            <a:pPr marL="457200" indent="-457200">
              <a:buAutoNum type="arabicParenBoth"/>
            </a:pPr>
            <a:endParaRPr lang="en-AU" sz="2000" dirty="0"/>
          </a:p>
          <a:p>
            <a:pPr marL="0" indent="0">
              <a:buNone/>
            </a:pPr>
            <a:endParaRPr lang="en-AU" sz="2000" dirty="0"/>
          </a:p>
        </p:txBody>
      </p:sp>
    </p:spTree>
    <p:extLst>
      <p:ext uri="{BB962C8B-B14F-4D97-AF65-F5344CB8AC3E}">
        <p14:creationId xmlns:p14="http://schemas.microsoft.com/office/powerpoint/2010/main" val="145518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normAutofit/>
          </a:bodyPr>
          <a:lstStyle/>
          <a:p>
            <a:r>
              <a:rPr lang="en-AU" sz="3200" dirty="0"/>
              <a:t>Evaluating intermediate conclusions in complex arguments</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690688"/>
            <a:ext cx="10700657" cy="4391706"/>
          </a:xfrm>
        </p:spPr>
        <p:txBody>
          <a:bodyPr>
            <a:noAutofit/>
          </a:bodyPr>
          <a:lstStyle/>
          <a:p>
            <a:pPr marL="0" indent="0">
              <a:buNone/>
            </a:pPr>
            <a:r>
              <a:rPr lang="en-AU" sz="2000" dirty="0"/>
              <a:t>Evaluating truth of premises:</a:t>
            </a:r>
            <a:endParaRPr lang="en-AU" sz="1800" dirty="0"/>
          </a:p>
          <a:p>
            <a:pPr marL="514350" indent="-514350">
              <a:buFont typeface="+mj-lt"/>
              <a:buAutoNum type="arabicPeriod"/>
            </a:pPr>
            <a:r>
              <a:rPr lang="en-AU" sz="2000" dirty="0"/>
              <a:t>If a premise is has no sub-argument backing it up, do some </a:t>
            </a:r>
            <a:r>
              <a:rPr lang="en-AU" sz="2000" dirty="0">
                <a:solidFill>
                  <a:srgbClr val="FF0000"/>
                </a:solidFill>
              </a:rPr>
              <a:t>research</a:t>
            </a:r>
            <a:r>
              <a:rPr lang="en-AU" sz="2000" dirty="0"/>
              <a:t>!</a:t>
            </a:r>
          </a:p>
          <a:p>
            <a:pPr marL="514350" lvl="0" indent="-514350">
              <a:buFont typeface="+mj-lt"/>
              <a:buAutoNum type="arabicPeriod"/>
            </a:pPr>
            <a:r>
              <a:rPr lang="en-AU" sz="2000" dirty="0"/>
              <a:t>If a premise has a sub-argument (i.e. it is an intermediate conclusion:</a:t>
            </a:r>
          </a:p>
          <a:p>
            <a:pPr marL="971550" lvl="1" indent="-514350">
              <a:buFont typeface="+mj-lt"/>
              <a:buAutoNum type="romanUcPeriod"/>
            </a:pPr>
            <a:r>
              <a:rPr lang="en-AU" sz="1600" dirty="0"/>
              <a:t>FIRST </a:t>
            </a:r>
            <a:r>
              <a:rPr lang="en-AU" sz="1600" dirty="0">
                <a:solidFill>
                  <a:srgbClr val="FF0000"/>
                </a:solidFill>
              </a:rPr>
              <a:t>evaluate the sub-argument </a:t>
            </a:r>
            <a:r>
              <a:rPr lang="en-AU" sz="1600" dirty="0"/>
              <a:t>(support + true premises).</a:t>
            </a:r>
          </a:p>
          <a:p>
            <a:pPr marL="971550" lvl="1" indent="-514350">
              <a:buFont typeface="+mj-lt"/>
              <a:buAutoNum type="romanUcPeriod"/>
            </a:pPr>
            <a:r>
              <a:rPr lang="en-AU" sz="1600" dirty="0"/>
              <a:t>THEN </a:t>
            </a:r>
            <a:r>
              <a:rPr lang="en-AU" sz="1600" dirty="0">
                <a:solidFill>
                  <a:srgbClr val="FF0000"/>
                </a:solidFill>
              </a:rPr>
              <a:t>if the sub-argument is not successful </a:t>
            </a:r>
            <a:r>
              <a:rPr lang="en-AU" sz="1600" dirty="0"/>
              <a:t>(i.e. it doesn’t give us a good reason to accept the intermediate conclusion / premise</a:t>
            </a:r>
            <a:r>
              <a:rPr lang="en-AU" sz="1600" dirty="0">
                <a:highlight>
                  <a:srgbClr val="FFFF00"/>
                </a:highlight>
              </a:rPr>
              <a:t>) </a:t>
            </a:r>
            <a:r>
              <a:rPr lang="en-AU" sz="1600" dirty="0">
                <a:solidFill>
                  <a:srgbClr val="FF0000"/>
                </a:solidFill>
                <a:highlight>
                  <a:srgbClr val="FFFF00"/>
                </a:highlight>
              </a:rPr>
              <a:t>then</a:t>
            </a:r>
            <a:r>
              <a:rPr lang="en-AU" sz="1600" dirty="0">
                <a:highlight>
                  <a:srgbClr val="FFFF00"/>
                </a:highlight>
              </a:rPr>
              <a:t> consider any independent reasons for accepting or rejecting the premise.</a:t>
            </a:r>
          </a:p>
          <a:p>
            <a:pPr marL="0" indent="0">
              <a:buNone/>
            </a:pPr>
            <a:endParaRPr lang="en-AU" sz="1600" dirty="0"/>
          </a:p>
          <a:p>
            <a:r>
              <a:rPr lang="en-AU" sz="1800" dirty="0"/>
              <a:t>“Wait, why should we consider independent reasons for accepting or rejecting an intermediate conclusion if we’ve shown that the sub-argument supporting it is </a:t>
            </a:r>
            <a:r>
              <a:rPr lang="en-AU" sz="1800" dirty="0">
                <a:solidFill>
                  <a:srgbClr val="FF0000"/>
                </a:solidFill>
              </a:rPr>
              <a:t>unsuccessful?</a:t>
            </a:r>
          </a:p>
          <a:p>
            <a:r>
              <a:rPr lang="en-AU" sz="1800" dirty="0"/>
              <a:t>If the sub-argument, is unsuccessful, aren’t we justified in </a:t>
            </a:r>
            <a:r>
              <a:rPr lang="en-AU" sz="1800" dirty="0">
                <a:solidFill>
                  <a:srgbClr val="FF0000"/>
                </a:solidFill>
              </a:rPr>
              <a:t>rejecting</a:t>
            </a:r>
            <a:r>
              <a:rPr lang="en-AU" sz="1800" dirty="0"/>
              <a:t> the premise (intermediate conclusion) – i.e. concluding that it is </a:t>
            </a:r>
            <a:r>
              <a:rPr lang="en-AU" sz="1800" dirty="0">
                <a:solidFill>
                  <a:srgbClr val="FF0000"/>
                </a:solidFill>
              </a:rPr>
              <a:t>false</a:t>
            </a:r>
            <a:r>
              <a:rPr lang="en-AU" sz="1800" dirty="0"/>
              <a:t>?”</a:t>
            </a:r>
          </a:p>
          <a:p>
            <a:pPr marL="0" indent="0">
              <a:buNone/>
            </a:pPr>
            <a:endParaRPr lang="en-AU" sz="1600" dirty="0"/>
          </a:p>
        </p:txBody>
      </p:sp>
    </p:spTree>
    <p:extLst>
      <p:ext uri="{BB962C8B-B14F-4D97-AF65-F5344CB8AC3E}">
        <p14:creationId xmlns:p14="http://schemas.microsoft.com/office/powerpoint/2010/main" val="391455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normAutofit/>
          </a:bodyPr>
          <a:lstStyle/>
          <a:p>
            <a:r>
              <a:rPr lang="en-AU" sz="3200" dirty="0"/>
              <a:t>Evaluating intermediate conclusions in complex arguments</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513114"/>
            <a:ext cx="10700657" cy="4391706"/>
          </a:xfrm>
        </p:spPr>
        <p:txBody>
          <a:bodyPr>
            <a:noAutofit/>
          </a:bodyPr>
          <a:lstStyle/>
          <a:p>
            <a:endParaRPr lang="en-AU" sz="2200" dirty="0"/>
          </a:p>
          <a:p>
            <a:pPr lvl="1"/>
            <a:r>
              <a:rPr lang="en-AU" sz="1800" dirty="0"/>
              <a:t>“Wait, why should we consider independent reasons for accepting or rejecting an intermediate conclusion if we’ve shown that the sub-argument supporting it is </a:t>
            </a:r>
            <a:r>
              <a:rPr lang="en-AU" sz="1800" dirty="0">
                <a:solidFill>
                  <a:srgbClr val="FF0000"/>
                </a:solidFill>
              </a:rPr>
              <a:t>unsuccessful?</a:t>
            </a:r>
          </a:p>
          <a:p>
            <a:pPr lvl="1"/>
            <a:r>
              <a:rPr lang="en-AU" sz="1800" dirty="0"/>
              <a:t>If the sub-argument, is unsuccessful, aren’t we justified in </a:t>
            </a:r>
            <a:r>
              <a:rPr lang="en-AU" sz="1800" dirty="0">
                <a:solidFill>
                  <a:srgbClr val="FF0000"/>
                </a:solidFill>
              </a:rPr>
              <a:t>rejecting</a:t>
            </a:r>
            <a:r>
              <a:rPr lang="en-AU" sz="1800" dirty="0"/>
              <a:t> the premise (intermediate conclusion) – i.e. concluding that it is </a:t>
            </a:r>
            <a:r>
              <a:rPr lang="en-AU" sz="1800" dirty="0">
                <a:solidFill>
                  <a:srgbClr val="FF0000"/>
                </a:solidFill>
              </a:rPr>
              <a:t>false</a:t>
            </a:r>
            <a:r>
              <a:rPr lang="en-AU" sz="1800" dirty="0"/>
              <a:t>?”</a:t>
            </a:r>
          </a:p>
          <a:p>
            <a:pPr marL="457200" lvl="1" indent="0">
              <a:buNone/>
            </a:pPr>
            <a:endParaRPr lang="en-AU" sz="1800" dirty="0"/>
          </a:p>
          <a:p>
            <a:r>
              <a:rPr lang="en-AU" sz="2200" dirty="0"/>
              <a:t>No! Remember that an unsuccessful argument can have a true conclusion! All we mean by saying that an argument is ”unsuccessful” is that </a:t>
            </a:r>
            <a:r>
              <a:rPr lang="en-AU" sz="2200" dirty="0">
                <a:solidFill>
                  <a:srgbClr val="FF0000"/>
                </a:solidFill>
              </a:rPr>
              <a:t>this particular argument</a:t>
            </a:r>
            <a:r>
              <a:rPr lang="en-AU" sz="2200" dirty="0"/>
              <a:t> fails to provide a good reason to accept the conclusion. </a:t>
            </a:r>
          </a:p>
          <a:p>
            <a:r>
              <a:rPr lang="en-AU" sz="2200" dirty="0"/>
              <a:t>But this leaves open the possibility that </a:t>
            </a:r>
            <a:r>
              <a:rPr lang="en-AU" sz="2200" dirty="0">
                <a:solidFill>
                  <a:srgbClr val="FF0000"/>
                </a:solidFill>
              </a:rPr>
              <a:t>another argument could</a:t>
            </a:r>
            <a:r>
              <a:rPr lang="en-AU" sz="2200" dirty="0"/>
              <a:t> provide a good reason to accept the conclusion.</a:t>
            </a:r>
          </a:p>
          <a:p>
            <a:r>
              <a:rPr lang="en-AU" sz="2200" dirty="0">
                <a:solidFill>
                  <a:srgbClr val="FF0000"/>
                </a:solidFill>
              </a:rPr>
              <a:t>So when it comes to sub-arguments, we can’t tell that an intermediate conclusion (which is just a premise supported by a sub-argument) is false, just by showing that the sub-argument provided for it is unsuccessful!</a:t>
            </a:r>
          </a:p>
        </p:txBody>
      </p:sp>
    </p:spTree>
    <p:extLst>
      <p:ext uri="{BB962C8B-B14F-4D97-AF65-F5344CB8AC3E}">
        <p14:creationId xmlns:p14="http://schemas.microsoft.com/office/powerpoint/2010/main" val="13900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a:xfrm>
            <a:off x="838200" y="365125"/>
            <a:ext cx="7903395" cy="1325563"/>
          </a:xfrm>
        </p:spPr>
        <p:txBody>
          <a:bodyPr>
            <a:normAutofit/>
          </a:bodyPr>
          <a:lstStyle/>
          <a:p>
            <a:r>
              <a:rPr lang="en-AU" sz="2800" dirty="0"/>
              <a:t>Evaluating intermediate conclusions in complex arguments</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71015"/>
            <a:ext cx="5464629" cy="4391706"/>
          </a:xfrm>
        </p:spPr>
        <p:txBody>
          <a:bodyPr>
            <a:noAutofit/>
          </a:bodyPr>
          <a:lstStyle/>
          <a:p>
            <a:pPr marL="457200" indent="-457200">
              <a:buAutoNum type="arabicPeriod"/>
            </a:pPr>
            <a:r>
              <a:rPr lang="en-AU" sz="2000" dirty="0"/>
              <a:t>Lots of cool stuff happened in the 1960s.</a:t>
            </a:r>
          </a:p>
          <a:p>
            <a:pPr marL="0" indent="0">
              <a:buNone/>
            </a:pPr>
            <a:r>
              <a:rPr lang="en-AU" sz="2000" dirty="0"/>
              <a:t>Therefore,</a:t>
            </a:r>
          </a:p>
          <a:p>
            <a:pPr marL="457200" indent="-457200">
              <a:buFont typeface="+mj-lt"/>
              <a:buAutoNum type="arabicPeriod" startAt="2"/>
            </a:pPr>
            <a:r>
              <a:rPr lang="en-AU" sz="2000" dirty="0"/>
              <a:t>Humans first landed on the moon in the 1960s.</a:t>
            </a:r>
          </a:p>
          <a:p>
            <a:pPr marL="457200" indent="-457200">
              <a:buFont typeface="+mj-lt"/>
              <a:buAutoNum type="arabicPeriod" startAt="2"/>
            </a:pPr>
            <a:r>
              <a:rPr lang="en-AU" sz="2000" dirty="0"/>
              <a:t>The 1960s was in the 20</a:t>
            </a:r>
            <a:r>
              <a:rPr lang="en-AU" sz="2000" baseline="30000" dirty="0"/>
              <a:t>th</a:t>
            </a:r>
            <a:r>
              <a:rPr lang="en-AU" sz="2000" dirty="0"/>
              <a:t> century.</a:t>
            </a:r>
          </a:p>
          <a:p>
            <a:pPr marL="0" indent="0">
              <a:buNone/>
            </a:pPr>
            <a:r>
              <a:rPr lang="en-AU" sz="2000" dirty="0"/>
              <a:t>Therefore,</a:t>
            </a:r>
          </a:p>
          <a:p>
            <a:pPr marL="0" indent="0">
              <a:buNone/>
            </a:pPr>
            <a:r>
              <a:rPr lang="en-AU" sz="2000" dirty="0"/>
              <a:t>C.   Humans first landed on the moon in the 20</a:t>
            </a:r>
            <a:r>
              <a:rPr lang="en-AU" sz="2000" baseline="30000" dirty="0"/>
              <a:t>th</a:t>
            </a:r>
            <a:r>
              <a:rPr lang="en-AU" sz="2000" dirty="0"/>
              <a:t> century.</a:t>
            </a:r>
          </a:p>
        </p:txBody>
      </p:sp>
      <p:cxnSp>
        <p:nvCxnSpPr>
          <p:cNvPr id="6" name="Straight Arrow Connector 5">
            <a:extLst>
              <a:ext uri="{FF2B5EF4-FFF2-40B4-BE49-F238E27FC236}">
                <a16:creationId xmlns:a16="http://schemas.microsoft.com/office/drawing/2014/main" id="{1650BC1A-4E50-8B80-C627-BC62DD33ADAF}"/>
              </a:ext>
            </a:extLst>
          </p:cNvPr>
          <p:cNvCxnSpPr>
            <a:stCxn id="14" idx="0"/>
            <a:endCxn id="13" idx="2"/>
          </p:cNvCxnSpPr>
          <p:nvPr/>
        </p:nvCxnSpPr>
        <p:spPr>
          <a:xfrm flipV="1">
            <a:off x="8669998" y="3130860"/>
            <a:ext cx="0" cy="5221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71876928-7F20-378D-9540-7C2E0F9C3E2B}"/>
              </a:ext>
            </a:extLst>
          </p:cNvPr>
          <p:cNvGrpSpPr/>
          <p:nvPr/>
        </p:nvGrpSpPr>
        <p:grpSpPr>
          <a:xfrm>
            <a:off x="8308491" y="722220"/>
            <a:ext cx="2054710" cy="3653837"/>
            <a:chOff x="8494281" y="664028"/>
            <a:chExt cx="2054710" cy="3653837"/>
          </a:xfrm>
        </p:grpSpPr>
        <p:cxnSp>
          <p:nvCxnSpPr>
            <p:cNvPr id="4" name="Straight Arrow Connector 3">
              <a:extLst>
                <a:ext uri="{FF2B5EF4-FFF2-40B4-BE49-F238E27FC236}">
                  <a16:creationId xmlns:a16="http://schemas.microsoft.com/office/drawing/2014/main" id="{BD26F51D-24E7-E183-68BE-1AF56E00EFCB}"/>
                </a:ext>
              </a:extLst>
            </p:cNvPr>
            <p:cNvCxnSpPr>
              <a:cxnSpLocks/>
            </p:cNvCxnSpPr>
            <p:nvPr/>
          </p:nvCxnSpPr>
          <p:spPr>
            <a:xfrm flipV="1">
              <a:off x="9550203" y="1387042"/>
              <a:ext cx="0" cy="6515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84ABDFE8-AB7A-08A2-F13B-E6E87F5BF51C}"/>
                </a:ext>
              </a:extLst>
            </p:cNvPr>
            <p:cNvGrpSpPr/>
            <p:nvPr/>
          </p:nvGrpSpPr>
          <p:grpSpPr>
            <a:xfrm>
              <a:off x="8841326" y="2005947"/>
              <a:ext cx="1346158" cy="363581"/>
              <a:chOff x="10000619" y="4848741"/>
              <a:chExt cx="1034694" cy="412941"/>
            </a:xfrm>
          </p:grpSpPr>
          <p:cxnSp>
            <p:nvCxnSpPr>
              <p:cNvPr id="8" name="Straight Connector 7">
                <a:extLst>
                  <a:ext uri="{FF2B5EF4-FFF2-40B4-BE49-F238E27FC236}">
                    <a16:creationId xmlns:a16="http://schemas.microsoft.com/office/drawing/2014/main" id="{C1E823FD-C289-287B-2EBD-F1F9103C4811}"/>
                  </a:ext>
                </a:extLst>
              </p:cNvPr>
              <p:cNvCxnSpPr>
                <a:cxnSpLocks/>
              </p:cNvCxnSpPr>
              <p:nvPr/>
            </p:nvCxnSpPr>
            <p:spPr>
              <a:xfrm>
                <a:off x="10000621" y="4869637"/>
                <a:ext cx="0" cy="39204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817A5B-DF44-0C14-8251-914139A0CC7D}"/>
                  </a:ext>
                </a:extLst>
              </p:cNvPr>
              <p:cNvCxnSpPr>
                <a:cxnSpLocks/>
              </p:cNvCxnSpPr>
              <p:nvPr/>
            </p:nvCxnSpPr>
            <p:spPr>
              <a:xfrm flipV="1">
                <a:off x="10000619" y="4859424"/>
                <a:ext cx="1023576" cy="1021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F0D4F3-787D-3562-73E5-0E05C6639ECA}"/>
                  </a:ext>
                </a:extLst>
              </p:cNvPr>
              <p:cNvCxnSpPr>
                <a:cxnSpLocks/>
              </p:cNvCxnSpPr>
              <p:nvPr/>
            </p:nvCxnSpPr>
            <p:spPr>
              <a:xfrm>
                <a:off x="11034416" y="4848741"/>
                <a:ext cx="897" cy="392045"/>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1" name="Rectangle 5">
              <a:extLst>
                <a:ext uri="{FF2B5EF4-FFF2-40B4-BE49-F238E27FC236}">
                  <a16:creationId xmlns:a16="http://schemas.microsoft.com/office/drawing/2014/main" id="{91E0A908-293F-1121-7C46-64AEB9DB2E8A}"/>
                </a:ext>
              </a:extLst>
            </p:cNvPr>
            <p:cNvSpPr/>
            <p:nvPr/>
          </p:nvSpPr>
          <p:spPr>
            <a:xfrm>
              <a:off x="9188696" y="664028"/>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12" name="Rectangle 13">
              <a:extLst>
                <a:ext uri="{FF2B5EF4-FFF2-40B4-BE49-F238E27FC236}">
                  <a16:creationId xmlns:a16="http://schemas.microsoft.com/office/drawing/2014/main" id="{3B70FEE2-273A-9A71-5583-68DB8CE96E8E}"/>
                </a:ext>
              </a:extLst>
            </p:cNvPr>
            <p:cNvSpPr/>
            <p:nvPr/>
          </p:nvSpPr>
          <p:spPr>
            <a:xfrm>
              <a:off x="9825977" y="2349654"/>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3</a:t>
              </a:r>
            </a:p>
          </p:txBody>
        </p:sp>
        <p:sp>
          <p:nvSpPr>
            <p:cNvPr id="13" name="Rectangle 14">
              <a:extLst>
                <a:ext uri="{FF2B5EF4-FFF2-40B4-BE49-F238E27FC236}">
                  <a16:creationId xmlns:a16="http://schemas.microsoft.com/office/drawing/2014/main" id="{81F2AE08-32F2-FA8E-4C9F-7249D99AE99E}"/>
                </a:ext>
              </a:extLst>
            </p:cNvPr>
            <p:cNvSpPr/>
            <p:nvPr/>
          </p:nvSpPr>
          <p:spPr>
            <a:xfrm>
              <a:off x="8494281" y="2349654"/>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sp>
          <p:nvSpPr>
            <p:cNvPr id="14" name="Rectangle 17">
              <a:extLst>
                <a:ext uri="{FF2B5EF4-FFF2-40B4-BE49-F238E27FC236}">
                  <a16:creationId xmlns:a16="http://schemas.microsoft.com/office/drawing/2014/main" id="{B34DD64D-7268-43BE-0686-EC44DCEB9FED}"/>
                </a:ext>
              </a:extLst>
            </p:cNvPr>
            <p:cNvSpPr/>
            <p:nvPr/>
          </p:nvSpPr>
          <p:spPr>
            <a:xfrm>
              <a:off x="8494281" y="3594851"/>
              <a:ext cx="723014" cy="723014"/>
            </a:xfrm>
            <a:custGeom>
              <a:avLst/>
              <a:gdLst>
                <a:gd name="connsiteX0" fmla="*/ 0 w 723014"/>
                <a:gd name="connsiteY0" fmla="*/ 0 h 723014"/>
                <a:gd name="connsiteX1" fmla="*/ 347047 w 723014"/>
                <a:gd name="connsiteY1" fmla="*/ 0 h 723014"/>
                <a:gd name="connsiteX2" fmla="*/ 723014 w 723014"/>
                <a:gd name="connsiteY2" fmla="*/ 0 h 723014"/>
                <a:gd name="connsiteX3" fmla="*/ 723014 w 723014"/>
                <a:gd name="connsiteY3" fmla="*/ 347047 h 723014"/>
                <a:gd name="connsiteX4" fmla="*/ 723014 w 723014"/>
                <a:gd name="connsiteY4" fmla="*/ 723014 h 723014"/>
                <a:gd name="connsiteX5" fmla="*/ 354277 w 723014"/>
                <a:gd name="connsiteY5" fmla="*/ 723014 h 723014"/>
                <a:gd name="connsiteX6" fmla="*/ 0 w 723014"/>
                <a:gd name="connsiteY6" fmla="*/ 723014 h 723014"/>
                <a:gd name="connsiteX7" fmla="*/ 0 w 723014"/>
                <a:gd name="connsiteY7" fmla="*/ 361507 h 723014"/>
                <a:gd name="connsiteX8" fmla="*/ 0 w 723014"/>
                <a:gd name="connsiteY8" fmla="*/ 0 h 72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014" h="723014" extrusionOk="0">
                  <a:moveTo>
                    <a:pt x="0" y="0"/>
                  </a:moveTo>
                  <a:cubicBezTo>
                    <a:pt x="116866" y="13062"/>
                    <a:pt x="253457" y="-11402"/>
                    <a:pt x="347047" y="0"/>
                  </a:cubicBezTo>
                  <a:cubicBezTo>
                    <a:pt x="440637" y="11402"/>
                    <a:pt x="623258" y="18285"/>
                    <a:pt x="723014" y="0"/>
                  </a:cubicBezTo>
                  <a:cubicBezTo>
                    <a:pt x="713473" y="136090"/>
                    <a:pt x="709649" y="252578"/>
                    <a:pt x="723014" y="347047"/>
                  </a:cubicBezTo>
                  <a:cubicBezTo>
                    <a:pt x="736379" y="441516"/>
                    <a:pt x="738391" y="551180"/>
                    <a:pt x="723014" y="723014"/>
                  </a:cubicBezTo>
                  <a:cubicBezTo>
                    <a:pt x="561496" y="725591"/>
                    <a:pt x="512244" y="719647"/>
                    <a:pt x="354277" y="723014"/>
                  </a:cubicBezTo>
                  <a:cubicBezTo>
                    <a:pt x="196310" y="726381"/>
                    <a:pt x="105322" y="729515"/>
                    <a:pt x="0" y="723014"/>
                  </a:cubicBezTo>
                  <a:cubicBezTo>
                    <a:pt x="4428" y="642121"/>
                    <a:pt x="-15653" y="453652"/>
                    <a:pt x="0" y="361507"/>
                  </a:cubicBezTo>
                  <a:cubicBezTo>
                    <a:pt x="15653" y="269362"/>
                    <a:pt x="-16665" y="107408"/>
                    <a:pt x="0" y="0"/>
                  </a:cubicBezTo>
                  <a:close/>
                </a:path>
              </a:pathLst>
            </a:custGeom>
            <a:noFill/>
            <a:ln w="2857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0855371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grpSp>
      <p:sp>
        <p:nvSpPr>
          <p:cNvPr id="23" name="Content Placeholder 2">
            <a:extLst>
              <a:ext uri="{FF2B5EF4-FFF2-40B4-BE49-F238E27FC236}">
                <a16:creationId xmlns:a16="http://schemas.microsoft.com/office/drawing/2014/main" id="{C5DBD834-5719-86B7-BE8C-9DEAE40F133A}"/>
              </a:ext>
            </a:extLst>
          </p:cNvPr>
          <p:cNvSpPr txBox="1">
            <a:spLocks/>
          </p:cNvSpPr>
          <p:nvPr/>
        </p:nvSpPr>
        <p:spPr>
          <a:xfrm>
            <a:off x="838200" y="5129200"/>
            <a:ext cx="10515600" cy="17247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The </a:t>
            </a:r>
            <a:r>
              <a:rPr lang="en-AU" sz="2000" dirty="0">
                <a:solidFill>
                  <a:srgbClr val="FF0000"/>
                </a:solidFill>
              </a:rPr>
              <a:t>sub-argument</a:t>
            </a:r>
            <a:r>
              <a:rPr lang="en-AU" sz="2000" dirty="0"/>
              <a:t> is </a:t>
            </a:r>
            <a:r>
              <a:rPr lang="en-AU" sz="2000" b="1" dirty="0"/>
              <a:t>unsuccessful</a:t>
            </a:r>
            <a:r>
              <a:rPr lang="en-AU" sz="2000" dirty="0"/>
              <a:t>, because even if P1 is true, it doesn’t support P2. </a:t>
            </a:r>
          </a:p>
          <a:p>
            <a:r>
              <a:rPr lang="en-AU" sz="2000" dirty="0"/>
              <a:t>But the </a:t>
            </a:r>
            <a:r>
              <a:rPr lang="en-AU" sz="2000" dirty="0">
                <a:solidFill>
                  <a:srgbClr val="FF0000"/>
                </a:solidFill>
              </a:rPr>
              <a:t>main argument</a:t>
            </a:r>
            <a:r>
              <a:rPr lang="en-AU" sz="2000" dirty="0"/>
              <a:t> </a:t>
            </a:r>
            <a:r>
              <a:rPr lang="en-AU" sz="2000" b="1" dirty="0"/>
              <a:t>is successful </a:t>
            </a:r>
            <a:r>
              <a:rPr lang="en-AU" sz="2000" dirty="0"/>
              <a:t>(in fact, it’s deductively sound) because P2 and P3 (deductively) support the conclusion, and we have good independent grounds for accepting P2 and P3 as true.</a:t>
            </a:r>
            <a:endParaRPr lang="en-AU" sz="2000" b="1" dirty="0"/>
          </a:p>
        </p:txBody>
      </p:sp>
      <p:sp>
        <p:nvSpPr>
          <p:cNvPr id="25" name="TextBox 24">
            <a:extLst>
              <a:ext uri="{FF2B5EF4-FFF2-40B4-BE49-F238E27FC236}">
                <a16:creationId xmlns:a16="http://schemas.microsoft.com/office/drawing/2014/main" id="{BA615EC2-292C-91E1-CEF2-4DD0A68BBE15}"/>
              </a:ext>
            </a:extLst>
          </p:cNvPr>
          <p:cNvSpPr txBox="1"/>
          <p:nvPr/>
        </p:nvSpPr>
        <p:spPr>
          <a:xfrm>
            <a:off x="11103429" y="4376057"/>
            <a:ext cx="184731" cy="369332"/>
          </a:xfrm>
          <a:prstGeom prst="rect">
            <a:avLst/>
          </a:prstGeom>
          <a:noFill/>
        </p:spPr>
        <p:txBody>
          <a:bodyPr wrap="none" rtlCol="0">
            <a:spAutoFit/>
          </a:bodyPr>
          <a:lstStyle/>
          <a:p>
            <a:endParaRPr lang="en-AU" dirty="0"/>
          </a:p>
        </p:txBody>
      </p:sp>
    </p:spTree>
    <p:extLst>
      <p:ext uri="{BB962C8B-B14F-4D97-AF65-F5344CB8AC3E}">
        <p14:creationId xmlns:p14="http://schemas.microsoft.com/office/powerpoint/2010/main" val="328416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BB1E-EAFA-CB14-3F6A-D921457B329D}"/>
              </a:ext>
            </a:extLst>
          </p:cNvPr>
          <p:cNvSpPr>
            <a:spLocks noGrp="1"/>
          </p:cNvSpPr>
          <p:nvPr>
            <p:ph type="title"/>
          </p:nvPr>
        </p:nvSpPr>
        <p:spPr/>
        <p:txBody>
          <a:bodyPr/>
          <a:lstStyle/>
          <a:p>
            <a:r>
              <a:rPr lang="en-AU" dirty="0"/>
              <a:t>Argument maps</a:t>
            </a:r>
          </a:p>
        </p:txBody>
      </p:sp>
      <p:sp>
        <p:nvSpPr>
          <p:cNvPr id="3" name="TextBox 2">
            <a:extLst>
              <a:ext uri="{FF2B5EF4-FFF2-40B4-BE49-F238E27FC236}">
                <a16:creationId xmlns:a16="http://schemas.microsoft.com/office/drawing/2014/main" id="{B72D3FDB-7E5E-88C8-3E1D-F22EAC819CF6}"/>
              </a:ext>
            </a:extLst>
          </p:cNvPr>
          <p:cNvSpPr txBox="1"/>
          <p:nvPr/>
        </p:nvSpPr>
        <p:spPr>
          <a:xfrm>
            <a:off x="838201" y="1936376"/>
            <a:ext cx="5257800" cy="4524315"/>
          </a:xfrm>
          <a:prstGeom prst="rect">
            <a:avLst/>
          </a:prstGeom>
          <a:noFill/>
        </p:spPr>
        <p:txBody>
          <a:bodyPr wrap="square" rtlCol="0">
            <a:spAutoFit/>
          </a:bodyPr>
          <a:lstStyle/>
          <a:p>
            <a:r>
              <a:rPr lang="en-AU" sz="2400" b="1" dirty="0">
                <a:latin typeface="Avenir Book" panose="02000503020000020003" pitchFamily="2" charset="0"/>
              </a:rPr>
              <a:t>Paragraph form:</a:t>
            </a:r>
          </a:p>
          <a:p>
            <a:r>
              <a:rPr lang="en-AU" sz="2400" dirty="0">
                <a:latin typeface="Avenir Book" panose="02000503020000020003" pitchFamily="2" charset="0"/>
              </a:rPr>
              <a:t>Since Jo Bloggs is a politician and politicians are always corrupt, I guess Jo Bloggs is corrupt</a:t>
            </a:r>
          </a:p>
          <a:p>
            <a:endParaRPr lang="en-AU" sz="2400" dirty="0">
              <a:latin typeface="Avenir Book" panose="02000503020000020003" pitchFamily="2" charset="0"/>
            </a:endParaRPr>
          </a:p>
          <a:p>
            <a:endParaRPr lang="en-AU" sz="2400" dirty="0">
              <a:latin typeface="Avenir Book" panose="02000503020000020003" pitchFamily="2" charset="0"/>
            </a:endParaRPr>
          </a:p>
          <a:p>
            <a:r>
              <a:rPr lang="en-AU" sz="2400" b="1" dirty="0">
                <a:latin typeface="Avenir Book" panose="02000503020000020003" pitchFamily="2" charset="0"/>
              </a:rPr>
              <a:t>Standard form:</a:t>
            </a:r>
          </a:p>
          <a:p>
            <a:r>
              <a:rPr lang="en-AU" sz="2400" dirty="0">
                <a:latin typeface="Avenir Book" panose="02000503020000020003" pitchFamily="2" charset="0"/>
              </a:rPr>
              <a:t>P1. Jo Bloggs is a politician</a:t>
            </a:r>
          </a:p>
          <a:p>
            <a:r>
              <a:rPr lang="en-AU" sz="2400" dirty="0">
                <a:latin typeface="Avenir Book" panose="02000503020000020003" pitchFamily="2" charset="0"/>
              </a:rPr>
              <a:t>P2. Politicians are always corrupt</a:t>
            </a:r>
          </a:p>
          <a:p>
            <a:r>
              <a:rPr lang="en-AU" sz="2400" dirty="0">
                <a:latin typeface="Avenir Book" panose="02000503020000020003" pitchFamily="2" charset="0"/>
              </a:rPr>
              <a:t>Therefore,</a:t>
            </a:r>
          </a:p>
          <a:p>
            <a:r>
              <a:rPr lang="en-AU" sz="2400" dirty="0">
                <a:latin typeface="Avenir Book" panose="02000503020000020003" pitchFamily="2" charset="0"/>
              </a:rPr>
              <a:t>C: Jo Bloggs is corrupt</a:t>
            </a:r>
          </a:p>
          <a:p>
            <a:endParaRPr lang="en-AU" sz="2400" dirty="0">
              <a:latin typeface="Avenir Book" panose="02000503020000020003" pitchFamily="2" charset="0"/>
            </a:endParaRPr>
          </a:p>
        </p:txBody>
      </p:sp>
      <p:sp>
        <p:nvSpPr>
          <p:cNvPr id="5" name="Rectangle 4">
            <a:extLst>
              <a:ext uri="{FF2B5EF4-FFF2-40B4-BE49-F238E27FC236}">
                <a16:creationId xmlns:a16="http://schemas.microsoft.com/office/drawing/2014/main" id="{202C589E-F404-10F2-3E50-661F24B0EC26}"/>
              </a:ext>
            </a:extLst>
          </p:cNvPr>
          <p:cNvSpPr/>
          <p:nvPr/>
        </p:nvSpPr>
        <p:spPr>
          <a:xfrm>
            <a:off x="7458635" y="4307718"/>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1</a:t>
            </a:r>
          </a:p>
        </p:txBody>
      </p:sp>
      <p:sp>
        <p:nvSpPr>
          <p:cNvPr id="8" name="Rectangle 7">
            <a:extLst>
              <a:ext uri="{FF2B5EF4-FFF2-40B4-BE49-F238E27FC236}">
                <a16:creationId xmlns:a16="http://schemas.microsoft.com/office/drawing/2014/main" id="{2B48400D-3DD6-77B7-A536-A4F2BCFBA914}"/>
              </a:ext>
            </a:extLst>
          </p:cNvPr>
          <p:cNvSpPr/>
          <p:nvPr/>
        </p:nvSpPr>
        <p:spPr>
          <a:xfrm>
            <a:off x="9897035" y="4325647"/>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2</a:t>
            </a:r>
          </a:p>
        </p:txBody>
      </p:sp>
      <p:sp>
        <p:nvSpPr>
          <p:cNvPr id="9" name="Rectangle 8">
            <a:extLst>
              <a:ext uri="{FF2B5EF4-FFF2-40B4-BE49-F238E27FC236}">
                <a16:creationId xmlns:a16="http://schemas.microsoft.com/office/drawing/2014/main" id="{A92B0E94-A6AF-6124-7B75-6D74A7D544DF}"/>
              </a:ext>
            </a:extLst>
          </p:cNvPr>
          <p:cNvSpPr/>
          <p:nvPr/>
        </p:nvSpPr>
        <p:spPr>
          <a:xfrm>
            <a:off x="8641976" y="1492800"/>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C</a:t>
            </a:r>
          </a:p>
        </p:txBody>
      </p:sp>
      <p:cxnSp>
        <p:nvCxnSpPr>
          <p:cNvPr id="11" name="Elbow Connector 10">
            <a:extLst>
              <a:ext uri="{FF2B5EF4-FFF2-40B4-BE49-F238E27FC236}">
                <a16:creationId xmlns:a16="http://schemas.microsoft.com/office/drawing/2014/main" id="{5554DF35-8A3E-5F2A-69B1-CA0E112FFABE}"/>
              </a:ext>
            </a:extLst>
          </p:cNvPr>
          <p:cNvCxnSpPr>
            <a:stCxn id="5" idx="0"/>
            <a:endCxn id="9" idx="2"/>
          </p:cNvCxnSpPr>
          <p:nvPr/>
        </p:nvCxnSpPr>
        <p:spPr>
          <a:xfrm rot="5400000" flipH="1" flipV="1">
            <a:off x="7968028" y="2971371"/>
            <a:ext cx="1489354" cy="1183341"/>
          </a:xfrm>
          <a:prstGeom prst="bentConnector3">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29590226-7187-B570-9DBE-EBEBB4502A96}"/>
              </a:ext>
            </a:extLst>
          </p:cNvPr>
          <p:cNvCxnSpPr>
            <a:cxnSpLocks/>
            <a:stCxn id="8" idx="0"/>
            <a:endCxn id="9" idx="2"/>
          </p:cNvCxnSpPr>
          <p:nvPr/>
        </p:nvCxnSpPr>
        <p:spPr>
          <a:xfrm rot="16200000" flipV="1">
            <a:off x="9178265" y="2944476"/>
            <a:ext cx="1507283" cy="1255059"/>
          </a:xfrm>
          <a:prstGeom prst="bentConnector3">
            <a:avLst>
              <a:gd name="adj1" fmla="val 5068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72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normAutofit/>
          </a:bodyPr>
          <a:lstStyle/>
          <a:p>
            <a:r>
              <a:rPr lang="en-AU" sz="3600" dirty="0"/>
              <a:t>Co-dependent &amp; independent premises</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85257"/>
            <a:ext cx="5675811" cy="4391706"/>
          </a:xfrm>
        </p:spPr>
        <p:txBody>
          <a:bodyPr>
            <a:normAutofit fontScale="92500" lnSpcReduction="10000"/>
          </a:bodyPr>
          <a:lstStyle/>
          <a:p>
            <a:r>
              <a:rPr lang="en-AU" sz="3000" dirty="0">
                <a:solidFill>
                  <a:srgbClr val="FF0000"/>
                </a:solidFill>
              </a:rPr>
              <a:t>Co-dependent</a:t>
            </a:r>
            <a:r>
              <a:rPr lang="en-AU" sz="3000" dirty="0"/>
              <a:t> (linked) premises</a:t>
            </a:r>
          </a:p>
          <a:p>
            <a:pPr marL="0" indent="0">
              <a:buNone/>
            </a:pPr>
            <a:endParaRPr lang="en-AU" sz="3200" dirty="0"/>
          </a:p>
          <a:p>
            <a:pPr lvl="1"/>
            <a:r>
              <a:rPr lang="en-AU" sz="2600" dirty="0"/>
              <a:t>Premises</a:t>
            </a:r>
            <a:r>
              <a:rPr lang="en-AU" dirty="0"/>
              <a:t> that are intended to </a:t>
            </a:r>
            <a:r>
              <a:rPr lang="en-AU" dirty="0">
                <a:solidFill>
                  <a:srgbClr val="FF0000"/>
                </a:solidFill>
              </a:rPr>
              <a:t>rely on each other </a:t>
            </a:r>
            <a:r>
              <a:rPr lang="en-AU" dirty="0"/>
              <a:t>to </a:t>
            </a:r>
            <a:r>
              <a:rPr lang="en-AU" dirty="0">
                <a:solidFill>
                  <a:srgbClr val="FF0000"/>
                </a:solidFill>
              </a:rPr>
              <a:t>jointly</a:t>
            </a:r>
            <a:r>
              <a:rPr lang="en-AU" dirty="0"/>
              <a:t> support their conclusion.</a:t>
            </a:r>
            <a:endParaRPr lang="en-AU" sz="2600" dirty="0"/>
          </a:p>
          <a:p>
            <a:endParaRPr lang="en-AU" sz="3200" dirty="0"/>
          </a:p>
          <a:p>
            <a:r>
              <a:rPr lang="en-AU" sz="3000" dirty="0">
                <a:solidFill>
                  <a:srgbClr val="FF0000"/>
                </a:solidFill>
              </a:rPr>
              <a:t>Independent</a:t>
            </a:r>
            <a:r>
              <a:rPr lang="en-AU" sz="3000" dirty="0"/>
              <a:t> premises</a:t>
            </a:r>
          </a:p>
          <a:p>
            <a:endParaRPr lang="en-AU" sz="3200" dirty="0"/>
          </a:p>
          <a:p>
            <a:pPr lvl="1"/>
            <a:r>
              <a:rPr lang="en-AU" dirty="0"/>
              <a:t>Premises that are intended to </a:t>
            </a:r>
            <a:r>
              <a:rPr lang="en-AU" dirty="0">
                <a:solidFill>
                  <a:srgbClr val="FF0000"/>
                </a:solidFill>
              </a:rPr>
              <a:t>separately</a:t>
            </a:r>
            <a:r>
              <a:rPr lang="en-AU" dirty="0"/>
              <a:t> support their conclusion i.e. </a:t>
            </a:r>
            <a:r>
              <a:rPr lang="en-AU" u="sng" dirty="0">
                <a:solidFill>
                  <a:srgbClr val="FF0000"/>
                </a:solidFill>
              </a:rPr>
              <a:t>without</a:t>
            </a:r>
            <a:r>
              <a:rPr lang="en-AU" dirty="0">
                <a:solidFill>
                  <a:srgbClr val="FF0000"/>
                </a:solidFill>
              </a:rPr>
              <a:t> relying on each other</a:t>
            </a:r>
            <a:r>
              <a:rPr lang="en-AU" dirty="0"/>
              <a:t>.</a:t>
            </a:r>
          </a:p>
          <a:p>
            <a:endParaRPr lang="en-AU" sz="3200" dirty="0"/>
          </a:p>
          <a:p>
            <a:endParaRPr lang="en-AU" sz="3200" dirty="0"/>
          </a:p>
        </p:txBody>
      </p:sp>
      <p:sp>
        <p:nvSpPr>
          <p:cNvPr id="4" name="Content Placeholder 2">
            <a:extLst>
              <a:ext uri="{FF2B5EF4-FFF2-40B4-BE49-F238E27FC236}">
                <a16:creationId xmlns:a16="http://schemas.microsoft.com/office/drawing/2014/main" id="{FCF7D379-4FAF-E346-A064-2CEA10900FF5}"/>
              </a:ext>
            </a:extLst>
          </p:cNvPr>
          <p:cNvSpPr txBox="1">
            <a:spLocks/>
          </p:cNvSpPr>
          <p:nvPr/>
        </p:nvSpPr>
        <p:spPr>
          <a:xfrm>
            <a:off x="6524897" y="1785257"/>
            <a:ext cx="5675811" cy="4382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AU" sz="1800" dirty="0"/>
              <a:t>How do you represent them on an argument map?</a:t>
            </a:r>
          </a:p>
          <a:p>
            <a:pPr marL="0" indent="0">
              <a:buFont typeface="Arial" panose="020B0604020202020204" pitchFamily="34" charset="0"/>
              <a:buNone/>
            </a:pPr>
            <a:endParaRPr lang="en-AU" sz="2400" dirty="0"/>
          </a:p>
          <a:p>
            <a:pPr marL="457200" lvl="1" indent="0">
              <a:buFont typeface="Arial" panose="020B0604020202020204" pitchFamily="34" charset="0"/>
              <a:buNone/>
            </a:pPr>
            <a:endParaRPr lang="en-AU" sz="2000" dirty="0"/>
          </a:p>
          <a:p>
            <a:endParaRPr lang="en-AU" sz="2400" dirty="0"/>
          </a:p>
          <a:p>
            <a:pPr marL="457200" lvl="1" indent="0">
              <a:buNone/>
            </a:pPr>
            <a:endParaRPr lang="en-AU" sz="2000" dirty="0"/>
          </a:p>
          <a:p>
            <a:pPr marL="457200" lvl="1" indent="0">
              <a:buNone/>
            </a:pPr>
            <a:endParaRPr lang="en-AU" sz="2000" dirty="0"/>
          </a:p>
          <a:p>
            <a:pPr marL="457200" lvl="1" indent="0">
              <a:buNone/>
            </a:pPr>
            <a:r>
              <a:rPr lang="en-AU" sz="1800" dirty="0"/>
              <a:t>How do you represent them on an argument map?</a:t>
            </a:r>
          </a:p>
          <a:p>
            <a:endParaRPr lang="en-AU" sz="2400" dirty="0"/>
          </a:p>
        </p:txBody>
      </p:sp>
      <p:sp>
        <p:nvSpPr>
          <p:cNvPr id="6" name="Rectangle 5">
            <a:extLst>
              <a:ext uri="{FF2B5EF4-FFF2-40B4-BE49-F238E27FC236}">
                <a16:creationId xmlns:a16="http://schemas.microsoft.com/office/drawing/2014/main" id="{6E5AA4FC-0E14-FC49-86C6-86590E76C449}"/>
              </a:ext>
            </a:extLst>
          </p:cNvPr>
          <p:cNvSpPr/>
          <p:nvPr/>
        </p:nvSpPr>
        <p:spPr>
          <a:xfrm>
            <a:off x="8986758" y="2400651"/>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grpSp>
        <p:nvGrpSpPr>
          <p:cNvPr id="7" name="Group 6">
            <a:extLst>
              <a:ext uri="{FF2B5EF4-FFF2-40B4-BE49-F238E27FC236}">
                <a16:creationId xmlns:a16="http://schemas.microsoft.com/office/drawing/2014/main" id="{1CF861F7-409D-6144-A642-2F88F7D1E8DC}"/>
              </a:ext>
            </a:extLst>
          </p:cNvPr>
          <p:cNvGrpSpPr/>
          <p:nvPr/>
        </p:nvGrpSpPr>
        <p:grpSpPr>
          <a:xfrm>
            <a:off x="8739895" y="2904648"/>
            <a:ext cx="1001722" cy="514223"/>
            <a:chOff x="9632327" y="4392982"/>
            <a:chExt cx="1420498" cy="729197"/>
          </a:xfrm>
        </p:grpSpPr>
        <p:cxnSp>
          <p:nvCxnSpPr>
            <p:cNvPr id="10" name="Connector: Elbow 10">
              <a:extLst>
                <a:ext uri="{FF2B5EF4-FFF2-40B4-BE49-F238E27FC236}">
                  <a16:creationId xmlns:a16="http://schemas.microsoft.com/office/drawing/2014/main" id="{023008A6-DE69-4F40-80DB-C834F59458B7}"/>
                </a:ext>
              </a:extLst>
            </p:cNvPr>
            <p:cNvCxnSpPr/>
            <p:nvPr/>
          </p:nvCxnSpPr>
          <p:spPr>
            <a:xfrm flipV="1">
              <a:off x="9632327" y="4392982"/>
              <a:ext cx="739302" cy="476655"/>
            </a:xfrm>
            <a:prstGeom prst="bentConnector3">
              <a:avLst>
                <a:gd name="adj1" fmla="val 10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1D5E599-242B-314B-8792-2B3420B123F0}"/>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9377225-0C5B-F649-974E-884C74F19D9F}"/>
                </a:ext>
              </a:extLst>
            </p:cNvPr>
            <p:cNvCxnSpPr/>
            <p:nvPr/>
          </p:nvCxnSpPr>
          <p:spPr>
            <a:xfrm>
              <a:off x="10373962" y="4869637"/>
              <a:ext cx="67886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B1B66-6EEF-E049-AC75-74915B78B3F0}"/>
                </a:ext>
              </a:extLst>
            </p:cNvPr>
            <p:cNvCxnSpPr/>
            <p:nvPr/>
          </p:nvCxnSpPr>
          <p:spPr>
            <a:xfrm>
              <a:off x="1105002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CD0C1601-D959-154C-B933-40923C1029AA}"/>
              </a:ext>
            </a:extLst>
          </p:cNvPr>
          <p:cNvSpPr/>
          <p:nvPr/>
        </p:nvSpPr>
        <p:spPr>
          <a:xfrm>
            <a:off x="8475993" y="3418871"/>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9" name="Rectangle 8">
            <a:extLst>
              <a:ext uri="{FF2B5EF4-FFF2-40B4-BE49-F238E27FC236}">
                <a16:creationId xmlns:a16="http://schemas.microsoft.com/office/drawing/2014/main" id="{3A551494-C331-7548-8E89-2959418C8D91}"/>
              </a:ext>
            </a:extLst>
          </p:cNvPr>
          <p:cNvSpPr/>
          <p:nvPr/>
        </p:nvSpPr>
        <p:spPr>
          <a:xfrm>
            <a:off x="9469256" y="3418871"/>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cxnSp>
        <p:nvCxnSpPr>
          <p:cNvPr id="15" name="Straight Arrow Connector 14">
            <a:extLst>
              <a:ext uri="{FF2B5EF4-FFF2-40B4-BE49-F238E27FC236}">
                <a16:creationId xmlns:a16="http://schemas.microsoft.com/office/drawing/2014/main" id="{2A97065B-CB45-7841-AEF2-CD7F50B12F71}"/>
              </a:ext>
            </a:extLst>
          </p:cNvPr>
          <p:cNvCxnSpPr>
            <a:stCxn id="19" idx="0"/>
            <a:endCxn id="17" idx="2"/>
          </p:cNvCxnSpPr>
          <p:nvPr/>
        </p:nvCxnSpPr>
        <p:spPr>
          <a:xfrm flipH="1" flipV="1">
            <a:off x="9228875" y="5383138"/>
            <a:ext cx="514867" cy="5118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94D8F4-3310-744E-8424-6B82C4B36FEF}"/>
              </a:ext>
            </a:extLst>
          </p:cNvPr>
          <p:cNvCxnSpPr>
            <a:cxnSpLocks/>
            <a:stCxn id="18" idx="0"/>
          </p:cNvCxnSpPr>
          <p:nvPr/>
        </p:nvCxnSpPr>
        <p:spPr>
          <a:xfrm flipV="1">
            <a:off x="8750479" y="5400293"/>
            <a:ext cx="478396" cy="4947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F65FFA9-1880-9F48-B779-8D06B7A66A79}"/>
              </a:ext>
            </a:extLst>
          </p:cNvPr>
          <p:cNvSpPr/>
          <p:nvPr/>
        </p:nvSpPr>
        <p:spPr>
          <a:xfrm>
            <a:off x="8954389" y="488662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C</a:t>
            </a:r>
          </a:p>
        </p:txBody>
      </p:sp>
      <p:sp>
        <p:nvSpPr>
          <p:cNvPr id="18" name="Rectangle 17">
            <a:extLst>
              <a:ext uri="{FF2B5EF4-FFF2-40B4-BE49-F238E27FC236}">
                <a16:creationId xmlns:a16="http://schemas.microsoft.com/office/drawing/2014/main" id="{DB84580C-D417-3140-BACB-F011EAFA6796}"/>
              </a:ext>
            </a:extLst>
          </p:cNvPr>
          <p:cNvSpPr/>
          <p:nvPr/>
        </p:nvSpPr>
        <p:spPr>
          <a:xfrm>
            <a:off x="8475993" y="5895010"/>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1</a:t>
            </a:r>
          </a:p>
        </p:txBody>
      </p:sp>
      <p:sp>
        <p:nvSpPr>
          <p:cNvPr id="19" name="Rectangle 18">
            <a:extLst>
              <a:ext uri="{FF2B5EF4-FFF2-40B4-BE49-F238E27FC236}">
                <a16:creationId xmlns:a16="http://schemas.microsoft.com/office/drawing/2014/main" id="{0B874F28-59EC-BB47-853E-78BBF35D50CD}"/>
              </a:ext>
            </a:extLst>
          </p:cNvPr>
          <p:cNvSpPr/>
          <p:nvPr/>
        </p:nvSpPr>
        <p:spPr>
          <a:xfrm>
            <a:off x="9469256" y="5895010"/>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dirty="0"/>
              <a:t>2</a:t>
            </a:r>
          </a:p>
        </p:txBody>
      </p:sp>
    </p:spTree>
    <p:extLst>
      <p:ext uri="{BB962C8B-B14F-4D97-AF65-F5344CB8AC3E}">
        <p14:creationId xmlns:p14="http://schemas.microsoft.com/office/powerpoint/2010/main" val="311819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383D-5226-41CB-932B-C261D99BE4F2}"/>
              </a:ext>
            </a:extLst>
          </p:cNvPr>
          <p:cNvSpPr>
            <a:spLocks noGrp="1"/>
          </p:cNvSpPr>
          <p:nvPr>
            <p:ph type="title"/>
          </p:nvPr>
        </p:nvSpPr>
        <p:spPr/>
        <p:txBody>
          <a:bodyPr/>
          <a:lstStyle/>
          <a:p>
            <a:r>
              <a:rPr lang="en-AU" b="1" dirty="0"/>
              <a:t>Co-dependent (linked) premises</a:t>
            </a:r>
          </a:p>
        </p:txBody>
      </p:sp>
      <p:sp>
        <p:nvSpPr>
          <p:cNvPr id="3" name="Content Placeholder 2">
            <a:extLst>
              <a:ext uri="{FF2B5EF4-FFF2-40B4-BE49-F238E27FC236}">
                <a16:creationId xmlns:a16="http://schemas.microsoft.com/office/drawing/2014/main" id="{308C9ABC-A187-471D-B0C0-D5A94AA0A7B3}"/>
              </a:ext>
            </a:extLst>
          </p:cNvPr>
          <p:cNvSpPr>
            <a:spLocks noGrp="1"/>
          </p:cNvSpPr>
          <p:nvPr>
            <p:ph idx="1"/>
          </p:nvPr>
        </p:nvSpPr>
        <p:spPr>
          <a:xfrm>
            <a:off x="1322917" y="1859492"/>
            <a:ext cx="5550649" cy="4351338"/>
          </a:xfrm>
        </p:spPr>
        <p:txBody>
          <a:bodyPr>
            <a:normAutofit/>
          </a:bodyPr>
          <a:lstStyle/>
          <a:p>
            <a:pPr marL="0" indent="0">
              <a:buNone/>
            </a:pPr>
            <a:r>
              <a:rPr lang="en-GB" sz="2400" dirty="0"/>
              <a:t>P1. Whoever the guilty person is, they must be lefthanded</a:t>
            </a:r>
          </a:p>
          <a:p>
            <a:pPr marL="0" indent="0">
              <a:buNone/>
            </a:pPr>
            <a:r>
              <a:rPr lang="en-GB" sz="2400" dirty="0"/>
              <a:t>P2. Miss Green is not lefthanded. </a:t>
            </a:r>
          </a:p>
          <a:p>
            <a:pPr marL="0" indent="0">
              <a:buNone/>
            </a:pPr>
            <a:r>
              <a:rPr lang="en-GB" sz="2400" dirty="0"/>
              <a:t>Therefore,</a:t>
            </a:r>
          </a:p>
          <a:p>
            <a:pPr marL="0" indent="0">
              <a:buNone/>
            </a:pPr>
            <a:r>
              <a:rPr lang="en-GB" sz="2400" dirty="0"/>
              <a:t>C. Miss Green is not guilty.</a:t>
            </a:r>
          </a:p>
          <a:p>
            <a:endParaRPr lang="en-GB" sz="2400" dirty="0"/>
          </a:p>
          <a:p>
            <a:r>
              <a:rPr lang="en-GB" sz="2400" dirty="0"/>
              <a:t>Neither premise, </a:t>
            </a:r>
            <a:r>
              <a:rPr lang="en-GB" sz="2400" dirty="0">
                <a:solidFill>
                  <a:srgbClr val="FF0000"/>
                </a:solidFill>
              </a:rPr>
              <a:t>by itself</a:t>
            </a:r>
            <a:r>
              <a:rPr lang="en-GB" sz="2400" dirty="0"/>
              <a:t>, gives us reason to accept the conclusion. </a:t>
            </a:r>
          </a:p>
          <a:p>
            <a:r>
              <a:rPr lang="en-GB" sz="2400" dirty="0"/>
              <a:t>But both premises </a:t>
            </a:r>
            <a:r>
              <a:rPr lang="en-GB" sz="2400" dirty="0">
                <a:solidFill>
                  <a:srgbClr val="FF0000"/>
                </a:solidFill>
              </a:rPr>
              <a:t>together</a:t>
            </a:r>
            <a:r>
              <a:rPr lang="en-GB" sz="2400" dirty="0"/>
              <a:t> make a valid argument.</a:t>
            </a:r>
            <a:endParaRPr lang="en-AU" sz="3600" dirty="0"/>
          </a:p>
        </p:txBody>
      </p:sp>
      <p:grpSp>
        <p:nvGrpSpPr>
          <p:cNvPr id="15" name="Group 14">
            <a:extLst>
              <a:ext uri="{FF2B5EF4-FFF2-40B4-BE49-F238E27FC236}">
                <a16:creationId xmlns:a16="http://schemas.microsoft.com/office/drawing/2014/main" id="{3584103B-C6C8-0421-C57E-D5BE7696E49C}"/>
              </a:ext>
            </a:extLst>
          </p:cNvPr>
          <p:cNvGrpSpPr/>
          <p:nvPr/>
        </p:nvGrpSpPr>
        <p:grpSpPr>
          <a:xfrm>
            <a:off x="7889809" y="1979830"/>
            <a:ext cx="3019920" cy="2966073"/>
            <a:chOff x="2606991" y="3079813"/>
            <a:chExt cx="1542234" cy="1514735"/>
          </a:xfrm>
        </p:grpSpPr>
        <p:sp>
          <p:nvSpPr>
            <p:cNvPr id="16" name="Rectangle 15">
              <a:extLst>
                <a:ext uri="{FF2B5EF4-FFF2-40B4-BE49-F238E27FC236}">
                  <a16:creationId xmlns:a16="http://schemas.microsoft.com/office/drawing/2014/main" id="{3512A358-9AD7-0C66-4111-5CCD8F1D0F1B}"/>
                </a:ext>
              </a:extLst>
            </p:cNvPr>
            <p:cNvSpPr/>
            <p:nvPr/>
          </p:nvSpPr>
          <p:spPr>
            <a:xfrm>
              <a:off x="3117756" y="307981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600" dirty="0">
                  <a:latin typeface="Avenir Book" panose="02000503020000020003" pitchFamily="2" charset="0"/>
                </a:rPr>
                <a:t>C</a:t>
              </a:r>
            </a:p>
          </p:txBody>
        </p:sp>
        <p:grpSp>
          <p:nvGrpSpPr>
            <p:cNvPr id="17" name="Group 16">
              <a:extLst>
                <a:ext uri="{FF2B5EF4-FFF2-40B4-BE49-F238E27FC236}">
                  <a16:creationId xmlns:a16="http://schemas.microsoft.com/office/drawing/2014/main" id="{2A51BE46-BCDA-B392-FA20-CBF67882B1A3}"/>
                </a:ext>
              </a:extLst>
            </p:cNvPr>
            <p:cNvGrpSpPr/>
            <p:nvPr/>
          </p:nvGrpSpPr>
          <p:grpSpPr>
            <a:xfrm>
              <a:off x="2870893" y="3583810"/>
              <a:ext cx="1001722" cy="514223"/>
              <a:chOff x="9632327" y="4392982"/>
              <a:chExt cx="1420498" cy="729197"/>
            </a:xfrm>
          </p:grpSpPr>
          <p:cxnSp>
            <p:nvCxnSpPr>
              <p:cNvPr id="20" name="Connector: Elbow 14">
                <a:extLst>
                  <a:ext uri="{FF2B5EF4-FFF2-40B4-BE49-F238E27FC236}">
                    <a16:creationId xmlns:a16="http://schemas.microsoft.com/office/drawing/2014/main" id="{65D41A8A-89C7-AE26-6883-3FAD5BBF711A}"/>
                  </a:ext>
                </a:extLst>
              </p:cNvPr>
              <p:cNvCxnSpPr/>
              <p:nvPr/>
            </p:nvCxnSpPr>
            <p:spPr>
              <a:xfrm flipV="1">
                <a:off x="9632327" y="4392982"/>
                <a:ext cx="739302" cy="476655"/>
              </a:xfrm>
              <a:prstGeom prst="bentConnector3">
                <a:avLst>
                  <a:gd name="adj1" fmla="val 10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492C55-AC6F-BCA4-2C84-86B28CFA9C41}"/>
                  </a:ext>
                </a:extLst>
              </p:cNvPr>
              <p:cNvCxnSpPr/>
              <p:nvPr/>
            </p:nvCxnSpPr>
            <p:spPr>
              <a:xfrm>
                <a:off x="963468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68ECB3-664C-8F18-A978-AACAA68F8F4C}"/>
                  </a:ext>
                </a:extLst>
              </p:cNvPr>
              <p:cNvCxnSpPr/>
              <p:nvPr/>
            </p:nvCxnSpPr>
            <p:spPr>
              <a:xfrm>
                <a:off x="10373962" y="4869637"/>
                <a:ext cx="67886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DF5EBD-4320-89FB-F11C-D35D5079A374}"/>
                  </a:ext>
                </a:extLst>
              </p:cNvPr>
              <p:cNvCxnSpPr/>
              <p:nvPr/>
            </p:nvCxnSpPr>
            <p:spPr>
              <a:xfrm>
                <a:off x="11050020" y="4855612"/>
                <a:ext cx="0" cy="266567"/>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3C9ED95-653C-AD74-E519-1C650F8002BF}"/>
                </a:ext>
              </a:extLst>
            </p:cNvPr>
            <p:cNvSpPr/>
            <p:nvPr/>
          </p:nvSpPr>
          <p:spPr>
            <a:xfrm>
              <a:off x="2606991"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600" dirty="0">
                  <a:latin typeface="Avenir Book" panose="02000503020000020003" pitchFamily="2" charset="0"/>
                </a:rPr>
                <a:t>1</a:t>
              </a:r>
            </a:p>
          </p:txBody>
        </p:sp>
        <p:sp>
          <p:nvSpPr>
            <p:cNvPr id="19" name="Rectangle 18">
              <a:extLst>
                <a:ext uri="{FF2B5EF4-FFF2-40B4-BE49-F238E27FC236}">
                  <a16:creationId xmlns:a16="http://schemas.microsoft.com/office/drawing/2014/main" id="{E71EAC24-7E1E-6269-7B5D-4DEAC608DEBF}"/>
                </a:ext>
              </a:extLst>
            </p:cNvPr>
            <p:cNvSpPr/>
            <p:nvPr/>
          </p:nvSpPr>
          <p:spPr>
            <a:xfrm>
              <a:off x="3600254"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600" dirty="0">
                  <a:latin typeface="Avenir Book" panose="02000503020000020003" pitchFamily="2" charset="0"/>
                </a:rPr>
                <a:t>2</a:t>
              </a:r>
            </a:p>
          </p:txBody>
        </p:sp>
      </p:grpSp>
      <p:sp>
        <p:nvSpPr>
          <p:cNvPr id="24" name="TextBox 23">
            <a:extLst>
              <a:ext uri="{FF2B5EF4-FFF2-40B4-BE49-F238E27FC236}">
                <a16:creationId xmlns:a16="http://schemas.microsoft.com/office/drawing/2014/main" id="{DC5226B0-7FB9-462B-DFC3-8B001D3ABCD0}"/>
              </a:ext>
            </a:extLst>
          </p:cNvPr>
          <p:cNvSpPr txBox="1"/>
          <p:nvPr/>
        </p:nvSpPr>
        <p:spPr>
          <a:xfrm>
            <a:off x="7795254" y="5201179"/>
            <a:ext cx="3209031" cy="584775"/>
          </a:xfrm>
          <a:prstGeom prst="rect">
            <a:avLst/>
          </a:prstGeom>
          <a:noFill/>
        </p:spPr>
        <p:txBody>
          <a:bodyPr wrap="square" rtlCol="0">
            <a:spAutoFit/>
          </a:bodyPr>
          <a:lstStyle/>
          <a:p>
            <a:pPr algn="ctr"/>
            <a:r>
              <a:rPr lang="en-AU" sz="3200" b="1" dirty="0">
                <a:latin typeface="Avenir Book" panose="02000503020000020003" pitchFamily="2" charset="0"/>
              </a:rPr>
              <a:t>Co-dependent</a:t>
            </a:r>
          </a:p>
        </p:txBody>
      </p:sp>
    </p:spTree>
    <p:extLst>
      <p:ext uri="{BB962C8B-B14F-4D97-AF65-F5344CB8AC3E}">
        <p14:creationId xmlns:p14="http://schemas.microsoft.com/office/powerpoint/2010/main" val="285137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endCondLst>
                                    <p:cond evt="onNext" delay="0">
                                      <p:tgtEl>
                                        <p:sldTgt/>
                                      </p:tgtEl>
                                    </p:cond>
                                  </p:endCondLst>
                                  <p:childTnLst>
                                    <p:set>
                                      <p:cBhvr>
                                        <p:cTn id="10" dur="indefinite"/>
                                        <p:tgtEl>
                                          <p:spTgt spid="3">
                                            <p:txEl>
                                              <p:pRg st="1" end="1"/>
                                            </p:txEl>
                                          </p:spTgt>
                                        </p:tgtEl>
                                        <p:attrNameLst>
                                          <p:attrName>style.opacity</p:attrName>
                                        </p:attrNameLst>
                                      </p:cBhvr>
                                      <p:to>
                                        <p:strVal val="0.25"/>
                                      </p:to>
                                    </p:set>
                                    <p:animEffect filter="image" prLst="opacity: 0.25">
                                      <p:cBhvr rctx="IE">
                                        <p:cTn id="11" dur="indefinite"/>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mph" presetSubtype="0" nodeType="clickEffect">
                                  <p:stCondLst>
                                    <p:cond delay="0"/>
                                  </p:stCondLst>
                                  <p:endCondLst>
                                    <p:cond evt="onNext" delay="0">
                                      <p:tgtEl>
                                        <p:sldTgt/>
                                      </p:tgtEl>
                                    </p:cond>
                                  </p:endCondLst>
                                  <p:childTnLst>
                                    <p:set>
                                      <p:cBhvr>
                                        <p:cTn id="15" dur="indefinite"/>
                                        <p:tgtEl>
                                          <p:spTgt spid="3">
                                            <p:txEl>
                                              <p:pRg st="0" end="0"/>
                                            </p:txEl>
                                          </p:spTgt>
                                        </p:tgtEl>
                                        <p:attrNameLst>
                                          <p:attrName>style.opacity</p:attrName>
                                        </p:attrNameLst>
                                      </p:cBhvr>
                                      <p:to>
                                        <p:strVal val="0.25"/>
                                      </p:to>
                                    </p:set>
                                    <p:animEffect filter="image" prLst="opacity: 0.25">
                                      <p:cBhvr rctx="IE">
                                        <p:cTn id="16" dur="indefinite"/>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6FD8-9641-481C-9AA2-0C5696FCA33C}"/>
              </a:ext>
            </a:extLst>
          </p:cNvPr>
          <p:cNvSpPr>
            <a:spLocks noGrp="1"/>
          </p:cNvSpPr>
          <p:nvPr>
            <p:ph type="title"/>
          </p:nvPr>
        </p:nvSpPr>
        <p:spPr/>
        <p:txBody>
          <a:bodyPr/>
          <a:lstStyle/>
          <a:p>
            <a:r>
              <a:rPr lang="en-AU" b="1" dirty="0"/>
              <a:t>Independent premises</a:t>
            </a:r>
          </a:p>
        </p:txBody>
      </p:sp>
      <p:sp>
        <p:nvSpPr>
          <p:cNvPr id="3" name="Content Placeholder 2">
            <a:extLst>
              <a:ext uri="{FF2B5EF4-FFF2-40B4-BE49-F238E27FC236}">
                <a16:creationId xmlns:a16="http://schemas.microsoft.com/office/drawing/2014/main" id="{36DA82BE-01C0-451C-9571-95675883A9D9}"/>
              </a:ext>
            </a:extLst>
          </p:cNvPr>
          <p:cNvSpPr>
            <a:spLocks noGrp="1"/>
          </p:cNvSpPr>
          <p:nvPr>
            <p:ph idx="1"/>
          </p:nvPr>
        </p:nvSpPr>
        <p:spPr>
          <a:xfrm>
            <a:off x="1526116" y="1825625"/>
            <a:ext cx="5141725" cy="4351338"/>
          </a:xfrm>
        </p:spPr>
        <p:txBody>
          <a:bodyPr>
            <a:normAutofit fontScale="92500" lnSpcReduction="20000"/>
          </a:bodyPr>
          <a:lstStyle/>
          <a:p>
            <a:pPr marL="0" indent="0">
              <a:buNone/>
            </a:pPr>
            <a:r>
              <a:rPr lang="en-GB" sz="2400" dirty="0"/>
              <a:t>P1. Cigarette advertising encourages young people to start smoking.</a:t>
            </a:r>
          </a:p>
          <a:p>
            <a:pPr marL="0" indent="0">
              <a:buNone/>
            </a:pPr>
            <a:r>
              <a:rPr lang="en-GB" sz="2400" dirty="0"/>
              <a:t>P2. Cigarette advertising makes it harder for existing smokers to kick the habit.</a:t>
            </a:r>
          </a:p>
          <a:p>
            <a:pPr marL="0" indent="0">
              <a:buNone/>
            </a:pPr>
            <a:r>
              <a:rPr lang="en-GB" sz="2400" dirty="0"/>
              <a:t>Therefore,</a:t>
            </a:r>
          </a:p>
          <a:p>
            <a:pPr marL="0" indent="0">
              <a:buNone/>
            </a:pPr>
            <a:r>
              <a:rPr lang="en-GB" sz="2400" dirty="0"/>
              <a:t>C. It is right to ban cigarette advertising.</a:t>
            </a:r>
          </a:p>
          <a:p>
            <a:pPr marL="0" indent="0">
              <a:buNone/>
            </a:pPr>
            <a:endParaRPr lang="en-GB" sz="2400" dirty="0"/>
          </a:p>
          <a:p>
            <a:r>
              <a:rPr lang="en-GB" sz="2400" dirty="0"/>
              <a:t>Each premise, </a:t>
            </a:r>
            <a:r>
              <a:rPr lang="en-GB" sz="2400" dirty="0">
                <a:solidFill>
                  <a:srgbClr val="FF0000"/>
                </a:solidFill>
              </a:rPr>
              <a:t>by itself</a:t>
            </a:r>
            <a:r>
              <a:rPr lang="en-GB" sz="2400" dirty="0"/>
              <a:t>, is intended as a </a:t>
            </a:r>
            <a:r>
              <a:rPr lang="en-GB" sz="2400" dirty="0">
                <a:solidFill>
                  <a:srgbClr val="FF0000"/>
                </a:solidFill>
              </a:rPr>
              <a:t>separate</a:t>
            </a:r>
            <a:r>
              <a:rPr lang="en-GB" sz="2400" dirty="0"/>
              <a:t> reason to accept the conclusion. </a:t>
            </a:r>
          </a:p>
          <a:p>
            <a:r>
              <a:rPr lang="en-GB" sz="2400" dirty="0"/>
              <a:t>The premises </a:t>
            </a:r>
            <a:r>
              <a:rPr lang="en-GB" sz="2400" dirty="0">
                <a:solidFill>
                  <a:srgbClr val="FF0000"/>
                </a:solidFill>
              </a:rPr>
              <a:t>don’t need to work together </a:t>
            </a:r>
            <a:r>
              <a:rPr lang="en-GB" sz="2400" dirty="0"/>
              <a:t>to support the conclusion.</a:t>
            </a:r>
            <a:endParaRPr lang="en-AU" sz="3600" dirty="0"/>
          </a:p>
          <a:p>
            <a:pPr marL="0" indent="0">
              <a:buNone/>
            </a:pPr>
            <a:endParaRPr lang="en-AU" sz="2400" dirty="0"/>
          </a:p>
        </p:txBody>
      </p:sp>
      <p:grpSp>
        <p:nvGrpSpPr>
          <p:cNvPr id="4" name="Group 3">
            <a:extLst>
              <a:ext uri="{FF2B5EF4-FFF2-40B4-BE49-F238E27FC236}">
                <a16:creationId xmlns:a16="http://schemas.microsoft.com/office/drawing/2014/main" id="{E90DC12C-E7A0-A468-C890-4660DC1CA190}"/>
              </a:ext>
            </a:extLst>
          </p:cNvPr>
          <p:cNvGrpSpPr/>
          <p:nvPr/>
        </p:nvGrpSpPr>
        <p:grpSpPr>
          <a:xfrm>
            <a:off x="7602725" y="2148999"/>
            <a:ext cx="2908755" cy="2856890"/>
            <a:chOff x="7777214" y="3079813"/>
            <a:chExt cx="1542234" cy="1514735"/>
          </a:xfrm>
        </p:grpSpPr>
        <p:cxnSp>
          <p:nvCxnSpPr>
            <p:cNvPr id="6" name="Straight Arrow Connector 5">
              <a:extLst>
                <a:ext uri="{FF2B5EF4-FFF2-40B4-BE49-F238E27FC236}">
                  <a16:creationId xmlns:a16="http://schemas.microsoft.com/office/drawing/2014/main" id="{CAA67F6D-6FB8-E296-93A3-9DE68BBE5535}"/>
                </a:ext>
              </a:extLst>
            </p:cNvPr>
            <p:cNvCxnSpPr>
              <a:stCxn id="10" idx="0"/>
              <a:endCxn id="8" idx="2"/>
            </p:cNvCxnSpPr>
            <p:nvPr/>
          </p:nvCxnSpPr>
          <p:spPr>
            <a:xfrm flipH="1" flipV="1">
              <a:off x="8600671" y="3576328"/>
              <a:ext cx="444292"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DB93446-F7C7-6D12-9761-1F881FEC3746}"/>
                </a:ext>
              </a:extLst>
            </p:cNvPr>
            <p:cNvCxnSpPr>
              <a:stCxn id="9" idx="0"/>
              <a:endCxn id="8" idx="2"/>
            </p:cNvCxnSpPr>
            <p:nvPr/>
          </p:nvCxnSpPr>
          <p:spPr>
            <a:xfrm flipV="1">
              <a:off x="8051700" y="3576328"/>
              <a:ext cx="548971" cy="5217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FA63095-B8B8-48F5-ACB8-413072A6EB41}"/>
                </a:ext>
              </a:extLst>
            </p:cNvPr>
            <p:cNvSpPr/>
            <p:nvPr/>
          </p:nvSpPr>
          <p:spPr>
            <a:xfrm>
              <a:off x="8326185" y="307981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200" dirty="0">
                  <a:latin typeface="Avenir Book" panose="02000503020000020003" pitchFamily="2" charset="0"/>
                </a:rPr>
                <a:t>C</a:t>
              </a:r>
            </a:p>
          </p:txBody>
        </p:sp>
        <p:sp>
          <p:nvSpPr>
            <p:cNvPr id="9" name="Rectangle 8">
              <a:extLst>
                <a:ext uri="{FF2B5EF4-FFF2-40B4-BE49-F238E27FC236}">
                  <a16:creationId xmlns:a16="http://schemas.microsoft.com/office/drawing/2014/main" id="{2145FD6A-6D9B-DD5C-B5F2-CE771316F679}"/>
                </a:ext>
              </a:extLst>
            </p:cNvPr>
            <p:cNvSpPr/>
            <p:nvPr/>
          </p:nvSpPr>
          <p:spPr>
            <a:xfrm>
              <a:off x="7777214"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600" dirty="0">
                  <a:latin typeface="Avenir Book" panose="02000503020000020003" pitchFamily="2" charset="0"/>
                </a:rPr>
                <a:t>1</a:t>
              </a:r>
            </a:p>
          </p:txBody>
        </p:sp>
        <p:sp>
          <p:nvSpPr>
            <p:cNvPr id="10" name="Rectangle 9">
              <a:extLst>
                <a:ext uri="{FF2B5EF4-FFF2-40B4-BE49-F238E27FC236}">
                  <a16:creationId xmlns:a16="http://schemas.microsoft.com/office/drawing/2014/main" id="{98820AFA-9BA7-33EA-E0D4-FB5F8B533FD1}"/>
                </a:ext>
              </a:extLst>
            </p:cNvPr>
            <p:cNvSpPr/>
            <p:nvPr/>
          </p:nvSpPr>
          <p:spPr>
            <a:xfrm>
              <a:off x="8770477" y="4098033"/>
              <a:ext cx="548971" cy="49651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AU" sz="3600" dirty="0">
                  <a:latin typeface="Avenir Book" panose="02000503020000020003" pitchFamily="2" charset="0"/>
                </a:rPr>
                <a:t>2</a:t>
              </a:r>
            </a:p>
          </p:txBody>
        </p:sp>
      </p:grpSp>
      <p:sp>
        <p:nvSpPr>
          <p:cNvPr id="12" name="TextBox 11">
            <a:extLst>
              <a:ext uri="{FF2B5EF4-FFF2-40B4-BE49-F238E27FC236}">
                <a16:creationId xmlns:a16="http://schemas.microsoft.com/office/drawing/2014/main" id="{651CA510-D249-D076-4CD7-E405739A08BF}"/>
              </a:ext>
            </a:extLst>
          </p:cNvPr>
          <p:cNvSpPr txBox="1"/>
          <p:nvPr/>
        </p:nvSpPr>
        <p:spPr>
          <a:xfrm>
            <a:off x="7518235" y="5276495"/>
            <a:ext cx="3209031" cy="584775"/>
          </a:xfrm>
          <a:prstGeom prst="rect">
            <a:avLst/>
          </a:prstGeom>
          <a:noFill/>
        </p:spPr>
        <p:txBody>
          <a:bodyPr wrap="square" rtlCol="0">
            <a:spAutoFit/>
          </a:bodyPr>
          <a:lstStyle/>
          <a:p>
            <a:pPr algn="ctr"/>
            <a:r>
              <a:rPr lang="en-AU" sz="3200" b="1" dirty="0">
                <a:latin typeface="Avenir Book" panose="02000503020000020003" pitchFamily="2" charset="0"/>
              </a:rPr>
              <a:t>Independent</a:t>
            </a:r>
          </a:p>
        </p:txBody>
      </p:sp>
    </p:spTree>
    <p:extLst>
      <p:ext uri="{BB962C8B-B14F-4D97-AF65-F5344CB8AC3E}">
        <p14:creationId xmlns:p14="http://schemas.microsoft.com/office/powerpoint/2010/main" val="28930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endCondLst>
                                    <p:cond evt="onNext" delay="0">
                                      <p:tgtEl>
                                        <p:sldTgt/>
                                      </p:tgtEl>
                                    </p:cond>
                                  </p:endCondLst>
                                  <p:childTnLst>
                                    <p:set>
                                      <p:cBhvr>
                                        <p:cTn id="11" dur="indefinite"/>
                                        <p:tgtEl>
                                          <p:spTgt spid="3">
                                            <p:txEl>
                                              <p:pRg st="1" end="1"/>
                                            </p:txEl>
                                          </p:spTgt>
                                        </p:tgtEl>
                                        <p:attrNameLst>
                                          <p:attrName>style.opacity</p:attrName>
                                        </p:attrNameLst>
                                      </p:cBhvr>
                                      <p:to>
                                        <p:strVal val="0.25"/>
                                      </p:to>
                                    </p:set>
                                    <p:animEffect filter="image" prLst="opacity: 0.25">
                                      <p:cBhvr rctx="IE">
                                        <p:cTn id="12" dur="indefinite"/>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3898</TotalTime>
  <Words>5806</Words>
  <Application>Microsoft Macintosh PowerPoint</Application>
  <PresentationFormat>Widescreen</PresentationFormat>
  <Paragraphs>648</Paragraphs>
  <Slides>57</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Avenir Book</vt:lpstr>
      <vt:lpstr>Calibri</vt:lpstr>
      <vt:lpstr>Calibri Light</vt:lpstr>
      <vt:lpstr>Century Schoolbook</vt:lpstr>
      <vt:lpstr>Office Theme</vt:lpstr>
      <vt:lpstr>Critical Thinking S1 2023</vt:lpstr>
      <vt:lpstr>Review pop quiz!</vt:lpstr>
      <vt:lpstr>Lecture 6.1:</vt:lpstr>
      <vt:lpstr>Ways of representing an argument</vt:lpstr>
      <vt:lpstr>Argument maps</vt:lpstr>
      <vt:lpstr>Argument maps</vt:lpstr>
      <vt:lpstr>Co-dependent &amp; independent premises</vt:lpstr>
      <vt:lpstr>Co-dependent (linked) premises</vt:lpstr>
      <vt:lpstr>Independent premises</vt:lpstr>
      <vt:lpstr>PowerPoint Presentation</vt:lpstr>
      <vt:lpstr>Independent premises  </vt:lpstr>
      <vt:lpstr>Why does the type of connection between premises matter?</vt:lpstr>
      <vt:lpstr>Why does the type of connection between premises matter?</vt:lpstr>
      <vt:lpstr>Why does the type of connection between premises matter?</vt:lpstr>
      <vt:lpstr>Why does the type of connection between premises matter?</vt:lpstr>
      <vt:lpstr>Lecture 6.2:</vt:lpstr>
      <vt:lpstr>Complex arguments</vt:lpstr>
      <vt:lpstr>Representing complex arguments: An easy complex argument</vt:lpstr>
      <vt:lpstr>An easy complex argument</vt:lpstr>
      <vt:lpstr>A trickier complex argument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Representing Complex-Arguments  (Will be assessed on this in AT3 Q1, AT5 and Exam)</vt:lpstr>
      <vt:lpstr>Lecture 6.3:</vt:lpstr>
      <vt:lpstr>Review quiz!</vt:lpstr>
      <vt:lpstr>Evaluating complex arguments  (Will be assessed on this in AT3 Q2, AT5 and Exam)</vt:lpstr>
      <vt:lpstr>Evaluating  complex arguments</vt:lpstr>
      <vt:lpstr>Evaluating  complex arguments</vt:lpstr>
      <vt:lpstr>Evaluating  complex arguments</vt:lpstr>
      <vt:lpstr>Evaluating  complex arguments</vt:lpstr>
      <vt:lpstr>Evaluating  complex arguments</vt:lpstr>
      <vt:lpstr>Evaluating  complex arguments</vt:lpstr>
      <vt:lpstr>Lecture 6.4:</vt:lpstr>
      <vt:lpstr>Success, soundness, what’s the difference?</vt:lpstr>
      <vt:lpstr>PowerPoint Presentation</vt:lpstr>
      <vt:lpstr>Success, soundness, what’s the difference?</vt:lpstr>
      <vt:lpstr>Success, soundness, what’s the difference?</vt:lpstr>
      <vt:lpstr>Evaluating intermediate conclusions in complex arguments</vt:lpstr>
      <vt:lpstr>Evaluating intermediate conclusions in complex arguments</vt:lpstr>
      <vt:lpstr>Evaluating intermediate conclusions in complex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 Williams</dc:creator>
  <cp:lastModifiedBy>Iwan Williams</cp:lastModifiedBy>
  <cp:revision>94</cp:revision>
  <dcterms:created xsi:type="dcterms:W3CDTF">2022-02-24T05:30:00Z</dcterms:created>
  <dcterms:modified xsi:type="dcterms:W3CDTF">2023-03-31T05:32:19Z</dcterms:modified>
</cp:coreProperties>
</file>